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5" r:id="rId4"/>
    <p:sldId id="258" r:id="rId5"/>
    <p:sldId id="294" r:id="rId6"/>
    <p:sldId id="260" r:id="rId7"/>
    <p:sldId id="261" r:id="rId8"/>
    <p:sldId id="286" r:id="rId9"/>
    <p:sldId id="287" r:id="rId10"/>
    <p:sldId id="288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1" r:id="rId27"/>
    <p:sldId id="276" r:id="rId28"/>
    <p:sldId id="277" r:id="rId29"/>
    <p:sldId id="278" r:id="rId30"/>
    <p:sldId id="279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8403" autoAdjust="0"/>
  </p:normalViewPr>
  <p:slideViewPr>
    <p:cSldViewPr snapToGrid="0">
      <p:cViewPr varScale="1">
        <p:scale>
          <a:sx n="62" d="100"/>
          <a:sy n="62" d="100"/>
        </p:scale>
        <p:origin x="-135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B3AFA-9A27-4B6A-A67A-08C99A44A3A7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1ABAA-DD74-47C6-97AF-26EBF71F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1ABAA-DD74-47C6-97AF-26EBF71F96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GML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최초의 </a:t>
            </a:r>
            <a:r>
              <a:rPr lang="ko-KR" altLang="en-US" baseline="0" dirty="0" err="1" smtClean="0"/>
              <a:t>마크업언어</a:t>
            </a:r>
            <a:endParaRPr lang="en-US" altLang="ko-KR" dirty="0" smtClean="0"/>
          </a:p>
          <a:p>
            <a:r>
              <a:rPr lang="en-US" altLang="ko-KR" dirty="0" err="1" smtClean="0"/>
              <a:t>Sgml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주로 인쇄 출판 업체에서 사용하는 명령어 집합</a:t>
            </a:r>
            <a:endParaRPr lang="en-US" altLang="ko-KR" dirty="0" smtClean="0"/>
          </a:p>
          <a:p>
            <a:r>
              <a:rPr lang="en-US" altLang="ko-KR" dirty="0" smtClean="0"/>
              <a:t>HTML : 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버너스리가</a:t>
            </a:r>
            <a:r>
              <a:rPr lang="ko-KR" altLang="en-US" dirty="0" smtClean="0"/>
              <a:t> 만든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1ABAA-DD74-47C6-97AF-26EBF71F96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문법은 느슨하다 </a:t>
            </a:r>
            <a:r>
              <a:rPr lang="en-US" altLang="ko-KR" baseline="0" dirty="0" smtClean="0"/>
              <a:t>.html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기본적으로 문서구문을 지켜주는 것이 좋다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1ABAA-DD74-47C6-97AF-26EBF71F96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7186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 및 기본 구문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</a:t>
            </a:r>
            <a:r>
              <a:rPr lang="ko-KR" altLang="en-US" dirty="0" smtClean="0"/>
              <a:t>의 문서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159" y="1240323"/>
            <a:ext cx="10280163" cy="449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게시판이나 </a:t>
            </a:r>
            <a:r>
              <a:rPr lang="ko-KR" altLang="en-US" sz="2400" b="1" dirty="0" err="1"/>
              <a:t>블로그를</a:t>
            </a:r>
            <a:r>
              <a:rPr lang="ko-KR" altLang="en-US" sz="2400" b="1" dirty="0"/>
              <a:t> 좀더 자유롭게 꾸밀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HTML</a:t>
            </a:r>
            <a:r>
              <a:rPr lang="ko-KR" altLang="en-US" sz="2000" dirty="0"/>
              <a:t>을 익히면 게시판에 글자나 이미지 등을 자유롭게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올릴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블로그에서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HTML</a:t>
            </a:r>
            <a:r>
              <a:rPr lang="ko-KR" altLang="en-US" sz="2000" dirty="0"/>
              <a:t>과 </a:t>
            </a:r>
            <a:r>
              <a:rPr lang="en-US" altLang="ko-KR" sz="2000" dirty="0"/>
              <a:t>CSS</a:t>
            </a:r>
            <a:r>
              <a:rPr lang="ko-KR" altLang="en-US" sz="2000" dirty="0"/>
              <a:t>를 사용해서 원하는 형태의 레이아웃과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스킨을 만들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플래시나 </a:t>
            </a:r>
            <a:r>
              <a:rPr lang="en-US" altLang="ko-KR" sz="2000" dirty="0"/>
              <a:t>ActiveX </a:t>
            </a:r>
            <a:r>
              <a:rPr lang="ko-KR" altLang="en-US" sz="2000" dirty="0"/>
              <a:t>같은 </a:t>
            </a:r>
            <a:r>
              <a:rPr lang="ko-KR" altLang="en-US" sz="2000" dirty="0" smtClean="0"/>
              <a:t>플러그인 없이도 </a:t>
            </a:r>
            <a:r>
              <a:rPr lang="en-US" altLang="ko-KR" sz="2000" dirty="0" smtClean="0"/>
              <a:t>HTML5</a:t>
            </a:r>
            <a:r>
              <a:rPr lang="ko-KR" altLang="en-US" sz="2000" dirty="0"/>
              <a:t>만 이용해도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다양하게 </a:t>
            </a:r>
            <a:r>
              <a:rPr lang="ko-KR" altLang="en-US" sz="2000" dirty="0"/>
              <a:t>반응하는 사이트나 게임 등을 제작할 수 </a:t>
            </a:r>
            <a:r>
              <a:rPr lang="ko-KR" altLang="en-US" sz="2000" dirty="0" smtClean="0"/>
              <a:t>있다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플러그인 </a:t>
            </a:r>
            <a:r>
              <a:rPr lang="ko-KR" altLang="en-US" sz="2400" b="1" dirty="0"/>
              <a:t>없이도 멀티미디어 </a:t>
            </a:r>
            <a:r>
              <a:rPr lang="ko-KR" altLang="en-US" sz="2400" b="1" dirty="0" err="1"/>
              <a:t>콘텐츠를</a:t>
            </a:r>
            <a:r>
              <a:rPr lang="ko-KR" altLang="en-US" sz="2400" b="1" dirty="0"/>
              <a:t> 구현할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를 이용하면 플래시 </a:t>
            </a:r>
            <a:r>
              <a:rPr lang="ko-KR" altLang="en-US" sz="2000" dirty="0"/>
              <a:t>플레이어나 윈도우 미디어 플레이어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같은 플러그인 프로그램 없이 웹 </a:t>
            </a:r>
            <a:r>
              <a:rPr lang="ko-KR" altLang="en-US" sz="2000" dirty="0"/>
              <a:t>브라우저에서 기본으로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멀티미디어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재생할 수 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또한 </a:t>
            </a:r>
            <a:r>
              <a:rPr lang="en-US" altLang="ko-KR" sz="2000" dirty="0"/>
              <a:t>CSS3</a:t>
            </a:r>
            <a:r>
              <a:rPr lang="ko-KR" altLang="en-US" sz="2000" dirty="0"/>
              <a:t>의 트랜지션이나 애니메이션 기능을 </a:t>
            </a:r>
            <a:r>
              <a:rPr lang="ko-KR" altLang="en-US" sz="2000" dirty="0" smtClean="0"/>
              <a:t>사용하면 손쉽게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애니메이션 </a:t>
            </a:r>
            <a:r>
              <a:rPr lang="ko-KR" altLang="en-US" sz="2000" dirty="0"/>
              <a:t>효과를 만들 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 smtClean="0"/>
              <a:t>반응형</a:t>
            </a:r>
            <a:r>
              <a:rPr lang="ko-KR" altLang="en-US" sz="2400" b="1" dirty="0" smtClean="0"/>
              <a:t> 웹 디자인을 구현할 수 있다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끝없이 늘어나는 스마트 기기에 맞춰 상황에 따라 최적화로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설계된 화면이 자동으로 바뀌는 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웹 디자인을 구현할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모바일</a:t>
            </a:r>
            <a:r>
              <a:rPr lang="ko-KR" altLang="en-US" sz="2400" b="1" dirty="0" smtClean="0"/>
              <a:t> 웹과  웹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만들 수 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CSS3</a:t>
            </a:r>
            <a:r>
              <a:rPr lang="ko-KR" altLang="en-US" sz="2000" dirty="0" smtClean="0"/>
              <a:t>를 알고 있다면 어떤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기기에서도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실행할 수 있는 애플리케이션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웹앱을</a:t>
            </a:r>
            <a:r>
              <a:rPr lang="ko-KR" altLang="en-US" sz="2000" dirty="0" smtClean="0"/>
              <a:t> 만들 수 있다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255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851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PC </a:t>
            </a:r>
            <a:r>
              <a:rPr lang="ko-KR" altLang="en-US" sz="2000" dirty="0" smtClean="0"/>
              <a:t>뿐 아니라 스마트폰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태블릿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까지도 인터넷에 연결되는 세상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홈페이지를 만들 때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아이폰용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안드로이드용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용 따로 만들어야 하나</a:t>
            </a:r>
            <a:r>
              <a:rPr lang="en-US" altLang="ko-KR" sz="200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웹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사용자는 장소와 기기에 상관없이 쉽게 볼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웹 개발자와 디자이너는 시간을 절약할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301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웹 표준의 기</a:t>
            </a:r>
            <a:r>
              <a:rPr lang="ko-KR" altLang="en-US" sz="2400" b="1" dirty="0"/>
              <a:t>본</a:t>
            </a:r>
            <a:r>
              <a:rPr lang="ko-KR" altLang="en-US" sz="2400" b="1" dirty="0" smtClean="0"/>
              <a:t>은 내용과 디자인을 분리하는 것부터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HTML4</a:t>
            </a:r>
            <a:r>
              <a:rPr lang="ko-KR" altLang="en-US" sz="2000" dirty="0" smtClean="0"/>
              <a:t>에서는 표를 여러 번 중첩해서 만들었기 때문에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내용과 디자인을 분리하자</a:t>
            </a:r>
            <a:r>
              <a:rPr lang="en-US" altLang="ko-KR" sz="2000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>
                <a:sym typeface="Wingdings" panose="05000000000000000000" pitchFamily="2" charset="2"/>
              </a:rPr>
              <a:t>콘텐츠는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HTML</a:t>
            </a:r>
            <a:r>
              <a:rPr lang="ko-KR" altLang="en-US" sz="2000" dirty="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dirty="0" smtClean="0">
                <a:sym typeface="Wingdings" panose="05000000000000000000" pitchFamily="2" charset="2"/>
              </a:rPr>
              <a:t>CSS</a:t>
            </a:r>
            <a:r>
              <a:rPr lang="ko-KR" altLang="en-US" sz="2000" dirty="0" smtClean="0">
                <a:sym typeface="Wingdings" panose="05000000000000000000" pitchFamily="2" charset="2"/>
              </a:rPr>
              <a:t>가 담당하자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사용자와의 상호 작용이나 데이터 처리는 </a:t>
            </a:r>
            <a:r>
              <a:rPr lang="en-US" altLang="ko-KR" sz="2000" dirty="0" smtClean="0">
                <a:sym typeface="Wingdings" panose="05000000000000000000" pitchFamily="2" charset="2"/>
              </a:rPr>
              <a:t>JavaScript</a:t>
            </a:r>
            <a:r>
              <a:rPr lang="ko-KR" altLang="en-US" sz="2000" dirty="0" smtClean="0">
                <a:sym typeface="Wingdings" panose="05000000000000000000" pitchFamily="2" charset="2"/>
              </a:rPr>
              <a:t>가 맡는다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유지 보수가 쉽다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내용과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디자인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동작을 분리하기 때문에 전체적인 용량이 줄어든다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특히 </a:t>
            </a:r>
            <a:r>
              <a:rPr lang="en-US" altLang="ko-KR" sz="2000" dirty="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확보할 수 있다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표준에 맞게 작성한 문서는 키보드만으로 웹 문서를 이동할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국내에서는 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지키도록 법적으로 강제하고 있다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검색 엔진에서 검색이 유리하다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00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표준 이전의 웹 문서에서는 화면에 보이는 모습들을 바꾸기 위해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속성들을 이용해야 했기 때문에 소스를 많이 수정해야 했고 그만큼 복잡했다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하지만 웹 표준을 사용한 후에는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스타일을 만들어 놓고 내용과 디자인을 구분하기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디자인을 바꾸려면 스타일만 수정하고 내용을 바꾸려면 태그만 수정하면 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표준에서는 어떻게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보일지가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중요한 것이 아니라 실제 화면에 보이려고 하는 정보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중점을 두는 것이다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이 책에서는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크롬 브라우저</a:t>
            </a:r>
            <a:r>
              <a:rPr lang="ko-KR" altLang="en-US" sz="2000" dirty="0" smtClean="0"/>
              <a:t>를 기본으로 사용한다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편집기 준비하기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모든 내용을 직접 입력한다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완전히 알아야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오류 발생 쉬움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메모장 등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전용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 등을 자동완성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책에서는 </a:t>
            </a:r>
            <a:r>
              <a:rPr lang="ko-KR" altLang="en-US" sz="2000" dirty="0">
                <a:solidFill>
                  <a:srgbClr val="FF0000"/>
                </a:solidFill>
              </a:rPr>
              <a:t>노트패드</a:t>
            </a:r>
            <a:r>
              <a:rPr lang="en-US" altLang="ko-KR" sz="2000" dirty="0">
                <a:solidFill>
                  <a:srgbClr val="FF0000"/>
                </a:solidFill>
              </a:rPr>
              <a:t>++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위지위그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소스를 자동 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몰라도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드림위버</a:t>
            </a:r>
            <a:r>
              <a:rPr lang="ko-KR" altLang="en-US" sz="2000" dirty="0" smtClean="0"/>
              <a:t> 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기본 태그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이건 꼭 알아두세요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1036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태그는 </a:t>
            </a: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문서의 구조와 의미를 브라우저에게 전달하는 명령어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대소문자를 구분하지 않지만 소문자를 권장한다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=“</a:t>
            </a:r>
            <a:r>
              <a:rPr lang="en-US" altLang="ko-KR" sz="2000" dirty="0" err="1" smtClean="0">
                <a:solidFill>
                  <a:srgbClr val="2654A6"/>
                </a:solidFill>
                <a:latin typeface="Courier"/>
              </a:rPr>
              <a:t>ko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"&gt;</a:t>
            </a:r>
            <a:r>
              <a:rPr lang="ko-KR" altLang="en-US" sz="2000" dirty="0" smtClean="0">
                <a:latin typeface="Courier"/>
              </a:rPr>
              <a:t>한글 단락입니다</a:t>
            </a:r>
            <a:r>
              <a:rPr lang="en-US" altLang="ko-KR" sz="2000" dirty="0" smtClean="0">
                <a:latin typeface="Courier"/>
              </a:rPr>
              <a:t>.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&lt;/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&gt;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	</a:t>
            </a:r>
            <a:r>
              <a:rPr lang="en-US" altLang="ko-KR" sz="2000" dirty="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시작 태그와 종료 태그를 정확히 입력한다 </a:t>
            </a:r>
            <a:r>
              <a:rPr lang="en-US" altLang="ko-KR" sz="2000" dirty="0" smtClean="0"/>
              <a:t>(&lt;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처럼 종료 태그가 없는 태그도 있다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중첩되지 않게 작성하여야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태그에 속성이 함께 사용될 수 있다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방식은 일반적으로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로 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특수 문자 및 이스케이프 문자 처리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문자 입력하기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키보드에서 한글 자음을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누른 후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한자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키를 누르면 특수문자가 표시된다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한글 각 자음마다 서로 다른 특수 문자가 표시된다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기호 사용하기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특성상 여러 개의 공백을 </a:t>
            </a:r>
            <a:r>
              <a:rPr lang="ko-KR" altLang="en-US" sz="2000" dirty="0" smtClean="0"/>
              <a:t>나타내거나 따옴표</a:t>
            </a:r>
            <a:r>
              <a:rPr lang="en-US" altLang="ko-KR" sz="2000" dirty="0" smtClean="0"/>
              <a:t>,  </a:t>
            </a:r>
            <a:r>
              <a:rPr lang="ko-KR" altLang="en-US" sz="2000" dirty="0"/>
              <a:t>‘</a:t>
            </a:r>
            <a:r>
              <a:rPr lang="en-US" altLang="ko-KR" sz="2000" dirty="0"/>
              <a:t>&lt;’ </a:t>
            </a:r>
            <a:r>
              <a:rPr lang="ko-KR" altLang="en-US" sz="2000" dirty="0"/>
              <a:t>같은 꺾쇠 괄호를 화면에 표시할 때에도 </a:t>
            </a:r>
            <a:r>
              <a:rPr lang="ko-KR" altLang="en-US" sz="2000" dirty="0" smtClean="0"/>
              <a:t>특수 </a:t>
            </a:r>
            <a:r>
              <a:rPr lang="ko-KR" altLang="en-US" sz="2000" dirty="0"/>
              <a:t>기호로 </a:t>
            </a:r>
            <a:r>
              <a:rPr lang="ko-KR" altLang="en-US" sz="2000" dirty="0" smtClean="0"/>
              <a:t>입력한다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358" y="2951937"/>
            <a:ext cx="3314133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 dirty="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&lt;body&gt; ~ &lt;/body&gt;: </a:t>
            </a:r>
            <a:r>
              <a:rPr lang="ko-KR" altLang="en-US" sz="1600" dirty="0"/>
              <a:t>웹 브라우저 화면에 표시할 </a:t>
            </a:r>
            <a:r>
              <a:rPr lang="ko-KR" altLang="en-US" sz="1600" dirty="0" smtClean="0"/>
              <a:t>문서의 내용들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395063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014" y="1898366"/>
            <a:ext cx="8590516" cy="459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037" y="1966084"/>
            <a:ext cx="9734963" cy="419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758" y="1975815"/>
            <a:ext cx="9528683" cy="146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8" y="203663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HTML4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r>
              <a:rPr lang="en-US" altLang="ko-KR" sz="20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브라우저마다 지원하는 </a:t>
            </a:r>
            <a:r>
              <a:rPr lang="ko-KR" altLang="en-US" sz="2000" dirty="0"/>
              <a:t>내용이 </a:t>
            </a:r>
            <a:r>
              <a:rPr lang="ko-KR" altLang="en-US" sz="2000" dirty="0" smtClean="0"/>
              <a:t>조금씩 달랐기 </a:t>
            </a:r>
            <a:r>
              <a:rPr lang="ko-KR" altLang="en-US" sz="2000" dirty="0"/>
              <a:t>때문에 </a:t>
            </a:r>
            <a:r>
              <a:rPr lang="en-US" altLang="ko-KR" sz="2000" dirty="0"/>
              <a:t>HTML</a:t>
            </a:r>
            <a:r>
              <a:rPr lang="ko-KR" altLang="en-US" sz="2000" dirty="0"/>
              <a:t>의 문서 유형을 </a:t>
            </a:r>
            <a:r>
              <a:rPr lang="ko-KR" altLang="en-US" sz="2000" dirty="0" smtClean="0"/>
              <a:t>엄격 모드</a:t>
            </a:r>
            <a:r>
              <a:rPr lang="en-US" altLang="ko-KR" sz="2000" dirty="0" smtClean="0"/>
              <a:t>(strict)</a:t>
            </a:r>
            <a:r>
              <a:rPr lang="ko-KR" altLang="en-US" sz="2000" dirty="0" smtClean="0"/>
              <a:t>와 호환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(transitional), </a:t>
            </a:r>
            <a:r>
              <a:rPr lang="ko-KR" altLang="en-US" sz="2000" dirty="0" smtClean="0"/>
              <a:t>프레임세트</a:t>
            </a:r>
            <a:r>
              <a:rPr lang="en-US" altLang="ko-KR" sz="2000" dirty="0" smtClean="0"/>
              <a:t>(frameset) </a:t>
            </a:r>
            <a:r>
              <a:rPr lang="ko-KR" altLang="en-US" sz="2000" dirty="0" smtClean="0"/>
              <a:t>중에서 선택해서 사용했다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문서 </a:t>
            </a:r>
            <a:r>
              <a:rPr lang="ko-KR" altLang="en-US" sz="2000" dirty="0"/>
              <a:t>유형을 설정하는 것이 까다로워서 아예 문서 유형을 지정하지 않은 문서도 </a:t>
            </a:r>
            <a:r>
              <a:rPr lang="ko-KR" altLang="en-US" sz="2000" dirty="0" smtClean="0"/>
              <a:t>많았다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웹 표준 위배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HTML5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815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언제나 시작은 </a:t>
            </a:r>
            <a:r>
              <a:rPr lang="en-US" altLang="ko-KR" sz="2400" b="1" dirty="0" smtClean="0"/>
              <a:t>&lt;html&gt; </a:t>
            </a:r>
            <a:r>
              <a:rPr lang="ko-KR" altLang="en-US" sz="2400" b="1" dirty="0" smtClean="0"/>
              <a:t>루트 태그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206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웹 브라우저 화면에는 보이지 않지만</a:t>
            </a:r>
            <a:r>
              <a:rPr lang="en-US" altLang="ko-KR" sz="2000" dirty="0"/>
              <a:t>, </a:t>
            </a:r>
            <a:r>
              <a:rPr lang="ko-KR" altLang="en-US" sz="2000" dirty="0"/>
              <a:t>웹 브라우저가 </a:t>
            </a:r>
            <a:r>
              <a:rPr lang="ko-KR" altLang="en-US" sz="2000" dirty="0" smtClean="0"/>
              <a:t>알아야 할 문서 자체에 대한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정보들을 입력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&lt;style&gt;, &lt;link&gt;, &lt;script&gt;, </a:t>
            </a:r>
            <a:r>
              <a:rPr lang="ko-KR" altLang="en-US" sz="2000" dirty="0" smtClean="0"/>
              <a:t>등의 문서에서 </a:t>
            </a:r>
            <a:r>
              <a:rPr lang="ko-KR" altLang="en-US" sz="2000" dirty="0"/>
              <a:t>사용할 외부 </a:t>
            </a:r>
            <a:r>
              <a:rPr lang="ko-KR" altLang="en-US" sz="2000" dirty="0" smtClean="0"/>
              <a:t>파일들을 링크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&lt;title&gt;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브라우저의 제목 표시줄에 </a:t>
            </a:r>
            <a:r>
              <a:rPr lang="ko-KR" altLang="en-US" sz="2000" dirty="0" smtClean="0"/>
              <a:t>표시되는 내용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&lt;title&gt; </a:t>
            </a:r>
            <a:r>
              <a:rPr lang="ko-KR" altLang="en-US" sz="2000" dirty="0"/>
              <a:t>문서 제목 </a:t>
            </a:r>
            <a:r>
              <a:rPr lang="en-US" altLang="ko-KR" sz="2000" dirty="0"/>
              <a:t>&lt;/title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&lt;meta&gt;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방법 및 </a:t>
            </a:r>
            <a:r>
              <a:rPr lang="ko-KR" altLang="en-US" sz="2000" dirty="0"/>
              <a:t>문서의 키워드와 요약 정보를 지정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&lt;meta </a:t>
            </a:r>
            <a:r>
              <a:rPr lang="en-US" altLang="ko-KR" sz="2000" dirty="0" err="1"/>
              <a:t>charset</a:t>
            </a:r>
            <a:r>
              <a:rPr lang="en-US" altLang="ko-KR" sz="2000" dirty="0"/>
              <a:t>="utf-8"&gt;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051" y="1278548"/>
            <a:ext cx="103430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World Wide Web(WWW, W3)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인터넷 상에서 </a:t>
            </a: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</a:t>
            </a:r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응용 프로토콜을 준수하는 웹 클라이언트와 웹 서버간의 다양한 데이터 통신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서비스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Web</a:t>
            </a:r>
            <a:r>
              <a:rPr lang="ko-KR" altLang="en-US" sz="2000" b="1" dirty="0" smtClean="0">
                <a:latin typeface="+mn-ea"/>
              </a:rPr>
              <a:t>의 기본 구성 요소</a:t>
            </a:r>
            <a:endParaRPr lang="en-US" altLang="ko-KR" sz="20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Web Client(Browser)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Web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Hyper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HTML(Hyper Text Markup Language)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URL(Uniform Resource Locator)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응용 프로토콜의 하나로 웹 클라이언트의 요청</a:t>
            </a:r>
            <a:r>
              <a:rPr lang="en-US" altLang="ko-KR" sz="1600" dirty="0" smtClean="0">
                <a:latin typeface="+mn-ea"/>
              </a:rPr>
              <a:t>(Request)</a:t>
            </a:r>
            <a:r>
              <a:rPr lang="ko-KR" altLang="en-US" sz="1600" dirty="0" smtClean="0">
                <a:latin typeface="+mn-ea"/>
              </a:rPr>
              <a:t>과 웹 서버의 응답</a:t>
            </a:r>
            <a:r>
              <a:rPr lang="en-US" altLang="ko-KR" sz="1600" dirty="0" smtClean="0">
                <a:latin typeface="+mn-ea"/>
              </a:rPr>
              <a:t>(Response) </a:t>
            </a:r>
            <a:r>
              <a:rPr lang="ko-KR" altLang="en-US" sz="1600" dirty="0" smtClean="0">
                <a:latin typeface="+mn-ea"/>
              </a:rPr>
              <a:t>데이터를 전송하기 위한 통신 규약이다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서버와 클라이언트간에 연결상태를 유지하지 않는 특징을 가진다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34187" y="341982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4034890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634187" y="5397917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6012980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043330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r>
              <a:rPr lang="en-US" altLang="ko-KR" sz="2400" b="1" smtClean="0"/>
              <a:t>, 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658393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117976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733039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사이트는 어떻게 만든거지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브라우저에 추가해서 사용하는 부가 기능 도구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크롬 </a:t>
            </a:r>
            <a:r>
              <a:rPr lang="ko-KR" altLang="en-US" sz="2000" dirty="0" err="1"/>
              <a:t>웹스토어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http://chrome.google.com/webstore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Web Developer </a:t>
            </a:r>
            <a:r>
              <a:rPr lang="ko-KR" altLang="en-US" sz="2000" dirty="0"/>
              <a:t>도구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파이어폭스에서는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Web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Developer </a:t>
            </a:r>
            <a:r>
              <a:rPr lang="ko-KR" altLang="en-US" sz="2000" dirty="0" smtClean="0"/>
              <a:t>부가 기능 추가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보고 있는 사이트에서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를 없애고 순수 </a:t>
            </a:r>
            <a:r>
              <a:rPr lang="ko-KR" altLang="en-US" sz="2000" dirty="0" err="1" smtClean="0"/>
              <a:t>마크업만</a:t>
            </a:r>
            <a:r>
              <a:rPr lang="ko-KR" altLang="en-US" sz="2000" dirty="0" smtClean="0"/>
              <a:t> 보는 것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이미지나 폼 요소만 따로 관리하는 것도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사이트를 개발하면서 특정 부분만 체크해 볼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컴퓨터에서 사용하는 모든 파일에는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각각 고유의 파일 포맷이 있듯이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브라우저에서 사용하는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에서는 사용하는 파일은 *</a:t>
            </a:r>
            <a:r>
              <a:rPr lang="en-US" altLang="ko-KR" sz="2000" dirty="0"/>
              <a:t>.html(</a:t>
            </a:r>
            <a:r>
              <a:rPr lang="ko-KR" altLang="en-US" sz="2000" dirty="0"/>
              <a:t>또는 *</a:t>
            </a:r>
            <a:r>
              <a:rPr lang="en-US" altLang="ko-KR" sz="2000" dirty="0"/>
              <a:t>.</a:t>
            </a:r>
            <a:r>
              <a:rPr lang="en-US" altLang="ko-KR" sz="2000" dirty="0" err="1"/>
              <a:t>htm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웹 문서로 </a:t>
            </a:r>
            <a:r>
              <a:rPr lang="ko-KR" altLang="en-US" sz="2000" dirty="0"/>
              <a:t>저장해야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유닉스에서 </a:t>
            </a:r>
            <a:r>
              <a:rPr lang="ko-KR" altLang="en-US" sz="2000" dirty="0" err="1" smtClean="0"/>
              <a:t>확장자를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자리까지 밖에 못했었기 때문에</a:t>
            </a:r>
            <a:r>
              <a:rPr lang="en-US" altLang="ko-KR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HTML(Hyper </a:t>
            </a:r>
            <a:r>
              <a:rPr lang="en-US" altLang="ko-KR" sz="20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Text Markup Language</a:t>
            </a: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인터넷 서비스의 하나인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(World Wide Web, WWW, W3)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을 통해 전세계에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하고자 하는 웹 문서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(Web Page)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작성을 위한 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마크업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공유를 위해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Web Server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디렉터리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저장되며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클라이언트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브라우저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다운로드 되어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파싱되고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렌더링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되는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텍스트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규격은 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관리한다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문서 내용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하이퍼링크들을 위한 다양한 태그 명령어들로 구성된다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4036"/>
          <a:stretch/>
        </p:blipFill>
        <p:spPr>
          <a:xfrm>
            <a:off x="5520133" y="1460896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문서는 텍스트뿐만 아니라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등 여러 요소들을 다루고 표시할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작성된 웹 문서를 웹 서버로부터 다운로드 받아 </a:t>
            </a:r>
            <a:r>
              <a:rPr lang="ko-KR" altLang="en-US" dirty="0" err="1" smtClean="0"/>
              <a:t>파싱하고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사용자에게 보여주는 </a:t>
            </a:r>
            <a:r>
              <a:rPr lang="en-US" altLang="ko-KR" dirty="0" smtClean="0"/>
              <a:t>User-agent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660027" y="2929107"/>
            <a:ext cx="9024800" cy="3763618"/>
            <a:chOff x="341" y="1440"/>
            <a:chExt cx="4789" cy="2210"/>
          </a:xfrm>
        </p:grpSpPr>
        <p:pic>
          <p:nvPicPr>
            <p:cNvPr id="10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 dirty="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1" y="3542"/>
              <a:ext cx="107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 및 화면 구성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 요청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9964" y="2010901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0156" y="2073258"/>
            <a:ext cx="410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이미지를 연결하는 태그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명령어</a:t>
            </a:r>
            <a:r>
              <a:rPr lang="en-US" altLang="ko-KR" sz="1600" dirty="0" smtClean="0">
                <a:solidFill>
                  <a:srgbClr val="C00000"/>
                </a:solidFill>
              </a:rPr>
              <a:t>) /</a:t>
            </a:r>
            <a:r>
              <a:rPr lang="ko-KR" altLang="en-US" sz="1600" dirty="0" smtClean="0">
                <a:solidFill>
                  <a:srgbClr val="C00000"/>
                </a:solidFill>
              </a:rPr>
              <a:t>이미지 </a:t>
            </a:r>
            <a:r>
              <a:rPr lang="en-US" altLang="ko-KR" sz="1600" dirty="0" smtClean="0">
                <a:solidFill>
                  <a:srgbClr val="C00000"/>
                </a:solidFill>
              </a:rPr>
              <a:t>“</a:t>
            </a:r>
            <a:r>
              <a:rPr lang="ko-KR" altLang="en-US" sz="1600" dirty="0" smtClean="0">
                <a:solidFill>
                  <a:srgbClr val="C00000"/>
                </a:solidFill>
              </a:rPr>
              <a:t>객체</a:t>
            </a:r>
            <a:r>
              <a:rPr lang="en-US" altLang="ko-KR" sz="1600" dirty="0" smtClean="0">
                <a:solidFill>
                  <a:srgbClr val="C00000"/>
                </a:solidFill>
              </a:rPr>
              <a:t>”</a:t>
            </a:r>
            <a:r>
              <a:rPr lang="ko-KR" altLang="en-US" sz="1600" dirty="0" smtClean="0">
                <a:solidFill>
                  <a:srgbClr val="C00000"/>
                </a:solidFill>
              </a:rPr>
              <a:t>로 본다</a:t>
            </a:r>
            <a:r>
              <a:rPr lang="en-US" altLang="ko-KR" sz="1600" dirty="0" smtClean="0">
                <a:solidFill>
                  <a:srgbClr val="C00000"/>
                </a:solidFill>
              </a:rPr>
              <a:t>/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&lt;p&gt;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5304" y="4736663"/>
            <a:ext cx="841513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태그를 사용해서 웹 문서를 만들면 웹 브라우저가 태그를 해석하고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위와 같은 화면을 사용자에게 보여줍니다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가 나오기까지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이용하던 인터넷 서비스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브라우저가 등장하면서 인터넷은 웹 서비스 중심으로 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업체들간의 경쟁</a:t>
            </a:r>
            <a:r>
              <a:rPr lang="en-US" altLang="ko-KR" dirty="0" smtClean="0"/>
              <a:t>. W3C </a:t>
            </a:r>
            <a:r>
              <a:rPr lang="ko-KR" altLang="en-US" dirty="0" smtClean="0"/>
              <a:t>설립하고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까지 발표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새로운 표준으로 </a:t>
            </a:r>
            <a:r>
              <a:rPr lang="en-US" altLang="ko-KR" dirty="0" smtClean="0"/>
              <a:t>XHTML 1.0 </a:t>
            </a:r>
            <a:r>
              <a:rPr lang="ko-KR" altLang="en-US" dirty="0" smtClean="0"/>
              <a:t>발표하지만 실패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 중심으로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결성하고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개발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받아들이고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공동 개발</a:t>
            </a:r>
            <a:r>
              <a:rPr lang="en-US" altLang="ko-KR" dirty="0" smtClean="0"/>
              <a:t>. XHTML </a:t>
            </a:r>
            <a:r>
              <a:rPr lang="ko-KR" altLang="en-US" dirty="0" smtClean="0"/>
              <a:t>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217702"/>
            <a:ext cx="10662659" cy="51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54" y="1254401"/>
            <a:ext cx="9533698" cy="51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석ppt" id="{38BFCA02-BA6F-47FE-A4FF-63C33374CB10}" vid="{58476C69-79CC-4D19-9A7A-1829079BC0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2399</TotalTime>
  <Words>1669</Words>
  <Application>Microsoft Office PowerPoint</Application>
  <PresentationFormat>사용자 지정</PresentationFormat>
  <Paragraphs>271</Paragraphs>
  <Slides>34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웹, HTML 이해하기</vt:lpstr>
      <vt:lpstr> 웹, HTML 이해하기</vt:lpstr>
      <vt:lpstr> HTML 역사 및 관련 기관</vt:lpstr>
      <vt:lpstr> HTML 역사 및 관련 기관</vt:lpstr>
      <vt:lpstr> HTML의 문서 구조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 실습 준비하기</vt:lpstr>
      <vt:lpstr> 실습 준비하기</vt:lpstr>
      <vt:lpstr> 처음 만드는 HTML 문서</vt:lpstr>
      <vt:lpstr> 처음 만드는 HTML 문서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kosta</cp:lastModifiedBy>
  <cp:revision>203</cp:revision>
  <dcterms:created xsi:type="dcterms:W3CDTF">2013-08-30T14:48:54Z</dcterms:created>
  <dcterms:modified xsi:type="dcterms:W3CDTF">2018-10-01T01:05:17Z</dcterms:modified>
</cp:coreProperties>
</file>