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62" r:id="rId4"/>
    <p:sldId id="270" r:id="rId5"/>
    <p:sldId id="264" r:id="rId6"/>
    <p:sldId id="265" r:id="rId7"/>
    <p:sldId id="267" r:id="rId8"/>
    <p:sldId id="271" r:id="rId9"/>
    <p:sldId id="266" r:id="rId10"/>
    <p:sldId id="268" r:id="rId11"/>
    <p:sldId id="269" r:id="rId1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4"/>
      <p:bold r:id="rId15"/>
    </p:embeddedFont>
    <p:embeddedFont>
      <p:font typeface="Bahnschrift SemiBold" panose="020B0502040204020203" pitchFamily="34" charset="0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Vidaloka" panose="020B0600000101010101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666666"/>
    <a:srgbClr val="CCCCCC"/>
    <a:srgbClr val="EEEEEE"/>
    <a:srgbClr val="DDDDDD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63590-5491-441A-AFDD-7B34C46C75EE}">
  <a:tblStyle styleId="{79663590-5491-441A-AFDD-7B34C46C7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57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6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8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29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8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16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35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87EA662B-12CC-41D3-BABE-2AD77A18654F}"/>
              </a:ext>
            </a:extLst>
          </p:cNvPr>
          <p:cNvCxnSpPr/>
          <p:nvPr userDrawn="1"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2;p3">
            <a:extLst>
              <a:ext uri="{FF2B5EF4-FFF2-40B4-BE49-F238E27FC236}">
                <a16:creationId xmlns:a16="http://schemas.microsoft.com/office/drawing/2014/main" id="{F53850A1-C73A-481D-BF78-8CE3CFB2CA8B}"/>
              </a:ext>
            </a:extLst>
          </p:cNvPr>
          <p:cNvCxnSpPr/>
          <p:nvPr userDrawn="1"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5684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77" r:id="rId5"/>
    <p:sldLayoutId id="2147483678" r:id="rId6"/>
    <p:sldLayoutId id="2147483679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7DAEE1-A880-4570-843F-50101E617E09}"/>
              </a:ext>
            </a:extLst>
          </p:cNvPr>
          <p:cNvSpPr/>
          <p:nvPr/>
        </p:nvSpPr>
        <p:spPr>
          <a:xfrm>
            <a:off x="3488823" y="3003925"/>
            <a:ext cx="2166354" cy="449836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50" y="3007893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반 </a:t>
            </a:r>
            <a:r>
              <a:rPr lang="en" sz="1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조 전도현</a:t>
            </a:r>
            <a:endParaRPr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DE6FB-9103-4AC5-B90F-78B6DC7C03A2}"/>
              </a:ext>
            </a:extLst>
          </p:cNvPr>
          <p:cNvSpPr txBox="1"/>
          <p:nvPr/>
        </p:nvSpPr>
        <p:spPr>
          <a:xfrm>
            <a:off x="1486059" y="1652826"/>
            <a:ext cx="61718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rgbClr val="333333"/>
                </a:solidFill>
                <a:latin typeface="+mj-ea"/>
                <a:ea typeface="+mj-ea"/>
              </a:rPr>
              <a:t>얕은 복사와 깊은 복사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31218B-37E9-4236-B911-9E37344A95FA}"/>
              </a:ext>
            </a:extLst>
          </p:cNvPr>
          <p:cNvSpPr txBox="1"/>
          <p:nvPr/>
        </p:nvSpPr>
        <p:spPr>
          <a:xfrm>
            <a:off x="443497" y="1045579"/>
            <a:ext cx="7969220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객체를 복사할 때 원래 값과 복사된 값이 같은 복사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값 자체 복사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각자 다른 메모리 주소를 가짐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1A636-E229-4566-A6D4-6D8079C7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3" y="1786720"/>
            <a:ext cx="3688400" cy="2767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726FE0-BEDF-425F-9809-FE2CEBA5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0" y="2370125"/>
            <a:ext cx="4197008" cy="1601014"/>
          </a:xfrm>
          <a:prstGeom prst="rect">
            <a:avLst/>
          </a:prstGeom>
        </p:spPr>
      </p:pic>
      <p:sp>
        <p:nvSpPr>
          <p:cNvPr id="7" name="Google Shape;298;p42">
            <a:extLst>
              <a:ext uri="{FF2B5EF4-FFF2-40B4-BE49-F238E27FC236}">
                <a16:creationId xmlns:a16="http://schemas.microsoft.com/office/drawing/2014/main" id="{E89F102C-D6EC-405C-AEF5-03F8A5FE6D10}"/>
              </a:ext>
            </a:extLst>
          </p:cNvPr>
          <p:cNvSpPr txBox="1">
            <a:spLocks/>
          </p:cNvSpPr>
          <p:nvPr/>
        </p:nvSpPr>
        <p:spPr>
          <a:xfrm>
            <a:off x="307647" y="482973"/>
            <a:ext cx="613103" cy="460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rgbClr val="999999"/>
                </a:solidFill>
                <a:latin typeface="Bahnschrift" panose="020B0502040204020203" pitchFamily="34" charset="0"/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014F1-BE36-4CDB-B35C-74960DF290B4}"/>
              </a:ext>
            </a:extLst>
          </p:cNvPr>
          <p:cNvSpPr txBox="1"/>
          <p:nvPr/>
        </p:nvSpPr>
        <p:spPr>
          <a:xfrm>
            <a:off x="920750" y="508746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200" dirty="0">
                <a:solidFill>
                  <a:srgbClr val="333333"/>
                </a:solidFill>
                <a:latin typeface="+mj-ea"/>
                <a:ea typeface="+mj-ea"/>
              </a:rPr>
              <a:t>깊은 복사</a:t>
            </a:r>
          </a:p>
        </p:txBody>
      </p:sp>
      <p:sp>
        <p:nvSpPr>
          <p:cNvPr id="9" name="Google Shape;299;p42">
            <a:extLst>
              <a:ext uri="{FF2B5EF4-FFF2-40B4-BE49-F238E27FC236}">
                <a16:creationId xmlns:a16="http://schemas.microsoft.com/office/drawing/2014/main" id="{042BF36F-B8DF-47DE-8E3A-0BA4CAB32E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69151" y="518217"/>
            <a:ext cx="1653556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103403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2B4CBE-A48B-4C72-A1D4-D5D7556B7051}"/>
              </a:ext>
            </a:extLst>
          </p:cNvPr>
          <p:cNvSpPr txBox="1"/>
          <p:nvPr/>
        </p:nvSpPr>
        <p:spPr>
          <a:xfrm>
            <a:off x="2903113" y="2140863"/>
            <a:ext cx="33377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rgbClr val="333333"/>
                </a:solidFill>
                <a:latin typeface="+mj-lt"/>
              </a:rPr>
              <a:t>감사합니다</a:t>
            </a:r>
            <a:r>
              <a:rPr lang="en-US" altLang="ko-KR" sz="5000" spc="-300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5000" spc="-3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190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98;p42">
            <a:extLst>
              <a:ext uri="{FF2B5EF4-FFF2-40B4-BE49-F238E27FC236}">
                <a16:creationId xmlns:a16="http://schemas.microsoft.com/office/drawing/2014/main" id="{CCCC96B5-EA7B-4A67-8370-092CA56515B1}"/>
              </a:ext>
            </a:extLst>
          </p:cNvPr>
          <p:cNvSpPr txBox="1">
            <a:spLocks/>
          </p:cNvSpPr>
          <p:nvPr/>
        </p:nvSpPr>
        <p:spPr>
          <a:xfrm>
            <a:off x="3833851" y="651431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sz="3800">
                <a:solidFill>
                  <a:srgbClr val="666666"/>
                </a:solidFill>
                <a:latin typeface="Bahnschrift" panose="020B0502040204020203" pitchFamily="34" charset="0"/>
              </a:rPr>
              <a:t>01</a:t>
            </a:r>
            <a:endParaRPr lang="en" sz="3800" dirty="0">
              <a:solidFill>
                <a:srgbClr val="666666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Google Shape;299;p42">
            <a:extLst>
              <a:ext uri="{FF2B5EF4-FFF2-40B4-BE49-F238E27FC236}">
                <a16:creationId xmlns:a16="http://schemas.microsoft.com/office/drawing/2014/main" id="{3E6E3FE1-8FCE-40D5-92BD-D2597E19CA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1383" y="1945685"/>
            <a:ext cx="1875835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Data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D43BC-49B6-496B-9343-1B2FA916CCB1}"/>
              </a:ext>
            </a:extLst>
          </p:cNvPr>
          <p:cNvSpPr txBox="1"/>
          <p:nvPr/>
        </p:nvSpPr>
        <p:spPr>
          <a:xfrm>
            <a:off x="3721383" y="146818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333333"/>
                </a:solidFill>
                <a:latin typeface="+mj-ea"/>
                <a:ea typeface="+mj-ea"/>
              </a:rPr>
              <a:t>데이터 타입</a:t>
            </a:r>
          </a:p>
        </p:txBody>
      </p:sp>
      <p:sp>
        <p:nvSpPr>
          <p:cNvPr id="23" name="Google Shape;298;p42">
            <a:extLst>
              <a:ext uri="{FF2B5EF4-FFF2-40B4-BE49-F238E27FC236}">
                <a16:creationId xmlns:a16="http://schemas.microsoft.com/office/drawing/2014/main" id="{796BF4C9-6E80-4F25-A331-4B23F4727FDD}"/>
              </a:ext>
            </a:extLst>
          </p:cNvPr>
          <p:cNvSpPr txBox="1">
            <a:spLocks/>
          </p:cNvSpPr>
          <p:nvPr/>
        </p:nvSpPr>
        <p:spPr>
          <a:xfrm>
            <a:off x="1769368" y="269732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sz="3800">
                <a:solidFill>
                  <a:srgbClr val="666666"/>
                </a:solidFill>
                <a:latin typeface="Bahnschrift" panose="020B0502040204020203" pitchFamily="34" charset="0"/>
              </a:rPr>
              <a:t>02</a:t>
            </a:r>
            <a:endParaRPr lang="en" sz="3800" dirty="0">
              <a:solidFill>
                <a:srgbClr val="666666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Google Shape;299;p42">
            <a:extLst>
              <a:ext uri="{FF2B5EF4-FFF2-40B4-BE49-F238E27FC236}">
                <a16:creationId xmlns:a16="http://schemas.microsoft.com/office/drawing/2014/main" id="{A265AAD4-5734-4F14-961B-4D2DA183D895}"/>
              </a:ext>
            </a:extLst>
          </p:cNvPr>
          <p:cNvSpPr txBox="1">
            <a:spLocks/>
          </p:cNvSpPr>
          <p:nvPr/>
        </p:nvSpPr>
        <p:spPr>
          <a:xfrm>
            <a:off x="1656900" y="3946749"/>
            <a:ext cx="1875835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altLang="ko-KR" sz="1600" spc="300">
                <a:solidFill>
                  <a:srgbClr val="999999"/>
                </a:solidFill>
                <a:latin typeface="Bahnschrift" panose="020B0502040204020203" pitchFamily="34" charset="0"/>
              </a:rPr>
              <a:t>Shallow Copy</a:t>
            </a:r>
            <a:endParaRPr lang="en-US" altLang="ko-KR" sz="1600" spc="300" dirty="0">
              <a:solidFill>
                <a:srgbClr val="999999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E375E-360D-44A7-ABEF-75BCB4B898E3}"/>
              </a:ext>
            </a:extLst>
          </p:cNvPr>
          <p:cNvSpPr txBox="1"/>
          <p:nvPr/>
        </p:nvSpPr>
        <p:spPr>
          <a:xfrm>
            <a:off x="1821550" y="3468354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rgbClr val="333333"/>
                </a:solidFill>
                <a:latin typeface="+mj-ea"/>
                <a:ea typeface="+mj-ea"/>
              </a:rPr>
              <a:t>얕은 복사</a:t>
            </a:r>
            <a:endParaRPr lang="ko-KR" altLang="en-US" sz="2800" spc="-3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38" name="Google Shape;298;p42">
            <a:extLst>
              <a:ext uri="{FF2B5EF4-FFF2-40B4-BE49-F238E27FC236}">
                <a16:creationId xmlns:a16="http://schemas.microsoft.com/office/drawing/2014/main" id="{797E4FFD-41AE-4459-8656-80FC2224D7C7}"/>
              </a:ext>
            </a:extLst>
          </p:cNvPr>
          <p:cNvSpPr txBox="1">
            <a:spLocks/>
          </p:cNvSpPr>
          <p:nvPr/>
        </p:nvSpPr>
        <p:spPr>
          <a:xfrm>
            <a:off x="5836200" y="269732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sz="3800">
                <a:solidFill>
                  <a:srgbClr val="666666"/>
                </a:solidFill>
                <a:latin typeface="Bahnschrift" panose="020B0502040204020203" pitchFamily="34" charset="0"/>
              </a:rPr>
              <a:t>03</a:t>
            </a:r>
            <a:endParaRPr lang="en" sz="3800" dirty="0">
              <a:solidFill>
                <a:srgbClr val="666666"/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Google Shape;299;p42">
            <a:extLst>
              <a:ext uri="{FF2B5EF4-FFF2-40B4-BE49-F238E27FC236}">
                <a16:creationId xmlns:a16="http://schemas.microsoft.com/office/drawing/2014/main" id="{F2FD3F40-6550-424F-B010-CF6637747CF0}"/>
              </a:ext>
            </a:extLst>
          </p:cNvPr>
          <p:cNvSpPr txBox="1">
            <a:spLocks/>
          </p:cNvSpPr>
          <p:nvPr/>
        </p:nvSpPr>
        <p:spPr>
          <a:xfrm>
            <a:off x="5723732" y="3946749"/>
            <a:ext cx="1875835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altLang="ko-KR" sz="1600" spc="300">
                <a:solidFill>
                  <a:srgbClr val="999999"/>
                </a:solidFill>
                <a:latin typeface="Bahnschrift" panose="020B0502040204020203" pitchFamily="34" charset="0"/>
              </a:rPr>
              <a:t>Deep Copy</a:t>
            </a:r>
            <a:endParaRPr lang="en-US" altLang="ko-KR" sz="1600" spc="300" dirty="0">
              <a:solidFill>
                <a:srgbClr val="999999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6D066A-09E0-4B31-BAAE-E6E4B8D79687}"/>
              </a:ext>
            </a:extLst>
          </p:cNvPr>
          <p:cNvSpPr txBox="1"/>
          <p:nvPr/>
        </p:nvSpPr>
        <p:spPr>
          <a:xfrm>
            <a:off x="5888382" y="3468354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rgbClr val="333333"/>
                </a:solidFill>
                <a:latin typeface="+mj-ea"/>
                <a:ea typeface="+mj-ea"/>
              </a:rPr>
              <a:t>깊은 복사</a:t>
            </a:r>
            <a:endParaRPr lang="ko-KR" altLang="en-US" sz="2800" spc="-3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1F885-3E60-495B-B78E-78D7784F7A84}"/>
              </a:ext>
            </a:extLst>
          </p:cNvPr>
          <p:cNvSpPr txBox="1"/>
          <p:nvPr/>
        </p:nvSpPr>
        <p:spPr>
          <a:xfrm>
            <a:off x="853698" y="50874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200">
                <a:solidFill>
                  <a:srgbClr val="333333"/>
                </a:solidFill>
                <a:latin typeface="+mj-ea"/>
                <a:ea typeface="+mj-ea"/>
              </a:rPr>
              <a:t>목차</a:t>
            </a:r>
            <a:endParaRPr lang="ko-KR" altLang="en-US" sz="2400" spc="-2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42" name="Google Shape;298;p42">
            <a:extLst>
              <a:ext uri="{FF2B5EF4-FFF2-40B4-BE49-F238E27FC236}">
                <a16:creationId xmlns:a16="http://schemas.microsoft.com/office/drawing/2014/main" id="{BFC220A7-5349-45F4-92D9-05E7E544AEDF}"/>
              </a:ext>
            </a:extLst>
          </p:cNvPr>
          <p:cNvSpPr txBox="1">
            <a:spLocks/>
          </p:cNvSpPr>
          <p:nvPr/>
        </p:nvSpPr>
        <p:spPr>
          <a:xfrm>
            <a:off x="307647" y="482973"/>
            <a:ext cx="627379" cy="460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>
                <a:solidFill>
                  <a:srgbClr val="999999"/>
                </a:solidFill>
                <a:latin typeface="Bahnschrift" panose="020B0502040204020203" pitchFamily="34" charset="0"/>
              </a:rPr>
              <a:t>00</a:t>
            </a:r>
            <a:endParaRPr lang="en" sz="2800" dirty="0">
              <a:solidFill>
                <a:srgbClr val="999999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49" y="1273181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666666"/>
                </a:solidFill>
                <a:latin typeface="Bahnschrift" panose="020B0502040204020203" pitchFamily="34" charset="0"/>
              </a:rPr>
              <a:t>01</a:t>
            </a:r>
            <a:endParaRPr sz="5000" dirty="0">
              <a:solidFill>
                <a:srgbClr val="666666"/>
              </a:solidFill>
              <a:latin typeface="Bahnschrift" panose="020B0502040204020203" pitchFamily="34" charset="0"/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399" y="3206136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Data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58E0-7BB7-4766-A938-2838C71C5E52}"/>
              </a:ext>
            </a:extLst>
          </p:cNvPr>
          <p:cNvSpPr txBox="1"/>
          <p:nvPr/>
        </p:nvSpPr>
        <p:spPr>
          <a:xfrm>
            <a:off x="2879068" y="2251481"/>
            <a:ext cx="33858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rgbClr val="333333"/>
                </a:solidFill>
                <a:latin typeface="+mj-ea"/>
                <a:ea typeface="+mj-ea"/>
              </a:rPr>
              <a:t>데이터 타입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7D8F43-E8E2-42DB-A5E3-CDA7C331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59" y="3132508"/>
            <a:ext cx="3017782" cy="512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5DD806-FB9F-4C10-8AF1-1CDFD7240D62}"/>
              </a:ext>
            </a:extLst>
          </p:cNvPr>
          <p:cNvSpPr txBox="1"/>
          <p:nvPr/>
        </p:nvSpPr>
        <p:spPr>
          <a:xfrm>
            <a:off x="804902" y="1119733"/>
            <a:ext cx="250235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3333"/>
              </a:buClr>
            </a:pPr>
            <a:r>
              <a:rPr lang="ko-KR" altLang="en-US" sz="1500" b="1" spc="-100" dirty="0">
                <a:solidFill>
                  <a:srgbClr val="333333"/>
                </a:solidFill>
                <a:latin typeface="+mj-ea"/>
                <a:ea typeface="+mj-ea"/>
              </a:rPr>
              <a:t>원시 타입 </a:t>
            </a:r>
            <a:r>
              <a:rPr lang="en-US" altLang="ko-KR" sz="1500" b="1" dirty="0">
                <a:solidFill>
                  <a:srgbClr val="333333"/>
                </a:solidFill>
                <a:latin typeface="+mj-ea"/>
                <a:ea typeface="+mj-ea"/>
              </a:rPr>
              <a:t>(Primitive Type)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28BA5-68B5-4CA3-9647-5A70F3D4D8C8}"/>
              </a:ext>
            </a:extLst>
          </p:cNvPr>
          <p:cNvSpPr txBox="1"/>
          <p:nvPr/>
        </p:nvSpPr>
        <p:spPr>
          <a:xfrm>
            <a:off x="853698" y="508746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200" dirty="0">
                <a:solidFill>
                  <a:srgbClr val="333333"/>
                </a:solidFill>
                <a:latin typeface="+mj-ea"/>
                <a:ea typeface="+mj-ea"/>
              </a:rPr>
              <a:t>데이터 타입</a:t>
            </a:r>
          </a:p>
        </p:txBody>
      </p:sp>
      <p:sp>
        <p:nvSpPr>
          <p:cNvPr id="15" name="Google Shape;299;p42">
            <a:extLst>
              <a:ext uri="{FF2B5EF4-FFF2-40B4-BE49-F238E27FC236}">
                <a16:creationId xmlns:a16="http://schemas.microsoft.com/office/drawing/2014/main" id="{A07BFF19-99B0-4440-BA59-F79F55C64D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6165" y="518217"/>
            <a:ext cx="1306541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Data 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FABE3F-2177-4FB7-BFB5-7230B25A1B33}"/>
              </a:ext>
            </a:extLst>
          </p:cNvPr>
          <p:cNvSpPr txBox="1"/>
          <p:nvPr/>
        </p:nvSpPr>
        <p:spPr>
          <a:xfrm>
            <a:off x="5488415" y="2421018"/>
            <a:ext cx="63266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  <a:ea typeface="+mn-ea"/>
              </a:rPr>
              <a:t>name</a:t>
            </a:r>
            <a:endParaRPr lang="ko-KR" altLang="en-US" b="1" dirty="0">
              <a:solidFill>
                <a:srgbClr val="333333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081DA4B-34E0-4977-8397-EF628D056932}"/>
              </a:ext>
            </a:extLst>
          </p:cNvPr>
          <p:cNvSpPr/>
          <p:nvPr/>
        </p:nvSpPr>
        <p:spPr>
          <a:xfrm>
            <a:off x="6652673" y="2914732"/>
            <a:ext cx="1284368" cy="712549"/>
          </a:xfrm>
          <a:prstGeom prst="rect">
            <a:avLst/>
          </a:prstGeom>
          <a:noFill/>
          <a:ln w="254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BF62937-BF5E-467F-AB36-39808D481179}"/>
              </a:ext>
            </a:extLst>
          </p:cNvPr>
          <p:cNvGrpSpPr/>
          <p:nvPr/>
        </p:nvGrpSpPr>
        <p:grpSpPr>
          <a:xfrm>
            <a:off x="6652673" y="2202184"/>
            <a:ext cx="1284368" cy="712549"/>
            <a:chOff x="5050171" y="419878"/>
            <a:chExt cx="2508308" cy="1203219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D70310F-7EFC-4770-80DE-3A08929277D3}"/>
                </a:ext>
              </a:extLst>
            </p:cNvPr>
            <p:cNvSpPr/>
            <p:nvPr/>
          </p:nvSpPr>
          <p:spPr>
            <a:xfrm>
              <a:off x="5050171" y="419878"/>
              <a:ext cx="2508308" cy="1203219"/>
            </a:xfrm>
            <a:prstGeom prst="rect">
              <a:avLst/>
            </a:prstGeom>
            <a:solidFill>
              <a:srgbClr val="CCCCCC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12FAD3-71E3-4CF9-B0EF-8A28A40EABC7}"/>
                </a:ext>
              </a:extLst>
            </p:cNvPr>
            <p:cNvSpPr txBox="1"/>
            <p:nvPr/>
          </p:nvSpPr>
          <p:spPr>
            <a:xfrm>
              <a:off x="5460263" y="761628"/>
              <a:ext cx="1688123" cy="519716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333333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dohyun</a:t>
              </a:r>
              <a:endParaRPr lang="ko-KR" altLang="en-US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FFC2DE-4AC6-4711-9B3D-94634853A392}"/>
              </a:ext>
            </a:extLst>
          </p:cNvPr>
          <p:cNvGrpSpPr/>
          <p:nvPr/>
        </p:nvGrpSpPr>
        <p:grpSpPr>
          <a:xfrm>
            <a:off x="6652673" y="3627281"/>
            <a:ext cx="1284368" cy="712549"/>
            <a:chOff x="5050171" y="419878"/>
            <a:chExt cx="2508308" cy="1203219"/>
          </a:xfrm>
        </p:grpSpPr>
        <p:sp>
          <p:nvSpPr>
            <p:cNvPr id="19" name="사각형: 둥근 모서리 71">
              <a:extLst>
                <a:ext uri="{FF2B5EF4-FFF2-40B4-BE49-F238E27FC236}">
                  <a16:creationId xmlns:a16="http://schemas.microsoft.com/office/drawing/2014/main" id="{4FA50D04-DD1C-4149-9113-589FB0A42C4A}"/>
                </a:ext>
              </a:extLst>
            </p:cNvPr>
            <p:cNvSpPr/>
            <p:nvPr/>
          </p:nvSpPr>
          <p:spPr>
            <a:xfrm>
              <a:off x="5050171" y="419878"/>
              <a:ext cx="2508308" cy="1203219"/>
            </a:xfrm>
            <a:prstGeom prst="rect">
              <a:avLst/>
            </a:prstGeom>
            <a:solidFill>
              <a:srgbClr val="CCCCCC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7B66C0-584B-4DDF-AADA-DF3FC038DCAA}"/>
                </a:ext>
              </a:extLst>
            </p:cNvPr>
            <p:cNvSpPr txBox="1"/>
            <p:nvPr/>
          </p:nvSpPr>
          <p:spPr>
            <a:xfrm>
              <a:off x="5460263" y="761628"/>
              <a:ext cx="1688123" cy="519716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333333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dohyun</a:t>
              </a:r>
              <a:endParaRPr lang="ko-KR" altLang="en-US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453DD84-278F-4C94-9971-BD14EB9989B6}"/>
              </a:ext>
            </a:extLst>
          </p:cNvPr>
          <p:cNvSpPr txBox="1"/>
          <p:nvPr/>
        </p:nvSpPr>
        <p:spPr>
          <a:xfrm>
            <a:off x="5184689" y="3852750"/>
            <a:ext cx="939676" cy="284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  <a:ea typeface="+mn-ea"/>
              </a:rPr>
              <a:t>rename</a:t>
            </a:r>
            <a:endParaRPr lang="ko-KR" altLang="en-US" b="1" dirty="0">
              <a:solidFill>
                <a:srgbClr val="333333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E13EE8-9B5E-40E7-B0C9-907A0F809033}"/>
              </a:ext>
            </a:extLst>
          </p:cNvPr>
          <p:cNvCxnSpPr>
            <a:cxnSpLocks/>
          </p:cNvCxnSpPr>
          <p:nvPr/>
        </p:nvCxnSpPr>
        <p:spPr>
          <a:xfrm>
            <a:off x="6129447" y="2571750"/>
            <a:ext cx="523226" cy="0"/>
          </a:xfrm>
          <a:prstGeom prst="straightConnector1">
            <a:avLst/>
          </a:prstGeom>
          <a:ln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E48963-3517-4AE1-8DD1-E4E14A24B862}"/>
              </a:ext>
            </a:extLst>
          </p:cNvPr>
          <p:cNvSpPr txBox="1"/>
          <p:nvPr/>
        </p:nvSpPr>
        <p:spPr>
          <a:xfrm>
            <a:off x="804902" y="1600923"/>
            <a:ext cx="4654550" cy="88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4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String, Number, Boolean, Null, Undefined</a:t>
            </a:r>
          </a:p>
          <a:p>
            <a:pPr marL="171450" marR="0" lvl="4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변수에 할당된 메모리 블록에 값 저장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171450" marR="0" lvl="4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할당 연산자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=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이용해 값을 복사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1EE967-8CB8-4C87-9C3C-718153FA9FE3}"/>
              </a:ext>
            </a:extLst>
          </p:cNvPr>
          <p:cNvGrpSpPr/>
          <p:nvPr/>
        </p:nvGrpSpPr>
        <p:grpSpPr>
          <a:xfrm>
            <a:off x="443497" y="1176832"/>
            <a:ext cx="288000" cy="369517"/>
            <a:chOff x="418523" y="1227205"/>
            <a:chExt cx="288000" cy="36951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4A2A95D-F97E-42D7-A177-CBB7159A6D0B}"/>
                </a:ext>
              </a:extLst>
            </p:cNvPr>
            <p:cNvSpPr/>
            <p:nvPr/>
          </p:nvSpPr>
          <p:spPr>
            <a:xfrm>
              <a:off x="418523" y="1267963"/>
              <a:ext cx="288000" cy="288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Google Shape;298;p42">
              <a:extLst>
                <a:ext uri="{FF2B5EF4-FFF2-40B4-BE49-F238E27FC236}">
                  <a16:creationId xmlns:a16="http://schemas.microsoft.com/office/drawing/2014/main" id="{0020A4CC-BF09-45D7-9ED0-7AC025685BD5}"/>
                </a:ext>
              </a:extLst>
            </p:cNvPr>
            <p:cNvSpPr txBox="1">
              <a:spLocks/>
            </p:cNvSpPr>
            <p:nvPr/>
          </p:nvSpPr>
          <p:spPr>
            <a:xfrm>
              <a:off x="434778" y="1227205"/>
              <a:ext cx="255490" cy="369517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1500" dirty="0">
                  <a:solidFill>
                    <a:srgbClr val="EEEEEE"/>
                  </a:solidFill>
                  <a:latin typeface="Bahnschrift SemiBold" panose="020B0502040204020203" pitchFamily="34" charset="0"/>
                </a:rPr>
                <a:t>1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8AA74E-4568-43FE-B92F-6F073DE62D96}"/>
              </a:ext>
            </a:extLst>
          </p:cNvPr>
          <p:cNvCxnSpPr>
            <a:cxnSpLocks/>
          </p:cNvCxnSpPr>
          <p:nvPr/>
        </p:nvCxnSpPr>
        <p:spPr>
          <a:xfrm>
            <a:off x="6129447" y="4001447"/>
            <a:ext cx="523226" cy="0"/>
          </a:xfrm>
          <a:prstGeom prst="straightConnector1">
            <a:avLst/>
          </a:prstGeom>
          <a:ln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98;p42">
            <a:extLst>
              <a:ext uri="{FF2B5EF4-FFF2-40B4-BE49-F238E27FC236}">
                <a16:creationId xmlns:a16="http://schemas.microsoft.com/office/drawing/2014/main" id="{0C9B2234-B892-4011-8F0A-BA4875D756FB}"/>
              </a:ext>
            </a:extLst>
          </p:cNvPr>
          <p:cNvSpPr txBox="1">
            <a:spLocks/>
          </p:cNvSpPr>
          <p:nvPr/>
        </p:nvSpPr>
        <p:spPr>
          <a:xfrm>
            <a:off x="307647" y="482973"/>
            <a:ext cx="546051" cy="460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rgbClr val="999999"/>
                </a:solidFill>
                <a:latin typeface="Bahnschrift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7011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그림 129">
            <a:extLst>
              <a:ext uri="{FF2B5EF4-FFF2-40B4-BE49-F238E27FC236}">
                <a16:creationId xmlns:a16="http://schemas.microsoft.com/office/drawing/2014/main" id="{6D306AA0-05F4-4C2E-9470-6011333C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17" y="3005524"/>
            <a:ext cx="3103133" cy="1292464"/>
          </a:xfrm>
          <a:prstGeom prst="rect">
            <a:avLst/>
          </a:prstGeom>
        </p:spPr>
      </p:pic>
      <p:sp>
        <p:nvSpPr>
          <p:cNvPr id="21" name="Google Shape;298;p42">
            <a:extLst>
              <a:ext uri="{FF2B5EF4-FFF2-40B4-BE49-F238E27FC236}">
                <a16:creationId xmlns:a16="http://schemas.microsoft.com/office/drawing/2014/main" id="{381CAD19-05AD-454D-B53A-8415067D8A5E}"/>
              </a:ext>
            </a:extLst>
          </p:cNvPr>
          <p:cNvSpPr txBox="1">
            <a:spLocks/>
          </p:cNvSpPr>
          <p:nvPr/>
        </p:nvSpPr>
        <p:spPr>
          <a:xfrm>
            <a:off x="307647" y="482973"/>
            <a:ext cx="546051" cy="460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rgbClr val="999999"/>
                </a:solidFill>
                <a:latin typeface="Bahnschrift" panose="020B0502040204020203" pitchFamily="34" charset="0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D7DC8-266F-400F-BD3C-9AB6BC263C9A}"/>
              </a:ext>
            </a:extLst>
          </p:cNvPr>
          <p:cNvSpPr txBox="1"/>
          <p:nvPr/>
        </p:nvSpPr>
        <p:spPr>
          <a:xfrm>
            <a:off x="853698" y="508746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200" dirty="0">
                <a:solidFill>
                  <a:srgbClr val="333333"/>
                </a:solidFill>
                <a:latin typeface="+mj-ea"/>
                <a:ea typeface="+mj-ea"/>
              </a:rPr>
              <a:t>데이터 타입</a:t>
            </a:r>
          </a:p>
        </p:txBody>
      </p:sp>
      <p:sp>
        <p:nvSpPr>
          <p:cNvPr id="30" name="Google Shape;299;p42">
            <a:extLst>
              <a:ext uri="{FF2B5EF4-FFF2-40B4-BE49-F238E27FC236}">
                <a16:creationId xmlns:a16="http://schemas.microsoft.com/office/drawing/2014/main" id="{35B45B64-EC28-4596-B87F-1022FF842E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6165" y="518217"/>
            <a:ext cx="1306541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Data 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8A1DD4-67CA-4D1F-B773-E88F481587E2}"/>
              </a:ext>
            </a:extLst>
          </p:cNvPr>
          <p:cNvSpPr txBox="1"/>
          <p:nvPr/>
        </p:nvSpPr>
        <p:spPr>
          <a:xfrm>
            <a:off x="804902" y="1119733"/>
            <a:ext cx="250235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3333"/>
              </a:buClr>
            </a:pPr>
            <a:r>
              <a:rPr lang="ko-KR" altLang="en-US" sz="1500" b="1" spc="-100" dirty="0">
                <a:solidFill>
                  <a:srgbClr val="333333"/>
                </a:solidFill>
                <a:latin typeface="+mj-ea"/>
                <a:ea typeface="+mj-ea"/>
              </a:rPr>
              <a:t>참조 타입 </a:t>
            </a:r>
            <a:r>
              <a:rPr lang="en-US" altLang="ko-KR" sz="1500" b="1" dirty="0">
                <a:solidFill>
                  <a:srgbClr val="333333"/>
                </a:solidFill>
                <a:latin typeface="+mj-ea"/>
                <a:ea typeface="+mj-ea"/>
              </a:rPr>
              <a:t>(Reference Type)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5CB235-DA3C-43E5-82B3-51D6AA317828}"/>
              </a:ext>
            </a:extLst>
          </p:cNvPr>
          <p:cNvGrpSpPr/>
          <p:nvPr/>
        </p:nvGrpSpPr>
        <p:grpSpPr>
          <a:xfrm>
            <a:off x="443497" y="1176832"/>
            <a:ext cx="288000" cy="369517"/>
            <a:chOff x="418523" y="1227205"/>
            <a:chExt cx="288000" cy="36951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F273B44-E78A-4CB8-B63A-FC6285F4C79D}"/>
                </a:ext>
              </a:extLst>
            </p:cNvPr>
            <p:cNvSpPr/>
            <p:nvPr/>
          </p:nvSpPr>
          <p:spPr>
            <a:xfrm>
              <a:off x="418523" y="1267963"/>
              <a:ext cx="288000" cy="288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Google Shape;298;p42">
              <a:extLst>
                <a:ext uri="{FF2B5EF4-FFF2-40B4-BE49-F238E27FC236}">
                  <a16:creationId xmlns:a16="http://schemas.microsoft.com/office/drawing/2014/main" id="{94F428E7-93C0-43AA-9EBE-9BB8F8C7EDFC}"/>
                </a:ext>
              </a:extLst>
            </p:cNvPr>
            <p:cNvSpPr txBox="1">
              <a:spLocks/>
            </p:cNvSpPr>
            <p:nvPr/>
          </p:nvSpPr>
          <p:spPr>
            <a:xfrm>
              <a:off x="434778" y="1227205"/>
              <a:ext cx="255490" cy="369517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500" dirty="0">
                  <a:solidFill>
                    <a:srgbClr val="EEEEEE"/>
                  </a:solidFill>
                  <a:latin typeface="Bahnschrift SemiBold" panose="020B0502040204020203" pitchFamily="34" charset="0"/>
                </a:rPr>
                <a:t>2</a:t>
              </a:r>
              <a:endParaRPr lang="en" sz="1500" dirty="0">
                <a:solidFill>
                  <a:srgbClr val="EEEEEE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580AF9C-6110-487C-A9E9-1D7FF0420671}"/>
              </a:ext>
            </a:extLst>
          </p:cNvPr>
          <p:cNvSpPr txBox="1"/>
          <p:nvPr/>
        </p:nvSpPr>
        <p:spPr>
          <a:xfrm>
            <a:off x="800655" y="1600923"/>
            <a:ext cx="4654550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4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Array, Function, Object</a:t>
            </a:r>
          </a:p>
          <a:p>
            <a:pPr marL="171450" lvl="4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변수에 할당된 메모리 블록에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주소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값 저장</a:t>
            </a:r>
            <a:b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</a:br>
            <a:r>
              <a:rPr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변수의 값은 메모리 주소를 이용해 접근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171450" marR="0" lvl="4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할당 연산자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=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이용해 값을 복사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4DD6A76-4BAA-4771-B6C4-787DBBBA184D}"/>
              </a:ext>
            </a:extLst>
          </p:cNvPr>
          <p:cNvGrpSpPr/>
          <p:nvPr/>
        </p:nvGrpSpPr>
        <p:grpSpPr>
          <a:xfrm>
            <a:off x="5010151" y="1795646"/>
            <a:ext cx="2943986" cy="2419755"/>
            <a:chOff x="5010151" y="1477240"/>
            <a:chExt cx="2943986" cy="241975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9A0ED55-5EBF-4FF8-98D9-3A321077BA6A}"/>
                </a:ext>
              </a:extLst>
            </p:cNvPr>
            <p:cNvSpPr/>
            <p:nvPr/>
          </p:nvSpPr>
          <p:spPr>
            <a:xfrm>
              <a:off x="6657069" y="1906698"/>
              <a:ext cx="1284368" cy="392999"/>
            </a:xfrm>
            <a:prstGeom prst="rect">
              <a:avLst/>
            </a:prstGeom>
            <a:noFill/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사각형: 둥근 모서리 71">
              <a:extLst>
                <a:ext uri="{FF2B5EF4-FFF2-40B4-BE49-F238E27FC236}">
                  <a16:creationId xmlns:a16="http://schemas.microsoft.com/office/drawing/2014/main" id="{76D6E616-C5BF-4D69-A60A-21604363080E}"/>
                </a:ext>
              </a:extLst>
            </p:cNvPr>
            <p:cNvSpPr/>
            <p:nvPr/>
          </p:nvSpPr>
          <p:spPr>
            <a:xfrm>
              <a:off x="6657069" y="1505590"/>
              <a:ext cx="1284368" cy="392999"/>
            </a:xfrm>
            <a:prstGeom prst="rect">
              <a:avLst/>
            </a:prstGeom>
            <a:solidFill>
              <a:srgbClr val="CCCCCC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D778E0D-E4D7-4E4D-BD9B-9A06E3E59DA0}"/>
                </a:ext>
              </a:extLst>
            </p:cNvPr>
            <p:cNvSpPr/>
            <p:nvPr/>
          </p:nvSpPr>
          <p:spPr>
            <a:xfrm>
              <a:off x="6657069" y="2708914"/>
              <a:ext cx="1284368" cy="392999"/>
            </a:xfrm>
            <a:prstGeom prst="rect">
              <a:avLst/>
            </a:prstGeom>
            <a:solidFill>
              <a:srgbClr val="CCCCCC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사각형: 둥근 모서리 71">
              <a:extLst>
                <a:ext uri="{FF2B5EF4-FFF2-40B4-BE49-F238E27FC236}">
                  <a16:creationId xmlns:a16="http://schemas.microsoft.com/office/drawing/2014/main" id="{35F4CBB1-FABB-4B4A-94DD-6038C94FE9BC}"/>
                </a:ext>
              </a:extLst>
            </p:cNvPr>
            <p:cNvSpPr/>
            <p:nvPr/>
          </p:nvSpPr>
          <p:spPr>
            <a:xfrm>
              <a:off x="6657069" y="2307806"/>
              <a:ext cx="1284368" cy="392999"/>
            </a:xfrm>
            <a:prstGeom prst="rect">
              <a:avLst/>
            </a:prstGeom>
            <a:solidFill>
              <a:srgbClr val="CCCCCC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035EDB1-AA09-4916-AC1B-478DE294905D}"/>
                </a:ext>
              </a:extLst>
            </p:cNvPr>
            <p:cNvSpPr/>
            <p:nvPr/>
          </p:nvSpPr>
          <p:spPr>
            <a:xfrm>
              <a:off x="6657069" y="3503996"/>
              <a:ext cx="1284368" cy="392999"/>
            </a:xfrm>
            <a:prstGeom prst="rect">
              <a:avLst/>
            </a:prstGeom>
            <a:solidFill>
              <a:srgbClr val="CCCCCC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사각형: 둥근 모서리 71">
              <a:extLst>
                <a:ext uri="{FF2B5EF4-FFF2-40B4-BE49-F238E27FC236}">
                  <a16:creationId xmlns:a16="http://schemas.microsoft.com/office/drawing/2014/main" id="{4D871001-B65F-4ADF-A8A7-42C5230C3FD8}"/>
                </a:ext>
              </a:extLst>
            </p:cNvPr>
            <p:cNvSpPr/>
            <p:nvPr/>
          </p:nvSpPr>
          <p:spPr>
            <a:xfrm>
              <a:off x="6657069" y="3110997"/>
              <a:ext cx="1284368" cy="392999"/>
            </a:xfrm>
            <a:prstGeom prst="rect">
              <a:avLst/>
            </a:prstGeom>
            <a:noFill/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7A5888A-D97C-4AAE-8D15-1D0940850C21}"/>
                </a:ext>
              </a:extLst>
            </p:cNvPr>
            <p:cNvSpPr txBox="1"/>
            <p:nvPr/>
          </p:nvSpPr>
          <p:spPr>
            <a:xfrm>
              <a:off x="6867055" y="1553298"/>
              <a:ext cx="864396" cy="30777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33333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ref</a:t>
              </a:r>
              <a:endParaRPr lang="ko-KR" altLang="en-US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458AE3-3322-4076-8287-A567BF384619}"/>
                </a:ext>
              </a:extLst>
            </p:cNvPr>
            <p:cNvSpPr txBox="1"/>
            <p:nvPr/>
          </p:nvSpPr>
          <p:spPr>
            <a:xfrm>
              <a:off x="6867055" y="2339073"/>
              <a:ext cx="864396" cy="30777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333333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dohyun</a:t>
              </a:r>
              <a:endParaRPr lang="ko-KR" altLang="en-US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C30C14-EF7E-4AB7-A3DD-57412938602B}"/>
                </a:ext>
              </a:extLst>
            </p:cNvPr>
            <p:cNvSpPr txBox="1"/>
            <p:nvPr/>
          </p:nvSpPr>
          <p:spPr>
            <a:xfrm>
              <a:off x="6867055" y="2751524"/>
              <a:ext cx="8643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33333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99</a:t>
              </a:r>
              <a:endParaRPr lang="ko-KR" altLang="en-US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826D34E-3AA2-4030-83E5-33BBD1BED185}"/>
                </a:ext>
              </a:extLst>
            </p:cNvPr>
            <p:cNvCxnSpPr/>
            <p:nvPr/>
          </p:nvCxnSpPr>
          <p:spPr>
            <a:xfrm>
              <a:off x="6657069" y="2708914"/>
              <a:ext cx="1284368" cy="0"/>
            </a:xfrm>
            <a:prstGeom prst="line">
              <a:avLst/>
            </a:prstGeom>
            <a:ln w="12700">
              <a:solidFill>
                <a:srgbClr val="EEE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48A5008-A051-492B-9E2A-337759481C02}"/>
                </a:ext>
              </a:extLst>
            </p:cNvPr>
            <p:cNvSpPr txBox="1"/>
            <p:nvPr/>
          </p:nvSpPr>
          <p:spPr>
            <a:xfrm>
              <a:off x="6867055" y="3550383"/>
              <a:ext cx="8643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33333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ref</a:t>
              </a:r>
              <a:endParaRPr lang="ko-KR" altLang="en-US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9BCEF3-560F-4317-BD74-FA01A273FA4E}"/>
                </a:ext>
              </a:extLst>
            </p:cNvPr>
            <p:cNvSpPr txBox="1"/>
            <p:nvPr/>
          </p:nvSpPr>
          <p:spPr>
            <a:xfrm>
              <a:off x="5334000" y="1477240"/>
              <a:ext cx="766917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altLang="ko-KR" b="0" i="0" dirty="0" err="1">
                  <a:solidFill>
                    <a:srgbClr val="333333"/>
                  </a:solidFill>
                  <a:effectLst/>
                  <a:latin typeface="Bahnschrift" panose="020B0502040204020203" pitchFamily="34" charset="0"/>
                  <a:ea typeface="+mn-ea"/>
                </a:rPr>
                <a:t>infoObj</a:t>
              </a:r>
              <a:endParaRPr lang="en-US" altLang="ko-KR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  <a:ea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110D9A-7703-4792-9C35-F305374D2419}"/>
                </a:ext>
              </a:extLst>
            </p:cNvPr>
            <p:cNvSpPr txBox="1"/>
            <p:nvPr/>
          </p:nvSpPr>
          <p:spPr>
            <a:xfrm>
              <a:off x="5010151" y="3558148"/>
              <a:ext cx="1094050" cy="2846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altLang="ko-KR" b="0" i="0" dirty="0" err="1">
                  <a:solidFill>
                    <a:srgbClr val="333333"/>
                  </a:solidFill>
                  <a:effectLst/>
                  <a:latin typeface="Bahnschrift" panose="020B0502040204020203" pitchFamily="34" charset="0"/>
                  <a:ea typeface="+mn-ea"/>
                </a:rPr>
                <a:t>newInfoObj</a:t>
              </a:r>
              <a:endParaRPr lang="en-US" altLang="ko-KR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  <a:ea typeface="+mn-ea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A46FAF19-6D8D-4B29-9CAC-084DFEE205E6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83" y="1627416"/>
              <a:ext cx="523226" cy="0"/>
            </a:xfrm>
            <a:prstGeom prst="straightConnector1">
              <a:avLst/>
            </a:prstGeom>
            <a:ln>
              <a:solidFill>
                <a:srgbClr val="66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CDBFCCAE-72E4-4DC5-B57E-B0A3F0C40B97}"/>
                </a:ext>
              </a:extLst>
            </p:cNvPr>
            <p:cNvGrpSpPr/>
            <p:nvPr/>
          </p:nvGrpSpPr>
          <p:grpSpPr>
            <a:xfrm>
              <a:off x="6104201" y="1787398"/>
              <a:ext cx="528308" cy="1915477"/>
              <a:chOff x="6104201" y="1787398"/>
              <a:chExt cx="528308" cy="1915477"/>
            </a:xfrm>
          </p:grpSpPr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98EDF657-45BE-484E-BA04-F35E09975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2690" y="1793183"/>
                <a:ext cx="269819" cy="0"/>
              </a:xfrm>
              <a:prstGeom prst="straightConnector1">
                <a:avLst/>
              </a:prstGeom>
              <a:ln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B27A827-798B-4B7D-92E2-0B53D1E6A69C}"/>
                  </a:ext>
                </a:extLst>
              </p:cNvPr>
              <p:cNvCxnSpPr/>
              <p:nvPr/>
            </p:nvCxnSpPr>
            <p:spPr>
              <a:xfrm>
                <a:off x="6362690" y="1787398"/>
                <a:ext cx="0" cy="1915477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AB8F7108-863E-48A5-9ED8-346855067106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 flipH="1">
                <a:off x="6104201" y="3700494"/>
                <a:ext cx="261290" cy="1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056B1B22-2160-4E3B-8562-4F68D039A0DB}"/>
                </a:ext>
              </a:extLst>
            </p:cNvPr>
            <p:cNvCxnSpPr>
              <a:cxnSpLocks/>
              <a:stCxn id="80" idx="3"/>
              <a:endCxn id="85" idx="3"/>
            </p:cNvCxnSpPr>
            <p:nvPr/>
          </p:nvCxnSpPr>
          <p:spPr>
            <a:xfrm>
              <a:off x="7941437" y="1702090"/>
              <a:ext cx="12700" cy="802216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66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4BFCBCB7-F7C0-4774-B47A-D319D88F0203}"/>
                </a:ext>
              </a:extLst>
            </p:cNvPr>
            <p:cNvCxnSpPr>
              <a:cxnSpLocks/>
              <a:stCxn id="80" idx="3"/>
              <a:endCxn id="84" idx="3"/>
            </p:cNvCxnSpPr>
            <p:nvPr/>
          </p:nvCxnSpPr>
          <p:spPr>
            <a:xfrm>
              <a:off x="7941437" y="1702090"/>
              <a:ext cx="12700" cy="1203324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66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B8031B7-FB7B-409A-B8B0-A6814794106D}"/>
                </a:ext>
              </a:extLst>
            </p:cNvPr>
            <p:cNvSpPr txBox="1"/>
            <p:nvPr/>
          </p:nvSpPr>
          <p:spPr>
            <a:xfrm>
              <a:off x="5468251" y="2350614"/>
              <a:ext cx="6326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altLang="ko-KR" b="0" i="0" dirty="0">
                  <a:solidFill>
                    <a:srgbClr val="333333"/>
                  </a:solidFill>
                  <a:effectLst/>
                  <a:latin typeface="Bahnschrift" panose="020B0502040204020203" pitchFamily="34" charset="0"/>
                  <a:ea typeface="+mn-ea"/>
                </a:rPr>
                <a:t>name</a:t>
              </a:r>
              <a:endParaRPr lang="ko-KR" altLang="en-US" b="1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D51CD94-C90F-4C3A-B673-99BC4C25E550}"/>
                </a:ext>
              </a:extLst>
            </p:cNvPr>
            <p:cNvSpPr txBox="1"/>
            <p:nvPr/>
          </p:nvSpPr>
          <p:spPr>
            <a:xfrm>
              <a:off x="5468251" y="2773342"/>
              <a:ext cx="6326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altLang="ko-KR" b="0" i="0" dirty="0">
                  <a:solidFill>
                    <a:srgbClr val="333333"/>
                  </a:solidFill>
                  <a:effectLst/>
                  <a:latin typeface="Bahnschrift" panose="020B0502040204020203" pitchFamily="34" charset="0"/>
                  <a:ea typeface="+mn-ea"/>
                </a:rPr>
                <a:t>age</a:t>
              </a:r>
              <a:endParaRPr lang="ko-KR" altLang="en-US" b="1" dirty="0">
                <a:solidFill>
                  <a:srgbClr val="333333"/>
                </a:solidFill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9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8;p42">
            <a:extLst>
              <a:ext uri="{FF2B5EF4-FFF2-40B4-BE49-F238E27FC236}">
                <a16:creationId xmlns:a16="http://schemas.microsoft.com/office/drawing/2014/main" id="{054794E6-C1F6-4644-9CA2-21AD327C284A}"/>
              </a:ext>
            </a:extLst>
          </p:cNvPr>
          <p:cNvSpPr txBox="1">
            <a:spLocks/>
          </p:cNvSpPr>
          <p:nvPr/>
        </p:nvSpPr>
        <p:spPr>
          <a:xfrm>
            <a:off x="3746550" y="1273181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rgbClr val="666666"/>
                </a:solidFill>
                <a:latin typeface="Bahnschrift" panose="020B0502040204020203" pitchFamily="34" charset="0"/>
              </a:rPr>
              <a:t>02</a:t>
            </a:r>
          </a:p>
        </p:txBody>
      </p:sp>
      <p:sp>
        <p:nvSpPr>
          <p:cNvPr id="7" name="Google Shape;299;p42">
            <a:extLst>
              <a:ext uri="{FF2B5EF4-FFF2-40B4-BE49-F238E27FC236}">
                <a16:creationId xmlns:a16="http://schemas.microsoft.com/office/drawing/2014/main" id="{864404F3-023E-4DFE-B634-D02DC052990E}"/>
              </a:ext>
            </a:extLst>
          </p:cNvPr>
          <p:cNvSpPr txBox="1">
            <a:spLocks/>
          </p:cNvSpPr>
          <p:nvPr/>
        </p:nvSpPr>
        <p:spPr>
          <a:xfrm>
            <a:off x="2291400" y="3206136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altLang="ko-KR" sz="16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Shallow Copy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830C7-518B-463C-ACE5-33786230C749}"/>
              </a:ext>
            </a:extLst>
          </p:cNvPr>
          <p:cNvSpPr txBox="1"/>
          <p:nvPr/>
        </p:nvSpPr>
        <p:spPr>
          <a:xfrm>
            <a:off x="3180433" y="2251481"/>
            <a:ext cx="2783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rgbClr val="333333"/>
                </a:solidFill>
                <a:latin typeface="+mj-ea"/>
                <a:ea typeface="+mj-ea"/>
              </a:rPr>
              <a:t>얕은 복사</a:t>
            </a:r>
          </a:p>
        </p:txBody>
      </p:sp>
    </p:spTree>
    <p:extLst>
      <p:ext uri="{BB962C8B-B14F-4D97-AF65-F5344CB8AC3E}">
        <p14:creationId xmlns:p14="http://schemas.microsoft.com/office/powerpoint/2010/main" val="59840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C3A252-7191-433C-AD0C-E7965FBD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82" y="1719896"/>
            <a:ext cx="3579436" cy="2850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5DD806-FB9F-4C10-8AF1-1CDFD7240D62}"/>
              </a:ext>
            </a:extLst>
          </p:cNvPr>
          <p:cNvSpPr txBox="1"/>
          <p:nvPr/>
        </p:nvSpPr>
        <p:spPr>
          <a:xfrm>
            <a:off x="443497" y="1032894"/>
            <a:ext cx="7969220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객체를 복사할 때 원래 값과 복사된 값이 같은 참조를 가리키는 복사</a:t>
            </a:r>
            <a:endParaRPr lang="en-US" altLang="ko-KR" sz="120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4"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참조하는 메모리 주소가 같음</a:t>
            </a:r>
          </a:p>
        </p:txBody>
      </p:sp>
      <p:sp>
        <p:nvSpPr>
          <p:cNvPr id="9" name="Google Shape;298;p42">
            <a:extLst>
              <a:ext uri="{FF2B5EF4-FFF2-40B4-BE49-F238E27FC236}">
                <a16:creationId xmlns:a16="http://schemas.microsoft.com/office/drawing/2014/main" id="{D72A32C3-FA0F-453F-814E-D7235C1FB03E}"/>
              </a:ext>
            </a:extLst>
          </p:cNvPr>
          <p:cNvSpPr txBox="1">
            <a:spLocks/>
          </p:cNvSpPr>
          <p:nvPr/>
        </p:nvSpPr>
        <p:spPr>
          <a:xfrm>
            <a:off x="307647" y="482973"/>
            <a:ext cx="613103" cy="460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rgbClr val="999999"/>
                </a:solidFill>
                <a:latin typeface="Bahnschrift" panose="020B0502040204020203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C429C-4056-4CF2-8A6B-E36CFA2EC811}"/>
              </a:ext>
            </a:extLst>
          </p:cNvPr>
          <p:cNvSpPr txBox="1"/>
          <p:nvPr/>
        </p:nvSpPr>
        <p:spPr>
          <a:xfrm>
            <a:off x="920750" y="508746"/>
            <a:ext cx="139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200" dirty="0">
                <a:solidFill>
                  <a:srgbClr val="333333"/>
                </a:solidFill>
                <a:latin typeface="+mj-ea"/>
                <a:ea typeface="+mj-ea"/>
              </a:rPr>
              <a:t>얕은 복사</a:t>
            </a:r>
          </a:p>
        </p:txBody>
      </p:sp>
      <p:sp>
        <p:nvSpPr>
          <p:cNvPr id="13" name="Google Shape;299;p42">
            <a:extLst>
              <a:ext uri="{FF2B5EF4-FFF2-40B4-BE49-F238E27FC236}">
                <a16:creationId xmlns:a16="http://schemas.microsoft.com/office/drawing/2014/main" id="{D04A0630-B64A-48C7-B048-4A228299A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69151" y="518217"/>
            <a:ext cx="1653556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Shallow Copy</a:t>
            </a:r>
          </a:p>
        </p:txBody>
      </p:sp>
    </p:spTree>
    <p:extLst>
      <p:ext uri="{BB962C8B-B14F-4D97-AF65-F5344CB8AC3E}">
        <p14:creationId xmlns:p14="http://schemas.microsoft.com/office/powerpoint/2010/main" val="174539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4138DB1-8DC5-4AD6-B928-53F35384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884" y="2214353"/>
            <a:ext cx="3277533" cy="17321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BB11CDE-C389-4E67-B9D2-AA6093FB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3" y="2214353"/>
            <a:ext cx="3277533" cy="1698203"/>
          </a:xfrm>
          <a:prstGeom prst="rect">
            <a:avLst/>
          </a:prstGeom>
        </p:spPr>
      </p:pic>
      <p:sp>
        <p:nvSpPr>
          <p:cNvPr id="9" name="Google Shape;298;p42">
            <a:extLst>
              <a:ext uri="{FF2B5EF4-FFF2-40B4-BE49-F238E27FC236}">
                <a16:creationId xmlns:a16="http://schemas.microsoft.com/office/drawing/2014/main" id="{D72A32C3-FA0F-453F-814E-D7235C1FB03E}"/>
              </a:ext>
            </a:extLst>
          </p:cNvPr>
          <p:cNvSpPr txBox="1">
            <a:spLocks/>
          </p:cNvSpPr>
          <p:nvPr/>
        </p:nvSpPr>
        <p:spPr>
          <a:xfrm>
            <a:off x="307647" y="482973"/>
            <a:ext cx="613103" cy="460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rgbClr val="999999"/>
                </a:solidFill>
                <a:latin typeface="Bahnschrift" panose="020B0502040204020203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C429C-4056-4CF2-8A6B-E36CFA2EC811}"/>
              </a:ext>
            </a:extLst>
          </p:cNvPr>
          <p:cNvSpPr txBox="1"/>
          <p:nvPr/>
        </p:nvSpPr>
        <p:spPr>
          <a:xfrm>
            <a:off x="920750" y="508746"/>
            <a:ext cx="139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200" dirty="0">
                <a:solidFill>
                  <a:srgbClr val="333333"/>
                </a:solidFill>
                <a:latin typeface="+mj-ea"/>
                <a:ea typeface="+mj-ea"/>
              </a:rPr>
              <a:t>얕은 복사</a:t>
            </a:r>
          </a:p>
        </p:txBody>
      </p:sp>
      <p:sp>
        <p:nvSpPr>
          <p:cNvPr id="13" name="Google Shape;299;p42">
            <a:extLst>
              <a:ext uri="{FF2B5EF4-FFF2-40B4-BE49-F238E27FC236}">
                <a16:creationId xmlns:a16="http://schemas.microsoft.com/office/drawing/2014/main" id="{D04A0630-B64A-48C7-B048-4A228299A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69151" y="518217"/>
            <a:ext cx="1653556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Shallow Copy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A3983-7BCE-43BE-AE65-1A40FF1969F6}"/>
              </a:ext>
            </a:extLst>
          </p:cNvPr>
          <p:cNvSpPr txBox="1"/>
          <p:nvPr/>
        </p:nvSpPr>
        <p:spPr>
          <a:xfrm>
            <a:off x="804902" y="1119733"/>
            <a:ext cx="250235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3333"/>
              </a:buClr>
            </a:pPr>
            <a:r>
              <a:rPr lang="ko-KR" altLang="en-US" sz="1500" b="1" spc="-100" dirty="0">
                <a:solidFill>
                  <a:srgbClr val="333333"/>
                </a:solidFill>
                <a:latin typeface="+mj-ea"/>
                <a:ea typeface="+mj-ea"/>
              </a:rPr>
              <a:t>복사 결과</a:t>
            </a:r>
            <a:endParaRPr lang="en-US" altLang="ko-KR" sz="15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095528-C713-4FEF-A8A9-FB7A41527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83" y="1786753"/>
            <a:ext cx="1760573" cy="3411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E2F545-8EE7-4F8D-9F3B-E8A3D0FD4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884" y="1579095"/>
            <a:ext cx="2502360" cy="5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1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8;p42">
            <a:extLst>
              <a:ext uri="{FF2B5EF4-FFF2-40B4-BE49-F238E27FC236}">
                <a16:creationId xmlns:a16="http://schemas.microsoft.com/office/drawing/2014/main" id="{65E3CEF7-61AD-4DFA-94AB-CF90ECC794AF}"/>
              </a:ext>
            </a:extLst>
          </p:cNvPr>
          <p:cNvSpPr txBox="1">
            <a:spLocks/>
          </p:cNvSpPr>
          <p:nvPr/>
        </p:nvSpPr>
        <p:spPr>
          <a:xfrm>
            <a:off x="3746550" y="1273181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rgbClr val="666666"/>
                </a:solidFill>
                <a:latin typeface="Bahnschrift" panose="020B0502040204020203" pitchFamily="34" charset="0"/>
              </a:rPr>
              <a:t>03</a:t>
            </a:r>
          </a:p>
        </p:txBody>
      </p:sp>
      <p:sp>
        <p:nvSpPr>
          <p:cNvPr id="7" name="Google Shape;299;p42">
            <a:extLst>
              <a:ext uri="{FF2B5EF4-FFF2-40B4-BE49-F238E27FC236}">
                <a16:creationId xmlns:a16="http://schemas.microsoft.com/office/drawing/2014/main" id="{CFB702B5-7028-4BD3-842B-EA5B43A820D2}"/>
              </a:ext>
            </a:extLst>
          </p:cNvPr>
          <p:cNvSpPr txBox="1">
            <a:spLocks/>
          </p:cNvSpPr>
          <p:nvPr/>
        </p:nvSpPr>
        <p:spPr>
          <a:xfrm>
            <a:off x="2291400" y="3206136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altLang="ko-KR" sz="1600" spc="300" dirty="0">
                <a:solidFill>
                  <a:srgbClr val="999999"/>
                </a:solidFill>
                <a:latin typeface="Bahnschrift" panose="020B0502040204020203" pitchFamily="34" charset="0"/>
              </a:rPr>
              <a:t>Deep Copy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985F1-3943-48A0-AC4B-605B9124DBE7}"/>
              </a:ext>
            </a:extLst>
          </p:cNvPr>
          <p:cNvSpPr txBox="1"/>
          <p:nvPr/>
        </p:nvSpPr>
        <p:spPr>
          <a:xfrm>
            <a:off x="3180433" y="2251481"/>
            <a:ext cx="2783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rgbClr val="333333"/>
                </a:solidFill>
                <a:latin typeface="+mj-ea"/>
                <a:ea typeface="+mj-ea"/>
              </a:rPr>
              <a:t>깊은 복사</a:t>
            </a:r>
          </a:p>
        </p:txBody>
      </p:sp>
    </p:spTree>
    <p:extLst>
      <p:ext uri="{BB962C8B-B14F-4D97-AF65-F5344CB8AC3E}">
        <p14:creationId xmlns:p14="http://schemas.microsoft.com/office/powerpoint/2010/main" val="177937946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177</Words>
  <Application>Microsoft Office PowerPoint</Application>
  <PresentationFormat>화면 슬라이드 쇼(16:9)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Vidaloka</vt:lpstr>
      <vt:lpstr>Bahnschrift</vt:lpstr>
      <vt:lpstr>Bahnschrift SemiBold</vt:lpstr>
      <vt:lpstr>맑은 고딕</vt:lpstr>
      <vt:lpstr>Montserrat</vt:lpstr>
      <vt:lpstr>Minimalist Business Slides by Slidesgo</vt:lpstr>
      <vt:lpstr>PowerPoint 프레젠테이션</vt:lpstr>
      <vt:lpstr>PowerPoint 프레젠테이션</vt:lpstr>
      <vt:lpstr>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얕은 복사와 깊은 복사</dc:title>
  <cp:lastModifiedBy>김소연</cp:lastModifiedBy>
  <cp:revision>101</cp:revision>
  <dcterms:modified xsi:type="dcterms:W3CDTF">2021-12-15T10:04:57Z</dcterms:modified>
</cp:coreProperties>
</file>