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7" r:id="rId3"/>
    <p:sldId id="258" r:id="rId4"/>
    <p:sldId id="265" r:id="rId5"/>
    <p:sldId id="263" r:id="rId6"/>
    <p:sldId id="266" r:id="rId7"/>
    <p:sldId id="264" r:id="rId8"/>
    <p:sldId id="261" r:id="rId9"/>
    <p:sldId id="262" r:id="rId10"/>
    <p:sldId id="259" r:id="rId11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C3FF"/>
    <a:srgbClr val="F608FC"/>
    <a:srgbClr val="05BEFF"/>
    <a:srgbClr val="ABE9FF"/>
    <a:srgbClr val="81DEFF"/>
    <a:srgbClr val="4BD0FF"/>
    <a:srgbClr val="21C5FF"/>
    <a:srgbClr val="FFFFFF"/>
    <a:srgbClr val="F3F6FB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1" autoAdjust="0"/>
    <p:restoredTop sz="95494" autoAdjust="0"/>
  </p:normalViewPr>
  <p:slideViewPr>
    <p:cSldViewPr snapToGrid="0">
      <p:cViewPr>
        <p:scale>
          <a:sx n="200" d="100"/>
          <a:sy n="200" d="100"/>
        </p:scale>
        <p:origin x="-6630" y="-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7C0A851-A2E2-40A0-A801-6F63F23E14B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E313D75-95D7-43BC-873D-4CF87B6BA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9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3D75-95D7-43BC-873D-4CF87B6BA2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1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1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3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5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010C-8D8D-401D-8C46-FF1598AE75A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C1B1-6DD2-4419-A06F-20710E86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4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6" y="0"/>
            <a:ext cx="30861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02" y="0"/>
            <a:ext cx="307881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4766" y="329517"/>
            <a:ext cx="2273644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Welcome!</a:t>
            </a:r>
          </a:p>
          <a:p>
            <a:pPr>
              <a:lnSpc>
                <a:spcPts val="27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내정보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최근이용내역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친구초대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프로모션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금지행위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ts val="27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고객지원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이용안내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700"/>
              </a:lnSpc>
            </a:pP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51348" y="944010"/>
            <a:ext cx="238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※</a:t>
            </a:r>
            <a:r>
              <a:rPr lang="ko-KR" altLang="en-US" sz="1200"/>
              <a:t>이용기록 </a:t>
            </a:r>
            <a:r>
              <a:rPr lang="en-US" altLang="ko-KR" sz="1200"/>
              <a:t>-&gt; </a:t>
            </a:r>
            <a:r>
              <a:rPr lang="ko-KR" altLang="en-US" sz="1200"/>
              <a:t>최근이용내역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최근이용내역 </a:t>
            </a:r>
            <a:r>
              <a:rPr lang="en-US" altLang="ko-KR" sz="1200"/>
              <a:t>10</a:t>
            </a:r>
            <a:r>
              <a:rPr lang="ko-KR" altLang="en-US" sz="1200"/>
              <a:t>건까지만</a:t>
            </a:r>
          </a:p>
        </p:txBody>
      </p:sp>
    </p:spTree>
    <p:extLst>
      <p:ext uri="{BB962C8B-B14F-4D97-AF65-F5344CB8AC3E}">
        <p14:creationId xmlns:p14="http://schemas.microsoft.com/office/powerpoint/2010/main" val="20945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" y="377943"/>
            <a:ext cx="2739493" cy="60877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62" y="377943"/>
            <a:ext cx="2739493" cy="60877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146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" y="145473"/>
            <a:ext cx="2182091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접근 메뉴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246620" y="881448"/>
            <a:ext cx="2364260" cy="245388"/>
          </a:xfrm>
          <a:prstGeom prst="flowChartAlternateProcess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97185" y="4155733"/>
            <a:ext cx="508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</a:t>
            </a:r>
            <a:r>
              <a:rPr lang="ko-KR" altLang="en-US" sz="1200" dirty="0" err="1"/>
              <a:t>퀵버튼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제보 버튼 삭제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구성 </a:t>
            </a:r>
            <a:r>
              <a:rPr lang="en-US" altLang="ko-KR" sz="1200" dirty="0"/>
              <a:t>: PASS + </a:t>
            </a:r>
            <a:r>
              <a:rPr lang="ko-KR" altLang="en-US" sz="1200" dirty="0"/>
              <a:t>서비스지역선택 </a:t>
            </a:r>
            <a:r>
              <a:rPr lang="en-US" altLang="ko-KR" sz="1200" dirty="0"/>
              <a:t>+ </a:t>
            </a:r>
            <a:r>
              <a:rPr lang="ko-KR" altLang="en-US" sz="1200" dirty="0"/>
              <a:t>현재위치이동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821" y="6581001"/>
            <a:ext cx="543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이미지 삽입 및 </a:t>
            </a:r>
            <a:r>
              <a:rPr lang="ko-KR" altLang="en-US" sz="1200" err="1"/>
              <a:t>클릭시</a:t>
            </a:r>
            <a:r>
              <a:rPr lang="ko-KR" altLang="en-US" sz="1200"/>
              <a:t> 페이지 연결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7185" y="696874"/>
            <a:ext cx="516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★상단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공지사항 타이틀 노출</a:t>
            </a:r>
            <a:r>
              <a:rPr lang="en-US" altLang="ko-KR" sz="1200" dirty="0"/>
              <a:t>(</a:t>
            </a:r>
            <a:r>
              <a:rPr lang="ko-KR" altLang="en-US" sz="1200" dirty="0"/>
              <a:t>슬라이딩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좌←우</a:t>
            </a:r>
            <a:r>
              <a:rPr lang="ko-KR" altLang="en-US" sz="1200" dirty="0"/>
              <a:t> 방향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전체메뉴 버튼 </a:t>
            </a:r>
            <a:r>
              <a:rPr lang="en-US" altLang="ko-KR" sz="1200" dirty="0"/>
              <a:t>(ex. </a:t>
            </a:r>
            <a:r>
              <a:rPr lang="ko-KR" altLang="en-US" sz="1200" dirty="0"/>
              <a:t>씽씽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720567"/>
            <a:ext cx="5666300" cy="586043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960834" y="996600"/>
            <a:ext cx="2819766" cy="722116"/>
          </a:xfrm>
          <a:prstGeom prst="rect">
            <a:avLst/>
          </a:prstGeom>
          <a:noFill/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65414" y="4247173"/>
            <a:ext cx="715707" cy="1763417"/>
          </a:xfrm>
          <a:prstGeom prst="rect">
            <a:avLst/>
          </a:prstGeom>
          <a:noFill/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97184" y="5809222"/>
            <a:ext cx="508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★하단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탭바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네비게이션바</a:t>
            </a:r>
            <a:r>
              <a:rPr lang="en-US" altLang="ko-KR" sz="1200" dirty="0"/>
              <a:t>(</a:t>
            </a:r>
            <a:r>
              <a:rPr lang="ko-KR" altLang="en-US" sz="1200" dirty="0"/>
              <a:t>안드로이드</a:t>
            </a:r>
            <a:r>
              <a:rPr lang="en-US" altLang="ko-KR" sz="1200" dirty="0"/>
              <a:t>)</a:t>
            </a:r>
            <a:r>
              <a:rPr lang="ko-KR" altLang="en-US" sz="1200" dirty="0"/>
              <a:t> 색상 변경 </a:t>
            </a:r>
            <a:r>
              <a:rPr lang="en-US" altLang="ko-KR" sz="1200" dirty="0"/>
              <a:t>(</a:t>
            </a:r>
            <a:r>
              <a:rPr lang="ko-KR" altLang="en-US" sz="1200" dirty="0"/>
              <a:t>바탕 </a:t>
            </a:r>
            <a:r>
              <a:rPr lang="ko-KR" altLang="en-US" sz="1200" dirty="0" err="1"/>
              <a:t>옅은회색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ko-KR" altLang="en-US" sz="1200" dirty="0"/>
              <a:t>폰트 </a:t>
            </a:r>
            <a:r>
              <a:rPr lang="ko-KR" altLang="en-US" sz="1200" dirty="0" err="1"/>
              <a:t>진한회색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네이게이션바</a:t>
            </a:r>
            <a:r>
              <a:rPr lang="en-US" altLang="ko-KR" sz="1200" dirty="0"/>
              <a:t>(iOS)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923787" y="5809222"/>
            <a:ext cx="3073397" cy="771779"/>
          </a:xfrm>
          <a:prstGeom prst="rect">
            <a:avLst/>
          </a:prstGeom>
          <a:noFill/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4300" y="145473"/>
            <a:ext cx="2182091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구매페이지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94613" y="654419"/>
            <a:ext cx="51643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상단 페이지 타이틀 일괄적용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★</a:t>
            </a:r>
            <a:r>
              <a:rPr lang="ko-KR" altLang="en-US" sz="1200" dirty="0" err="1"/>
              <a:t>뒤로가기</a:t>
            </a:r>
            <a:r>
              <a:rPr lang="ko-KR" altLang="en-US" sz="1200" dirty="0"/>
              <a:t> 버튼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★상단 여백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★우측공간 버튼 삽입 활용공간</a:t>
            </a:r>
            <a:endParaRPr lang="en-US" altLang="ko-KR" sz="1200" dirty="0"/>
          </a:p>
          <a:p>
            <a:r>
              <a:rPr lang="en-US" altLang="ko-KR" sz="1200" dirty="0"/>
              <a:t>- [MY], [</a:t>
            </a:r>
            <a:r>
              <a:rPr lang="ko-KR" altLang="en-US" sz="1200" dirty="0" err="1"/>
              <a:t>내정보</a:t>
            </a:r>
            <a:r>
              <a:rPr lang="en-US" altLang="ko-KR" sz="1200" dirty="0"/>
              <a:t>]</a:t>
            </a:r>
            <a:r>
              <a:rPr lang="ko-KR" altLang="en-US" sz="1200" dirty="0"/>
              <a:t>로 위치 변경 </a:t>
            </a:r>
            <a:endParaRPr lang="en-US" altLang="ko-KR" sz="1200" dirty="0"/>
          </a:p>
          <a:p>
            <a:r>
              <a:rPr lang="en-US" altLang="ko-KR" sz="1200" dirty="0"/>
              <a:t>  ※ </a:t>
            </a:r>
            <a:r>
              <a:rPr lang="ko-KR" altLang="en-US" sz="1200" dirty="0" err="1"/>
              <a:t>다음슬라이드</a:t>
            </a:r>
            <a:r>
              <a:rPr lang="ko-KR" altLang="en-US" sz="1200" dirty="0"/>
              <a:t> 참조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공유하기 버튼 추가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버튼클릭시</a:t>
            </a:r>
            <a:r>
              <a:rPr lang="ko-KR" altLang="en-US" sz="1200" dirty="0"/>
              <a:t> 하단에서 상단으로 슬라이딩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변경된 </a:t>
            </a:r>
            <a:r>
              <a:rPr lang="en-US" altLang="ko-KR" sz="1200" dirty="0"/>
              <a:t>UI, [</a:t>
            </a:r>
            <a:r>
              <a:rPr lang="ko-KR" altLang="en-US" sz="1200" dirty="0"/>
              <a:t>친구초대</a:t>
            </a:r>
            <a:r>
              <a:rPr lang="en-US" altLang="ko-KR" sz="1200" dirty="0"/>
              <a:t>] UI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동일 적용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168238" y="620137"/>
            <a:ext cx="2777490" cy="6172200"/>
            <a:chOff x="5947977" y="-7176"/>
            <a:chExt cx="3086100" cy="6858000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0" name="직사각형 109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76110" y="100449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61488" y="104954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공지사항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193" y="828910"/>
            <a:ext cx="2669617" cy="24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58728" y="623454"/>
            <a:ext cx="2777490" cy="6172200"/>
            <a:chOff x="5947977" y="-7176"/>
            <a:chExt cx="3086100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266600" y="1007810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51978" y="1052857"/>
            <a:ext cx="153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(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이용권</a:t>
            </a:r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6912" y="1094253"/>
            <a:ext cx="1447344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쿠폰등록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공유하기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222696" y="834246"/>
            <a:ext cx="2669617" cy="24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17" y="2312708"/>
            <a:ext cx="1463560" cy="3252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797" y="2312708"/>
            <a:ext cx="1463560" cy="325235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9272293" y="581891"/>
            <a:ext cx="2784240" cy="6172200"/>
            <a:chOff x="3151978" y="623454"/>
            <a:chExt cx="2784240" cy="6172200"/>
          </a:xfrm>
        </p:grpSpPr>
        <p:grpSp>
          <p:nvGrpSpPr>
            <p:cNvPr id="21" name="그룹 20"/>
            <p:cNvGrpSpPr/>
            <p:nvPr/>
          </p:nvGrpSpPr>
          <p:grpSpPr>
            <a:xfrm>
              <a:off x="3158728" y="623454"/>
              <a:ext cx="2777490" cy="6172200"/>
              <a:chOff x="5947977" y="-7176"/>
              <a:chExt cx="3086100" cy="6858000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47977" y="-7176"/>
                <a:ext cx="3086100" cy="6858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6083433" y="628324"/>
                <a:ext cx="2846383" cy="4810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3266600" y="1007810"/>
              <a:ext cx="2561745" cy="257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1978" y="1052857"/>
              <a:ext cx="1519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〈   PASS (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이용권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2696" y="879511"/>
              <a:ext cx="2669617" cy="24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272851" y="581891"/>
            <a:ext cx="2784240" cy="61722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545220" y="1059931"/>
            <a:ext cx="1447344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쿠폰등록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공유하기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268" y="4904509"/>
            <a:ext cx="2779012" cy="15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027357" y="301992"/>
            <a:ext cx="2784240" cy="6172200"/>
            <a:chOff x="3151978" y="623454"/>
            <a:chExt cx="2784240" cy="6172200"/>
          </a:xfrm>
        </p:grpSpPr>
        <p:grpSp>
          <p:nvGrpSpPr>
            <p:cNvPr id="5" name="그룹 4"/>
            <p:cNvGrpSpPr/>
            <p:nvPr/>
          </p:nvGrpSpPr>
          <p:grpSpPr>
            <a:xfrm>
              <a:off x="3158728" y="623454"/>
              <a:ext cx="2777490" cy="6172200"/>
              <a:chOff x="5947977" y="-7176"/>
              <a:chExt cx="3086100" cy="685800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47977" y="-7176"/>
                <a:ext cx="3086100" cy="68580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6083433" y="628324"/>
                <a:ext cx="2846383" cy="4810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266600" y="1007810"/>
              <a:ext cx="2561745" cy="257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51978" y="1052857"/>
              <a:ext cx="1410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〈   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내정보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22696" y="879511"/>
              <a:ext cx="2669617" cy="24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" y="301992"/>
            <a:ext cx="2739493" cy="60877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3141979" y="1110057"/>
            <a:ext cx="2550010" cy="438223"/>
          </a:xfrm>
          <a:prstGeom prst="roundRect">
            <a:avLst>
              <a:gd name="adj" fmla="val 551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2000"/>
              </a:lnSpc>
            </a:pPr>
            <a:r>
              <a:rPr lang="en-US" altLang="ko-KR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4298</a:t>
            </a:r>
            <a:r>
              <a:rPr lang="ko-KR" altLang="en-US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님 안녕하세요</a:t>
            </a:r>
            <a:r>
              <a:rPr lang="en-US" altLang="ko-KR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800">
              <a:solidFill>
                <a:srgbClr val="F608F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7" y="1652026"/>
            <a:ext cx="1017166" cy="1840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106" y="1928440"/>
            <a:ext cx="2772215" cy="148691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016623" y="3469051"/>
            <a:ext cx="1631961" cy="318411"/>
          </a:xfrm>
          <a:prstGeom prst="roundRect">
            <a:avLst>
              <a:gd name="adj" fmla="val 1822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카드삭제</a:t>
            </a:r>
            <a:endParaRPr lang="en-US" altLang="ko-KR" sz="9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90828" y="3482418"/>
            <a:ext cx="1631961" cy="291679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카드삭제</a:t>
            </a:r>
            <a:endParaRPr lang="en-US" altLang="ko-KR" sz="9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44282" y="4737652"/>
            <a:ext cx="254770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979" y="4935896"/>
            <a:ext cx="811617" cy="2008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33383" y="4908157"/>
            <a:ext cx="2321977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r>
              <a:rPr lang="en-US" altLang="ko-KR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</a:t>
            </a:r>
            <a:r>
              <a:rPr lang="ko-KR" altLang="en-US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쿠폰                                                </a:t>
            </a:r>
            <a:r>
              <a:rPr lang="en-US" altLang="ko-KR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〉</a:t>
            </a:r>
            <a:endParaRPr lang="ko-KR" altLang="en-US" sz="105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0011" y="5197506"/>
            <a:ext cx="23219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쿠폰 </a:t>
            </a:r>
            <a:r>
              <a:rPr lang="ko-KR" altLang="en-US" sz="10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자동사용</a:t>
            </a:r>
            <a:r>
              <a:rPr lang="ko-KR" altLang="en-US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설정                                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241" y="5229036"/>
            <a:ext cx="344835" cy="18910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288533" y="5470528"/>
            <a:ext cx="2670371" cy="560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 자동사용 설정시 유효기한 잔여일수가 작은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쿠폰순으로 자동 적용됩니다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쿠폰은 이용건별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매만 사용가능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합산불가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141979" y="4093340"/>
            <a:ext cx="254770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979" y="4278362"/>
            <a:ext cx="228032" cy="2371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29355" y="4274606"/>
            <a:ext cx="2321977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r>
              <a:rPr lang="en-US" altLang="ko-KR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PASS</a:t>
            </a:r>
            <a:r>
              <a:rPr lang="ko-KR" altLang="en-US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                                   </a:t>
            </a:r>
            <a:r>
              <a:rPr lang="en-US" altLang="ko-KR" sz="10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〉</a:t>
            </a:r>
            <a:endParaRPr lang="ko-KR" altLang="en-US" sz="105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6623" y="269730"/>
            <a:ext cx="516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</a:t>
            </a:r>
            <a:r>
              <a:rPr lang="ko-KR" altLang="en-US" sz="1200" dirty="0" err="1"/>
              <a:t>메뉴별</a:t>
            </a:r>
            <a:r>
              <a:rPr lang="ko-KR" altLang="en-US" sz="1200" dirty="0"/>
              <a:t> 여백</a:t>
            </a:r>
            <a:r>
              <a:rPr lang="en-US" altLang="ko-KR" sz="1200" dirty="0"/>
              <a:t>(</a:t>
            </a:r>
            <a:r>
              <a:rPr lang="ko-KR" altLang="en-US" sz="1200" dirty="0"/>
              <a:t>위아래</a:t>
            </a:r>
            <a:r>
              <a:rPr lang="en-US" altLang="ko-KR" sz="1200" dirty="0"/>
              <a:t>)</a:t>
            </a:r>
            <a:r>
              <a:rPr lang="ko-KR" altLang="en-US" sz="1200" dirty="0"/>
              <a:t> 확보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934137" y="3862507"/>
            <a:ext cx="516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</a:t>
            </a:r>
            <a:r>
              <a:rPr lang="en-US" altLang="ko-KR" sz="1200" dirty="0"/>
              <a:t>(</a:t>
            </a:r>
            <a:r>
              <a:rPr lang="ko-KR" altLang="en-US" sz="1200" dirty="0"/>
              <a:t>카드 </a:t>
            </a:r>
            <a:r>
              <a:rPr lang="ko-KR" altLang="en-US" sz="1200" dirty="0" err="1"/>
              <a:t>등록전일시</a:t>
            </a:r>
            <a:r>
              <a:rPr lang="ko-KR" altLang="en-US" sz="1200" dirty="0"/>
              <a:t> 비활성화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92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476865" cy="25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구매페이지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88120" y="459376"/>
            <a:ext cx="2777490" cy="6172200"/>
            <a:chOff x="5947977" y="-7176"/>
            <a:chExt cx="3086100" cy="6858000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2" name="직사각형 91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201773" y="70747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201773" y="1771666"/>
            <a:ext cx="2550010" cy="1283096"/>
          </a:xfrm>
          <a:prstGeom prst="roundRect">
            <a:avLst>
              <a:gd name="adj" fmla="val 5510"/>
            </a:avLst>
          </a:prstGeom>
          <a:noFill/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endParaRPr lang="en-US" altLang="ko-KR" sz="105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개월간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</a:p>
          <a:p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매일 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 이용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회당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15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endParaRPr lang="en-US" altLang="ko-KR" sz="50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2021-01-28~2021-02-27</a:t>
            </a:r>
          </a:p>
          <a:p>
            <a:endParaRPr lang="en-US" altLang="ko-KR" sz="105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1773" y="3211764"/>
            <a:ext cx="2550010" cy="1143534"/>
          </a:xfrm>
          <a:prstGeom prst="roundRect">
            <a:avLst>
              <a:gd name="adj" fmla="val 55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/>
          <a:lstStyle/>
          <a:p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기본금액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할인적용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50">
              <a:solidFill>
                <a:srgbClr val="F608F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결제금액 </a:t>
            </a:r>
            <a:endParaRPr lang="en-US" altLang="ko-KR" sz="105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부가가치세 포함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55374" y="3257337"/>
            <a:ext cx="9102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05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</a:p>
          <a:p>
            <a:pPr lvl="0" algn="r"/>
            <a:endParaRPr lang="en-US" altLang="ko-KR" sz="105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r"/>
            <a:endParaRPr lang="en-US" altLang="ko-KR" sz="105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r"/>
            <a:endParaRPr lang="en-US" altLang="ko-KR" sz="1050">
              <a:solidFill>
                <a:srgbClr val="F608F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r"/>
            <a:r>
              <a:rPr lang="en-US" altLang="ko-KR" sz="105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  <a:endParaRPr lang="en-US" altLang="ko-KR" sz="80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6858" y="4410070"/>
            <a:ext cx="2670371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9480" y="1442424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</a:t>
            </a:r>
            <a:r>
              <a:rPr lang="en-US" altLang="ko-KR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3038468" y="459376"/>
            <a:ext cx="2777490" cy="6172200"/>
            <a:chOff x="5947977" y="-7176"/>
            <a:chExt cx="3086100" cy="6858000"/>
          </a:xfrm>
        </p:grpSpPr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9" name="직사각형 108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3152121" y="70747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091818" y="1445817"/>
            <a:ext cx="26804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아래의 내용에 모두 확인 및 동의 합니다</a:t>
            </a:r>
            <a:r>
              <a:rPr lang="en-US" altLang="ko-KR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05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197388" y="150107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3178057" y="1794865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091818" y="1885854"/>
            <a:ext cx="2741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결제내역과 상품약관 및 하단 유의사항에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197388" y="195016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091817" y="2373397"/>
            <a:ext cx="28329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본 이용권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(PASS)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결제일의 다음날부터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 이용쿠폰이 지급되는 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구독 상품으로서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결제한 이용권이 만료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되는날 별도의 고지 없이 자동결제 되는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것에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197388" y="2446757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3091817" y="3432501"/>
            <a:ext cx="28329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결제수단 이용을 위해 개인정보 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제공에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197388" y="350586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3091817" y="3946963"/>
            <a:ext cx="2832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이용권할인 및 이벤트와 혜택 정보 등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알림 수신에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3197388" y="4020323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3050668" y="5503259"/>
            <a:ext cx="2765290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33798" y="5230419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유의사항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445124" y="1989259"/>
            <a:ext cx="270004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F60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 err="1">
                <a:solidFill>
                  <a:srgbClr val="F608F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구독형</a:t>
            </a:r>
            <a:endParaRPr lang="ko-KR" altLang="en-US" sz="500">
              <a:solidFill>
                <a:srgbClr val="F608F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213990" y="1961285"/>
            <a:ext cx="108189" cy="112011"/>
          </a:xfrm>
          <a:prstGeom prst="ellipse">
            <a:avLst/>
          </a:prstGeom>
          <a:solidFill>
            <a:srgbClr val="F608F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7151" y="5635356"/>
            <a:ext cx="26804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아래의 내용에 모두 확인 및 동의 합니다</a:t>
            </a:r>
            <a:r>
              <a:rPr lang="en-US" altLang="ko-KR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05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92721" y="5690610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>
            <a:off x="173390" y="5984404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7151" y="6075393"/>
            <a:ext cx="2741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결제내역과 상품약관 및 하단 유의사항에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92721" y="6139700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갈매기형 수장 25"/>
          <p:cNvSpPr>
            <a:spLocks noChangeAspect="1"/>
          </p:cNvSpPr>
          <p:nvPr/>
        </p:nvSpPr>
        <p:spPr>
          <a:xfrm rot="5400000">
            <a:off x="2644704" y="6357275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097" y="6562936"/>
            <a:ext cx="2832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본 이용권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(PASS)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결제일의 다음날부터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 이용쿠폰이 지급되는 월</a:t>
            </a:r>
          </a:p>
        </p:txBody>
      </p:sp>
      <p:sp>
        <p:nvSpPr>
          <p:cNvPr id="112" name="타원 111"/>
          <p:cNvSpPr/>
          <p:nvPr/>
        </p:nvSpPr>
        <p:spPr>
          <a:xfrm>
            <a:off x="192721" y="6636296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09323" y="6150824"/>
            <a:ext cx="108189" cy="112011"/>
          </a:xfrm>
          <a:prstGeom prst="ellipse">
            <a:avLst/>
          </a:prstGeom>
          <a:solidFill>
            <a:srgbClr val="F608F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82508" y="893234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050029" y="89130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160" name="갈매기형 수장 25"/>
          <p:cNvSpPr>
            <a:spLocks noChangeAspect="1"/>
          </p:cNvSpPr>
          <p:nvPr/>
        </p:nvSpPr>
        <p:spPr>
          <a:xfrm rot="5400000">
            <a:off x="5653732" y="2173481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갈매기형 수장 25"/>
          <p:cNvSpPr>
            <a:spLocks noChangeAspect="1"/>
          </p:cNvSpPr>
          <p:nvPr/>
        </p:nvSpPr>
        <p:spPr>
          <a:xfrm rot="5400000">
            <a:off x="5653731" y="3720729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갈매기형 수장 25"/>
          <p:cNvSpPr>
            <a:spLocks noChangeAspect="1"/>
          </p:cNvSpPr>
          <p:nvPr/>
        </p:nvSpPr>
        <p:spPr>
          <a:xfrm rot="5400000">
            <a:off x="5653731" y="4244008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918050" y="5860"/>
            <a:ext cx="5164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확인내용 클릭시 변경</a:t>
            </a:r>
            <a:endParaRPr lang="en-US" altLang="ko-KR" sz="1100"/>
          </a:p>
          <a:p>
            <a:r>
              <a:rPr lang="en-US" altLang="ko-KR" sz="1100"/>
              <a:t>: </a:t>
            </a:r>
            <a:r>
              <a:rPr lang="ko-KR" altLang="en-US" sz="1100"/>
              <a:t>아래로 펼쳐지기 </a:t>
            </a:r>
            <a:r>
              <a:rPr lang="en-US" altLang="ko-KR" sz="1100"/>
              <a:t>&gt; </a:t>
            </a:r>
            <a:r>
              <a:rPr lang="ko-KR" altLang="en-US" sz="1100"/>
              <a:t>새로운 페이지 </a:t>
            </a:r>
            <a:r>
              <a:rPr lang="en-US" altLang="ko-KR" sz="1100"/>
              <a:t>(</a:t>
            </a:r>
            <a:r>
              <a:rPr lang="ko-KR" altLang="en-US" sz="1100"/>
              <a:t>이미지삽입</a:t>
            </a:r>
            <a:r>
              <a:rPr lang="en-US" altLang="ko-KR" sz="1100"/>
              <a:t>)</a:t>
            </a:r>
          </a:p>
        </p:txBody>
      </p:sp>
      <p:grpSp>
        <p:nvGrpSpPr>
          <p:cNvPr id="164" name="그룹 163"/>
          <p:cNvGrpSpPr/>
          <p:nvPr/>
        </p:nvGrpSpPr>
        <p:grpSpPr>
          <a:xfrm>
            <a:off x="5997119" y="459376"/>
            <a:ext cx="2777490" cy="6172200"/>
            <a:chOff x="5947977" y="-7176"/>
            <a:chExt cx="3086100" cy="6858000"/>
          </a:xfrm>
        </p:grpSpPr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66" name="직사각형 165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6110772" y="70747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008680" y="89130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상품약관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6114901" y="1481199"/>
            <a:ext cx="2549266" cy="5007265"/>
          </a:xfrm>
          <a:prstGeom prst="rect">
            <a:avLst/>
          </a:prstGeom>
          <a:noFill/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8" name="그룹 187"/>
          <p:cNvGrpSpPr/>
          <p:nvPr/>
        </p:nvGrpSpPr>
        <p:grpSpPr>
          <a:xfrm>
            <a:off x="9245804" y="459376"/>
            <a:ext cx="2777490" cy="6172200"/>
            <a:chOff x="5947977" y="-7176"/>
            <a:chExt cx="3086100" cy="6858000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0" name="직사각형 189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9359457" y="70747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57365" y="89130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9359457" y="5835199"/>
            <a:ext cx="2550010" cy="318411"/>
          </a:xfrm>
          <a:prstGeom prst="roundRect">
            <a:avLst>
              <a:gd name="adj" fmla="val 1822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9371195" y="6501575"/>
            <a:ext cx="2550010" cy="318411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166738" y="6147559"/>
            <a:ext cx="318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결제방법 </a:t>
            </a:r>
            <a:r>
              <a:rPr lang="en-US" altLang="ko-KR" sz="1000"/>
              <a:t>/ </a:t>
            </a:r>
            <a:r>
              <a:rPr lang="ko-KR" altLang="en-US" sz="1000"/>
              <a:t>필수 동의 등</a:t>
            </a:r>
            <a:endParaRPr lang="en-US" altLang="ko-KR" sz="1000"/>
          </a:p>
          <a:p>
            <a:pPr algn="ctr"/>
            <a:r>
              <a:rPr lang="ko-KR" altLang="en-US" sz="1000"/>
              <a:t>누락된 경우</a:t>
            </a:r>
            <a:r>
              <a:rPr lang="en-US" altLang="ko-KR" sz="1000"/>
              <a:t>, </a:t>
            </a:r>
            <a:r>
              <a:rPr lang="ko-KR" altLang="en-US" sz="1000"/>
              <a:t>클릭시 해당 사항 안내 팝업</a:t>
            </a:r>
            <a:endParaRPr lang="en-US" altLang="ko-KR" sz="1000"/>
          </a:p>
        </p:txBody>
      </p:sp>
      <p:cxnSp>
        <p:nvCxnSpPr>
          <p:cNvPr id="199" name="직선 연결선 198"/>
          <p:cNvCxnSpPr/>
          <p:nvPr/>
        </p:nvCxnSpPr>
        <p:spPr>
          <a:xfrm>
            <a:off x="9414343" y="740631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9328103" y="1409695"/>
            <a:ext cx="28329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본 이용권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(PASS)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결제일의 다음날부터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 이용쿠폰이 지급되는 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구독 상품으로서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결제한 이용권이 만료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되는날 별도의 고지 없이 자동결제 되는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것에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9433674" y="1483055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9328103" y="2468799"/>
            <a:ext cx="28329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결제수단 이용을 위해 개인정보 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제공에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9433674" y="2542159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9328103" y="2983261"/>
            <a:ext cx="2832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이용권할인 및 이벤트와 혜택 정보 등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알림 수신에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9433674" y="305662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9286954" y="4213640"/>
            <a:ext cx="2765290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270084" y="3940800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유의사항</a:t>
            </a:r>
          </a:p>
        </p:txBody>
      </p:sp>
      <p:sp>
        <p:nvSpPr>
          <p:cNvPr id="212" name="갈매기형 수장 25"/>
          <p:cNvSpPr>
            <a:spLocks noChangeAspect="1"/>
          </p:cNvSpPr>
          <p:nvPr/>
        </p:nvSpPr>
        <p:spPr>
          <a:xfrm rot="5400000">
            <a:off x="11890017" y="2757027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갈매기형 수장 25"/>
          <p:cNvSpPr>
            <a:spLocks noChangeAspect="1"/>
          </p:cNvSpPr>
          <p:nvPr/>
        </p:nvSpPr>
        <p:spPr>
          <a:xfrm rot="5400000">
            <a:off x="11890017" y="3280306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1927" y="196826"/>
            <a:ext cx="2777490" cy="6172200"/>
            <a:chOff x="5947977" y="-7176"/>
            <a:chExt cx="3086100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5580" y="44492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488" y="62875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6527" y="5596999"/>
            <a:ext cx="2550010" cy="318411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60466" y="478081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226" y="1147145"/>
            <a:ext cx="28329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본 이용권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(PASS)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결제일의 다음날부터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 이용쿠폰이 지급되는 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구독 상품으로서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결제한 이용권이 만료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되는날 별도의 고지 없이 자동결제 되는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것에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9797" y="1220505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4226" y="2206249"/>
            <a:ext cx="28329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결제수단 이용을 위해 개인정보 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제공에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79797" y="2279609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4226" y="2720711"/>
            <a:ext cx="2832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이용권할인 및 이벤트와 혜택 정보 등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알림 수신에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9797" y="279407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3077" y="4059729"/>
            <a:ext cx="2765290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07" y="3786889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유의사항</a:t>
            </a:r>
          </a:p>
        </p:txBody>
      </p:sp>
      <p:sp>
        <p:nvSpPr>
          <p:cNvPr id="21" name="갈매기형 수장 25"/>
          <p:cNvSpPr>
            <a:spLocks noChangeAspect="1"/>
          </p:cNvSpPr>
          <p:nvPr/>
        </p:nvSpPr>
        <p:spPr>
          <a:xfrm rot="5400000">
            <a:off x="2936140" y="2494477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갈매기형 수장 25"/>
          <p:cNvSpPr>
            <a:spLocks noChangeAspect="1"/>
          </p:cNvSpPr>
          <p:nvPr/>
        </p:nvSpPr>
        <p:spPr>
          <a:xfrm rot="5400000">
            <a:off x="2936140" y="3017756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395757" y="196826"/>
            <a:ext cx="2777490" cy="6172200"/>
            <a:chOff x="5947977" y="-7176"/>
            <a:chExt cx="3086100" cy="68580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509410" y="44492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07318" y="62875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564296" y="478081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056" y="1147145"/>
            <a:ext cx="28329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본 이용권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(PASS)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결제일의 다음날부터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 이용쿠폰이 지급되는 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구독 상품으로서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결제한 이용권이 만료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되는날 별도의 고지 없이 자동결제 되는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것에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83627" y="1220505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78056" y="2206249"/>
            <a:ext cx="28329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결제수단 이용을 위해 개인정보 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제공에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83627" y="2279609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78056" y="2720711"/>
            <a:ext cx="2832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이용권할인 및 이벤트와 혜택 정보 등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알림 수신에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83627" y="279407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36907" y="4258906"/>
            <a:ext cx="2765290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갈매기형 수장 25"/>
          <p:cNvSpPr>
            <a:spLocks noChangeAspect="1"/>
          </p:cNvSpPr>
          <p:nvPr/>
        </p:nvSpPr>
        <p:spPr>
          <a:xfrm rot="5400000">
            <a:off x="6039970" y="2494477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갈매기형 수장 25"/>
          <p:cNvSpPr>
            <a:spLocks noChangeAspect="1"/>
          </p:cNvSpPr>
          <p:nvPr/>
        </p:nvSpPr>
        <p:spPr>
          <a:xfrm rot="5400000">
            <a:off x="6039970" y="3017756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95757" y="196826"/>
            <a:ext cx="2784240" cy="584533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74" y="4084367"/>
            <a:ext cx="2779012" cy="152183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389211" y="4273205"/>
            <a:ext cx="2790000" cy="1859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18161" y="4234818"/>
            <a:ext cx="2781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생활화</a:t>
            </a:r>
            <a:r>
              <a:rPr lang="en-US" altLang="ko-KR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혜택을 받으세요</a:t>
            </a:r>
            <a:r>
              <a:rPr lang="en-US" altLang="ko-KR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050">
              <a:solidFill>
                <a:srgbClr val="19C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5526" y="4635333"/>
            <a:ext cx="278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결제수단                             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국민카드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(3014)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갈매기형 수장 25"/>
          <p:cNvSpPr>
            <a:spLocks noChangeAspect="1"/>
          </p:cNvSpPr>
          <p:nvPr/>
        </p:nvSpPr>
        <p:spPr>
          <a:xfrm rot="5400000">
            <a:off x="5992438" y="4697758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1078" y="5011153"/>
            <a:ext cx="278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결제금액                                    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500357" y="5587366"/>
            <a:ext cx="2550010" cy="318411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결제하고 혜택 시작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6516686" y="196826"/>
            <a:ext cx="2777490" cy="6172200"/>
            <a:chOff x="5947977" y="-7176"/>
            <a:chExt cx="3086100" cy="68580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7" name="직사각형 66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6630339" y="44492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28247" y="62875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결제수단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30339" y="5581633"/>
            <a:ext cx="2550010" cy="318411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결제하고 혜택 시작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6685225" y="478081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74" y="1063914"/>
            <a:ext cx="2773502" cy="1277986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627" y="2464510"/>
            <a:ext cx="344835" cy="18910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061699" y="2438905"/>
            <a:ext cx="116724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결제카드로 선택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9402027" y="196826"/>
            <a:ext cx="2777490" cy="6172200"/>
            <a:chOff x="5947977" y="-7176"/>
            <a:chExt cx="3086100" cy="6858000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7" name="직사각형 86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9515680" y="444923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413588" y="628750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〈   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9570566" y="478081"/>
            <a:ext cx="253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484326" y="1147145"/>
            <a:ext cx="28329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본 이용권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(PASS)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결제일의 다음날부터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 이용쿠폰이 지급되는 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구독 상품으로서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결제한 이용권이 만료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되는날 별도의 고지 없이 자동결제 되는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것에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589897" y="1220505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484326" y="2206249"/>
            <a:ext cx="28329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필수</a:t>
            </a:r>
            <a:r>
              <a:rPr lang="en-US" altLang="ko-KR" sz="1000">
                <a:solidFill>
                  <a:srgbClr val="F608F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결제수단 이용을 위해 개인정보 제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제공에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9589897" y="2279609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484326" y="2720711"/>
            <a:ext cx="2832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이용권할인 및 이벤트와 혜택 정보 등</a:t>
            </a:r>
            <a:endParaRPr lang="en-US" altLang="ko-KR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            </a:t>
            </a:r>
            <a:r>
              <a:rPr lang="ko-KR" altLang="en-US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알림 수신에 동의합니다</a:t>
            </a:r>
            <a:r>
              <a:rPr lang="en-US" altLang="ko-KR" sz="10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ko-KR" altLang="en-US" sz="100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9589897" y="2794071"/>
            <a:ext cx="141082" cy="1460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43177" y="4258906"/>
            <a:ext cx="2765290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9" name="갈매기형 수장 25"/>
          <p:cNvSpPr>
            <a:spLocks noChangeAspect="1"/>
          </p:cNvSpPr>
          <p:nvPr/>
        </p:nvSpPr>
        <p:spPr>
          <a:xfrm rot="5400000">
            <a:off x="12046240" y="2494477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갈매기형 수장 25"/>
          <p:cNvSpPr>
            <a:spLocks noChangeAspect="1"/>
          </p:cNvSpPr>
          <p:nvPr/>
        </p:nvSpPr>
        <p:spPr>
          <a:xfrm rot="5400000">
            <a:off x="12046240" y="3017756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402027" y="196826"/>
            <a:ext cx="2784240" cy="584533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444" y="4084367"/>
            <a:ext cx="2779012" cy="1521839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9395481" y="4256729"/>
            <a:ext cx="2790000" cy="1859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424431" y="4234818"/>
            <a:ext cx="2781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생활화</a:t>
            </a:r>
            <a:r>
              <a:rPr lang="en-US" altLang="ko-KR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혜택을 받으세요</a:t>
            </a:r>
            <a:r>
              <a:rPr lang="en-US" altLang="ko-KR" sz="1050">
                <a:solidFill>
                  <a:srgbClr val="19C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050">
              <a:solidFill>
                <a:srgbClr val="19C3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421796" y="4635333"/>
            <a:ext cx="278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결제수단                               </a:t>
            </a:r>
            <a:r>
              <a: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국민카드</a:t>
            </a:r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(3014)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6" name="갈매기형 수장 25"/>
          <p:cNvSpPr>
            <a:spLocks noChangeAspect="1"/>
          </p:cNvSpPr>
          <p:nvPr/>
        </p:nvSpPr>
        <p:spPr>
          <a:xfrm rot="5400000">
            <a:off x="12027283" y="4697758"/>
            <a:ext cx="45719" cy="104798"/>
          </a:xfrm>
          <a:custGeom>
            <a:avLst/>
            <a:gdLst>
              <a:gd name="connsiteX0" fmla="*/ 0 w 1811855"/>
              <a:gd name="connsiteY0" fmla="*/ 0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0 w 1811855"/>
              <a:gd name="connsiteY6" fmla="*/ 0 h 2984499"/>
              <a:gd name="connsiteX0" fmla="*/ 292608 w 1811855"/>
              <a:gd name="connsiteY0" fmla="*/ 292608 h 2984499"/>
              <a:gd name="connsiteX1" fmla="*/ 303812 w 1811855"/>
              <a:gd name="connsiteY1" fmla="*/ 0 h 2984499"/>
              <a:gd name="connsiteX2" fmla="*/ 1811855 w 1811855"/>
              <a:gd name="connsiteY2" fmla="*/ 1492250 h 2984499"/>
              <a:gd name="connsiteX3" fmla="*/ 303812 w 1811855"/>
              <a:gd name="connsiteY3" fmla="*/ 2984499 h 2984499"/>
              <a:gd name="connsiteX4" fmla="*/ 0 w 1811855"/>
              <a:gd name="connsiteY4" fmla="*/ 2984499 h 2984499"/>
              <a:gd name="connsiteX5" fmla="*/ 1508043 w 1811855"/>
              <a:gd name="connsiteY5" fmla="*/ 1492250 h 2984499"/>
              <a:gd name="connsiteX6" fmla="*/ 292608 w 1811855"/>
              <a:gd name="connsiteY6" fmla="*/ 292608 h 2984499"/>
              <a:gd name="connsiteX0" fmla="*/ 0 w 1519247"/>
              <a:gd name="connsiteY0" fmla="*/ 292608 h 2984499"/>
              <a:gd name="connsiteX1" fmla="*/ 11204 w 1519247"/>
              <a:gd name="connsiteY1" fmla="*/ 0 h 2984499"/>
              <a:gd name="connsiteX2" fmla="*/ 1519247 w 1519247"/>
              <a:gd name="connsiteY2" fmla="*/ 1492250 h 2984499"/>
              <a:gd name="connsiteX3" fmla="*/ 11204 w 1519247"/>
              <a:gd name="connsiteY3" fmla="*/ 2984499 h 2984499"/>
              <a:gd name="connsiteX4" fmla="*/ 9144 w 1519247"/>
              <a:gd name="connsiteY4" fmla="*/ 2673603 h 2984499"/>
              <a:gd name="connsiteX5" fmla="*/ 1215435 w 1519247"/>
              <a:gd name="connsiteY5" fmla="*/ 1492250 h 2984499"/>
              <a:gd name="connsiteX6" fmla="*/ 0 w 1519247"/>
              <a:gd name="connsiteY6" fmla="*/ 292608 h 298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247" h="2984499">
                <a:moveTo>
                  <a:pt x="0" y="292608"/>
                </a:moveTo>
                <a:lnTo>
                  <a:pt x="11204" y="0"/>
                </a:lnTo>
                <a:lnTo>
                  <a:pt x="1519247" y="1492250"/>
                </a:lnTo>
                <a:lnTo>
                  <a:pt x="11204" y="2984499"/>
                </a:lnTo>
                <a:cubicBezTo>
                  <a:pt x="10517" y="2880867"/>
                  <a:pt x="9831" y="2777235"/>
                  <a:pt x="9144" y="2673603"/>
                </a:cubicBezTo>
                <a:lnTo>
                  <a:pt x="1215435" y="1492250"/>
                </a:lnTo>
                <a:lnTo>
                  <a:pt x="0" y="2926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17348" y="5011153"/>
            <a:ext cx="278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결제금액                                        </a:t>
            </a:r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  <a:endParaRPr lang="ko-KR" altLang="en-US" sz="1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9506627" y="5587366"/>
            <a:ext cx="2550010" cy="318411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결제하고 혜택 시작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33283" y="6468712"/>
            <a:ext cx="5446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결제수단 선택 페이지에서 최종 결제   </a:t>
            </a:r>
            <a:r>
              <a:rPr lang="en-US" altLang="ko-KR" sz="1100"/>
              <a:t>OR    </a:t>
            </a:r>
            <a:r>
              <a:rPr lang="ko-KR" altLang="en-US" sz="1100"/>
              <a:t>이전페이지에서 최종 결제</a:t>
            </a:r>
            <a:endParaRPr lang="en-US" altLang="ko-KR" sz="1100"/>
          </a:p>
        </p:txBody>
      </p:sp>
      <p:sp>
        <p:nvSpPr>
          <p:cNvPr id="77" name="TextBox 76"/>
          <p:cNvSpPr txBox="1"/>
          <p:nvPr/>
        </p:nvSpPr>
        <p:spPr>
          <a:xfrm>
            <a:off x="5818032" y="4163412"/>
            <a:ext cx="351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05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105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476865" cy="25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구매페이지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8120" y="608944"/>
            <a:ext cx="2777490" cy="6172200"/>
            <a:chOff x="5947977" y="-7176"/>
            <a:chExt cx="3086100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01773" y="857041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151" y="902088"/>
            <a:ext cx="141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320" y="1567453"/>
            <a:ext cx="2765290" cy="393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0"/>
            <a:endParaRPr lang="en-US" altLang="ko-KR" sz="6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0"/>
            <a:endParaRPr lang="en-US" altLang="ko-KR" sz="6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endParaRPr lang="ko-KR" altLang="en-US" sz="6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lvl="0"/>
            <a:endParaRPr lang="en-US" altLang="ko-KR" sz="6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0"/>
            <a:endParaRPr lang="en-US" altLang="ko-KR" sz="900">
              <a:solidFill>
                <a:prstClr val="white">
                  <a:lumMod val="6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450" y="1294613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유의사항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1773" y="6120128"/>
            <a:ext cx="2550010" cy="318411"/>
          </a:xfrm>
          <a:prstGeom prst="roundRect">
            <a:avLst>
              <a:gd name="adj" fmla="val 1822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80363" y="6120128"/>
            <a:ext cx="2550010" cy="318411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" y="6432488"/>
            <a:ext cx="318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결제방법 </a:t>
            </a:r>
            <a:r>
              <a:rPr lang="en-US" altLang="ko-KR" sz="1200"/>
              <a:t>/ </a:t>
            </a:r>
            <a:r>
              <a:rPr lang="ko-KR" altLang="en-US" sz="1200"/>
              <a:t>필수 동의 등</a:t>
            </a:r>
            <a:endParaRPr lang="en-US" altLang="ko-KR" sz="1200"/>
          </a:p>
          <a:p>
            <a:pPr algn="ctr"/>
            <a:r>
              <a:rPr lang="ko-KR" altLang="en-US" sz="1200"/>
              <a:t>누락된 경우</a:t>
            </a:r>
            <a:r>
              <a:rPr lang="en-US" altLang="ko-KR" sz="1200"/>
              <a:t>, </a:t>
            </a:r>
            <a:r>
              <a:rPr lang="ko-KR" altLang="en-US" sz="1200"/>
              <a:t>클릭시 해당 사항 안내 팝업</a:t>
            </a:r>
            <a:endParaRPr lang="en-US" altLang="ko-KR" sz="1200"/>
          </a:p>
        </p:txBody>
      </p:sp>
      <p:grpSp>
        <p:nvGrpSpPr>
          <p:cNvPr id="38" name="그룹 37"/>
          <p:cNvGrpSpPr/>
          <p:nvPr/>
        </p:nvGrpSpPr>
        <p:grpSpPr>
          <a:xfrm>
            <a:off x="5926096" y="608944"/>
            <a:ext cx="2777490" cy="6172200"/>
            <a:chOff x="5947977" y="-7176"/>
            <a:chExt cx="3086100" cy="6858000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0" name="직사각형 39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039749" y="857041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925127" y="902088"/>
            <a:ext cx="141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51484" y="1444318"/>
            <a:ext cx="2550010" cy="1244564"/>
          </a:xfrm>
          <a:prstGeom prst="roundRect">
            <a:avLst>
              <a:gd name="adj" fmla="val 551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2000"/>
              </a:lnSpc>
            </a:pPr>
            <a:r>
              <a:rPr lang="ko-KR" altLang="en-US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유니콘바이크 </a:t>
            </a:r>
            <a:r>
              <a:rPr lang="en-US" altLang="ko-KR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구매가 </a:t>
            </a:r>
            <a:endParaRPr lang="en-US" altLang="ko-KR" sz="1400">
              <a:solidFill>
                <a:srgbClr val="F608F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 되었습니다</a:t>
            </a:r>
            <a:r>
              <a:rPr lang="en-US" altLang="ko-KR" sz="140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이제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PASS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함께 즐거운 이동을 즐기세요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039749" y="2589297"/>
            <a:ext cx="2550010" cy="1498143"/>
          </a:xfrm>
          <a:prstGeom prst="roundRect">
            <a:avLst>
              <a:gd name="adj" fmla="val 5510"/>
            </a:avLst>
          </a:prstGeom>
          <a:solidFill>
            <a:srgbClr val="F608FC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2021-01-28~2021-02-27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 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39749" y="5644497"/>
            <a:ext cx="2550010" cy="1082224"/>
          </a:xfrm>
          <a:prstGeom prst="roundRect">
            <a:avLst>
              <a:gd name="adj" fmla="val 551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>
              <a:lnSpc>
                <a:spcPts val="15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본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매월 자동결제가 진행되는 상품</a:t>
            </a:r>
            <a:endParaRPr lang="en-US" altLang="ko-KR" sz="10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이며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 자동결제일은 구매한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 </a:t>
            </a:r>
            <a:endParaRPr lang="en-US" altLang="ko-KR" sz="10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종료일입니다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정기구독를 원치 않으실 경우 해지신청을</a:t>
            </a:r>
            <a:endParaRPr lang="en-US" altLang="ko-KR" sz="10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하시면 다음 결제일에 자동해지 됩니다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7704" y="5743202"/>
            <a:ext cx="173627" cy="128688"/>
          </a:xfrm>
          <a:prstGeom prst="rect">
            <a:avLst/>
          </a:prstGeom>
        </p:spPr>
      </p:pic>
      <p:sp>
        <p:nvSpPr>
          <p:cNvPr id="2" name="오각형 1"/>
          <p:cNvSpPr/>
          <p:nvPr/>
        </p:nvSpPr>
        <p:spPr>
          <a:xfrm>
            <a:off x="6096749" y="4581048"/>
            <a:ext cx="1125560" cy="744534"/>
          </a:xfrm>
          <a:prstGeom prst="homePlate">
            <a:avLst/>
          </a:prstGeom>
          <a:solidFill>
            <a:srgbClr val="A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6774951" y="4581048"/>
            <a:ext cx="1133902" cy="744534"/>
          </a:xfrm>
          <a:prstGeom prst="homePlate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7447390" y="4581048"/>
            <a:ext cx="809376" cy="744534"/>
          </a:xfrm>
          <a:prstGeom prst="homePlate">
            <a:avLst>
              <a:gd name="adj" fmla="val 28333"/>
            </a:avLst>
          </a:prstGeom>
          <a:solidFill>
            <a:srgbClr val="4B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갈매기형 수장 2"/>
          <p:cNvSpPr/>
          <p:nvPr/>
        </p:nvSpPr>
        <p:spPr>
          <a:xfrm>
            <a:off x="8066647" y="4581048"/>
            <a:ext cx="376789" cy="744534"/>
          </a:xfrm>
          <a:prstGeom prst="chevron">
            <a:avLst>
              <a:gd name="adj" fmla="val 58443"/>
            </a:avLst>
          </a:pr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8254697" y="4581048"/>
            <a:ext cx="309885" cy="744534"/>
          </a:xfrm>
          <a:prstGeom prst="chevron">
            <a:avLst>
              <a:gd name="adj" fmla="val 7270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04358" y="4635493"/>
            <a:ext cx="660096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개월차</a:t>
            </a:r>
            <a:endParaRPr lang="en-US" altLang="ko-KR" sz="1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6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정가의</a:t>
            </a:r>
            <a:endParaRPr lang="en-US" altLang="ko-KR" sz="100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50%</a:t>
            </a:r>
            <a:r>
              <a:rPr lang="ko-KR" altLang="en-US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할인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0902" y="4633986"/>
            <a:ext cx="660096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개월차</a:t>
            </a:r>
            <a:endParaRPr lang="en-US" altLang="ko-KR" sz="1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6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정가의</a:t>
            </a:r>
            <a:endParaRPr lang="en-US" altLang="ko-KR" sz="100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55%</a:t>
            </a:r>
            <a:r>
              <a:rPr lang="ko-KR" altLang="en-US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할인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50998" y="4633985"/>
            <a:ext cx="660096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개월차</a:t>
            </a:r>
            <a:endParaRPr lang="en-US" altLang="ko-KR" sz="1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6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정가의</a:t>
            </a:r>
            <a:endParaRPr lang="en-US" altLang="ko-KR" sz="100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60%</a:t>
            </a:r>
            <a:r>
              <a:rPr lang="ko-KR" altLang="en-US" sz="10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할인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01622" y="4279598"/>
            <a:ext cx="2774388" cy="383330"/>
          </a:xfrm>
          <a:prstGeom prst="roundRect">
            <a:avLst>
              <a:gd name="adj" fmla="val 551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00B0F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잊지마세요</a:t>
            </a:r>
            <a:r>
              <a:rPr lang="en-US" altLang="ko-KR" sz="1000">
                <a:solidFill>
                  <a:srgbClr val="00B0F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</a:t>
            </a:r>
            <a:r>
              <a:rPr lang="ko-KR" altLang="en-US" sz="1000">
                <a:solidFill>
                  <a:srgbClr val="00B0F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유지기간에 따른 추가할인</a:t>
            </a:r>
            <a:r>
              <a:rPr lang="en-US" altLang="ko-KR" sz="1000">
                <a:solidFill>
                  <a:srgbClr val="00B0F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  <a:p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91961" y="4359937"/>
            <a:ext cx="7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안내멘트</a:t>
            </a:r>
            <a:endParaRPr lang="en-US" altLang="ko-KR" sz="1200"/>
          </a:p>
          <a:p>
            <a:pPr algn="ctr"/>
            <a:r>
              <a:rPr lang="ko-KR" altLang="en-US" sz="1200"/>
              <a:t>이미지</a:t>
            </a:r>
            <a:endParaRPr lang="en-US" altLang="ko-KR" sz="1200"/>
          </a:p>
          <a:p>
            <a:pPr algn="ctr"/>
            <a:r>
              <a:rPr lang="ko-KR" altLang="en-US" sz="1200"/>
              <a:t>삽입</a:t>
            </a:r>
            <a:endParaRPr lang="en-US" altLang="ko-KR" sz="1200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8886280" y="6120098"/>
            <a:ext cx="624352" cy="33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845444" y="5413664"/>
            <a:ext cx="74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스크롤</a:t>
            </a:r>
            <a:endParaRPr lang="en-US" altLang="ko-KR" sz="1200"/>
          </a:p>
          <a:p>
            <a:pPr algn="ctr"/>
            <a:r>
              <a:rPr lang="en-US" altLang="ko-KR" sz="1200"/>
              <a:t>DOWN</a:t>
            </a:r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9832272" y="4368320"/>
            <a:ext cx="224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※</a:t>
            </a:r>
            <a:r>
              <a:rPr lang="ko-KR" altLang="en-US" sz="1200"/>
              <a:t>구매상품에 따른</a:t>
            </a:r>
            <a:endParaRPr lang="en-US" altLang="ko-KR" sz="1200"/>
          </a:p>
          <a:p>
            <a:r>
              <a:rPr lang="en-US" altLang="ko-KR" sz="1200"/>
              <a:t>  </a:t>
            </a:r>
            <a:r>
              <a:rPr lang="ko-KR" altLang="en-US" sz="1200"/>
              <a:t>이미지 노출</a:t>
            </a:r>
            <a:endParaRPr lang="en-US" altLang="ko-KR" sz="1200"/>
          </a:p>
          <a:p>
            <a:r>
              <a:rPr lang="en-US" altLang="ko-KR" sz="1200"/>
              <a:t> 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826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476865" cy="25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MY </a:t>
            </a:r>
            <a:r>
              <a:rPr lang="ko-KR" altLang="en-US"/>
              <a:t>페이지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3554" y="368838"/>
            <a:ext cx="2777490" cy="6172200"/>
            <a:chOff x="5947977" y="-7176"/>
            <a:chExt cx="3086100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1426" y="594122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6804" y="639169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PASS</a:t>
            </a:r>
            <a:endParaRPr lang="ko-KR" altLang="en-US" sz="14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3161" y="1161962"/>
            <a:ext cx="2550010" cy="1442963"/>
          </a:xfrm>
          <a:prstGeom prst="roundRect">
            <a:avLst>
              <a:gd name="adj" fmla="val 5510"/>
            </a:avLst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이용중인 </a:t>
            </a:r>
            <a:r>
              <a:rPr lang="en-US" altLang="ko-KR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상품이 없습니다</a:t>
            </a:r>
            <a:r>
              <a:rPr lang="en-US" altLang="ko-KR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endParaRPr lang="en-US" altLang="ko-KR" sz="105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이용패턴에 맞춰</a:t>
            </a:r>
            <a:endParaRPr lang="en-US" altLang="ko-KR" sz="10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합리적인 가격으로</a:t>
            </a:r>
            <a:endParaRPr lang="en-US" altLang="ko-KR" sz="10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유니콘패스를 이용해 보세요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0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모서리가 둥근 직사각형 16"/>
          <p:cNvSpPr>
            <a:spLocks noChangeAspect="1"/>
          </p:cNvSpPr>
          <p:nvPr/>
        </p:nvSpPr>
        <p:spPr>
          <a:xfrm>
            <a:off x="855093" y="2779972"/>
            <a:ext cx="1342485" cy="29820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이용이 완료된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보기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85508" y="368838"/>
            <a:ext cx="2777490" cy="6172200"/>
            <a:chOff x="5947977" y="-7176"/>
            <a:chExt cx="3086100" cy="68580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293380" y="594122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78758" y="639169"/>
            <a:ext cx="17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이용이 완료된 </a:t>
            </a:r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</a:t>
            </a:r>
            <a:endParaRPr lang="ko-KR" altLang="en-US" sz="14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05115" y="1161962"/>
            <a:ext cx="2550010" cy="1498143"/>
          </a:xfrm>
          <a:prstGeom prst="roundRect">
            <a:avLst>
              <a:gd name="adj" fmla="val 5510"/>
            </a:avLst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r>
              <a:rPr lang="ko-KR" altLang="en-US" sz="105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2020-12-28~2021-01-27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27973" y="1391163"/>
            <a:ext cx="27529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93380" y="2794341"/>
            <a:ext cx="2550010" cy="1498143"/>
          </a:xfrm>
          <a:prstGeom prst="roundRect">
            <a:avLst>
              <a:gd name="adj" fmla="val 5510"/>
            </a:avLst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</a:t>
            </a:r>
            <a:r>
              <a:rPr lang="ko-KR" altLang="en-US" sz="105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2020-11-27~2020-12-27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16238" y="3023542"/>
            <a:ext cx="27529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93380" y="4426720"/>
            <a:ext cx="2550010" cy="1524461"/>
          </a:xfrm>
          <a:prstGeom prst="roundRect">
            <a:avLst>
              <a:gd name="adj" fmla="val 5510"/>
            </a:avLst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PLUS15</a:t>
            </a:r>
          </a:p>
          <a:p>
            <a:pPr algn="ctr"/>
            <a:endParaRPr lang="en-US" altLang="ko-KR" sz="105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2020-10-1~2020-10-15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일시결제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16238" y="4655921"/>
            <a:ext cx="27529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087463" y="368838"/>
            <a:ext cx="2777490" cy="6172200"/>
            <a:chOff x="5947977" y="-7176"/>
            <a:chExt cx="3086100" cy="685800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195335" y="594122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80713" y="639169"/>
            <a:ext cx="17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PASS</a:t>
            </a:r>
            <a:endParaRPr lang="ko-KR" altLang="en-US" sz="14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7070" y="1161962"/>
            <a:ext cx="2550010" cy="1498143"/>
          </a:xfrm>
          <a:prstGeom prst="roundRect">
            <a:avLst>
              <a:gd name="adj" fmla="val 5510"/>
            </a:avLst>
          </a:prstGeom>
          <a:solidFill>
            <a:srgbClr val="F608FC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2021-01-28~2021-02-27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 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329928" y="1391163"/>
            <a:ext cx="27529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이용중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07070" y="2794341"/>
            <a:ext cx="2550010" cy="1760708"/>
          </a:xfrm>
          <a:prstGeom prst="roundRect">
            <a:avLst>
              <a:gd name="adj" fmla="val 5510"/>
            </a:avLst>
          </a:prstGeom>
          <a:solidFill>
            <a:srgbClr val="F3BEFE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결제예정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2021-02-27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2021-02-28~2021-03-30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개월이상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받을혜택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258558" y="3023542"/>
            <a:ext cx="34666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이용대기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005061" y="4127079"/>
            <a:ext cx="593993" cy="209526"/>
          </a:xfrm>
          <a:prstGeom prst="roundRect">
            <a:avLst>
              <a:gd name="adj" fmla="val 50000"/>
            </a:avLst>
          </a:prstGeom>
          <a:solidFill>
            <a:srgbClr val="F608FC"/>
          </a:solidFill>
          <a:ln w="6350">
            <a:solidFill>
              <a:srgbClr val="F60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정기구독해지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989417" y="362571"/>
            <a:ext cx="2777490" cy="6172200"/>
            <a:chOff x="5947977" y="-7176"/>
            <a:chExt cx="3086100" cy="685800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097289" y="587855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982667" y="632902"/>
            <a:ext cx="176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PASS</a:t>
            </a:r>
            <a:endParaRPr lang="ko-KR" altLang="en-US" sz="14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109024" y="1155695"/>
            <a:ext cx="2550010" cy="1498143"/>
          </a:xfrm>
          <a:prstGeom prst="roundRect">
            <a:avLst>
              <a:gd name="adj" fmla="val 5510"/>
            </a:avLst>
          </a:prstGeom>
          <a:solidFill>
            <a:srgbClr val="F608FC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2021-01-28~2021-02-27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개월차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받은혜택   </a:t>
            </a:r>
            <a:r>
              <a:rPr lang="en-US" altLang="ko-KR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231882" y="1384896"/>
            <a:ext cx="27529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이용중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109024" y="2788074"/>
            <a:ext cx="2550010" cy="1498143"/>
          </a:xfrm>
          <a:prstGeom prst="roundRect">
            <a:avLst>
              <a:gd name="adj" fmla="val 5510"/>
            </a:avLst>
          </a:prstGeom>
          <a:solidFill>
            <a:srgbClr val="F3BEFE"/>
          </a:solidFill>
          <a:ln>
            <a:noFill/>
          </a:ln>
          <a:effectLst>
            <a:outerShdw blurRad="101600" sx="101000" sy="10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pPr algn="ctr"/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이용기간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2021-02-28~2021-03-30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결제방식   정기구독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개월이상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결제수단   카드결제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받을혜택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00,000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sz="90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ko-KR" altLang="en-US" sz="8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160512" y="3017275"/>
            <a:ext cx="346661" cy="1186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해지예약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907015" y="3912587"/>
            <a:ext cx="593993" cy="209526"/>
          </a:xfrm>
          <a:prstGeom prst="roundRect">
            <a:avLst>
              <a:gd name="adj" fmla="val 50000"/>
            </a:avLst>
          </a:prstGeom>
          <a:solidFill>
            <a:srgbClr val="F608FC"/>
          </a:solidFill>
          <a:ln w="6350">
            <a:solidFill>
              <a:srgbClr val="F60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해지예약취소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9528" y="6243902"/>
            <a:ext cx="617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결제방식 일시결제</a:t>
            </a:r>
            <a:r>
              <a:rPr lang="en-US" altLang="ko-KR" sz="1200"/>
              <a:t>/</a:t>
            </a:r>
            <a:r>
              <a:rPr lang="ko-KR" altLang="en-US" sz="1200"/>
              <a:t>정기구독</a:t>
            </a:r>
            <a:r>
              <a:rPr lang="en-US" altLang="ko-KR" sz="1200"/>
              <a:t>(1</a:t>
            </a:r>
            <a:r>
              <a:rPr lang="ko-KR" altLang="en-US" sz="1200"/>
              <a:t>개월차</a:t>
            </a:r>
            <a:r>
              <a:rPr lang="en-US" altLang="ko-KR" sz="1200"/>
              <a:t>/2</a:t>
            </a:r>
            <a:r>
              <a:rPr lang="ko-KR" altLang="en-US" sz="1200"/>
              <a:t>개월차</a:t>
            </a:r>
            <a:r>
              <a:rPr lang="en-US" altLang="ko-KR" sz="1200"/>
              <a:t>/3</a:t>
            </a:r>
            <a:r>
              <a:rPr lang="ko-KR" altLang="en-US" sz="1200"/>
              <a:t>개월차이상</a:t>
            </a:r>
            <a:r>
              <a:rPr lang="en-US" altLang="ko-KR" sz="1200"/>
              <a:t>)</a:t>
            </a:r>
          </a:p>
          <a:p>
            <a:r>
              <a:rPr lang="ko-KR" altLang="en-US" sz="1200"/>
              <a:t>결제수단 카드결제</a:t>
            </a:r>
            <a:r>
              <a:rPr lang="en-US" altLang="ko-KR" sz="1200"/>
              <a:t>/</a:t>
            </a:r>
            <a:r>
              <a:rPr lang="ko-KR" altLang="en-US" sz="1200"/>
              <a:t>쿠폰사용</a:t>
            </a:r>
            <a:r>
              <a:rPr lang="en-US" altLang="ko-KR" sz="1200"/>
              <a:t>/</a:t>
            </a:r>
          </a:p>
          <a:p>
            <a:r>
              <a:rPr lang="ko-KR" altLang="en-US" sz="1200"/>
              <a:t>받은혜택 </a:t>
            </a:r>
            <a:r>
              <a:rPr lang="en-US" altLang="ko-KR" sz="1200"/>
              <a:t>(*</a:t>
            </a:r>
            <a:r>
              <a:rPr lang="ko-KR" altLang="en-US" sz="1200"/>
              <a:t>정가</a:t>
            </a:r>
            <a:r>
              <a:rPr lang="en-US" altLang="ko-KR" sz="1200"/>
              <a:t>-</a:t>
            </a:r>
            <a:r>
              <a:rPr lang="ko-KR" altLang="en-US" sz="1200"/>
              <a:t>결제금액</a:t>
            </a:r>
            <a:r>
              <a:rPr lang="en-US" altLang="ko-KR" sz="1200"/>
              <a:t>)</a:t>
            </a:r>
          </a:p>
          <a:p>
            <a:endParaRPr lang="en-US" altLang="ko-KR" sz="1200"/>
          </a:p>
        </p:txBody>
      </p:sp>
      <p:sp>
        <p:nvSpPr>
          <p:cNvPr id="57" name="TextBox 56"/>
          <p:cNvSpPr txBox="1"/>
          <p:nvPr/>
        </p:nvSpPr>
        <p:spPr>
          <a:xfrm>
            <a:off x="8165169" y="6181161"/>
            <a:ext cx="402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이용중인 </a:t>
            </a:r>
            <a:r>
              <a:rPr lang="en-US" altLang="ko-KR" sz="1200"/>
              <a:t>PASS / </a:t>
            </a:r>
            <a:r>
              <a:rPr lang="ko-KR" altLang="en-US" sz="1200"/>
              <a:t>정기구독 대기중인 </a:t>
            </a:r>
            <a:r>
              <a:rPr lang="en-US" altLang="ko-KR" sz="1200"/>
              <a:t>PASS</a:t>
            </a:r>
          </a:p>
          <a:p>
            <a:endParaRPr lang="en-US" altLang="ko-KR" sz="1200"/>
          </a:p>
          <a:p>
            <a:r>
              <a:rPr lang="ko-KR" altLang="en-US" sz="1200"/>
              <a:t>정기구독 대기중인 </a:t>
            </a:r>
            <a:r>
              <a:rPr lang="en-US" altLang="ko-KR" sz="1200"/>
              <a:t>PASS - </a:t>
            </a:r>
            <a:r>
              <a:rPr lang="ko-KR" altLang="en-US" sz="1200"/>
              <a:t>해지예약</a:t>
            </a:r>
            <a:r>
              <a:rPr lang="en-US" altLang="ko-KR" sz="1200"/>
              <a:t>/</a:t>
            </a:r>
            <a:r>
              <a:rPr lang="ko-KR" altLang="en-US" sz="1200"/>
              <a:t>해지예약취소 기능</a:t>
            </a:r>
            <a:endParaRPr lang="en-US" altLang="ko-KR" sz="1200"/>
          </a:p>
          <a:p>
            <a:r>
              <a:rPr lang="en-US" altLang="ko-KR" sz="1200"/>
              <a:t>* </a:t>
            </a:r>
            <a:r>
              <a:rPr lang="ko-KR" altLang="en-US" sz="1200"/>
              <a:t>정기구독해지 클릭시 팝업안내 </a:t>
            </a:r>
            <a:r>
              <a:rPr lang="en-US" altLang="ko-KR" sz="1200"/>
              <a:t>(</a:t>
            </a:r>
            <a:r>
              <a:rPr lang="ko-KR" altLang="en-US" sz="1200"/>
              <a:t>구독유지 할인</a:t>
            </a:r>
            <a:r>
              <a:rPr lang="en-US" altLang="ko-KR" sz="1200"/>
              <a:t>)</a:t>
            </a:r>
          </a:p>
        </p:txBody>
      </p:sp>
      <p:sp>
        <p:nvSpPr>
          <p:cNvPr id="43" name="오른쪽 화살표 42"/>
          <p:cNvSpPr/>
          <p:nvPr/>
        </p:nvSpPr>
        <p:spPr>
          <a:xfrm>
            <a:off x="2674482" y="2680444"/>
            <a:ext cx="454138" cy="33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03331" y="3858212"/>
            <a:ext cx="593993" cy="209526"/>
          </a:xfrm>
          <a:prstGeom prst="roundRect">
            <a:avLst>
              <a:gd name="adj" fmla="val 50000"/>
            </a:avLst>
          </a:prstGeom>
          <a:solidFill>
            <a:srgbClr val="F608FC"/>
          </a:solidFill>
          <a:ln w="6350">
            <a:solidFill>
              <a:srgbClr val="F60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결제정보변경</a:t>
            </a:r>
          </a:p>
        </p:txBody>
      </p:sp>
      <p:sp>
        <p:nvSpPr>
          <p:cNvPr id="58" name="모서리가 둥근 직사각형 57"/>
          <p:cNvSpPr>
            <a:spLocks noChangeAspect="1"/>
          </p:cNvSpPr>
          <p:nvPr/>
        </p:nvSpPr>
        <p:spPr>
          <a:xfrm>
            <a:off x="6804308" y="4687701"/>
            <a:ext cx="1342485" cy="29820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이용이 완료된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39100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476865" cy="25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쿠폰등록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3554" y="368838"/>
            <a:ext cx="2777490" cy="6172200"/>
            <a:chOff x="5947977" y="-7176"/>
            <a:chExt cx="3086100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1426" y="594122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6804" y="639169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쿠폰 등록</a:t>
            </a:r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>
            <a:off x="848074" y="2041427"/>
            <a:ext cx="1342485" cy="29820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928" y="1087722"/>
            <a:ext cx="262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보유한 쿠폰의 쿠폰번호를 입력해 주세요</a:t>
            </a:r>
            <a:r>
              <a:rPr lang="en-US" altLang="ko-KR" sz="11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1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5464" y="1853514"/>
            <a:ext cx="2547707" cy="0"/>
          </a:xfrm>
          <a:prstGeom prst="line">
            <a:avLst/>
          </a:prstGeom>
          <a:ln w="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65745" y="1391849"/>
            <a:ext cx="402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쿠폰번호 자릿수에 맞게끔 </a:t>
            </a:r>
            <a:endParaRPr lang="en-US" altLang="ko-KR" sz="1200"/>
          </a:p>
          <a:p>
            <a:r>
              <a:rPr lang="ko-KR" altLang="en-US" sz="1200"/>
              <a:t>입력폼 구현시 용이</a:t>
            </a:r>
            <a:endParaRPr lang="en-US" altLang="ko-KR" sz="1200"/>
          </a:p>
        </p:txBody>
      </p:sp>
      <p:grpSp>
        <p:nvGrpSpPr>
          <p:cNvPr id="17" name="그룹 16"/>
          <p:cNvGrpSpPr/>
          <p:nvPr/>
        </p:nvGrpSpPr>
        <p:grpSpPr>
          <a:xfrm>
            <a:off x="4850406" y="368838"/>
            <a:ext cx="2777490" cy="6172200"/>
            <a:chOff x="5947977" y="-7176"/>
            <a:chExt cx="3086100" cy="6858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6083433" y="628324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958278" y="594122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43656" y="639169"/>
            <a:ext cx="14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쿠폰 등록</a:t>
            </a:r>
          </a:p>
        </p:txBody>
      </p:sp>
      <p:sp>
        <p:nvSpPr>
          <p:cNvPr id="22" name="모서리가 둥근 직사각형 21"/>
          <p:cNvSpPr>
            <a:spLocks noChangeAspect="1"/>
          </p:cNvSpPr>
          <p:nvPr/>
        </p:nvSpPr>
        <p:spPr>
          <a:xfrm>
            <a:off x="5574926" y="2041427"/>
            <a:ext cx="1342485" cy="298206"/>
          </a:xfrm>
          <a:prstGeom prst="roundRect">
            <a:avLst>
              <a:gd name="adj" fmla="val 50000"/>
            </a:avLst>
          </a:prstGeom>
          <a:solidFill>
            <a:srgbClr val="F608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 등록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3780" y="1087722"/>
            <a:ext cx="262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보유한 쿠폰의 쿠폰번호를 입력해 주세요</a:t>
            </a:r>
            <a:r>
              <a:rPr lang="en-US" altLang="ko-KR" sz="11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1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972316" y="1869990"/>
            <a:ext cx="2547707" cy="0"/>
          </a:xfrm>
          <a:prstGeom prst="line">
            <a:avLst/>
          </a:prstGeom>
          <a:ln w="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6027" y="1591904"/>
            <a:ext cx="262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AB123CDE456F</a:t>
            </a:r>
            <a:endParaRPr lang="ko-KR" altLang="en-US" sz="11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093718" y="368838"/>
            <a:ext cx="2777490" cy="6172200"/>
            <a:chOff x="5947977" y="-7176"/>
            <a:chExt cx="3086100" cy="685800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977" y="-7176"/>
              <a:ext cx="3086100" cy="685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6078845" y="491813"/>
              <a:ext cx="2846383" cy="4810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8207371" y="616935"/>
            <a:ext cx="256174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92749" y="661982"/>
            <a:ext cx="141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 </a:t>
            </a:r>
            <a:r>
              <a: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07371" y="1445745"/>
            <a:ext cx="2550010" cy="1016207"/>
          </a:xfrm>
          <a:prstGeom prst="roundRect">
            <a:avLst>
              <a:gd name="adj" fmla="val 5510"/>
            </a:avLst>
          </a:prstGeom>
          <a:noFill/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월간유니콘 </a:t>
            </a:r>
            <a:r>
              <a:rPr lang="en-US" altLang="ko-KR" sz="1050">
                <a:solidFill>
                  <a:srgbClr val="F608F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PLUS31</a:t>
            </a:r>
          </a:p>
          <a:p>
            <a:endParaRPr lang="en-US" altLang="ko-KR" sz="105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개월간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(31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</a:p>
          <a:p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매일 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 이용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회당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15</a:t>
            </a:r>
            <a:r>
              <a:rPr lang="ko-KR" altLang="en-US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</a:t>
            </a:r>
            <a:r>
              <a:rPr lang="en-US" altLang="ko-KR" sz="105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07371" y="2523893"/>
            <a:ext cx="2550010" cy="1143534"/>
          </a:xfrm>
          <a:prstGeom prst="roundRect">
            <a:avLst>
              <a:gd name="adj" fmla="val 55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/>
          <a:lstStyle/>
          <a:p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기본금액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할인적용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50">
              <a:solidFill>
                <a:srgbClr val="F608F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05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결제금액 </a:t>
            </a:r>
            <a:endParaRPr lang="en-US" altLang="ko-KR" sz="105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부가가치세 포함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60972" y="2569466"/>
            <a:ext cx="9102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05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\29,000</a:t>
            </a:r>
          </a:p>
          <a:p>
            <a:pPr lvl="0" algn="r"/>
            <a:endParaRPr lang="en-US" altLang="ko-KR" sz="105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r"/>
            <a:r>
              <a:rPr lang="en-US" altLang="ko-KR" sz="105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-\29,000</a:t>
            </a:r>
          </a:p>
          <a:p>
            <a:pPr lvl="0" algn="r"/>
            <a:endParaRPr lang="en-US" altLang="ko-KR" sz="1050">
              <a:solidFill>
                <a:srgbClr val="F608F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r"/>
            <a:r>
              <a:rPr lang="en-US" altLang="ko-KR" sz="105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\0</a:t>
            </a:r>
            <a:endParaRPr lang="en-US" altLang="ko-KR" sz="80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22456" y="3722199"/>
            <a:ext cx="2670371" cy="98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신청접수 전 유니콘바이크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인증절차와 결제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수단 등록이 모두 사전완료 되어야 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미납요금이 있을 경우 신청 불가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6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자세한 내용은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상품약관 및 신청페이지의</a:t>
            </a:r>
            <a:endParaRPr lang="en-US" altLang="ko-KR" sz="90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상세정보 참조 바랍니다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85078" y="1143667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</a:t>
            </a:r>
            <a:r>
              <a:rPr lang="en-US" altLang="ko-KR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2749" y="4804638"/>
            <a:ext cx="220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결제방법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1" y="5110350"/>
            <a:ext cx="2541428" cy="137468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8234632" y="5135387"/>
            <a:ext cx="1202262" cy="385099"/>
          </a:xfrm>
          <a:prstGeom prst="rect">
            <a:avLst/>
          </a:prstGeom>
          <a:noFill/>
          <a:ln w="12700">
            <a:solidFill>
              <a:srgbClr val="F60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72" y="6027325"/>
            <a:ext cx="2556632" cy="467994"/>
          </a:xfrm>
          <a:prstGeom prst="rect">
            <a:avLst/>
          </a:prstGeom>
        </p:spPr>
      </p:pic>
      <p:sp>
        <p:nvSpPr>
          <p:cNvPr id="41" name="오른쪽 화살표 40"/>
          <p:cNvSpPr/>
          <p:nvPr/>
        </p:nvSpPr>
        <p:spPr>
          <a:xfrm>
            <a:off x="7653373" y="3101550"/>
            <a:ext cx="420762" cy="33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8156</TotalTime>
  <Words>1658</Words>
  <Application>Microsoft Office PowerPoint</Application>
  <PresentationFormat>와이드스크린</PresentationFormat>
  <Paragraphs>437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jdh</cp:lastModifiedBy>
  <cp:revision>109</cp:revision>
  <cp:lastPrinted>2021-03-26T07:11:20Z</cp:lastPrinted>
  <dcterms:created xsi:type="dcterms:W3CDTF">2021-02-24T05:14:16Z</dcterms:created>
  <dcterms:modified xsi:type="dcterms:W3CDTF">2021-04-06T07:01:56Z</dcterms:modified>
</cp:coreProperties>
</file>