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4032A0-57A5-44DD-BD3A-1B9C148FE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2E6E517-F816-4DBD-83CA-93F637245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FB8A1CA-9FCF-4A43-8A80-33913A35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7A81-2BF0-4225-83B5-DC1116718B6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A111FC-8C10-45C4-AD52-F1344727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90BA13-7A9F-4669-89B8-E7873E6C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70C-A5C3-48FD-9506-571099B72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2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1C0799-0BAD-4A1F-A870-BB57BAB6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D7B8DB9-0959-41CA-9D82-E8556D89A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1DC7DA-C1AB-42CE-8E53-A4F0394D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7A81-2BF0-4225-83B5-DC1116718B6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22CB890-C2F9-41E9-BD86-23E8CEFE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F659AE6-4129-4B6F-934F-812EE04A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70C-A5C3-48FD-9506-571099B72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2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9CF25F4-2A9C-46F3-8FC2-407A783C1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2FFA99F-F775-4CE3-B0C2-3F522D9FE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13ED61-E365-455A-B9F3-6ADCD999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7A81-2BF0-4225-83B5-DC1116718B6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B288BE-A075-4A88-A47F-783A323A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261F744-E1F6-459A-907B-EB110199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70C-A5C3-48FD-9506-571099B72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1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42F184-7BA7-44E6-A5E7-FACA14B6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15D9C07-1277-433F-95F8-B41D28E4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A07688-8D1C-4413-9BA7-BB530E1E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7A81-2BF0-4225-83B5-DC1116718B6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512AF0A-10EF-4834-9869-3C33651A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8520AF-4E5F-44B5-87F7-BF22D7B9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70C-A5C3-48FD-9506-571099B72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5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6742AB-0A1E-4A08-A754-6A4F8DB2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E02B08C-DCA7-4E96-851A-196161BD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2CA08B8-FE85-4935-9838-12837204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7A81-2BF0-4225-83B5-DC1116718B6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AB53A9-EEE8-41CD-AF5C-DED7C3AC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65AF2C5-011E-4F57-A180-7A937C6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70C-A5C3-48FD-9506-571099B72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4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F955A0-4178-4488-BB04-1E0D99FA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DC3C0A3-4530-4A98-8D10-BD92BB992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F281182-1000-49CC-8D33-391EC69FB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B0C26A2-4E0F-4BD2-9A6D-7BF75073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7A81-2BF0-4225-83B5-DC1116718B6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7B74CF1-B9EA-4C40-BF61-22E833C4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E10237A-3831-4E84-9A88-C4766762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70C-A5C3-48FD-9506-571099B72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8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447138-F16A-45B2-B184-D574AD30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EB03498-3CA8-43EF-8330-1734C3D2E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32E5A4B-8C53-48E5-994F-BF81012CF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08D41F0-16C1-4028-BC88-F767DB37D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E7077E9-DE3A-4612-A4A7-A0536F6C8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745739D-769E-41B8-9AEE-507A5D55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7A81-2BF0-4225-83B5-DC1116718B6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313D30E-DD1C-45E9-A58E-2697A836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D89947D-98EB-49F6-9B55-2DFE8273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70C-A5C3-48FD-9506-571099B72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7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F09982-B790-4299-AB03-E47CAE1A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E318F3B-F632-4D8B-8732-D07E5422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7A81-2BF0-4225-83B5-DC1116718B6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E6D410-9AF9-4D6C-BBAA-95F3597F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073E6B0-46C1-414C-BF4C-83DF706C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70C-A5C3-48FD-9506-571099B72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4FFA366-3103-49AF-9786-63C16A4C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7A81-2BF0-4225-83B5-DC1116718B6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6DA7F8F-DFA4-4552-8DF7-90D22BCB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BFEEFD0-28B9-47AC-A479-67BF0248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70C-A5C3-48FD-9506-571099B72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8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A06035-B2E3-4BFD-B04D-721B5FBF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A8A227-E1EB-41DC-BCD6-DC5E53CA3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A35C0A6-B729-47A3-A6B5-2BE29BF09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FCA986D-A00D-4856-AAB4-911A05D7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7A81-2BF0-4225-83B5-DC1116718B6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3F73EB6-1979-4F61-A75F-F930B83C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6E2BDA-A71C-47D5-8BE5-4164C459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70C-A5C3-48FD-9506-571099B72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3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38A89B-63A3-475C-A0E0-D99F5D62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3739ACF-95F3-41EA-B209-B714C80DD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C3A9E2E-AB57-4892-B0CE-966A1651D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D18F22-F16B-4FB2-ADCC-C94D12C4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7A81-2BF0-4225-83B5-DC1116718B6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586620D-B1F2-4C3B-BE60-6969BB73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899EE31-D6FD-4DF9-9D33-BDB0A0AA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70C-A5C3-48FD-9506-571099B72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6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C521E57-23CD-41D9-BC76-BEB25437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057419D-AE58-420A-AAAF-5C6B401FD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E0E4B5-7A8E-4886-8190-98D79A246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77A81-2BF0-4225-83B5-DC1116718B6E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DF84668-9651-4036-B609-27F5445ED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675221-270D-4609-A847-FCA297B09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770C-A5C3-48FD-9506-571099B72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0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CF87B9-2322-461D-B096-22D6FBC96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유니콘바이크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15487D8-D333-41D9-B911-8947F206A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PASS </a:t>
            </a:r>
            <a:r>
              <a:rPr lang="ko-KR" altLang="en-US" dirty="0"/>
              <a:t>상품 시스템</a:t>
            </a:r>
          </a:p>
        </p:txBody>
      </p:sp>
    </p:spTree>
    <p:extLst>
      <p:ext uri="{BB962C8B-B14F-4D97-AF65-F5344CB8AC3E}">
        <p14:creationId xmlns:p14="http://schemas.microsoft.com/office/powerpoint/2010/main" val="185037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C955551-1F6E-4E7A-9932-91198130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297"/>
            <a:ext cx="12192000" cy="62914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70E9064-E3CA-4BA4-9F5F-7C2A5632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047" y="866899"/>
            <a:ext cx="2426038" cy="5410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E8E9188-CAF1-4923-96ED-B15F8265F134}"/>
              </a:ext>
            </a:extLst>
          </p:cNvPr>
          <p:cNvSpPr/>
          <p:nvPr/>
        </p:nvSpPr>
        <p:spPr>
          <a:xfrm>
            <a:off x="4796047" y="4047059"/>
            <a:ext cx="2442340" cy="2230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FDCE14-E7DB-461E-BB80-9E281A442F64}"/>
              </a:ext>
            </a:extLst>
          </p:cNvPr>
          <p:cNvSpPr txBox="1"/>
          <p:nvPr/>
        </p:nvSpPr>
        <p:spPr>
          <a:xfrm>
            <a:off x="7131069" y="3506548"/>
            <a:ext cx="1144865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이미지 표시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F0146809-E428-4FB2-9179-D626F9972C85}"/>
              </a:ext>
            </a:extLst>
          </p:cNvPr>
          <p:cNvCxnSpPr>
            <a:cxnSpLocks/>
          </p:cNvCxnSpPr>
          <p:nvPr/>
        </p:nvCxnSpPr>
        <p:spPr>
          <a:xfrm flipH="1">
            <a:off x="6887688" y="771895"/>
            <a:ext cx="3334988" cy="396636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1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96891D0-68AD-4351-85F7-C6896986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297"/>
            <a:ext cx="12192000" cy="6291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5DDB903-98FD-4900-81C5-E8420505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607" y="938151"/>
            <a:ext cx="2470785" cy="5410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8D3A08-503E-4D2D-9213-EECC93F4614D}"/>
              </a:ext>
            </a:extLst>
          </p:cNvPr>
          <p:cNvSpPr/>
          <p:nvPr/>
        </p:nvSpPr>
        <p:spPr>
          <a:xfrm>
            <a:off x="4860607" y="4993574"/>
            <a:ext cx="2442340" cy="13553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28B7B6-9AE2-4352-B51D-B1E38B848F94}"/>
              </a:ext>
            </a:extLst>
          </p:cNvPr>
          <p:cNvSpPr txBox="1"/>
          <p:nvPr/>
        </p:nvSpPr>
        <p:spPr>
          <a:xfrm>
            <a:off x="6964814" y="4613934"/>
            <a:ext cx="1144865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이미지 표시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B3EDCE40-C8D2-42BE-A9A4-980A03B97EBF}"/>
              </a:ext>
            </a:extLst>
          </p:cNvPr>
          <p:cNvCxnSpPr>
            <a:cxnSpLocks/>
          </p:cNvCxnSpPr>
          <p:nvPr/>
        </p:nvCxnSpPr>
        <p:spPr>
          <a:xfrm>
            <a:off x="2113808" y="3746665"/>
            <a:ext cx="2879766" cy="1591293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7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6D4F81E-9196-4EBF-B370-4D0FB24B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297"/>
            <a:ext cx="12192000" cy="6291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320FCEA-7A97-467E-B5A0-98F9BCDA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313" y="723599"/>
            <a:ext cx="2451542" cy="5410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CE74C2E-F9AD-4554-B97F-B3631186C7FA}"/>
              </a:ext>
            </a:extLst>
          </p:cNvPr>
          <p:cNvSpPr/>
          <p:nvPr/>
        </p:nvSpPr>
        <p:spPr>
          <a:xfrm>
            <a:off x="2176515" y="3853543"/>
            <a:ext cx="2442340" cy="228085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EC0340-9937-43A8-83F7-D53E942B4EBD}"/>
              </a:ext>
            </a:extLst>
          </p:cNvPr>
          <p:cNvSpPr txBox="1"/>
          <p:nvPr/>
        </p:nvSpPr>
        <p:spPr>
          <a:xfrm>
            <a:off x="4191926" y="3545766"/>
            <a:ext cx="1144865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이미지 표시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570492F7-26E2-4571-A03F-F88BB4FE9679}"/>
              </a:ext>
            </a:extLst>
          </p:cNvPr>
          <p:cNvCxnSpPr>
            <a:cxnSpLocks/>
          </p:cNvCxnSpPr>
          <p:nvPr/>
        </p:nvCxnSpPr>
        <p:spPr>
          <a:xfrm flipH="1">
            <a:off x="3978234" y="3746665"/>
            <a:ext cx="2196936" cy="1288473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A12E39C-AC52-4996-8BBD-975F21BBA6A1}"/>
              </a:ext>
            </a:extLst>
          </p:cNvPr>
          <p:cNvSpPr txBox="1"/>
          <p:nvPr/>
        </p:nvSpPr>
        <p:spPr>
          <a:xfrm>
            <a:off x="4703554" y="5474264"/>
            <a:ext cx="2589170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구매상품에 따라 표시 이미지 </a:t>
            </a:r>
            <a:endParaRPr lang="en-US" altLang="ko-KR" sz="140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상이 적용 여부</a:t>
            </a:r>
            <a:r>
              <a:rPr lang="ko-KR" altLang="en-US" sz="1400" smtClean="0">
                <a:solidFill>
                  <a:srgbClr val="FF0000"/>
                </a:solidFill>
              </a:rPr>
              <a:t> 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17705" y="1474573"/>
            <a:ext cx="2321344" cy="117283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17705" y="5041738"/>
            <a:ext cx="2321344" cy="117283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A12E39C-AC52-4996-8BBD-975F21BBA6A1}"/>
              </a:ext>
            </a:extLst>
          </p:cNvPr>
          <p:cNvSpPr txBox="1"/>
          <p:nvPr/>
        </p:nvSpPr>
        <p:spPr>
          <a:xfrm>
            <a:off x="4734811" y="2146393"/>
            <a:ext cx="132440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이미지화 여부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1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78A94F-E923-4D2D-823A-ED82AA619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앱 </a:t>
            </a:r>
            <a:r>
              <a:rPr lang="en-US" altLang="ko-KR" dirty="0"/>
              <a:t>Depth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25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7B7E79-D35C-42FE-9F9A-73B1639C7C93}"/>
              </a:ext>
            </a:extLst>
          </p:cNvPr>
          <p:cNvSpPr txBox="1"/>
          <p:nvPr/>
        </p:nvSpPr>
        <p:spPr>
          <a:xfrm>
            <a:off x="219693" y="17219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구매하기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4ED26F8-27B0-493E-AC50-2179E608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722141"/>
            <a:ext cx="2682472" cy="54137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8D6AF9B-4EBC-49EB-9996-44603646E469}"/>
              </a:ext>
            </a:extLst>
          </p:cNvPr>
          <p:cNvSpPr/>
          <p:nvPr/>
        </p:nvSpPr>
        <p:spPr>
          <a:xfrm>
            <a:off x="464003" y="4212772"/>
            <a:ext cx="1716421" cy="165957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EBFC1FA-828F-45E1-9142-E7526495393D}"/>
              </a:ext>
            </a:extLst>
          </p:cNvPr>
          <p:cNvSpPr/>
          <p:nvPr/>
        </p:nvSpPr>
        <p:spPr>
          <a:xfrm>
            <a:off x="3158836" y="2689761"/>
            <a:ext cx="338447" cy="570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EBDB8CC-003C-436F-A197-792141E50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91" y="722141"/>
            <a:ext cx="2493867" cy="5410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C80B490-7F99-4FFD-9521-B85D1E277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458" y="722141"/>
            <a:ext cx="2457436" cy="5410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55056EC-82EA-4444-9264-205D9BCDB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894" y="722141"/>
            <a:ext cx="2458786" cy="5410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766B3BE-A918-46DE-9C7D-FF0DA3A96F04}"/>
              </a:ext>
            </a:extLst>
          </p:cNvPr>
          <p:cNvSpPr/>
          <p:nvPr/>
        </p:nvSpPr>
        <p:spPr>
          <a:xfrm>
            <a:off x="6916263" y="3165765"/>
            <a:ext cx="398937" cy="2632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E113FB4-7D36-4EF9-A387-08DCCD880031}"/>
              </a:ext>
            </a:extLst>
          </p:cNvPr>
          <p:cNvSpPr txBox="1"/>
          <p:nvPr/>
        </p:nvSpPr>
        <p:spPr>
          <a:xfrm>
            <a:off x="757241" y="4888671"/>
            <a:ext cx="1144865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이미지 클릭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9842D5E-0334-4AB4-966F-0173D2581D00}"/>
              </a:ext>
            </a:extLst>
          </p:cNvPr>
          <p:cNvSpPr txBox="1"/>
          <p:nvPr/>
        </p:nvSpPr>
        <p:spPr>
          <a:xfrm>
            <a:off x="6633066" y="3480980"/>
            <a:ext cx="96532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버튼 클릭</a:t>
            </a:r>
          </a:p>
        </p:txBody>
      </p:sp>
    </p:spTree>
    <p:extLst>
      <p:ext uri="{BB962C8B-B14F-4D97-AF65-F5344CB8AC3E}">
        <p14:creationId xmlns:p14="http://schemas.microsoft.com/office/powerpoint/2010/main" val="192578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C8522C9A-EA46-4DE1-B6B1-961D2B5E965F}"/>
              </a:ext>
            </a:extLst>
          </p:cNvPr>
          <p:cNvSpPr/>
          <p:nvPr/>
        </p:nvSpPr>
        <p:spPr>
          <a:xfrm>
            <a:off x="231568" y="2689761"/>
            <a:ext cx="338447" cy="570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FEF70AD-978B-45F2-AAA9-7BDC81C7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5" y="723600"/>
            <a:ext cx="2492203" cy="5410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A29F2FF-F7D5-4009-9162-0A1578FF7010}"/>
              </a:ext>
            </a:extLst>
          </p:cNvPr>
          <p:cNvSpPr/>
          <p:nvPr/>
        </p:nvSpPr>
        <p:spPr>
          <a:xfrm>
            <a:off x="872706" y="5261758"/>
            <a:ext cx="2284310" cy="872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E31DBF7-5128-4693-AC45-4E2438816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51" y="5524994"/>
            <a:ext cx="2036570" cy="237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B319BD6-AF11-479D-A68E-83CE58062C62}"/>
              </a:ext>
            </a:extLst>
          </p:cNvPr>
          <p:cNvSpPr/>
          <p:nvPr/>
        </p:nvSpPr>
        <p:spPr>
          <a:xfrm>
            <a:off x="963161" y="5499359"/>
            <a:ext cx="2193855" cy="2632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8380C9-9305-42DB-BE08-F80C41C70A2F}"/>
              </a:ext>
            </a:extLst>
          </p:cNvPr>
          <p:cNvSpPr txBox="1"/>
          <p:nvPr/>
        </p:nvSpPr>
        <p:spPr>
          <a:xfrm>
            <a:off x="2191687" y="5826622"/>
            <a:ext cx="96532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버튼 클릭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41348BE6-D527-494D-AA9F-498EA547D127}"/>
              </a:ext>
            </a:extLst>
          </p:cNvPr>
          <p:cNvSpPr/>
          <p:nvPr/>
        </p:nvSpPr>
        <p:spPr>
          <a:xfrm>
            <a:off x="3352234" y="2608555"/>
            <a:ext cx="338447" cy="570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216B39D3-FF30-4EFE-8E52-D1D77D1B2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453" y="723600"/>
            <a:ext cx="2484851" cy="54108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3940626-E5EE-4B82-AD9A-9ED0C354F7BA}"/>
              </a:ext>
            </a:extLst>
          </p:cNvPr>
          <p:cNvSpPr/>
          <p:nvPr/>
        </p:nvSpPr>
        <p:spPr>
          <a:xfrm>
            <a:off x="3965950" y="5434843"/>
            <a:ext cx="2193856" cy="2632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94B45E4-D3BD-4F33-A7EF-99048A74DBC6}"/>
              </a:ext>
            </a:extLst>
          </p:cNvPr>
          <p:cNvSpPr txBox="1"/>
          <p:nvPr/>
        </p:nvSpPr>
        <p:spPr>
          <a:xfrm>
            <a:off x="5194477" y="5775164"/>
            <a:ext cx="96532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버튼 클릭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03DDBC8E-478E-4773-8FD8-8C2D941942C5}"/>
              </a:ext>
            </a:extLst>
          </p:cNvPr>
          <p:cNvSpPr/>
          <p:nvPr/>
        </p:nvSpPr>
        <p:spPr>
          <a:xfrm>
            <a:off x="6397192" y="2608555"/>
            <a:ext cx="338447" cy="570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A5E354F-96BE-45FE-9065-07CCC381E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527" y="723600"/>
            <a:ext cx="2481479" cy="5410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71BF889-D92C-4FA6-93E4-7E806A293D11}"/>
              </a:ext>
            </a:extLst>
          </p:cNvPr>
          <p:cNvSpPr/>
          <p:nvPr/>
        </p:nvSpPr>
        <p:spPr>
          <a:xfrm>
            <a:off x="6941644" y="5434843"/>
            <a:ext cx="2193856" cy="2632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7E483CF-5237-4408-BF63-E6E9FE966508}"/>
              </a:ext>
            </a:extLst>
          </p:cNvPr>
          <p:cNvSpPr txBox="1"/>
          <p:nvPr/>
        </p:nvSpPr>
        <p:spPr>
          <a:xfrm>
            <a:off x="8170171" y="5775164"/>
            <a:ext cx="96532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버튼 클릭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781AF53A-7E85-46EA-A8E2-0B1009ADA8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0447" y="-500584"/>
            <a:ext cx="2434860" cy="54108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2DAD3D1-A951-4A7B-B8C8-0391725B90DB}"/>
              </a:ext>
            </a:extLst>
          </p:cNvPr>
          <p:cNvSpPr/>
          <p:nvPr/>
        </p:nvSpPr>
        <p:spPr>
          <a:xfrm>
            <a:off x="8323042" y="4572726"/>
            <a:ext cx="914400" cy="2632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xmlns="" id="{29119494-F057-4E94-A0AC-37BAB6A17C82}"/>
              </a:ext>
            </a:extLst>
          </p:cNvPr>
          <p:cNvSpPr/>
          <p:nvPr/>
        </p:nvSpPr>
        <p:spPr>
          <a:xfrm rot="19331946">
            <a:off x="9180465" y="4043725"/>
            <a:ext cx="1134597" cy="202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55D2265-2B8E-45C9-930F-D0F861558F9C}"/>
              </a:ext>
            </a:extLst>
          </p:cNvPr>
          <p:cNvSpPr txBox="1"/>
          <p:nvPr/>
        </p:nvSpPr>
        <p:spPr>
          <a:xfrm>
            <a:off x="9001677" y="4787105"/>
            <a:ext cx="746155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버튼 클릭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2D40736-1B56-4787-96CF-BD21A03FF74A}"/>
              </a:ext>
            </a:extLst>
          </p:cNvPr>
          <p:cNvSpPr/>
          <p:nvPr/>
        </p:nvSpPr>
        <p:spPr>
          <a:xfrm>
            <a:off x="9998144" y="4212306"/>
            <a:ext cx="2193856" cy="2632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87F55DB-8E68-4623-998A-2637F6E76953}"/>
              </a:ext>
            </a:extLst>
          </p:cNvPr>
          <p:cNvSpPr txBox="1"/>
          <p:nvPr/>
        </p:nvSpPr>
        <p:spPr>
          <a:xfrm>
            <a:off x="11192419" y="4497143"/>
            <a:ext cx="96532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버튼 클릭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xmlns="" id="{B1D44729-CB03-4404-8D21-A638681E4A58}"/>
              </a:ext>
            </a:extLst>
          </p:cNvPr>
          <p:cNvSpPr/>
          <p:nvPr/>
        </p:nvSpPr>
        <p:spPr>
          <a:xfrm rot="337973">
            <a:off x="9088473" y="5484429"/>
            <a:ext cx="1134597" cy="202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xmlns="" id="{F6AD36FD-AE60-4AB9-8365-A4820DE3D07B}"/>
              </a:ext>
            </a:extLst>
          </p:cNvPr>
          <p:cNvSpPr/>
          <p:nvPr/>
        </p:nvSpPr>
        <p:spPr>
          <a:xfrm rot="7435473">
            <a:off x="10023679" y="5062848"/>
            <a:ext cx="1134597" cy="202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0CACDBE-02D7-442E-8CF1-1C943D98EDB9}"/>
              </a:ext>
            </a:extLst>
          </p:cNvPr>
          <p:cNvSpPr txBox="1"/>
          <p:nvPr/>
        </p:nvSpPr>
        <p:spPr>
          <a:xfrm>
            <a:off x="10199220" y="5726320"/>
            <a:ext cx="1441420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결제완료페이지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A12E39C-AC52-4996-8BBD-975F21BBA6A1}"/>
              </a:ext>
            </a:extLst>
          </p:cNvPr>
          <p:cNvSpPr txBox="1"/>
          <p:nvPr/>
        </p:nvSpPr>
        <p:spPr>
          <a:xfrm>
            <a:off x="231568" y="6218837"/>
            <a:ext cx="629050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해당 페이지에서 버튼이 상시 노출인지</a:t>
            </a:r>
            <a:r>
              <a:rPr lang="en-US" altLang="ko-KR" sz="1400" smtClean="0">
                <a:solidFill>
                  <a:srgbClr val="FF0000"/>
                </a:solidFill>
              </a:rPr>
              <a:t>, </a:t>
            </a:r>
            <a:r>
              <a:rPr lang="ko-KR" altLang="en-US" sz="1400" smtClean="0">
                <a:solidFill>
                  <a:srgbClr val="FF0000"/>
                </a:solidFill>
              </a:rPr>
              <a:t>최하단 스크롤다운시 노출인지 여부</a:t>
            </a:r>
            <a:endParaRPr lang="en-US" altLang="ko-KR" sz="140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smtClean="0">
                <a:solidFill>
                  <a:srgbClr val="FF0000"/>
                </a:solidFill>
              </a:rPr>
              <a:t>&gt; </a:t>
            </a:r>
            <a:r>
              <a:rPr lang="ko-KR" altLang="en-US" sz="1400" smtClean="0">
                <a:solidFill>
                  <a:srgbClr val="FF0000"/>
                </a:solidFill>
              </a:rPr>
              <a:t>최하단 스크롤다운시 노출 필요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97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4ADD5706-F087-4E19-904C-0EAC2A469B29}"/>
              </a:ext>
            </a:extLst>
          </p:cNvPr>
          <p:cNvSpPr/>
          <p:nvPr/>
        </p:nvSpPr>
        <p:spPr>
          <a:xfrm>
            <a:off x="4221320" y="2708671"/>
            <a:ext cx="338447" cy="570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56C97E5-7445-47AB-A81B-1D0E5732C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033" y="569687"/>
            <a:ext cx="2419267" cy="5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5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D491F5-85CF-4FB7-B0C1-1FDF0E84300A}"/>
              </a:ext>
            </a:extLst>
          </p:cNvPr>
          <p:cNvSpPr txBox="1"/>
          <p:nvPr/>
        </p:nvSpPr>
        <p:spPr>
          <a:xfrm>
            <a:off x="219693" y="172192"/>
            <a:ext cx="131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MyPASS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AA88F1F-FB23-4239-B971-3794E0FE0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77" y="3273195"/>
            <a:ext cx="1573707" cy="34126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BB8115F-9530-4A07-A991-47A6DB2BA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13" y="844690"/>
            <a:ext cx="1817482" cy="34126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4C9CA60-62D4-4C57-B60D-DC1F383E9F26}"/>
              </a:ext>
            </a:extLst>
          </p:cNvPr>
          <p:cNvSpPr/>
          <p:nvPr/>
        </p:nvSpPr>
        <p:spPr>
          <a:xfrm>
            <a:off x="1702742" y="5570516"/>
            <a:ext cx="215123" cy="2365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95839B1-4FC0-4741-BA95-01A216195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92" y="3467889"/>
            <a:ext cx="170082" cy="1448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283A27D-A691-4A38-8024-650E09C39BF9}"/>
              </a:ext>
            </a:extLst>
          </p:cNvPr>
          <p:cNvSpPr/>
          <p:nvPr/>
        </p:nvSpPr>
        <p:spPr>
          <a:xfrm>
            <a:off x="2500592" y="3429001"/>
            <a:ext cx="171354" cy="22266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E0D1752-F45E-451B-A942-A8BF18646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029" y="834931"/>
            <a:ext cx="2462796" cy="5410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2D46528-C7FD-47D3-972B-41EDE31BF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825" y="844690"/>
            <a:ext cx="2434126" cy="54108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17841F1-C339-4994-B160-E67CFEC550B8}"/>
              </a:ext>
            </a:extLst>
          </p:cNvPr>
          <p:cNvSpPr/>
          <p:nvPr/>
        </p:nvSpPr>
        <p:spPr>
          <a:xfrm>
            <a:off x="4140955" y="2963884"/>
            <a:ext cx="1191066" cy="22266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6FC2089-4875-4DCC-869C-F9F034E2FED2}"/>
              </a:ext>
            </a:extLst>
          </p:cNvPr>
          <p:cNvSpPr/>
          <p:nvPr/>
        </p:nvSpPr>
        <p:spPr>
          <a:xfrm>
            <a:off x="6592355" y="4648201"/>
            <a:ext cx="1191066" cy="22266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82F06CF6-B672-454E-A11C-F8C3539BB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2162" y="844690"/>
            <a:ext cx="2454079" cy="54108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B32AAF75-8DF4-4415-9F17-45168252C4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27" t="51482" r="4453" b="24266"/>
          <a:stretch/>
        </p:blipFill>
        <p:spPr>
          <a:xfrm>
            <a:off x="5970824" y="5807033"/>
            <a:ext cx="2371591" cy="38581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CB5D80C8-29D6-4178-B9EA-C711ACC3E9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27" t="51482" r="4453" b="24266"/>
          <a:stretch/>
        </p:blipFill>
        <p:spPr>
          <a:xfrm>
            <a:off x="9342162" y="5869677"/>
            <a:ext cx="2454079" cy="3858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A4F3B02-FD64-4819-8BB8-C22EF575D094}"/>
              </a:ext>
            </a:extLst>
          </p:cNvPr>
          <p:cNvSpPr txBox="1"/>
          <p:nvPr/>
        </p:nvSpPr>
        <p:spPr>
          <a:xfrm>
            <a:off x="2175401" y="3651662"/>
            <a:ext cx="746155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버튼 클릭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92610EE-68DE-4D8E-A9EA-F9284C7933E9}"/>
              </a:ext>
            </a:extLst>
          </p:cNvPr>
          <p:cNvSpPr txBox="1"/>
          <p:nvPr/>
        </p:nvSpPr>
        <p:spPr>
          <a:xfrm>
            <a:off x="1624184" y="5324295"/>
            <a:ext cx="746155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버튼 클릭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973B0AB-ECC0-48F6-BEB8-A9748A3E7352}"/>
              </a:ext>
            </a:extLst>
          </p:cNvPr>
          <p:cNvSpPr txBox="1"/>
          <p:nvPr/>
        </p:nvSpPr>
        <p:spPr>
          <a:xfrm>
            <a:off x="5170995" y="3159522"/>
            <a:ext cx="746155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버튼 클릭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CEBE9B7-6413-4D71-9977-B2BFA68E905E}"/>
              </a:ext>
            </a:extLst>
          </p:cNvPr>
          <p:cNvSpPr txBox="1"/>
          <p:nvPr/>
        </p:nvSpPr>
        <p:spPr>
          <a:xfrm>
            <a:off x="7596260" y="4856390"/>
            <a:ext cx="746155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버튼 클릭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xmlns="" id="{CACDA126-71BD-424B-8661-C8C98F8D8770}"/>
              </a:ext>
            </a:extLst>
          </p:cNvPr>
          <p:cNvSpPr/>
          <p:nvPr/>
        </p:nvSpPr>
        <p:spPr>
          <a:xfrm>
            <a:off x="2721871" y="3366616"/>
            <a:ext cx="1134597" cy="202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xmlns="" id="{065E4801-4428-4388-88AD-EC221CEC6C42}"/>
              </a:ext>
            </a:extLst>
          </p:cNvPr>
          <p:cNvSpPr/>
          <p:nvPr/>
        </p:nvSpPr>
        <p:spPr>
          <a:xfrm>
            <a:off x="2063294" y="5569688"/>
            <a:ext cx="1134597" cy="202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xmlns="" id="{6A8BC63C-E847-463F-BD26-005067CA5607}"/>
              </a:ext>
            </a:extLst>
          </p:cNvPr>
          <p:cNvSpPr/>
          <p:nvPr/>
        </p:nvSpPr>
        <p:spPr>
          <a:xfrm>
            <a:off x="5304833" y="2839052"/>
            <a:ext cx="3856980" cy="202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xmlns="" id="{E2F46044-072F-4CB6-BB6D-0585A5756558}"/>
              </a:ext>
            </a:extLst>
          </p:cNvPr>
          <p:cNvSpPr/>
          <p:nvPr/>
        </p:nvSpPr>
        <p:spPr>
          <a:xfrm>
            <a:off x="7819472" y="4637272"/>
            <a:ext cx="1342341" cy="202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A12E39C-AC52-4996-8BBD-975F21BBA6A1}"/>
              </a:ext>
            </a:extLst>
          </p:cNvPr>
          <p:cNvSpPr txBox="1"/>
          <p:nvPr/>
        </p:nvSpPr>
        <p:spPr>
          <a:xfrm>
            <a:off x="2129500" y="6017626"/>
            <a:ext cx="108234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패스이용중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  <p:sp>
        <p:nvSpPr>
          <p:cNvPr id="34" name="화살표: 오른쪽 29">
            <a:extLst>
              <a:ext uri="{FF2B5EF4-FFF2-40B4-BE49-F238E27FC236}">
                <a16:creationId xmlns:a16="http://schemas.microsoft.com/office/drawing/2014/main" xmlns="" id="{065E4801-4428-4388-88AD-EC221CEC6C42}"/>
              </a:ext>
            </a:extLst>
          </p:cNvPr>
          <p:cNvSpPr/>
          <p:nvPr/>
        </p:nvSpPr>
        <p:spPr>
          <a:xfrm rot="19935712">
            <a:off x="3073795" y="5336612"/>
            <a:ext cx="3183789" cy="2025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A12E39C-AC52-4996-8BBD-975F21BBA6A1}"/>
              </a:ext>
            </a:extLst>
          </p:cNvPr>
          <p:cNvSpPr txBox="1"/>
          <p:nvPr/>
        </p:nvSpPr>
        <p:spPr>
          <a:xfrm>
            <a:off x="2129499" y="6406038"/>
            <a:ext cx="9996597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패스이용</a:t>
            </a:r>
            <a:r>
              <a:rPr lang="en-US" altLang="ko-KR" sz="1400" smtClean="0">
                <a:solidFill>
                  <a:srgbClr val="FF0000"/>
                </a:solidFill>
              </a:rPr>
              <a:t>X : PASS</a:t>
            </a:r>
            <a:r>
              <a:rPr lang="ko-KR" altLang="en-US" sz="1400" smtClean="0">
                <a:solidFill>
                  <a:srgbClr val="FF0000"/>
                </a:solidFill>
              </a:rPr>
              <a:t>구매페이지로 이동</a:t>
            </a:r>
            <a:r>
              <a:rPr lang="en-US" altLang="ko-KR" sz="1400" smtClean="0">
                <a:solidFill>
                  <a:srgbClr val="FF0000"/>
                </a:solidFill>
              </a:rPr>
              <a:t>(</a:t>
            </a:r>
            <a:r>
              <a:rPr lang="ko-KR" altLang="en-US" sz="1400" smtClean="0">
                <a:solidFill>
                  <a:srgbClr val="FF0000"/>
                </a:solidFill>
              </a:rPr>
              <a:t>슬라이드</a:t>
            </a:r>
            <a:r>
              <a:rPr lang="en-US" altLang="ko-KR" sz="1400" smtClean="0">
                <a:solidFill>
                  <a:srgbClr val="FF0000"/>
                </a:solidFill>
              </a:rPr>
              <a:t>14</a:t>
            </a:r>
            <a:r>
              <a:rPr lang="ko-KR" altLang="en-US" sz="1400" smtClean="0">
                <a:solidFill>
                  <a:srgbClr val="FF0000"/>
                </a:solidFill>
              </a:rPr>
              <a:t>의 두번째</a:t>
            </a:r>
            <a:r>
              <a:rPr lang="en-US" altLang="ko-KR" sz="1400" smtClean="0">
                <a:solidFill>
                  <a:srgbClr val="FF0000"/>
                </a:solidFill>
              </a:rPr>
              <a:t>)  OR  MY PASS </a:t>
            </a:r>
            <a:r>
              <a:rPr lang="ko-KR" altLang="en-US" sz="1400" smtClean="0">
                <a:solidFill>
                  <a:srgbClr val="FF0000"/>
                </a:solidFill>
              </a:rPr>
              <a:t>페이지에 구매하기 버튼 생성</a:t>
            </a:r>
            <a:r>
              <a:rPr lang="en-US" altLang="ko-KR" sz="1400" smtClean="0">
                <a:solidFill>
                  <a:srgbClr val="FF0000"/>
                </a:solidFill>
              </a:rPr>
              <a:t> 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  <p:sp>
        <p:nvSpPr>
          <p:cNvPr id="36" name="화살표: 오른쪽 29">
            <a:extLst>
              <a:ext uri="{FF2B5EF4-FFF2-40B4-BE49-F238E27FC236}">
                <a16:creationId xmlns:a16="http://schemas.microsoft.com/office/drawing/2014/main" xmlns="" id="{065E4801-4428-4388-88AD-EC221CEC6C42}"/>
              </a:ext>
            </a:extLst>
          </p:cNvPr>
          <p:cNvSpPr/>
          <p:nvPr/>
        </p:nvSpPr>
        <p:spPr>
          <a:xfrm rot="13546446">
            <a:off x="4663505" y="4489891"/>
            <a:ext cx="5059369" cy="22129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40955" y="2677865"/>
            <a:ext cx="1191066" cy="229053"/>
          </a:xfrm>
          <a:prstGeom prst="roundRect">
            <a:avLst>
              <a:gd name="adj" fmla="val 18224"/>
            </a:avLst>
          </a:prstGeom>
          <a:solidFill>
            <a:srgbClr val="F608FC"/>
          </a:solidFill>
          <a:ln>
            <a:solidFill>
              <a:srgbClr val="F608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PASS </a:t>
            </a:r>
            <a:r>
              <a:rPr lang="ko-KR" altLang="en-US" sz="110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구매하기</a:t>
            </a:r>
            <a:endParaRPr lang="en-US" altLang="ko-KR" sz="1050" smtClean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72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A55DD62-C146-49DB-B13E-1977E72C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66" y="901730"/>
            <a:ext cx="2458786" cy="541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A420F1-57FA-40F2-8C2D-1501762A453A}"/>
              </a:ext>
            </a:extLst>
          </p:cNvPr>
          <p:cNvSpPr txBox="1"/>
          <p:nvPr/>
        </p:nvSpPr>
        <p:spPr>
          <a:xfrm>
            <a:off x="219693" y="172192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PASS </a:t>
            </a:r>
            <a:r>
              <a:rPr lang="ko-KR" altLang="en-US" dirty="0"/>
              <a:t>공유하기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D07AA1B-902C-4D23-B5EE-8061CFDB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588" y="901730"/>
            <a:ext cx="2454764" cy="5410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934131D-A8F7-4CE4-BCCF-2161D8BA50E4}"/>
              </a:ext>
            </a:extLst>
          </p:cNvPr>
          <p:cNvSpPr/>
          <p:nvPr/>
        </p:nvSpPr>
        <p:spPr>
          <a:xfrm>
            <a:off x="2861404" y="1334985"/>
            <a:ext cx="499313" cy="22266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C765D8DF-A506-4E7B-8BD8-497C128762AD}"/>
              </a:ext>
            </a:extLst>
          </p:cNvPr>
          <p:cNvSpPr/>
          <p:nvPr/>
        </p:nvSpPr>
        <p:spPr>
          <a:xfrm>
            <a:off x="3912563" y="3143992"/>
            <a:ext cx="320992" cy="570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1BB2F0C-143C-401F-A19A-FB5D1B7C5429}"/>
              </a:ext>
            </a:extLst>
          </p:cNvPr>
          <p:cNvSpPr txBox="1"/>
          <p:nvPr/>
        </p:nvSpPr>
        <p:spPr>
          <a:xfrm>
            <a:off x="3053957" y="1557647"/>
            <a:ext cx="746155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버튼 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E0A4903-028F-4AFE-B885-5A1C53F81EBA}"/>
              </a:ext>
            </a:extLst>
          </p:cNvPr>
          <p:cNvSpPr txBox="1"/>
          <p:nvPr/>
        </p:nvSpPr>
        <p:spPr>
          <a:xfrm>
            <a:off x="3053957" y="131105"/>
            <a:ext cx="670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질문</a:t>
            </a:r>
            <a:r>
              <a:rPr lang="en-US" altLang="ko-KR" dirty="0"/>
              <a:t>)PASS</a:t>
            </a:r>
            <a:r>
              <a:rPr lang="ko-KR" altLang="en-US" dirty="0"/>
              <a:t>이용권 페이지는 어디서 진입</a:t>
            </a:r>
            <a:r>
              <a:rPr lang="en-US" altLang="ko-KR" dirty="0"/>
              <a:t>? </a:t>
            </a:r>
            <a:r>
              <a:rPr lang="ko-KR" altLang="en-US" dirty="0"/>
              <a:t>내용은 어떤 것 표시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198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6D2FDB1-15EA-4C6F-B31B-9A57E2A77C84}"/>
              </a:ext>
            </a:extLst>
          </p:cNvPr>
          <p:cNvSpPr txBox="1"/>
          <p:nvPr/>
        </p:nvSpPr>
        <p:spPr>
          <a:xfrm>
            <a:off x="219693" y="172192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PASS </a:t>
            </a:r>
            <a:r>
              <a:rPr lang="ko-KR" altLang="en-US" dirty="0"/>
              <a:t>쿠폰등록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59004CC-E62C-4FAD-BABE-AB2797E7E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66" y="901730"/>
            <a:ext cx="2458786" cy="5410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D2F4B1A-823D-45A5-845E-E7C68D8FC82C}"/>
              </a:ext>
            </a:extLst>
          </p:cNvPr>
          <p:cNvSpPr/>
          <p:nvPr/>
        </p:nvSpPr>
        <p:spPr>
          <a:xfrm>
            <a:off x="2265921" y="1334985"/>
            <a:ext cx="499313" cy="22266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D3B1C6FF-D296-481E-9C7D-F154DFB7205C}"/>
              </a:ext>
            </a:extLst>
          </p:cNvPr>
          <p:cNvSpPr/>
          <p:nvPr/>
        </p:nvSpPr>
        <p:spPr>
          <a:xfrm>
            <a:off x="3912563" y="3143992"/>
            <a:ext cx="320992" cy="570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00CC27-8C12-4A9B-9D84-C169245F287A}"/>
              </a:ext>
            </a:extLst>
          </p:cNvPr>
          <p:cNvSpPr txBox="1"/>
          <p:nvPr/>
        </p:nvSpPr>
        <p:spPr>
          <a:xfrm>
            <a:off x="2458474" y="1557647"/>
            <a:ext cx="746155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버튼 클릭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E66088A-5322-48C3-A2D0-A4EA91B9D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623" y="944089"/>
            <a:ext cx="5270739" cy="5410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3C89F44-53DD-4CFB-8F5D-8FB2F7E42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876" y="944089"/>
            <a:ext cx="2492203" cy="5410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5BAA02B-D4E2-4A3A-8EA2-4602554CCC2F}"/>
              </a:ext>
            </a:extLst>
          </p:cNvPr>
          <p:cNvSpPr/>
          <p:nvPr/>
        </p:nvSpPr>
        <p:spPr>
          <a:xfrm>
            <a:off x="7506947" y="5482247"/>
            <a:ext cx="2284310" cy="872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2F6D35C-6FBF-48A7-AE29-A58FD410E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692" y="5745483"/>
            <a:ext cx="2036570" cy="2376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612263" y="3656342"/>
            <a:ext cx="2178993" cy="2848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12E39C-AC52-4996-8BBD-975F21BBA6A1}"/>
              </a:ext>
            </a:extLst>
          </p:cNvPr>
          <p:cNvSpPr txBox="1"/>
          <p:nvPr/>
        </p:nvSpPr>
        <p:spPr>
          <a:xfrm>
            <a:off x="9921827" y="3537169"/>
            <a:ext cx="227017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할인적용</a:t>
            </a:r>
            <a:endParaRPr lang="en-US" altLang="ko-KR" sz="140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smtClean="0">
                <a:solidFill>
                  <a:srgbClr val="FF0000"/>
                </a:solidFill>
              </a:rPr>
              <a:t>: </a:t>
            </a:r>
            <a:r>
              <a:rPr lang="ko-KR" altLang="en-US" sz="1400" smtClean="0">
                <a:solidFill>
                  <a:srgbClr val="FF0000"/>
                </a:solidFill>
              </a:rPr>
              <a:t>해당 쿠폰의 할인율 설정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4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78A94F-E923-4D2D-823A-ED82AA619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요금제 정리</a:t>
            </a:r>
          </a:p>
        </p:txBody>
      </p:sp>
    </p:spTree>
    <p:extLst>
      <p:ext uri="{BB962C8B-B14F-4D97-AF65-F5344CB8AC3E}">
        <p14:creationId xmlns:p14="http://schemas.microsoft.com/office/powerpoint/2010/main" val="1971307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758735-73DB-4ACF-A554-150C96C902A2}"/>
              </a:ext>
            </a:extLst>
          </p:cNvPr>
          <p:cNvSpPr txBox="1"/>
          <p:nvPr/>
        </p:nvSpPr>
        <p:spPr>
          <a:xfrm>
            <a:off x="2763012" y="344860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질문</a:t>
            </a:r>
            <a:r>
              <a:rPr lang="en-US" altLang="ko-KR" dirty="0"/>
              <a:t>)</a:t>
            </a:r>
            <a:r>
              <a:rPr lang="ko-KR" altLang="en-US" dirty="0"/>
              <a:t>메뉴</a:t>
            </a:r>
            <a:r>
              <a:rPr lang="en-US" altLang="ko-KR" dirty="0"/>
              <a:t>/</a:t>
            </a:r>
            <a:r>
              <a:rPr lang="ko-KR" altLang="en-US" dirty="0"/>
              <a:t>공지와 자전거정보</a:t>
            </a:r>
            <a:r>
              <a:rPr lang="en-US" altLang="ko-KR" dirty="0"/>
              <a:t>/</a:t>
            </a:r>
            <a:r>
              <a:rPr lang="ko-KR" altLang="en-US" dirty="0"/>
              <a:t>대여 중 정보 창과 겹치는 문제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4F5F703-1F3C-4C14-A87E-E6B10119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84" y="973776"/>
            <a:ext cx="2499274" cy="5410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922E997-41EC-4020-BCFF-2F1870B2DDE9}"/>
              </a:ext>
            </a:extLst>
          </p:cNvPr>
          <p:cNvSpPr/>
          <p:nvPr/>
        </p:nvSpPr>
        <p:spPr>
          <a:xfrm>
            <a:off x="2230295" y="1275608"/>
            <a:ext cx="1866692" cy="22266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12E39C-AC52-4996-8BBD-975F21BBA6A1}"/>
              </a:ext>
            </a:extLst>
          </p:cNvPr>
          <p:cNvSpPr txBox="1"/>
          <p:nvPr/>
        </p:nvSpPr>
        <p:spPr>
          <a:xfrm>
            <a:off x="4677124" y="1275608"/>
            <a:ext cx="519725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상단 슬라이딩 되는 공지사항은 최초 지도화면에서만 노출</a:t>
            </a:r>
            <a:endParaRPr lang="en-US" altLang="ko-KR" sz="140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smtClean="0">
                <a:solidFill>
                  <a:srgbClr val="FF0000"/>
                </a:solidFill>
              </a:rPr>
              <a:t>(</a:t>
            </a:r>
            <a:r>
              <a:rPr lang="ko-KR" altLang="en-US" sz="1400" smtClean="0">
                <a:solidFill>
                  <a:srgbClr val="FF0000"/>
                </a:solidFill>
              </a:rPr>
              <a:t>대여중 정보시 메뉴버튼은 다시 계획하여 전달 드리겠습니다</a:t>
            </a:r>
            <a:r>
              <a:rPr lang="en-US" altLang="ko-KR" sz="1400" smtClean="0">
                <a:solidFill>
                  <a:srgbClr val="FF0000"/>
                </a:solidFill>
              </a:rPr>
              <a:t>.)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4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3C5F74-EA5B-4655-8F34-FDCCD0267531}"/>
              </a:ext>
            </a:extLst>
          </p:cNvPr>
          <p:cNvSpPr txBox="1"/>
          <p:nvPr/>
        </p:nvSpPr>
        <p:spPr>
          <a:xfrm>
            <a:off x="219693" y="172192"/>
            <a:ext cx="5232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요금제 구분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상품유형</a:t>
            </a:r>
            <a:r>
              <a:rPr lang="en-US" altLang="ko-KR" dirty="0"/>
              <a:t>: </a:t>
            </a:r>
            <a:r>
              <a:rPr lang="ko-KR" altLang="en-US" dirty="0"/>
              <a:t>구독형</a:t>
            </a:r>
            <a:r>
              <a:rPr lang="en-US" altLang="ko-KR" dirty="0"/>
              <a:t>/</a:t>
            </a:r>
            <a:r>
              <a:rPr lang="ko-KR" altLang="en-US" dirty="0" err="1"/>
              <a:t>정액권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할인방식</a:t>
            </a:r>
            <a:r>
              <a:rPr lang="en-US" altLang="ko-KR" dirty="0"/>
              <a:t>: </a:t>
            </a:r>
            <a:r>
              <a:rPr lang="ko-KR" altLang="en-US" dirty="0"/>
              <a:t>가격할인</a:t>
            </a:r>
            <a:r>
              <a:rPr lang="en-US" altLang="ko-KR" dirty="0"/>
              <a:t>/</a:t>
            </a:r>
            <a:r>
              <a:rPr lang="ko-KR" altLang="en-US" dirty="0"/>
              <a:t>시간할인</a:t>
            </a:r>
            <a:r>
              <a:rPr lang="en-US" altLang="ko-KR" dirty="0"/>
              <a:t>/</a:t>
            </a:r>
            <a:r>
              <a:rPr lang="ko-KR" altLang="en-US" dirty="0"/>
              <a:t>할인율적용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900EE1-F80C-4FDD-BB87-9BF9051D5CBF}"/>
              </a:ext>
            </a:extLst>
          </p:cNvPr>
          <p:cNvSpPr txBox="1"/>
          <p:nvPr/>
        </p:nvSpPr>
        <p:spPr>
          <a:xfrm>
            <a:off x="219693" y="1620452"/>
            <a:ext cx="53767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상품유형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구독형</a:t>
            </a:r>
            <a:r>
              <a:rPr lang="en-US" altLang="ko-KR" dirty="0"/>
              <a:t>: </a:t>
            </a:r>
            <a:r>
              <a:rPr lang="ko-KR" altLang="en-US" dirty="0"/>
              <a:t>매월 자동 결제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/>
              <a:t>정액권</a:t>
            </a:r>
            <a:r>
              <a:rPr lang="en-US" altLang="ko-KR" dirty="0"/>
              <a:t>: 1</a:t>
            </a:r>
            <a:r>
              <a:rPr lang="ko-KR" altLang="en-US" dirty="0"/>
              <a:t>번만 결제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할인방식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가격할인</a:t>
            </a:r>
            <a:r>
              <a:rPr lang="en-US" altLang="ko-KR" dirty="0"/>
              <a:t>: </a:t>
            </a:r>
            <a:r>
              <a:rPr lang="ko-KR" altLang="en-US" dirty="0"/>
              <a:t>정해진 금액 차감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시간할인</a:t>
            </a:r>
            <a:r>
              <a:rPr lang="en-US" altLang="ko-KR" dirty="0"/>
              <a:t>: </a:t>
            </a:r>
            <a:r>
              <a:rPr lang="ko-KR" altLang="en-US" dirty="0"/>
              <a:t>정해진 시간 차감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할인율적용</a:t>
            </a:r>
            <a:r>
              <a:rPr lang="en-US" altLang="ko-KR" dirty="0"/>
              <a:t>: </a:t>
            </a:r>
            <a:r>
              <a:rPr lang="ko-KR" altLang="en-US" dirty="0"/>
              <a:t>추가 분당 요금에 할인율 적용</a:t>
            </a:r>
            <a:endParaRPr lang="en-US" altLang="ko-KR" dirty="0"/>
          </a:p>
          <a:p>
            <a:pPr lvl="1"/>
            <a:r>
              <a:rPr lang="en-US" altLang="ko-KR" dirty="0"/>
              <a:t>*</a:t>
            </a:r>
            <a:r>
              <a:rPr lang="ko-KR" altLang="en-US" dirty="0"/>
              <a:t>다른 요금제는 기본 시스템 완성 후 반영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C9F7BA6-8345-4F0D-BE00-47D0BA97EC01}"/>
              </a:ext>
            </a:extLst>
          </p:cNvPr>
          <p:cNvSpPr txBox="1"/>
          <p:nvPr/>
        </p:nvSpPr>
        <p:spPr>
          <a:xfrm>
            <a:off x="219693" y="4176707"/>
            <a:ext cx="1136881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계산 예제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60</a:t>
            </a:r>
            <a:r>
              <a:rPr lang="ko-KR" altLang="en-US" dirty="0"/>
              <a:t>분</a:t>
            </a:r>
            <a:r>
              <a:rPr lang="en-US" altLang="ko-KR" dirty="0"/>
              <a:t>00</a:t>
            </a:r>
            <a:r>
              <a:rPr lang="ko-KR" altLang="en-US" dirty="0"/>
              <a:t>초 이용 고객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600" dirty="0"/>
              <a:t>가격할인</a:t>
            </a:r>
            <a:r>
              <a:rPr lang="en-US" altLang="ko-KR" sz="1600" dirty="0"/>
              <a:t>: 2,000</a:t>
            </a:r>
            <a:r>
              <a:rPr lang="ko-KR" altLang="en-US" sz="1600" dirty="0"/>
              <a:t>원 할인인 경우</a:t>
            </a:r>
            <a:r>
              <a:rPr lang="en-US" altLang="ko-KR" sz="1600" dirty="0"/>
              <a:t>,		15</a:t>
            </a:r>
            <a:r>
              <a:rPr lang="ko-KR" altLang="en-US" sz="1600" dirty="0"/>
              <a:t>분</a:t>
            </a:r>
            <a:r>
              <a:rPr lang="en-US" altLang="ko-KR" sz="1600" dirty="0"/>
              <a:t>(1,000</a:t>
            </a:r>
            <a:r>
              <a:rPr lang="ko-KR" altLang="en-US" sz="1600" dirty="0"/>
              <a:t>원</a:t>
            </a:r>
            <a:r>
              <a:rPr lang="en-US" altLang="ko-KR" sz="1600" dirty="0"/>
              <a:t>)+45</a:t>
            </a:r>
            <a:r>
              <a:rPr lang="ko-KR" altLang="en-US" sz="1600" dirty="0"/>
              <a:t>분</a:t>
            </a:r>
            <a:r>
              <a:rPr lang="en-US" altLang="ko-KR" sz="1600" dirty="0"/>
              <a:t>(4,500</a:t>
            </a:r>
            <a:r>
              <a:rPr lang="ko-KR" altLang="en-US" sz="1600" dirty="0"/>
              <a:t>원</a:t>
            </a:r>
            <a:r>
              <a:rPr lang="en-US" altLang="ko-KR" sz="1600" dirty="0"/>
              <a:t>)-</a:t>
            </a:r>
            <a:r>
              <a:rPr lang="ko-KR" altLang="en-US" sz="1600" dirty="0"/>
              <a:t>할인</a:t>
            </a:r>
            <a:r>
              <a:rPr lang="en-US" altLang="ko-KR" sz="1600" dirty="0"/>
              <a:t>2,000</a:t>
            </a:r>
            <a:r>
              <a:rPr lang="ko-KR" altLang="en-US" sz="1600" dirty="0"/>
              <a:t>원</a:t>
            </a:r>
            <a:r>
              <a:rPr lang="en-US" altLang="ko-KR" sz="1600" dirty="0"/>
              <a:t>=3,500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600" dirty="0"/>
              <a:t>시간할인</a:t>
            </a:r>
            <a:r>
              <a:rPr lang="en-US" altLang="ko-KR" sz="1600" dirty="0"/>
              <a:t>: 20</a:t>
            </a:r>
            <a:r>
              <a:rPr lang="ko-KR" altLang="en-US" sz="1600" dirty="0"/>
              <a:t>분 할인인 경우</a:t>
            </a:r>
            <a:r>
              <a:rPr lang="en-US" altLang="ko-KR" sz="1600" dirty="0"/>
              <a:t>,		15</a:t>
            </a:r>
            <a:r>
              <a:rPr lang="ko-KR" altLang="en-US" sz="1600" dirty="0"/>
              <a:t>분</a:t>
            </a:r>
            <a:r>
              <a:rPr lang="en-US" altLang="ko-KR" sz="1600" dirty="0"/>
              <a:t>(1,000</a:t>
            </a:r>
            <a:r>
              <a:rPr lang="ko-KR" altLang="en-US" sz="1600" dirty="0"/>
              <a:t>원</a:t>
            </a:r>
            <a:r>
              <a:rPr lang="en-US" altLang="ko-KR" sz="1600" dirty="0"/>
              <a:t>)+45</a:t>
            </a:r>
            <a:r>
              <a:rPr lang="ko-KR" altLang="en-US" sz="1600" dirty="0"/>
              <a:t>분</a:t>
            </a:r>
            <a:r>
              <a:rPr lang="en-US" altLang="ko-KR" sz="1600" dirty="0"/>
              <a:t>(4,500</a:t>
            </a:r>
            <a:r>
              <a:rPr lang="ko-KR" altLang="en-US" sz="1600" dirty="0"/>
              <a:t>원</a:t>
            </a:r>
            <a:r>
              <a:rPr lang="en-US" altLang="ko-KR" sz="1600" dirty="0"/>
              <a:t>)-</a:t>
            </a:r>
            <a:r>
              <a:rPr lang="ko-KR" altLang="en-US" sz="1600" dirty="0"/>
              <a:t>할인</a:t>
            </a:r>
            <a:r>
              <a:rPr lang="en-US" altLang="ko-KR" sz="1600" dirty="0"/>
              <a:t>20</a:t>
            </a:r>
            <a:r>
              <a:rPr lang="ko-KR" altLang="en-US" sz="1600" dirty="0"/>
              <a:t>분</a:t>
            </a:r>
            <a:r>
              <a:rPr lang="en-US" altLang="ko-KR" sz="1600" dirty="0"/>
              <a:t>(2,000)</a:t>
            </a:r>
            <a:r>
              <a:rPr lang="ko-KR" altLang="en-US" sz="1600" dirty="0"/>
              <a:t>원</a:t>
            </a:r>
            <a:r>
              <a:rPr lang="en-US" altLang="ko-KR" sz="1600" dirty="0"/>
              <a:t>=3,500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600" dirty="0"/>
              <a:t>할인율적용</a:t>
            </a:r>
            <a:r>
              <a:rPr lang="en-US" altLang="ko-KR" sz="1600" dirty="0"/>
              <a:t>: </a:t>
            </a:r>
            <a:r>
              <a:rPr lang="ko-KR" altLang="en-US" sz="1600" dirty="0"/>
              <a:t>추가 분당 요금 </a:t>
            </a:r>
            <a:r>
              <a:rPr lang="en-US" altLang="ko-KR" sz="1600" dirty="0"/>
              <a:t>50%</a:t>
            </a:r>
            <a:r>
              <a:rPr lang="ko-KR" altLang="en-US" sz="1600" dirty="0"/>
              <a:t>할인인 경우</a:t>
            </a:r>
            <a:r>
              <a:rPr lang="en-US" altLang="ko-KR" sz="1600" dirty="0"/>
              <a:t>,	15</a:t>
            </a:r>
            <a:r>
              <a:rPr lang="ko-KR" altLang="en-US" sz="1600" dirty="0"/>
              <a:t>분</a:t>
            </a:r>
            <a:r>
              <a:rPr lang="en-US" altLang="ko-KR" sz="1600" dirty="0"/>
              <a:t>(1,000</a:t>
            </a:r>
            <a:r>
              <a:rPr lang="ko-KR" altLang="en-US" sz="1600" dirty="0"/>
              <a:t>원</a:t>
            </a:r>
            <a:r>
              <a:rPr lang="en-US" altLang="ko-KR" sz="1600" dirty="0"/>
              <a:t>)+45</a:t>
            </a:r>
            <a:r>
              <a:rPr lang="ko-KR" altLang="en-US" sz="1600" dirty="0"/>
              <a:t>분</a:t>
            </a:r>
            <a:r>
              <a:rPr lang="en-US" altLang="ko-KR" sz="1600" dirty="0"/>
              <a:t>(4,500</a:t>
            </a:r>
            <a:r>
              <a:rPr lang="ko-KR" altLang="en-US" sz="1600" dirty="0"/>
              <a:t>원</a:t>
            </a:r>
            <a:r>
              <a:rPr lang="en-US" altLang="ko-KR" sz="1600" dirty="0"/>
              <a:t>)x0.5(</a:t>
            </a:r>
            <a:r>
              <a:rPr lang="ko-KR" altLang="en-US" sz="1600" dirty="0"/>
              <a:t>할인</a:t>
            </a:r>
            <a:r>
              <a:rPr lang="en-US" altLang="ko-KR" sz="1600" dirty="0"/>
              <a:t>)=3,250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10</a:t>
            </a:r>
            <a:r>
              <a:rPr lang="ko-KR" altLang="en-US" dirty="0"/>
              <a:t>분</a:t>
            </a:r>
            <a:r>
              <a:rPr lang="en-US" altLang="ko-KR" dirty="0"/>
              <a:t>00</a:t>
            </a:r>
            <a:r>
              <a:rPr lang="ko-KR" altLang="en-US" dirty="0"/>
              <a:t>초 이용 고객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600" dirty="0"/>
              <a:t>가격할인</a:t>
            </a:r>
            <a:r>
              <a:rPr lang="en-US" altLang="ko-KR" sz="1600" dirty="0"/>
              <a:t>: 2,000</a:t>
            </a:r>
            <a:r>
              <a:rPr lang="ko-KR" altLang="en-US" sz="1600" dirty="0"/>
              <a:t>원 할인인 경우</a:t>
            </a:r>
            <a:r>
              <a:rPr lang="en-US" altLang="ko-KR" sz="1600" dirty="0"/>
              <a:t>,		10</a:t>
            </a:r>
            <a:r>
              <a:rPr lang="ko-KR" altLang="en-US" sz="1600" dirty="0"/>
              <a:t>분</a:t>
            </a:r>
            <a:r>
              <a:rPr lang="en-US" altLang="ko-KR" sz="1600" dirty="0"/>
              <a:t>(1,000</a:t>
            </a:r>
            <a:r>
              <a:rPr lang="ko-KR" altLang="en-US" sz="1600" dirty="0"/>
              <a:t>원</a:t>
            </a:r>
            <a:r>
              <a:rPr lang="en-US" altLang="ko-KR" sz="1600" dirty="0"/>
              <a:t>)-</a:t>
            </a:r>
            <a:r>
              <a:rPr lang="ko-KR" altLang="en-US" sz="1600" dirty="0"/>
              <a:t>할인</a:t>
            </a:r>
            <a:r>
              <a:rPr lang="en-US" altLang="ko-KR" sz="1600" dirty="0"/>
              <a:t>2,000</a:t>
            </a:r>
            <a:r>
              <a:rPr lang="ko-KR" altLang="en-US" sz="1600" dirty="0"/>
              <a:t>원</a:t>
            </a:r>
            <a:r>
              <a:rPr lang="en-US" altLang="ko-KR" sz="1600" dirty="0"/>
              <a:t>=0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600" dirty="0"/>
              <a:t>시간할인</a:t>
            </a:r>
            <a:r>
              <a:rPr lang="en-US" altLang="ko-KR" sz="1600" dirty="0"/>
              <a:t>: 20</a:t>
            </a:r>
            <a:r>
              <a:rPr lang="ko-KR" altLang="en-US" sz="1600" dirty="0"/>
              <a:t>분 할인인 경우</a:t>
            </a:r>
            <a:r>
              <a:rPr lang="en-US" altLang="ko-KR" sz="1600" dirty="0"/>
              <a:t>,		10</a:t>
            </a:r>
            <a:r>
              <a:rPr lang="ko-KR" altLang="en-US" sz="1600" dirty="0"/>
              <a:t>분</a:t>
            </a:r>
            <a:r>
              <a:rPr lang="en-US" altLang="ko-KR" sz="1600" dirty="0"/>
              <a:t>(1,000</a:t>
            </a:r>
            <a:r>
              <a:rPr lang="ko-KR" altLang="en-US" sz="1600" dirty="0"/>
              <a:t>원</a:t>
            </a:r>
            <a:r>
              <a:rPr lang="en-US" altLang="ko-KR" sz="1600" dirty="0"/>
              <a:t>)-</a:t>
            </a:r>
            <a:r>
              <a:rPr lang="ko-KR" altLang="en-US" sz="1600" dirty="0"/>
              <a:t>할인</a:t>
            </a:r>
            <a:r>
              <a:rPr lang="en-US" altLang="ko-KR" sz="1600" dirty="0"/>
              <a:t>20</a:t>
            </a:r>
            <a:r>
              <a:rPr lang="ko-KR" altLang="en-US" sz="1600" dirty="0"/>
              <a:t>분</a:t>
            </a:r>
            <a:r>
              <a:rPr lang="en-US" altLang="ko-KR" sz="1600" dirty="0"/>
              <a:t>(2,000)</a:t>
            </a:r>
            <a:r>
              <a:rPr lang="ko-KR" altLang="en-US" sz="1600" dirty="0"/>
              <a:t>원</a:t>
            </a:r>
            <a:r>
              <a:rPr lang="en-US" altLang="ko-KR" sz="1600" dirty="0"/>
              <a:t>=0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600" dirty="0"/>
              <a:t>할인율적용</a:t>
            </a:r>
            <a:r>
              <a:rPr lang="en-US" altLang="ko-KR" sz="1600" dirty="0"/>
              <a:t>: </a:t>
            </a:r>
            <a:r>
              <a:rPr lang="ko-KR" altLang="en-US" sz="1600" dirty="0"/>
              <a:t>추가 분당 요금 </a:t>
            </a:r>
            <a:r>
              <a:rPr lang="en-US" altLang="ko-KR" sz="1600" dirty="0"/>
              <a:t>50%</a:t>
            </a:r>
            <a:r>
              <a:rPr lang="ko-KR" altLang="en-US" sz="1600" dirty="0"/>
              <a:t>할인인 경우</a:t>
            </a:r>
            <a:r>
              <a:rPr lang="en-US" altLang="ko-KR" sz="1600" dirty="0"/>
              <a:t>,	10</a:t>
            </a:r>
            <a:r>
              <a:rPr lang="ko-KR" altLang="en-US" sz="1600" dirty="0"/>
              <a:t>분</a:t>
            </a:r>
            <a:r>
              <a:rPr lang="en-US" altLang="ko-KR" sz="1600" dirty="0"/>
              <a:t>(1,000</a:t>
            </a:r>
            <a:r>
              <a:rPr lang="ko-KR" altLang="en-US" sz="1600" dirty="0"/>
              <a:t>원</a:t>
            </a:r>
            <a:r>
              <a:rPr lang="en-US" altLang="ko-KR" sz="1600" dirty="0"/>
              <a:t>)+0</a:t>
            </a:r>
            <a:r>
              <a:rPr lang="ko-KR" altLang="en-US" sz="1600" dirty="0"/>
              <a:t>분</a:t>
            </a:r>
            <a:r>
              <a:rPr lang="en-US" altLang="ko-KR" sz="1600" dirty="0"/>
              <a:t>(0</a:t>
            </a:r>
            <a:r>
              <a:rPr lang="ko-KR" altLang="en-US" sz="1600" dirty="0"/>
              <a:t>원</a:t>
            </a:r>
            <a:r>
              <a:rPr lang="en-US" altLang="ko-KR" sz="1600" dirty="0"/>
              <a:t>)x0.5(</a:t>
            </a:r>
            <a:r>
              <a:rPr lang="ko-KR" altLang="en-US" sz="1600" dirty="0"/>
              <a:t>할인</a:t>
            </a:r>
            <a:r>
              <a:rPr lang="en-US" altLang="ko-KR" sz="1600" dirty="0"/>
              <a:t>)=1,000</a:t>
            </a:r>
            <a:r>
              <a:rPr lang="ko-KR" altLang="en-US" sz="1600" dirty="0"/>
              <a:t>원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12E39C-AC52-4996-8BBD-975F21BBA6A1}"/>
              </a:ext>
            </a:extLst>
          </p:cNvPr>
          <p:cNvSpPr txBox="1"/>
          <p:nvPr/>
        </p:nvSpPr>
        <p:spPr>
          <a:xfrm>
            <a:off x="6356731" y="264525"/>
            <a:ext cx="56155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질문</a:t>
            </a:r>
            <a:r>
              <a:rPr lang="en-US" altLang="ko-KR" dirty="0"/>
              <a:t>)</a:t>
            </a:r>
            <a:r>
              <a:rPr lang="ko-KR" altLang="en-US" dirty="0"/>
              <a:t>기존 쿠폰과 </a:t>
            </a:r>
            <a:r>
              <a:rPr lang="en-US" altLang="ko-KR" dirty="0"/>
              <a:t>PASS </a:t>
            </a:r>
            <a:r>
              <a:rPr lang="ko-KR" altLang="en-US" dirty="0"/>
              <a:t>상품의 중복적용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ko-KR" altLang="en-US"/>
              <a:t>우선순위</a:t>
            </a:r>
            <a:r>
              <a:rPr lang="en-US" altLang="ko-KR" smtClean="0"/>
              <a:t>?</a:t>
            </a:r>
          </a:p>
          <a:p>
            <a:r>
              <a:rPr lang="ko-KR" altLang="en-US" smtClean="0">
                <a:solidFill>
                  <a:srgbClr val="FF0000"/>
                </a:solidFill>
              </a:rPr>
              <a:t>이후 결제프로세스를 변경시에는 </a:t>
            </a:r>
            <a:r>
              <a:rPr lang="en-US" altLang="ko-KR" smtClean="0">
                <a:solidFill>
                  <a:srgbClr val="FF0000"/>
                </a:solidFill>
              </a:rPr>
              <a:t>‘</a:t>
            </a:r>
            <a:r>
              <a:rPr lang="ko-KR" altLang="en-US" smtClean="0">
                <a:solidFill>
                  <a:srgbClr val="FF0000"/>
                </a:solidFill>
              </a:rPr>
              <a:t>일레클</a:t>
            </a:r>
            <a:r>
              <a:rPr lang="en-US" altLang="ko-KR" smtClean="0">
                <a:solidFill>
                  <a:srgbClr val="FF0000"/>
                </a:solidFill>
              </a:rPr>
              <a:t>’</a:t>
            </a:r>
            <a:r>
              <a:rPr lang="ko-KR" altLang="en-US" smtClean="0">
                <a:solidFill>
                  <a:srgbClr val="FF0000"/>
                </a:solidFill>
              </a:rPr>
              <a:t>과 같이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이용자가 종료 후 </a:t>
            </a:r>
            <a:r>
              <a:rPr lang="en-US" altLang="ko-KR" smtClean="0">
                <a:solidFill>
                  <a:srgbClr val="FF0000"/>
                </a:solidFill>
              </a:rPr>
              <a:t>‘</a:t>
            </a:r>
            <a:r>
              <a:rPr lang="ko-KR" altLang="en-US" smtClean="0">
                <a:solidFill>
                  <a:srgbClr val="FF0000"/>
                </a:solidFill>
              </a:rPr>
              <a:t>결제하기</a:t>
            </a:r>
            <a:r>
              <a:rPr lang="en-US" altLang="ko-KR" smtClean="0">
                <a:solidFill>
                  <a:srgbClr val="FF0000"/>
                </a:solidFill>
              </a:rPr>
              <a:t>’</a:t>
            </a:r>
            <a:r>
              <a:rPr lang="ko-KR" altLang="en-US" smtClean="0">
                <a:solidFill>
                  <a:srgbClr val="FF0000"/>
                </a:solidFill>
              </a:rPr>
              <a:t>를 진행하는 방식으로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이때 보유한 쿠폰을 선택할 수 있도록 가능할까요</a:t>
            </a:r>
            <a:r>
              <a:rPr lang="en-US" altLang="ko-KR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mtClean="0">
                <a:solidFill>
                  <a:srgbClr val="FF0000"/>
                </a:solidFill>
              </a:rPr>
              <a:t>+ </a:t>
            </a:r>
            <a:r>
              <a:rPr lang="ko-KR" altLang="en-US" smtClean="0">
                <a:solidFill>
                  <a:srgbClr val="FF0000"/>
                </a:solidFill>
              </a:rPr>
              <a:t>이용자가 설정가능</a:t>
            </a: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매결제시 직접선택</a:t>
            </a:r>
            <a:r>
              <a:rPr lang="en-US" altLang="ko-KR" smtClean="0">
                <a:solidFill>
                  <a:srgbClr val="FF0000"/>
                </a:solidFill>
              </a:rPr>
              <a:t>/</a:t>
            </a:r>
            <a:r>
              <a:rPr lang="ko-KR" altLang="en-US" smtClean="0">
                <a:solidFill>
                  <a:srgbClr val="FF0000"/>
                </a:solidFill>
              </a:rPr>
              <a:t>유효기간이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먼저 도래하는것을 우선하여 자동적용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mtClean="0">
                <a:solidFill>
                  <a:srgbClr val="FF0000"/>
                </a:solidFill>
              </a:rPr>
              <a:t>or</a:t>
            </a:r>
          </a:p>
          <a:p>
            <a:r>
              <a:rPr lang="ko-KR" altLang="en-US" smtClean="0">
                <a:solidFill>
                  <a:srgbClr val="FF0000"/>
                </a:solidFill>
              </a:rPr>
              <a:t>유효기간이 먼저 도래하는것을 우선 적용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유효기간이 동일할 경우 웰컴</a:t>
            </a:r>
            <a:r>
              <a:rPr lang="en-US" altLang="ko-KR" smtClean="0">
                <a:solidFill>
                  <a:srgbClr val="FF0000"/>
                </a:solidFill>
              </a:rPr>
              <a:t>/</a:t>
            </a:r>
            <a:r>
              <a:rPr lang="ko-KR" altLang="en-US" smtClean="0">
                <a:solidFill>
                  <a:srgbClr val="FF0000"/>
                </a:solidFill>
              </a:rPr>
              <a:t>초대 쿠폰 우선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3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78A94F-E923-4D2D-823A-ED82AA619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관리자 프로그램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앱 표시 부분</a:t>
            </a:r>
          </a:p>
        </p:txBody>
      </p:sp>
    </p:spTree>
    <p:extLst>
      <p:ext uri="{BB962C8B-B14F-4D97-AF65-F5344CB8AC3E}">
        <p14:creationId xmlns:p14="http://schemas.microsoft.com/office/powerpoint/2010/main" val="68365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5A906B-2BE9-489F-B434-9180E214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949"/>
            <a:ext cx="12192000" cy="6288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DBD2AB6-6FA9-4272-B4C8-6B8CD9CC4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03" y="653144"/>
            <a:ext cx="2453358" cy="540921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D58D583-D0BC-4CDE-B897-2E4DFCEF9216}"/>
              </a:ext>
            </a:extLst>
          </p:cNvPr>
          <p:cNvSpPr/>
          <p:nvPr/>
        </p:nvSpPr>
        <p:spPr>
          <a:xfrm>
            <a:off x="5271103" y="1686296"/>
            <a:ext cx="2453358" cy="6115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10FF0F4C-48EF-416D-A71E-4840DFF08DDE}"/>
              </a:ext>
            </a:extLst>
          </p:cNvPr>
          <p:cNvCxnSpPr>
            <a:cxnSpLocks/>
          </p:cNvCxnSpPr>
          <p:nvPr/>
        </p:nvCxnSpPr>
        <p:spPr>
          <a:xfrm flipV="1">
            <a:off x="6210795" y="1175600"/>
            <a:ext cx="2998519" cy="629449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82738AE1-0B8D-4B15-B048-4D6E014DCE0B}"/>
              </a:ext>
            </a:extLst>
          </p:cNvPr>
          <p:cNvCxnSpPr>
            <a:cxnSpLocks/>
          </p:cNvCxnSpPr>
          <p:nvPr/>
        </p:nvCxnSpPr>
        <p:spPr>
          <a:xfrm flipV="1">
            <a:off x="7279574" y="1738781"/>
            <a:ext cx="1715984" cy="386902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CCBEB8F-94E7-408C-BAE4-8CC10C0B8C44}"/>
              </a:ext>
            </a:extLst>
          </p:cNvPr>
          <p:cNvCxnSpPr>
            <a:cxnSpLocks/>
          </p:cNvCxnSpPr>
          <p:nvPr/>
        </p:nvCxnSpPr>
        <p:spPr>
          <a:xfrm flipV="1">
            <a:off x="5902036" y="946503"/>
            <a:ext cx="3034146" cy="827932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89A973F-5249-429F-A689-4DA2B48EFED5}"/>
              </a:ext>
            </a:extLst>
          </p:cNvPr>
          <p:cNvSpPr txBox="1"/>
          <p:nvPr/>
        </p:nvSpPr>
        <p:spPr>
          <a:xfrm>
            <a:off x="6765055" y="1321129"/>
            <a:ext cx="138691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상위 상품 표시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DD32AF7A-6795-4A51-96E6-3D32A3A24DC8}"/>
              </a:ext>
            </a:extLst>
          </p:cNvPr>
          <p:cNvCxnSpPr>
            <a:cxnSpLocks/>
          </p:cNvCxnSpPr>
          <p:nvPr/>
        </p:nvCxnSpPr>
        <p:spPr>
          <a:xfrm flipV="1">
            <a:off x="6561117" y="1211254"/>
            <a:ext cx="4399808" cy="2705111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2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DB77EC7-ADF1-4372-93FE-61496C47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949"/>
            <a:ext cx="12192000" cy="62881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CE04BF9-56C9-40FA-8A26-C0991A4B8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972" y="795647"/>
            <a:ext cx="2451424" cy="541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337E9BD-B2A3-4005-8813-E9C59EB9AE6A}"/>
              </a:ext>
            </a:extLst>
          </p:cNvPr>
          <p:cNvSpPr txBox="1"/>
          <p:nvPr/>
        </p:nvSpPr>
        <p:spPr>
          <a:xfrm>
            <a:off x="6480684" y="2243416"/>
            <a:ext cx="138691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하위 상품 표시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6A85BEB-0D12-427A-AEED-DDDCE62597F5}"/>
              </a:ext>
            </a:extLst>
          </p:cNvPr>
          <p:cNvSpPr/>
          <p:nvPr/>
        </p:nvSpPr>
        <p:spPr>
          <a:xfrm>
            <a:off x="5383918" y="2559132"/>
            <a:ext cx="1224700" cy="11756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FC86EF41-33DC-4692-915D-2E91E63022C2}"/>
              </a:ext>
            </a:extLst>
          </p:cNvPr>
          <p:cNvCxnSpPr>
            <a:cxnSpLocks/>
          </p:cNvCxnSpPr>
          <p:nvPr/>
        </p:nvCxnSpPr>
        <p:spPr>
          <a:xfrm>
            <a:off x="6213201" y="2752583"/>
            <a:ext cx="2681417" cy="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54BB9AE-1C51-4197-B3C8-BF50675F6513}"/>
              </a:ext>
            </a:extLst>
          </p:cNvPr>
          <p:cNvCxnSpPr>
            <a:cxnSpLocks/>
          </p:cNvCxnSpPr>
          <p:nvPr/>
        </p:nvCxnSpPr>
        <p:spPr>
          <a:xfrm flipV="1">
            <a:off x="5827968" y="2951018"/>
            <a:ext cx="3066650" cy="550029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BE6937D8-0001-4197-9775-16C71C289A58}"/>
              </a:ext>
            </a:extLst>
          </p:cNvPr>
          <p:cNvCxnSpPr>
            <a:cxnSpLocks/>
          </p:cNvCxnSpPr>
          <p:nvPr/>
        </p:nvCxnSpPr>
        <p:spPr>
          <a:xfrm>
            <a:off x="6347361" y="3046021"/>
            <a:ext cx="2695699" cy="1377537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12E39C-AC52-4996-8BBD-975F21BBA6A1}"/>
              </a:ext>
            </a:extLst>
          </p:cNvPr>
          <p:cNvSpPr txBox="1"/>
          <p:nvPr/>
        </p:nvSpPr>
        <p:spPr>
          <a:xfrm>
            <a:off x="9905402" y="2797129"/>
            <a:ext cx="229742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정가 입력 여부</a:t>
            </a:r>
            <a:r>
              <a:rPr lang="en-US" altLang="ko-KR" sz="1400" smtClean="0">
                <a:solidFill>
                  <a:srgbClr val="FF0000"/>
                </a:solidFill>
              </a:rPr>
              <a:t>(</a:t>
            </a:r>
            <a:r>
              <a:rPr lang="ko-KR" altLang="en-US" sz="1400" smtClean="0">
                <a:solidFill>
                  <a:srgbClr val="FF0000"/>
                </a:solidFill>
              </a:rPr>
              <a:t>자동계산</a:t>
            </a:r>
            <a:r>
              <a:rPr lang="en-US" altLang="ko-KR" sz="1400" smtClean="0">
                <a:solidFill>
                  <a:srgbClr val="FF0000"/>
                </a:solidFill>
              </a:rPr>
              <a:t>?)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12E39C-AC52-4996-8BBD-975F21BBA6A1}"/>
              </a:ext>
            </a:extLst>
          </p:cNvPr>
          <p:cNvSpPr txBox="1"/>
          <p:nvPr/>
        </p:nvSpPr>
        <p:spPr>
          <a:xfrm>
            <a:off x="3198421" y="4341723"/>
            <a:ext cx="229742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정가 입력 여부</a:t>
            </a:r>
            <a:r>
              <a:rPr lang="en-US" altLang="ko-KR" sz="1400" smtClean="0">
                <a:solidFill>
                  <a:srgbClr val="FF0000"/>
                </a:solidFill>
              </a:rPr>
              <a:t>(</a:t>
            </a:r>
            <a:r>
              <a:rPr lang="ko-KR" altLang="en-US" sz="1400" smtClean="0">
                <a:solidFill>
                  <a:srgbClr val="FF0000"/>
                </a:solidFill>
              </a:rPr>
              <a:t>자동계산</a:t>
            </a:r>
            <a:r>
              <a:rPr lang="en-US" altLang="ko-KR" sz="1400" smtClean="0">
                <a:solidFill>
                  <a:srgbClr val="FF0000"/>
                </a:solidFill>
              </a:rPr>
              <a:t>?)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E6BF9B0-D095-49C5-8354-31EFBCAB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949"/>
            <a:ext cx="12192000" cy="6288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BEC3736-7F4A-4936-8093-9BE97D94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44" y="866899"/>
            <a:ext cx="2376171" cy="541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C4A128-2D53-42C7-91FF-7B0B762EBCE4}"/>
              </a:ext>
            </a:extLst>
          </p:cNvPr>
          <p:cNvSpPr txBox="1"/>
          <p:nvPr/>
        </p:nvSpPr>
        <p:spPr>
          <a:xfrm>
            <a:off x="6569749" y="1798091"/>
            <a:ext cx="138691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하위 상품 표시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330B3B78-647B-4C34-BA80-BB99DEC35DF6}"/>
              </a:ext>
            </a:extLst>
          </p:cNvPr>
          <p:cNvCxnSpPr>
            <a:cxnSpLocks/>
          </p:cNvCxnSpPr>
          <p:nvPr/>
        </p:nvCxnSpPr>
        <p:spPr>
          <a:xfrm>
            <a:off x="6569749" y="2309751"/>
            <a:ext cx="2336745" cy="403761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9C568718-4CFB-4F10-8B45-9D93DFF04CDF}"/>
              </a:ext>
            </a:extLst>
          </p:cNvPr>
          <p:cNvCxnSpPr>
            <a:cxnSpLocks/>
          </p:cNvCxnSpPr>
          <p:nvPr/>
        </p:nvCxnSpPr>
        <p:spPr>
          <a:xfrm>
            <a:off x="7053943" y="2594758"/>
            <a:ext cx="1965366" cy="271945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DC0865D-AA39-4743-A138-F13530EC30EB}"/>
              </a:ext>
            </a:extLst>
          </p:cNvPr>
          <p:cNvCxnSpPr>
            <a:cxnSpLocks/>
          </p:cNvCxnSpPr>
          <p:nvPr/>
        </p:nvCxnSpPr>
        <p:spPr>
          <a:xfrm>
            <a:off x="7053943" y="2915392"/>
            <a:ext cx="1852551" cy="285008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B6697B43-D2FF-40A0-9976-E241389A6639}"/>
              </a:ext>
            </a:extLst>
          </p:cNvPr>
          <p:cNvCxnSpPr>
            <a:cxnSpLocks/>
          </p:cNvCxnSpPr>
          <p:nvPr/>
        </p:nvCxnSpPr>
        <p:spPr>
          <a:xfrm>
            <a:off x="7053943" y="2915392"/>
            <a:ext cx="3847605" cy="237507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275A6A0-3C59-4D04-A9D7-AA9DDD03DE15}"/>
              </a:ext>
            </a:extLst>
          </p:cNvPr>
          <p:cNvCxnSpPr>
            <a:cxnSpLocks/>
          </p:cNvCxnSpPr>
          <p:nvPr/>
        </p:nvCxnSpPr>
        <p:spPr>
          <a:xfrm flipV="1">
            <a:off x="7653647" y="2915392"/>
            <a:ext cx="1252847" cy="463138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A12E39C-AC52-4996-8BBD-975F21BBA6A1}"/>
              </a:ext>
            </a:extLst>
          </p:cNvPr>
          <p:cNvSpPr txBox="1"/>
          <p:nvPr/>
        </p:nvSpPr>
        <p:spPr>
          <a:xfrm>
            <a:off x="8977745" y="3603517"/>
            <a:ext cx="3105337" cy="203132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활성화 날짜는 상품을 구매</a:t>
            </a:r>
            <a:endParaRPr lang="en-US" altLang="ko-KR" sz="140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가능하도록 오픈하여 노출하는 일정</a:t>
            </a:r>
            <a:r>
              <a:rPr lang="en-US" altLang="ko-KR" sz="1400" smtClean="0">
                <a:solidFill>
                  <a:srgbClr val="FF0000"/>
                </a:solidFill>
              </a:rPr>
              <a:t>,</a:t>
            </a:r>
          </a:p>
          <a:p>
            <a:pPr algn="ctr"/>
            <a:endParaRPr lang="en-US" altLang="ko-KR" sz="140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이용자가 패스상품을 구매</a:t>
            </a:r>
            <a:endParaRPr lang="en-US" altLang="ko-KR" sz="140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하고자 하는 날짜를 기준으로</a:t>
            </a:r>
            <a:endParaRPr lang="en-US" altLang="ko-KR" sz="140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상품별 지급일수에 따라</a:t>
            </a:r>
            <a:endParaRPr lang="en-US" altLang="ko-KR" sz="140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자동산정 표기</a:t>
            </a:r>
            <a:endParaRPr lang="en-US" altLang="ko-KR" sz="140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smtClean="0">
                <a:solidFill>
                  <a:srgbClr val="FF0000"/>
                </a:solidFill>
              </a:rPr>
              <a:t>ex) </a:t>
            </a:r>
            <a:r>
              <a:rPr lang="ko-KR" altLang="en-US" sz="1400" smtClean="0">
                <a:solidFill>
                  <a:srgbClr val="FF0000"/>
                </a:solidFill>
              </a:rPr>
              <a:t>구매일 </a:t>
            </a:r>
            <a:r>
              <a:rPr lang="en-US" altLang="ko-KR" sz="1400" smtClean="0">
                <a:solidFill>
                  <a:srgbClr val="FF0000"/>
                </a:solidFill>
              </a:rPr>
              <a:t>4/5 </a:t>
            </a:r>
            <a:r>
              <a:rPr lang="ko-KR" altLang="en-US" sz="1400" smtClean="0">
                <a:solidFill>
                  <a:srgbClr val="FF0000"/>
                </a:solidFill>
              </a:rPr>
              <a:t>일시</a:t>
            </a:r>
            <a:endParaRPr lang="en-US" altLang="ko-KR" sz="140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smtClean="0">
                <a:solidFill>
                  <a:srgbClr val="FF0000"/>
                </a:solidFill>
              </a:rPr>
              <a:t>2021-04-06~2021-05-05</a:t>
            </a:r>
          </a:p>
        </p:txBody>
      </p:sp>
    </p:spTree>
    <p:extLst>
      <p:ext uri="{BB962C8B-B14F-4D97-AF65-F5344CB8AC3E}">
        <p14:creationId xmlns:p14="http://schemas.microsoft.com/office/powerpoint/2010/main" val="249854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333D230-9B11-46AB-8AA3-3F39E808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297"/>
            <a:ext cx="12192000" cy="62914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18E87AB-5F34-42BD-A2B6-805E8EA32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323" y="283297"/>
            <a:ext cx="2682472" cy="54137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C02232B-E84E-424B-961C-86AF70F71FB4}"/>
              </a:ext>
            </a:extLst>
          </p:cNvPr>
          <p:cNvSpPr/>
          <p:nvPr/>
        </p:nvSpPr>
        <p:spPr>
          <a:xfrm>
            <a:off x="4737817" y="3773928"/>
            <a:ext cx="1716421" cy="165957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D439596-3A8B-4E7F-9766-35EFBE013AAC}"/>
              </a:ext>
            </a:extLst>
          </p:cNvPr>
          <p:cNvSpPr txBox="1"/>
          <p:nvPr/>
        </p:nvSpPr>
        <p:spPr>
          <a:xfrm>
            <a:off x="3927489" y="2338419"/>
            <a:ext cx="1144865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/>
              <a:t>이미지 </a:t>
            </a:r>
            <a:r>
              <a:rPr lang="ko-KR" altLang="en-US" sz="1400" b="1" dirty="0"/>
              <a:t>표시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A01F8AEE-0252-449E-9A1F-C7CB01811BC3}"/>
              </a:ext>
            </a:extLst>
          </p:cNvPr>
          <p:cNvCxnSpPr>
            <a:cxnSpLocks/>
          </p:cNvCxnSpPr>
          <p:nvPr/>
        </p:nvCxnSpPr>
        <p:spPr>
          <a:xfrm>
            <a:off x="2101932" y="771896"/>
            <a:ext cx="2790702" cy="3289465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02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7E6244E-D52D-4007-9EDA-6E496C77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297"/>
            <a:ext cx="12192000" cy="62914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415D2A4-5B7A-40A4-B340-4AAC9B6C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68" y="635329"/>
            <a:ext cx="2433744" cy="5410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D8EAF1D-AA99-4592-9031-38253B2C2F5D}"/>
              </a:ext>
            </a:extLst>
          </p:cNvPr>
          <p:cNvSpPr/>
          <p:nvPr/>
        </p:nvSpPr>
        <p:spPr>
          <a:xfrm>
            <a:off x="2639072" y="1214795"/>
            <a:ext cx="2442340" cy="12849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7B110D-2E2D-494D-A5D5-89CF821E6037}"/>
              </a:ext>
            </a:extLst>
          </p:cNvPr>
          <p:cNvSpPr txBox="1"/>
          <p:nvPr/>
        </p:nvSpPr>
        <p:spPr>
          <a:xfrm>
            <a:off x="5195392" y="2324953"/>
            <a:ext cx="1144865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이미지 표시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66A6776F-692A-4CA2-BD8D-F85F9BC1C90B}"/>
              </a:ext>
            </a:extLst>
          </p:cNvPr>
          <p:cNvCxnSpPr>
            <a:cxnSpLocks/>
          </p:cNvCxnSpPr>
          <p:nvPr/>
        </p:nvCxnSpPr>
        <p:spPr>
          <a:xfrm flipH="1">
            <a:off x="4554187" y="765958"/>
            <a:ext cx="1541813" cy="1091317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44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328</Words>
  <Application>Microsoft Office PowerPoint</Application>
  <PresentationFormat>와이드스크린</PresentationFormat>
  <Paragraphs>85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나눔스퀘어_ac Bold</vt:lpstr>
      <vt:lpstr>맑은 고딕</vt:lpstr>
      <vt:lpstr>Arial</vt:lpstr>
      <vt:lpstr>Wingdings</vt:lpstr>
      <vt:lpstr>Office 테마</vt:lpstr>
      <vt:lpstr>유니콘바이크</vt:lpstr>
      <vt:lpstr>요금제 정리</vt:lpstr>
      <vt:lpstr>PowerPoint 프레젠테이션</vt:lpstr>
      <vt:lpstr>관리자 프로그램 앱 표시 부분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앱 Depth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windroads</dc:creator>
  <cp:lastModifiedBy>Windows 사용자</cp:lastModifiedBy>
  <cp:revision>27</cp:revision>
  <dcterms:created xsi:type="dcterms:W3CDTF">2021-04-05T08:09:43Z</dcterms:created>
  <dcterms:modified xsi:type="dcterms:W3CDTF">2021-04-06T03:39:55Z</dcterms:modified>
</cp:coreProperties>
</file>