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3" r:id="rId3"/>
    <p:sldId id="258" r:id="rId4"/>
    <p:sldId id="26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65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2157" autoAdjust="0"/>
  </p:normalViewPr>
  <p:slideViewPr>
    <p:cSldViewPr>
      <p:cViewPr>
        <p:scale>
          <a:sx n="33" d="100"/>
          <a:sy n="33" d="100"/>
        </p:scale>
        <p:origin x="-2076" y="-1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8C5F-EBB1-4935-8586-C26FEA240438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E73F6-AC08-411F-BA35-7B4CBD20C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6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4DED9-AB2A-42A8-966A-304B22436D4B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721D-4D00-47A7-A6AC-1EA618F0B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721D-4D00-47A7-A6AC-1EA618F0B7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0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721D-4D00-47A7-A6AC-1EA618F0B7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0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04900" y="508827"/>
            <a:ext cx="16078200" cy="9269346"/>
            <a:chOff x="2954073" y="930408"/>
            <a:chExt cx="12503281" cy="8342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073" y="930408"/>
              <a:ext cx="12503281" cy="8342033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304800" y="-114300"/>
            <a:ext cx="7543800" cy="681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8708" y="607516"/>
            <a:ext cx="542969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U I / U X</a:t>
            </a:r>
          </a:p>
          <a:p>
            <a:endParaRPr lang="en-US" altLang="ko-KR" sz="8800" dirty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8800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요 구 분 석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06600" y="190500"/>
            <a:ext cx="635826" cy="635826"/>
            <a:chOff x="1857392" y="1142857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99" y="-190500"/>
            <a:ext cx="18888074" cy="2190751"/>
            <a:chOff x="15525570" y="-38415"/>
            <a:chExt cx="2798560" cy="10466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762000" y="778014"/>
            <a:ext cx="47404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와이어프레임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(1)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02" y="2290292"/>
            <a:ext cx="12669841" cy="781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1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06600" y="190500"/>
            <a:ext cx="635826" cy="635826"/>
            <a:chOff x="1857392" y="1142857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99" y="-190500"/>
            <a:ext cx="18888074" cy="2190751"/>
            <a:chOff x="15525570" y="-38415"/>
            <a:chExt cx="2798560" cy="10466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762000" y="778014"/>
            <a:ext cx="47404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와이어프레임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(2)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97" y="2087232"/>
            <a:ext cx="12854729" cy="802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1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11851140" cy="10646819"/>
            <a:chOff x="-186315" y="-97878"/>
            <a:chExt cx="11851140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11851140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72800" y="4684392"/>
            <a:ext cx="1233133" cy="1233133"/>
            <a:chOff x="11029051" y="2492749"/>
            <a:chExt cx="1233133" cy="12331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9051" y="2492749"/>
              <a:ext cx="1233133" cy="123313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553950" y="4512965"/>
            <a:ext cx="5073825" cy="146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Tel ) 010.9688.5804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E-mail ) jeoneunseo92@naver.com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0296" y="3248419"/>
            <a:ext cx="4836580" cy="395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8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 H A N K</a:t>
            </a:r>
          </a:p>
          <a:p>
            <a:pPr>
              <a:lnSpc>
                <a:spcPct val="150000"/>
              </a:lnSpc>
            </a:pPr>
            <a:r>
              <a:rPr lang="en-US" altLang="ko-KR" sz="88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Y O U</a:t>
            </a:r>
            <a:endParaRPr lang="ko-KR" altLang="en-US" sz="8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7600" y="4829770"/>
            <a:ext cx="279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:)</a:t>
            </a:r>
            <a:endParaRPr lang="ko-KR" altLang="en-US" sz="54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5522" y="-338055"/>
            <a:ext cx="4840336" cy="10717887"/>
            <a:chOff x="-205522" y="-338055"/>
            <a:chExt cx="4840336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05522" y="-338055"/>
              <a:ext cx="4840336" cy="10717887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852420" y="1012034"/>
            <a:ext cx="2724452" cy="1159666"/>
            <a:chOff x="933148" y="1012034"/>
            <a:chExt cx="2724452" cy="1159666"/>
          </a:xfrm>
        </p:grpSpPr>
        <p:sp>
          <p:nvSpPr>
            <p:cNvPr id="2" name="TextBox 1"/>
            <p:cNvSpPr txBox="1"/>
            <p:nvPr/>
          </p:nvSpPr>
          <p:spPr>
            <a:xfrm>
              <a:off x="1114274" y="1012034"/>
              <a:ext cx="2362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목   차</a:t>
              </a:r>
              <a:endPara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933148" y="2171700"/>
              <a:ext cx="272445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6781800" y="3555799"/>
            <a:ext cx="9677400" cy="1220238"/>
            <a:chOff x="5931676" y="1726336"/>
            <a:chExt cx="11051914" cy="15121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931676" y="1726336"/>
              <a:ext cx="11051914" cy="1512164"/>
              <a:chOff x="5659465" y="8072901"/>
              <a:chExt cx="2589092" cy="60377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59465" y="8072901"/>
                <a:ext cx="2589092" cy="603777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6705600" y="2128475"/>
              <a:ext cx="3103374" cy="781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▣   페르소나</a:t>
              </a:r>
              <a:endParaRPr lang="ko-KR" altLang="en-US" sz="35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781800" y="1638300"/>
            <a:ext cx="9677400" cy="1220238"/>
            <a:chOff x="5931676" y="2255914"/>
            <a:chExt cx="11051914" cy="1512164"/>
          </a:xfrm>
        </p:grpSpPr>
        <p:grpSp>
          <p:nvGrpSpPr>
            <p:cNvPr id="44" name="그룹 1003"/>
            <p:cNvGrpSpPr/>
            <p:nvPr/>
          </p:nvGrpSpPr>
          <p:grpSpPr>
            <a:xfrm>
              <a:off x="5931676" y="2255914"/>
              <a:ext cx="11051914" cy="1512164"/>
              <a:chOff x="5659465" y="8284351"/>
              <a:chExt cx="2589092" cy="603777"/>
            </a:xfrm>
          </p:grpSpPr>
          <p:pic>
            <p:nvPicPr>
              <p:cNvPr id="46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59465" y="8284351"/>
                <a:ext cx="2589092" cy="603777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6705600" y="2658054"/>
              <a:ext cx="7972990" cy="781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▣  벤치마킹  특징  및  장점과  단점</a:t>
              </a:r>
              <a:endParaRPr lang="ko-KR" altLang="en-US" sz="35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781800" y="5473298"/>
            <a:ext cx="9677400" cy="1220238"/>
            <a:chOff x="5931676" y="1726336"/>
            <a:chExt cx="11051914" cy="1512164"/>
          </a:xfrm>
        </p:grpSpPr>
        <p:grpSp>
          <p:nvGrpSpPr>
            <p:cNvPr id="48" name="그룹 1003"/>
            <p:cNvGrpSpPr/>
            <p:nvPr/>
          </p:nvGrpSpPr>
          <p:grpSpPr>
            <a:xfrm>
              <a:off x="5931676" y="1726336"/>
              <a:ext cx="11051914" cy="1512164"/>
              <a:chOff x="5659465" y="8072901"/>
              <a:chExt cx="2589092" cy="603777"/>
            </a:xfrm>
          </p:grpSpPr>
          <p:pic>
            <p:nvPicPr>
              <p:cNvPr id="50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59465" y="8072901"/>
                <a:ext cx="2589092" cy="603777"/>
              </a:xfrm>
              <a:prstGeom prst="rect">
                <a:avLst/>
              </a:prstGeom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6705600" y="2128475"/>
              <a:ext cx="3615964" cy="781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▣   정보구조도</a:t>
              </a:r>
              <a:endParaRPr lang="ko-KR" altLang="en-US" sz="35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781800" y="7390798"/>
            <a:ext cx="9677400" cy="1220238"/>
            <a:chOff x="5931676" y="1726336"/>
            <a:chExt cx="11051914" cy="1512164"/>
          </a:xfrm>
        </p:grpSpPr>
        <p:grpSp>
          <p:nvGrpSpPr>
            <p:cNvPr id="52" name="그룹 1003"/>
            <p:cNvGrpSpPr/>
            <p:nvPr/>
          </p:nvGrpSpPr>
          <p:grpSpPr>
            <a:xfrm>
              <a:off x="5931676" y="1726336"/>
              <a:ext cx="11051914" cy="1512164"/>
              <a:chOff x="5659465" y="8072901"/>
              <a:chExt cx="2589092" cy="603777"/>
            </a:xfrm>
          </p:grpSpPr>
          <p:pic>
            <p:nvPicPr>
              <p:cNvPr id="54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59465" y="8072901"/>
                <a:ext cx="2589092" cy="603777"/>
              </a:xfrm>
              <a:prstGeom prst="rect">
                <a:avLst/>
              </a:prstGeom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6705600" y="2128475"/>
              <a:ext cx="4128556" cy="781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 smtClean="0">
                  <a:latin typeface="Adobe 고딕 Std B" pitchFamily="34" charset="-127"/>
                  <a:ea typeface="Adobe 고딕 Std B" pitchFamily="34" charset="-127"/>
                </a:rPr>
                <a:t>▣   와이어프레임</a:t>
              </a:r>
              <a:endParaRPr lang="ko-KR" altLang="en-US" sz="35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sp>
        <p:nvSpPr>
          <p:cNvPr id="60" name="Display"/>
          <p:cNvSpPr>
            <a:spLocks noChangeAspect="1" noEditPoints="1"/>
          </p:cNvSpPr>
          <p:nvPr/>
        </p:nvSpPr>
        <p:spPr bwMode="auto">
          <a:xfrm>
            <a:off x="1415058" y="8000917"/>
            <a:ext cx="1599175" cy="1537072"/>
          </a:xfrm>
          <a:custGeom>
            <a:avLst/>
            <a:gdLst>
              <a:gd name="T0" fmla="*/ 27 w 667"/>
              <a:gd name="T1" fmla="*/ 0 h 640"/>
              <a:gd name="T2" fmla="*/ 0 w 667"/>
              <a:gd name="T3" fmla="*/ 26 h 640"/>
              <a:gd name="T4" fmla="*/ 0 w 667"/>
              <a:gd name="T5" fmla="*/ 506 h 640"/>
              <a:gd name="T6" fmla="*/ 27 w 667"/>
              <a:gd name="T7" fmla="*/ 533 h 640"/>
              <a:gd name="T8" fmla="*/ 253 w 667"/>
              <a:gd name="T9" fmla="*/ 533 h 640"/>
              <a:gd name="T10" fmla="*/ 253 w 667"/>
              <a:gd name="T11" fmla="*/ 560 h 640"/>
              <a:gd name="T12" fmla="*/ 198 w 667"/>
              <a:gd name="T13" fmla="*/ 560 h 640"/>
              <a:gd name="T14" fmla="*/ 160 w 667"/>
              <a:gd name="T15" fmla="*/ 600 h 640"/>
              <a:gd name="T16" fmla="*/ 160 w 667"/>
              <a:gd name="T17" fmla="*/ 640 h 640"/>
              <a:gd name="T18" fmla="*/ 507 w 667"/>
              <a:gd name="T19" fmla="*/ 640 h 640"/>
              <a:gd name="T20" fmla="*/ 507 w 667"/>
              <a:gd name="T21" fmla="*/ 600 h 640"/>
              <a:gd name="T22" fmla="*/ 468 w 667"/>
              <a:gd name="T23" fmla="*/ 560 h 640"/>
              <a:gd name="T24" fmla="*/ 413 w 667"/>
              <a:gd name="T25" fmla="*/ 560 h 640"/>
              <a:gd name="T26" fmla="*/ 413 w 667"/>
              <a:gd name="T27" fmla="*/ 533 h 640"/>
              <a:gd name="T28" fmla="*/ 640 w 667"/>
              <a:gd name="T29" fmla="*/ 533 h 640"/>
              <a:gd name="T30" fmla="*/ 667 w 667"/>
              <a:gd name="T31" fmla="*/ 506 h 640"/>
              <a:gd name="T32" fmla="*/ 667 w 667"/>
              <a:gd name="T33" fmla="*/ 26 h 640"/>
              <a:gd name="T34" fmla="*/ 640 w 667"/>
              <a:gd name="T35" fmla="*/ 0 h 640"/>
              <a:gd name="T36" fmla="*/ 27 w 667"/>
              <a:gd name="T37" fmla="*/ 0 h 640"/>
              <a:gd name="T38" fmla="*/ 27 w 667"/>
              <a:gd name="T39" fmla="*/ 26 h 640"/>
              <a:gd name="T40" fmla="*/ 640 w 667"/>
              <a:gd name="T41" fmla="*/ 26 h 640"/>
              <a:gd name="T42" fmla="*/ 640 w 667"/>
              <a:gd name="T43" fmla="*/ 506 h 640"/>
              <a:gd name="T44" fmla="*/ 27 w 667"/>
              <a:gd name="T45" fmla="*/ 506 h 640"/>
              <a:gd name="T46" fmla="*/ 27 w 667"/>
              <a:gd name="T47" fmla="*/ 26 h 640"/>
              <a:gd name="T48" fmla="*/ 80 w 667"/>
              <a:gd name="T49" fmla="*/ 53 h 640"/>
              <a:gd name="T50" fmla="*/ 53 w 667"/>
              <a:gd name="T51" fmla="*/ 80 h 640"/>
              <a:gd name="T52" fmla="*/ 53 w 667"/>
              <a:gd name="T53" fmla="*/ 400 h 640"/>
              <a:gd name="T54" fmla="*/ 80 w 667"/>
              <a:gd name="T55" fmla="*/ 426 h 640"/>
              <a:gd name="T56" fmla="*/ 587 w 667"/>
              <a:gd name="T57" fmla="*/ 426 h 640"/>
              <a:gd name="T58" fmla="*/ 613 w 667"/>
              <a:gd name="T59" fmla="*/ 400 h 640"/>
              <a:gd name="T60" fmla="*/ 613 w 667"/>
              <a:gd name="T61" fmla="*/ 80 h 640"/>
              <a:gd name="T62" fmla="*/ 587 w 667"/>
              <a:gd name="T63" fmla="*/ 53 h 640"/>
              <a:gd name="T64" fmla="*/ 80 w 667"/>
              <a:gd name="T65" fmla="*/ 53 h 640"/>
              <a:gd name="T66" fmla="*/ 80 w 667"/>
              <a:gd name="T67" fmla="*/ 80 h 640"/>
              <a:gd name="T68" fmla="*/ 587 w 667"/>
              <a:gd name="T69" fmla="*/ 80 h 640"/>
              <a:gd name="T70" fmla="*/ 587 w 667"/>
              <a:gd name="T71" fmla="*/ 400 h 640"/>
              <a:gd name="T72" fmla="*/ 80 w 667"/>
              <a:gd name="T73" fmla="*/ 400 h 640"/>
              <a:gd name="T74" fmla="*/ 80 w 667"/>
              <a:gd name="T75" fmla="*/ 80 h 640"/>
              <a:gd name="T76" fmla="*/ 573 w 667"/>
              <a:gd name="T77" fmla="*/ 440 h 640"/>
              <a:gd name="T78" fmla="*/ 547 w 667"/>
              <a:gd name="T79" fmla="*/ 466 h 640"/>
              <a:gd name="T80" fmla="*/ 573 w 667"/>
              <a:gd name="T81" fmla="*/ 493 h 640"/>
              <a:gd name="T82" fmla="*/ 600 w 667"/>
              <a:gd name="T83" fmla="*/ 466 h 640"/>
              <a:gd name="T84" fmla="*/ 573 w 667"/>
              <a:gd name="T85" fmla="*/ 440 h 640"/>
              <a:gd name="T86" fmla="*/ 280 w 667"/>
              <a:gd name="T87" fmla="*/ 533 h 640"/>
              <a:gd name="T88" fmla="*/ 387 w 667"/>
              <a:gd name="T89" fmla="*/ 533 h 640"/>
              <a:gd name="T90" fmla="*/ 387 w 667"/>
              <a:gd name="T91" fmla="*/ 560 h 640"/>
              <a:gd name="T92" fmla="*/ 280 w 667"/>
              <a:gd name="T93" fmla="*/ 560 h 640"/>
              <a:gd name="T94" fmla="*/ 280 w 667"/>
              <a:gd name="T95" fmla="*/ 533 h 640"/>
              <a:gd name="T96" fmla="*/ 198 w 667"/>
              <a:gd name="T97" fmla="*/ 586 h 640"/>
              <a:gd name="T98" fmla="*/ 468 w 667"/>
              <a:gd name="T99" fmla="*/ 586 h 640"/>
              <a:gd name="T100" fmla="*/ 480 w 667"/>
              <a:gd name="T101" fmla="*/ 600 h 640"/>
              <a:gd name="T102" fmla="*/ 480 w 667"/>
              <a:gd name="T103" fmla="*/ 613 h 640"/>
              <a:gd name="T104" fmla="*/ 187 w 667"/>
              <a:gd name="T105" fmla="*/ 613 h 640"/>
              <a:gd name="T106" fmla="*/ 187 w 667"/>
              <a:gd name="T107" fmla="*/ 600 h 640"/>
              <a:gd name="T108" fmla="*/ 198 w 667"/>
              <a:gd name="T109" fmla="*/ 586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7" h="640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lnTo>
                  <a:pt x="0" y="506"/>
                </a:lnTo>
                <a:cubicBezTo>
                  <a:pt x="0" y="521"/>
                  <a:pt x="12" y="533"/>
                  <a:pt x="27" y="533"/>
                </a:cubicBezTo>
                <a:lnTo>
                  <a:pt x="253" y="533"/>
                </a:lnTo>
                <a:lnTo>
                  <a:pt x="253" y="560"/>
                </a:lnTo>
                <a:lnTo>
                  <a:pt x="198" y="560"/>
                </a:lnTo>
                <a:cubicBezTo>
                  <a:pt x="177" y="560"/>
                  <a:pt x="160" y="578"/>
                  <a:pt x="160" y="600"/>
                </a:cubicBezTo>
                <a:lnTo>
                  <a:pt x="160" y="640"/>
                </a:lnTo>
                <a:lnTo>
                  <a:pt x="507" y="640"/>
                </a:lnTo>
                <a:lnTo>
                  <a:pt x="507" y="600"/>
                </a:lnTo>
                <a:cubicBezTo>
                  <a:pt x="507" y="578"/>
                  <a:pt x="490" y="560"/>
                  <a:pt x="468" y="560"/>
                </a:cubicBezTo>
                <a:lnTo>
                  <a:pt x="413" y="560"/>
                </a:lnTo>
                <a:lnTo>
                  <a:pt x="413" y="533"/>
                </a:lnTo>
                <a:lnTo>
                  <a:pt x="640" y="533"/>
                </a:lnTo>
                <a:cubicBezTo>
                  <a:pt x="654" y="533"/>
                  <a:pt x="667" y="521"/>
                  <a:pt x="667" y="506"/>
                </a:cubicBezTo>
                <a:lnTo>
                  <a:pt x="667" y="26"/>
                </a:lnTo>
                <a:cubicBezTo>
                  <a:pt x="667" y="12"/>
                  <a:pt x="654" y="0"/>
                  <a:pt x="640" y="0"/>
                </a:cubicBezTo>
                <a:lnTo>
                  <a:pt x="27" y="0"/>
                </a:lnTo>
                <a:close/>
                <a:moveTo>
                  <a:pt x="27" y="26"/>
                </a:moveTo>
                <a:lnTo>
                  <a:pt x="640" y="26"/>
                </a:lnTo>
                <a:lnTo>
                  <a:pt x="640" y="506"/>
                </a:lnTo>
                <a:cubicBezTo>
                  <a:pt x="435" y="506"/>
                  <a:pt x="231" y="506"/>
                  <a:pt x="27" y="506"/>
                </a:cubicBezTo>
                <a:lnTo>
                  <a:pt x="27" y="26"/>
                </a:lnTo>
                <a:close/>
                <a:moveTo>
                  <a:pt x="80" y="53"/>
                </a:moveTo>
                <a:cubicBezTo>
                  <a:pt x="65" y="53"/>
                  <a:pt x="53" y="65"/>
                  <a:pt x="53" y="80"/>
                </a:cubicBezTo>
                <a:lnTo>
                  <a:pt x="53" y="400"/>
                </a:lnTo>
                <a:cubicBezTo>
                  <a:pt x="53" y="414"/>
                  <a:pt x="65" y="426"/>
                  <a:pt x="80" y="426"/>
                </a:cubicBezTo>
                <a:lnTo>
                  <a:pt x="587" y="426"/>
                </a:lnTo>
                <a:cubicBezTo>
                  <a:pt x="601" y="426"/>
                  <a:pt x="613" y="414"/>
                  <a:pt x="613" y="400"/>
                </a:cubicBezTo>
                <a:lnTo>
                  <a:pt x="613" y="80"/>
                </a:lnTo>
                <a:cubicBezTo>
                  <a:pt x="613" y="65"/>
                  <a:pt x="601" y="53"/>
                  <a:pt x="587" y="53"/>
                </a:cubicBezTo>
                <a:lnTo>
                  <a:pt x="80" y="53"/>
                </a:lnTo>
                <a:close/>
                <a:moveTo>
                  <a:pt x="80" y="80"/>
                </a:moveTo>
                <a:lnTo>
                  <a:pt x="587" y="80"/>
                </a:lnTo>
                <a:lnTo>
                  <a:pt x="587" y="400"/>
                </a:lnTo>
                <a:lnTo>
                  <a:pt x="80" y="400"/>
                </a:lnTo>
                <a:lnTo>
                  <a:pt x="80" y="80"/>
                </a:lnTo>
                <a:close/>
                <a:moveTo>
                  <a:pt x="573" y="440"/>
                </a:moveTo>
                <a:cubicBezTo>
                  <a:pt x="558" y="440"/>
                  <a:pt x="547" y="452"/>
                  <a:pt x="547" y="466"/>
                </a:cubicBezTo>
                <a:cubicBezTo>
                  <a:pt x="547" y="481"/>
                  <a:pt x="558" y="493"/>
                  <a:pt x="573" y="493"/>
                </a:cubicBezTo>
                <a:cubicBezTo>
                  <a:pt x="588" y="493"/>
                  <a:pt x="600" y="481"/>
                  <a:pt x="600" y="466"/>
                </a:cubicBezTo>
                <a:cubicBezTo>
                  <a:pt x="600" y="452"/>
                  <a:pt x="588" y="440"/>
                  <a:pt x="573" y="440"/>
                </a:cubicBezTo>
                <a:close/>
                <a:moveTo>
                  <a:pt x="280" y="533"/>
                </a:moveTo>
                <a:lnTo>
                  <a:pt x="387" y="533"/>
                </a:lnTo>
                <a:lnTo>
                  <a:pt x="387" y="560"/>
                </a:lnTo>
                <a:lnTo>
                  <a:pt x="280" y="560"/>
                </a:lnTo>
                <a:lnTo>
                  <a:pt x="280" y="533"/>
                </a:lnTo>
                <a:close/>
                <a:moveTo>
                  <a:pt x="198" y="586"/>
                </a:moveTo>
                <a:cubicBezTo>
                  <a:pt x="288" y="587"/>
                  <a:pt x="378" y="586"/>
                  <a:pt x="468" y="586"/>
                </a:cubicBezTo>
                <a:cubicBezTo>
                  <a:pt x="474" y="586"/>
                  <a:pt x="480" y="592"/>
                  <a:pt x="480" y="600"/>
                </a:cubicBezTo>
                <a:lnTo>
                  <a:pt x="480" y="613"/>
                </a:lnTo>
                <a:lnTo>
                  <a:pt x="187" y="613"/>
                </a:lnTo>
                <a:lnTo>
                  <a:pt x="187" y="600"/>
                </a:lnTo>
                <a:cubicBezTo>
                  <a:pt x="187" y="592"/>
                  <a:pt x="192" y="586"/>
                  <a:pt x="198" y="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068187" y="-38415"/>
            <a:ext cx="6255943" cy="10466267"/>
            <a:chOff x="12068187" y="-38415"/>
            <a:chExt cx="6255943" cy="10466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8187" y="-38415"/>
              <a:ext cx="6255943" cy="10466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71174" y="312521"/>
            <a:ext cx="635826" cy="635826"/>
            <a:chOff x="13027355" y="7189309"/>
            <a:chExt cx="635826" cy="6358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27355" y="7189309"/>
              <a:ext cx="635826" cy="635826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762000" y="800100"/>
            <a:ext cx="8113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벤치마킹  특징  및  </a:t>
            </a:r>
            <a:r>
              <a:rPr lang="ko-KR" altLang="en-US" sz="4400" dirty="0">
                <a:latin typeface="Adobe 고딕 Std B" pitchFamily="34" charset="-127"/>
                <a:ea typeface="Adobe 고딕 Std B" pitchFamily="34" charset="-127"/>
              </a:rPr>
              <a:t>장점과</a:t>
            </a:r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  단점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752600" y="1982566"/>
            <a:ext cx="4161953" cy="3942671"/>
            <a:chOff x="762000" y="2173065"/>
            <a:chExt cx="4353782" cy="3948055"/>
          </a:xfrm>
        </p:grpSpPr>
        <p:pic>
          <p:nvPicPr>
            <p:cNvPr id="2052" name="Picture 4" descr="C:\Users\504-8\Downloads\6_연희직업전문학교_211202\screencapture-jgangmin-portfolio-html-2021-12-02-17_55_38 (1)da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35" t="1914" r="13825" b="-1914"/>
            <a:stretch/>
          </p:blipFill>
          <p:spPr bwMode="auto">
            <a:xfrm>
              <a:off x="762000" y="2173065"/>
              <a:ext cx="4353782" cy="3478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54061" y="5658825"/>
              <a:ext cx="1650393" cy="46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About me</a:t>
              </a: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44427" y="1982566"/>
            <a:ext cx="4455999" cy="3942042"/>
            <a:chOff x="6544427" y="2134964"/>
            <a:chExt cx="4661381" cy="4123735"/>
          </a:xfrm>
        </p:grpSpPr>
        <p:pic>
          <p:nvPicPr>
            <p:cNvPr id="2053" name="Picture 5" descr="C:\Users\504-8\Downloads\6_연희직업전문학교_211202\screencapture-jgangmin-portfolio-html-2021-12-02-17_55_38 (1)d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93" r="19897"/>
            <a:stretch/>
          </p:blipFill>
          <p:spPr bwMode="auto">
            <a:xfrm>
              <a:off x="6544427" y="2134964"/>
              <a:ext cx="4661381" cy="351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230550" y="5797034"/>
              <a:ext cx="1289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C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ontact</a:t>
              </a: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77042" y="6555121"/>
            <a:ext cx="5739011" cy="3465179"/>
            <a:chOff x="2871589" y="6647799"/>
            <a:chExt cx="6003528" cy="3624893"/>
          </a:xfrm>
        </p:grpSpPr>
        <p:pic>
          <p:nvPicPr>
            <p:cNvPr id="2054" name="Picture 6" descr="C:\Users\504-8\Downloads\6_연희직업전문학교_211202\screencapture-jgangmin-portfolio-html-2021-12-02-17_55_3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89" y="6647799"/>
              <a:ext cx="6003528" cy="3098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31566" y="9811027"/>
              <a:ext cx="883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dobe 고딕 Std B" pitchFamily="34" charset="-127"/>
                  <a:ea typeface="Adobe 고딕 Std B" pitchFamily="34" charset="-127"/>
                </a:rPr>
                <a:t>Intro</a:t>
              </a: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914400" y="6210300"/>
            <a:ext cx="10439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429382" y="6210299"/>
            <a:ext cx="5477618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12344400" y="952500"/>
            <a:ext cx="5870516" cy="8397965"/>
            <a:chOff x="12344400" y="952500"/>
            <a:chExt cx="5870516" cy="8397965"/>
          </a:xfrm>
        </p:grpSpPr>
        <p:sp>
          <p:nvSpPr>
            <p:cNvPr id="28" name="TextBox 27"/>
            <p:cNvSpPr txBox="1"/>
            <p:nvPr/>
          </p:nvSpPr>
          <p:spPr>
            <a:xfrm>
              <a:off x="13335000" y="952500"/>
              <a:ext cx="4879916" cy="594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⊙  </a:t>
              </a:r>
              <a:r>
                <a:rPr lang="en-US" altLang="ko-KR" sz="24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About me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간단한 경력사항 설명과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본인의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스킬을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아이콘으로 표시하고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퍼센티지바를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이용해 </a:t>
              </a:r>
              <a:r>
                <a:rPr lang="ko-KR" altLang="en-US" sz="2000" dirty="0" err="1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가독성을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높였다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⊙  </a:t>
              </a:r>
              <a:r>
                <a:rPr lang="en-US" altLang="ko-KR" sz="24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Contact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본인의 포트폴리오에 접근이 쉽도록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QR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코드로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표시했다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장황한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설명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없이 이력서를 다운로드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할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수 있게 만들었다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335000" y="6819900"/>
              <a:ext cx="4879916" cy="25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⊙  </a:t>
              </a:r>
              <a:r>
                <a:rPr lang="en-US" altLang="ko-KR" sz="24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Intro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</a:t>
              </a:r>
              <a:r>
                <a:rPr lang="ko-KR" altLang="en-US" sz="2000" b="1" dirty="0" err="1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내비게이션</a:t>
              </a:r>
              <a:r>
                <a:rPr lang="ko-KR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메뉴에 항목이 눈에</a:t>
              </a:r>
              <a:endPara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</a:t>
              </a:r>
              <a:r>
                <a:rPr lang="ko-KR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보이게끔 표시하지 않았기 때문에</a:t>
              </a:r>
              <a:endPara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</a:t>
              </a:r>
              <a:r>
                <a:rPr lang="ko-KR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원하는 메뉴로 쉽게 이동할 수 없다</a:t>
              </a:r>
              <a:r>
                <a: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2344400" y="2324100"/>
              <a:ext cx="677108" cy="1523999"/>
              <a:chOff x="12344400" y="2324100"/>
              <a:chExt cx="677108" cy="15239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344400" y="2476500"/>
                <a:ext cx="677108" cy="117756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장   점</a:t>
                </a:r>
                <a:endParaRPr lang="ko-KR" altLang="en-US" sz="3200" dirty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2344400" y="2324100"/>
                <a:ext cx="677108" cy="1523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2344400" y="7048500"/>
              <a:ext cx="677108" cy="1523999"/>
              <a:chOff x="12344400" y="7353301"/>
              <a:chExt cx="677108" cy="1523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2344400" y="7523621"/>
                <a:ext cx="677108" cy="117756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단</a:t>
                </a:r>
                <a:r>
                  <a:rPr lang="ko-KR" altLang="en-US" sz="3200" dirty="0" smtClean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   점</a:t>
                </a:r>
                <a:endParaRPr lang="ko-KR" altLang="en-US" sz="3200" dirty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344400" y="7353301"/>
                <a:ext cx="677108" cy="1523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0" y="9944100"/>
            <a:ext cx="4139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: http://jgangmin.com/portfolio.html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8187" y="-38415"/>
            <a:ext cx="6255943" cy="104662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2000" y="800100"/>
            <a:ext cx="8113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벤치마킹  특징  및  </a:t>
            </a:r>
            <a:r>
              <a:rPr lang="ko-KR" altLang="en-US" sz="4400" dirty="0">
                <a:latin typeface="Adobe 고딕 Std B" pitchFamily="34" charset="-127"/>
                <a:ea typeface="Adobe 고딕 Std B" pitchFamily="34" charset="-127"/>
              </a:rPr>
              <a:t>장점과</a:t>
            </a:r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  단점</a:t>
            </a:r>
          </a:p>
        </p:txBody>
      </p:sp>
      <p:grpSp>
        <p:nvGrpSpPr>
          <p:cNvPr id="8" name="그룹 1003"/>
          <p:cNvGrpSpPr/>
          <p:nvPr/>
        </p:nvGrpSpPr>
        <p:grpSpPr>
          <a:xfrm>
            <a:off x="17271174" y="312521"/>
            <a:ext cx="635826" cy="635826"/>
            <a:chOff x="13027355" y="7189309"/>
            <a:chExt cx="635826" cy="635826"/>
          </a:xfrm>
        </p:grpSpPr>
        <p:pic>
          <p:nvPicPr>
            <p:cNvPr id="10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7355" y="7189309"/>
              <a:ext cx="635826" cy="635826"/>
            </a:xfrm>
            <a:prstGeom prst="rect">
              <a:avLst/>
            </a:prstGeom>
          </p:spPr>
        </p:pic>
      </p:grpSp>
      <p:grpSp>
        <p:nvGrpSpPr>
          <p:cNvPr id="961" name="그룹 960"/>
          <p:cNvGrpSpPr/>
          <p:nvPr/>
        </p:nvGrpSpPr>
        <p:grpSpPr>
          <a:xfrm>
            <a:off x="12344400" y="1102459"/>
            <a:ext cx="5870516" cy="7851040"/>
            <a:chOff x="12344400" y="1102459"/>
            <a:chExt cx="5870516" cy="785104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2429382" y="6515100"/>
              <a:ext cx="5477618" cy="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>
              <a:off x="12344400" y="1102459"/>
              <a:ext cx="5870516" cy="7851040"/>
              <a:chOff x="12344400" y="721459"/>
              <a:chExt cx="5870516" cy="785104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3182600" y="721459"/>
                <a:ext cx="4879916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 err="1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Kategorie</a:t>
                </a:r>
                <a:endParaRPr lang="en-US" altLang="ko-KR" sz="24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상단에 </a:t>
                </a:r>
                <a:r>
                  <a:rPr lang="ko-KR" altLang="en-US" sz="2000" dirty="0" err="1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내비게이션을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이용해 사용자가</a:t>
                </a:r>
                <a:endPara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원하는</a:t>
                </a: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메뉴로 쉽게 이동할 수 있도록</a:t>
                </a:r>
                <a:endPara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만들었다</a:t>
                </a: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Dark Mode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간편하게 화면의 모드를 변경할 수</a:t>
                </a:r>
                <a:endPara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</a:t>
                </a:r>
                <a:r>
                  <a:rPr lang="ko-KR" altLang="en-US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있도록 만들었다</a:t>
                </a: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Scroll up</a:t>
                </a:r>
                <a:endParaRPr lang="en-US" altLang="ko-KR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화면의 첫 페이지로 쉽게 이동할 수</a:t>
                </a:r>
                <a:endPara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</a:t>
                </a:r>
                <a:r>
                  <a:rPr lang="ko-KR" altLang="en-US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있도록 만들었다</a:t>
                </a: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 smtClean="0"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4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3335000" y="7159704"/>
                <a:ext cx="487991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Web - </a:t>
                </a:r>
                <a:r>
                  <a:rPr lang="ko-KR" altLang="en-US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작업과정</a:t>
                </a:r>
                <a:endParaRPr lang="en-US" altLang="ko-KR" sz="24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한눈에 들어오는 설명이 부족하다</a:t>
                </a: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ko-KR" altLang="en-US" sz="24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12344400" y="2552700"/>
                <a:ext cx="677108" cy="1523999"/>
                <a:chOff x="12344400" y="2552700"/>
                <a:chExt cx="677108" cy="1523999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12344400" y="2705100"/>
                  <a:ext cx="677108" cy="117756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ko-KR" altLang="en-US" sz="3200" dirty="0" smtClean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장   점</a:t>
                  </a:r>
                  <a:endParaRPr lang="ko-KR" altLang="en-US" sz="3200" dirty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2344400" y="2552700"/>
                  <a:ext cx="677108" cy="152399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12344400" y="7048500"/>
                <a:ext cx="677108" cy="1523999"/>
                <a:chOff x="12344400" y="7353301"/>
                <a:chExt cx="677108" cy="1523999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12344400" y="7523621"/>
                  <a:ext cx="677108" cy="117756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단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   점</a:t>
                  </a:r>
                  <a:endParaRPr lang="ko-KR" altLang="en-US" sz="3200" dirty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2344400" y="7353301"/>
                  <a:ext cx="677108" cy="152399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6" name="그룹 35"/>
          <p:cNvGrpSpPr/>
          <p:nvPr/>
        </p:nvGrpSpPr>
        <p:grpSpPr>
          <a:xfrm>
            <a:off x="609600" y="2476500"/>
            <a:ext cx="7360799" cy="6772301"/>
            <a:chOff x="-342901" y="2271713"/>
            <a:chExt cx="8915401" cy="8202612"/>
          </a:xfrm>
        </p:grpSpPr>
        <p:pic>
          <p:nvPicPr>
            <p:cNvPr id="3079" name="Picture 7" descr="C:\Users\504-8\Downloads\6_연희직업전문학교_211202\화면 캡처 2021-12-03 105959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8" r="26822"/>
            <a:stretch/>
          </p:blipFill>
          <p:spPr bwMode="auto">
            <a:xfrm>
              <a:off x="-342901" y="2271713"/>
              <a:ext cx="8915401" cy="8202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504-8\Downloads\6_연희직업전문학교_211202\화면 캡처 2021-12-03 10584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9763125"/>
              <a:ext cx="1524000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직선 연결선 29"/>
          <p:cNvCxnSpPr/>
          <p:nvPr/>
        </p:nvCxnSpPr>
        <p:spPr>
          <a:xfrm>
            <a:off x="7665600" y="3055197"/>
            <a:ext cx="454995" cy="41014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7" descr="C:\Users\504-8\Downloads\6_연희직업전문학교_211202\화면 캡처 2021-12-03 10595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4" t="2453" r="27798" b="93581"/>
          <a:stretch/>
        </p:blipFill>
        <p:spPr bwMode="auto">
          <a:xfrm>
            <a:off x="6858001" y="3519846"/>
            <a:ext cx="5045282" cy="53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6858000" y="3467100"/>
            <a:ext cx="5045282" cy="58878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7391400" y="4582465"/>
            <a:ext cx="3560817" cy="4079151"/>
            <a:chOff x="7241204" y="5750088"/>
            <a:chExt cx="3560817" cy="4079151"/>
          </a:xfrm>
        </p:grpSpPr>
        <p:pic>
          <p:nvPicPr>
            <p:cNvPr id="59" name="Picture 8" descr="C:\Users\504-8\Downloads\6_연희직업전문학교_211202\화면 캡처 2021-12-03 10584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876" y="6698527"/>
              <a:ext cx="2588021" cy="954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타원 49"/>
            <p:cNvSpPr/>
            <p:nvPr/>
          </p:nvSpPr>
          <p:spPr>
            <a:xfrm>
              <a:off x="8003056" y="5750088"/>
              <a:ext cx="2798965" cy="2798965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7241204" y="7987523"/>
              <a:ext cx="990600" cy="1841716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왼쪽 화살표 55"/>
          <p:cNvSpPr/>
          <p:nvPr/>
        </p:nvSpPr>
        <p:spPr>
          <a:xfrm rot="2478342">
            <a:off x="3226238" y="8749775"/>
            <a:ext cx="1322509" cy="667932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0" y="9911834"/>
            <a:ext cx="2577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: http://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nahs2.com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11125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2068187" y="-38415"/>
            <a:ext cx="6255943" cy="10466267"/>
            <a:chOff x="12068187" y="-38415"/>
            <a:chExt cx="6255943" cy="10466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187" y="-38415"/>
              <a:ext cx="6255943" cy="10466267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762000" y="800100"/>
            <a:ext cx="8113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벤치마킹  특징  및  </a:t>
            </a:r>
            <a:r>
              <a:rPr lang="ko-KR" altLang="en-US" sz="4400" dirty="0">
                <a:latin typeface="Adobe 고딕 Std B" pitchFamily="34" charset="-127"/>
                <a:ea typeface="Adobe 고딕 Std B" pitchFamily="34" charset="-127"/>
              </a:rPr>
              <a:t>장점과</a:t>
            </a:r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  단점</a:t>
            </a:r>
          </a:p>
        </p:txBody>
      </p:sp>
      <p:grpSp>
        <p:nvGrpSpPr>
          <p:cNvPr id="10" name="그룹 1003"/>
          <p:cNvGrpSpPr/>
          <p:nvPr/>
        </p:nvGrpSpPr>
        <p:grpSpPr>
          <a:xfrm>
            <a:off x="17271174" y="312521"/>
            <a:ext cx="635826" cy="635826"/>
            <a:chOff x="13027355" y="7189309"/>
            <a:chExt cx="635826" cy="635826"/>
          </a:xfrm>
        </p:grpSpPr>
        <p:pic>
          <p:nvPicPr>
            <p:cNvPr id="11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7355" y="7189309"/>
              <a:ext cx="635826" cy="635826"/>
            </a:xfrm>
            <a:prstGeom prst="rect">
              <a:avLst/>
            </a:prstGeom>
          </p:spPr>
        </p:pic>
      </p:grpSp>
      <p:pic>
        <p:nvPicPr>
          <p:cNvPr id="4098" name="Picture 2" descr="C:\Users\504-8\Downloads\6_연희직업전문학교_211202\화면 캡처 2021-12-03 1057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4" r="68012" b="39366"/>
          <a:stretch/>
        </p:blipFill>
        <p:spPr bwMode="auto">
          <a:xfrm>
            <a:off x="1143000" y="1943100"/>
            <a:ext cx="4027247" cy="17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504-8\Downloads\6_연희직업전문학교_211202\화면 캡처 2021-12-03 1057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0" b="16817"/>
          <a:stretch/>
        </p:blipFill>
        <p:spPr bwMode="auto">
          <a:xfrm>
            <a:off x="7315200" y="4036740"/>
            <a:ext cx="3773488" cy="54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504-8\Downloads\6_연희직업전문학교_211202\장점-현재위치,단점-장황한내용s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0" r="-15940" b="50000"/>
          <a:stretch/>
        </p:blipFill>
        <p:spPr bwMode="auto">
          <a:xfrm>
            <a:off x="6376235" y="2232795"/>
            <a:ext cx="1242377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6997423" y="3046140"/>
            <a:ext cx="902812" cy="1441996"/>
          </a:xfrm>
          <a:prstGeom prst="straightConnector1">
            <a:avLst/>
          </a:prstGeom>
          <a:ln w="762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504-8\Downloads\6_연희직업전문학교_211202\화면 캡처 2021-12-03 1057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9" r="26056"/>
          <a:stretch/>
        </p:blipFill>
        <p:spPr bwMode="auto">
          <a:xfrm>
            <a:off x="510338" y="3362724"/>
            <a:ext cx="5614235" cy="612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344400" y="2247900"/>
            <a:ext cx="5870516" cy="6069925"/>
            <a:chOff x="12344400" y="3162300"/>
            <a:chExt cx="5870516" cy="606992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2429382" y="6515100"/>
              <a:ext cx="5477618" cy="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2344400" y="3162300"/>
              <a:ext cx="5870516" cy="6069925"/>
              <a:chOff x="12344400" y="2781300"/>
              <a:chExt cx="5870516" cy="606992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3182600" y="2781300"/>
                <a:ext cx="4879916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 err="1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Kategorie</a:t>
                </a:r>
                <a:endParaRPr lang="en-US" altLang="ko-KR" sz="24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편리한 이동을 위해 </a:t>
                </a:r>
                <a:r>
                  <a:rPr lang="ko-KR" altLang="en-US" sz="2000" dirty="0" err="1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내비게이션을</a:t>
                </a:r>
                <a:endPara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이용했고</a:t>
                </a: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접어놓음으로</a:t>
                </a:r>
                <a:endPara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</a:t>
                </a:r>
                <a:r>
                  <a:rPr lang="ko-KR" altLang="en-US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깔끔함을 더했다</a:t>
                </a:r>
                <a:r>
                  <a:rPr lang="en-US" altLang="ko-KR" sz="20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 smtClean="0"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4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35000" y="6819900"/>
                <a:ext cx="487991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Skill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본인의 강점이 무엇인지 한눈에</a:t>
                </a:r>
                <a:endPara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</a:t>
                </a:r>
                <a:r>
                  <a:rPr lang="ko-KR" altLang="en-US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드러나지 않고 많은 글자수로 인해</a:t>
                </a:r>
                <a:endParaRPr lang="en-US" altLang="ko-KR" sz="2000" b="1" dirty="0" smtClean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</a:t>
                </a:r>
                <a:r>
                  <a:rPr lang="ko-KR" altLang="en-US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비교적 산만한 분위기를 연출한다</a:t>
                </a:r>
                <a:r>
                  <a:rPr lang="en-US" altLang="ko-KR" sz="2000" b="1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ko-KR" altLang="en-US" sz="24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2344400" y="3013714"/>
                <a:ext cx="677108" cy="1523999"/>
                <a:chOff x="12344400" y="3013714"/>
                <a:chExt cx="677108" cy="1523999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2344400" y="3166114"/>
                  <a:ext cx="677108" cy="117756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ko-KR" altLang="en-US" sz="3200" dirty="0" smtClean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장   점</a:t>
                  </a:r>
                  <a:endParaRPr lang="ko-KR" altLang="en-US" sz="3200" dirty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2344400" y="3013714"/>
                  <a:ext cx="677108" cy="152399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12344400" y="7048500"/>
                <a:ext cx="677108" cy="1523999"/>
                <a:chOff x="12344400" y="7353301"/>
                <a:chExt cx="677108" cy="1523999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12344400" y="7523621"/>
                  <a:ext cx="677108" cy="117756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단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   점</a:t>
                  </a:r>
                  <a:endParaRPr lang="ko-KR" altLang="en-US" sz="3200" dirty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344400" y="7353301"/>
                  <a:ext cx="677108" cy="1523999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5" name="직사각형 14"/>
          <p:cNvSpPr/>
          <p:nvPr/>
        </p:nvSpPr>
        <p:spPr>
          <a:xfrm>
            <a:off x="0" y="9911834"/>
            <a:ext cx="3948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: http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://www.bobaekim1212.com/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11125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52400" y="8648700"/>
            <a:ext cx="18592800" cy="1638300"/>
            <a:chOff x="15525570" y="-38415"/>
            <a:chExt cx="2798560" cy="10466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762000" y="778014"/>
            <a:ext cx="3374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페르소나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 descr="C:\Users\504-8\Downloads\6_연희직업전문학교_211202\woman-1353825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0300"/>
            <a:ext cx="755726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7410450" y="778014"/>
            <a:ext cx="5797934" cy="3603486"/>
            <a:chOff x="8458200" y="778014"/>
            <a:chExt cx="4705350" cy="3298686"/>
          </a:xfrm>
        </p:grpSpPr>
        <p:sp>
          <p:nvSpPr>
            <p:cNvPr id="12" name="직사각형 11"/>
            <p:cNvSpPr/>
            <p:nvPr/>
          </p:nvSpPr>
          <p:spPr>
            <a:xfrm>
              <a:off x="8458200" y="778014"/>
              <a:ext cx="4705350" cy="3298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40579" y="1059873"/>
              <a:ext cx="4289957" cy="2807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이름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err="1" smtClean="0">
                  <a:latin typeface="Adobe 고딕 Std B" pitchFamily="34" charset="-127"/>
                  <a:ea typeface="Adobe 고딕 Std B" pitchFamily="34" charset="-127"/>
                </a:rPr>
                <a:t>김프로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나이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42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성별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여성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직업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err="1" smtClean="0">
                  <a:latin typeface="Adobe 고딕 Std B" pitchFamily="34" charset="-127"/>
                  <a:ea typeface="Adobe 고딕 Std B" pitchFamily="34" charset="-127"/>
                </a:rPr>
                <a:t>ㅇㅇ산업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 웹 개발자 팀장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성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격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차분하고 깔끔한 스타일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8827462" y="4881924"/>
            <a:ext cx="8591550" cy="5043126"/>
          </a:xfrm>
          <a:prstGeom prst="wedgeEllipseCallout">
            <a:avLst>
              <a:gd name="adj1" fmla="val -57923"/>
              <a:gd name="adj2" fmla="val -1108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63362" y="6091178"/>
            <a:ext cx="7690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저는 포트폴리오를 볼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때 </a:t>
            </a:r>
            <a:r>
              <a:rPr lang="ko-KR" altLang="en-US" sz="2400" dirty="0" err="1" smtClean="0">
                <a:latin typeface="Adobe 고딕 Std B" pitchFamily="34" charset="-127"/>
                <a:ea typeface="Adobe 고딕 Std B" pitchFamily="34" charset="-127"/>
              </a:rPr>
              <a:t>가독성을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가장 중요시해요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사진이나 자료보다 글이 더 많으면</a:t>
            </a: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한눈에 들어오지 않기 때문에 흥미가 떨어져서</a:t>
            </a: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창을 닫아버리기 마련이거든요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조잡하지 않고 최대한 깔끔했으면 좋겠어요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52400" y="8648700"/>
            <a:ext cx="18592800" cy="1638300"/>
            <a:chOff x="15525570" y="-38415"/>
            <a:chExt cx="2798560" cy="10466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762000" y="778014"/>
            <a:ext cx="29706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페르소나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1800" y="2017975"/>
            <a:ext cx="7132012" cy="57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2000" y="778014"/>
            <a:ext cx="3374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페르소나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853361" y="816113"/>
            <a:ext cx="5476877" cy="3832087"/>
            <a:chOff x="8458200" y="778014"/>
            <a:chExt cx="4910303" cy="3327319"/>
          </a:xfrm>
        </p:grpSpPr>
        <p:sp>
          <p:nvSpPr>
            <p:cNvPr id="22" name="직사각형 21"/>
            <p:cNvSpPr/>
            <p:nvPr/>
          </p:nvSpPr>
          <p:spPr>
            <a:xfrm>
              <a:off x="8458200" y="778014"/>
              <a:ext cx="4705350" cy="3298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91753" y="1243011"/>
              <a:ext cx="44767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이름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err="1" smtClean="0">
                  <a:latin typeface="Adobe 고딕 Std B" pitchFamily="34" charset="-127"/>
                  <a:ea typeface="Adobe 고딕 Std B" pitchFamily="34" charset="-127"/>
                </a:rPr>
                <a:t>김젝</a:t>
              </a:r>
              <a:r>
                <a:rPr lang="ko-KR" altLang="en-US" sz="2400" dirty="0" err="1">
                  <a:latin typeface="Adobe 고딕 Std B" pitchFamily="34" charset="-127"/>
                  <a:ea typeface="Adobe 고딕 Std B" pitchFamily="34" charset="-127"/>
                </a:rPr>
                <a:t>트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나이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29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성별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남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성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직업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err="1" smtClean="0">
                  <a:latin typeface="Adobe 고딕 Std B" pitchFamily="34" charset="-127"/>
                  <a:ea typeface="Adobe 고딕 Std B" pitchFamily="34" charset="-127"/>
                </a:rPr>
                <a:t>취업준비생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성격 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화려한 스타일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0860" y="4286250"/>
            <a:ext cx="9024139" cy="5581650"/>
            <a:chOff x="8604422" y="4710474"/>
            <a:chExt cx="9024139" cy="5581650"/>
          </a:xfrm>
          <a:solidFill>
            <a:schemeClr val="bg1">
              <a:lumMod val="95000"/>
            </a:schemeClr>
          </a:solidFill>
        </p:grpSpPr>
        <p:sp>
          <p:nvSpPr>
            <p:cNvPr id="25" name="타원형 설명선 24"/>
            <p:cNvSpPr/>
            <p:nvPr/>
          </p:nvSpPr>
          <p:spPr>
            <a:xfrm>
              <a:off x="8604422" y="4710474"/>
              <a:ext cx="9024139" cy="5581650"/>
            </a:xfrm>
            <a:prstGeom prst="wedgeEllipseCallout">
              <a:avLst>
                <a:gd name="adj1" fmla="val 59815"/>
                <a:gd name="adj2" fmla="val -768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08412" y="5896872"/>
              <a:ext cx="867054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평소 </a:t>
              </a:r>
              <a:r>
                <a:rPr lang="ko-KR" altLang="en-US" sz="2400" dirty="0" err="1" smtClean="0">
                  <a:latin typeface="Adobe 고딕 Std B" pitchFamily="34" charset="-127"/>
                  <a:ea typeface="Adobe 고딕 Std B" pitchFamily="34" charset="-127"/>
                </a:rPr>
                <a:t>개성있고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 화려한 스타일을 선호하는 편이라</a:t>
              </a: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역동적인 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포트폴리오를 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만들고 싶어서 여러 가지  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코드를 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이용해서 포트폴리오를 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만들었어요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 오래 전부터 </a:t>
              </a:r>
              <a:r>
                <a:rPr lang="ko-KR" altLang="en-US" sz="2400" dirty="0" err="1" smtClean="0">
                  <a:latin typeface="Adobe 고딕 Std B" pitchFamily="34" charset="-127"/>
                  <a:ea typeface="Adobe 고딕 Std B" pitchFamily="34" charset="-127"/>
                </a:rPr>
                <a:t>ㅇㅇ산업에</a:t>
              </a: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 개발팀으로 들어가고 싶었기 때문에 정말 많은 것을 준비했고</a:t>
              </a:r>
              <a:endParaRPr lang="en-US" altLang="ko-KR" sz="24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smtClean="0">
                  <a:latin typeface="Adobe 고딕 Std B" pitchFamily="34" charset="-127"/>
                  <a:ea typeface="Adobe 고딕 Std B" pitchFamily="34" charset="-127"/>
                </a:rPr>
                <a:t>최대한 많은 것을 보여드려야겠다 생각했어요</a:t>
              </a:r>
              <a:r>
                <a:rPr lang="en-US" altLang="ko-KR" sz="2400" dirty="0" smtClean="0"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 algn="ctr"/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06600" y="190500"/>
            <a:ext cx="635826" cy="635826"/>
            <a:chOff x="1857392" y="1142857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99" y="-190500"/>
            <a:ext cx="18888074" cy="2190751"/>
            <a:chOff x="15525570" y="-38415"/>
            <a:chExt cx="2798560" cy="10466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762000" y="778014"/>
            <a:ext cx="3483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정보구조도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05872" y="2244016"/>
            <a:ext cx="13800928" cy="7619999"/>
            <a:chOff x="2362256" y="1070329"/>
            <a:chExt cx="13563488" cy="8146342"/>
          </a:xfrm>
        </p:grpSpPr>
        <p:sp>
          <p:nvSpPr>
            <p:cNvPr id="60" name="직선 연결선 3"/>
            <p:cNvSpPr/>
            <p:nvPr/>
          </p:nvSpPr>
          <p:spPr>
            <a:xfrm>
              <a:off x="9144001" y="2650141"/>
              <a:ext cx="4895589" cy="3707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5384"/>
                  </a:lnTo>
                  <a:lnTo>
                    <a:pt x="4895589" y="185384"/>
                  </a:lnTo>
                  <a:lnTo>
                    <a:pt x="4895589" y="370768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직선 연결선 4"/>
            <p:cNvSpPr/>
            <p:nvPr/>
          </p:nvSpPr>
          <p:spPr>
            <a:xfrm>
              <a:off x="9896511" y="4291773"/>
              <a:ext cx="1694140" cy="3707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5384"/>
                  </a:lnTo>
                  <a:lnTo>
                    <a:pt x="1694140" y="185384"/>
                  </a:lnTo>
                  <a:lnTo>
                    <a:pt x="1694140" y="370768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직선 연결선 5"/>
            <p:cNvSpPr/>
            <p:nvPr/>
          </p:nvSpPr>
          <p:spPr>
            <a:xfrm>
              <a:off x="6995366" y="5933406"/>
              <a:ext cx="452626" cy="25759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575983"/>
                  </a:lnTo>
                  <a:lnTo>
                    <a:pt x="452626" y="2575983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직선 연결선 6"/>
            <p:cNvSpPr/>
            <p:nvPr/>
          </p:nvSpPr>
          <p:spPr>
            <a:xfrm>
              <a:off x="6995366" y="5933406"/>
              <a:ext cx="452626" cy="982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82250"/>
                  </a:lnTo>
                  <a:lnTo>
                    <a:pt x="452626" y="982250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직선 연결선 7"/>
            <p:cNvSpPr/>
            <p:nvPr/>
          </p:nvSpPr>
          <p:spPr>
            <a:xfrm>
              <a:off x="8202371" y="4291773"/>
              <a:ext cx="1694140" cy="3707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94140" y="0"/>
                  </a:moveTo>
                  <a:lnTo>
                    <a:pt x="1694140" y="185384"/>
                  </a:lnTo>
                  <a:lnTo>
                    <a:pt x="0" y="185384"/>
                  </a:lnTo>
                  <a:lnTo>
                    <a:pt x="0" y="370768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직선 연결선 8"/>
            <p:cNvSpPr/>
            <p:nvPr/>
          </p:nvSpPr>
          <p:spPr>
            <a:xfrm>
              <a:off x="9144001" y="2650141"/>
              <a:ext cx="752510" cy="3707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5384"/>
                  </a:lnTo>
                  <a:lnTo>
                    <a:pt x="752510" y="185384"/>
                  </a:lnTo>
                  <a:lnTo>
                    <a:pt x="752510" y="370768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직선 연결선 9"/>
            <p:cNvSpPr/>
            <p:nvPr/>
          </p:nvSpPr>
          <p:spPr>
            <a:xfrm>
              <a:off x="2739487" y="4291773"/>
              <a:ext cx="565846" cy="42894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289466"/>
                  </a:lnTo>
                  <a:lnTo>
                    <a:pt x="565846" y="4289466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7" name="직선 연결선 10"/>
            <p:cNvSpPr/>
            <p:nvPr/>
          </p:nvSpPr>
          <p:spPr>
            <a:xfrm>
              <a:off x="2739487" y="4291773"/>
              <a:ext cx="565846" cy="26478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47833"/>
                  </a:lnTo>
                  <a:lnTo>
                    <a:pt x="565846" y="2647833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직선 연결선 11"/>
            <p:cNvSpPr/>
            <p:nvPr/>
          </p:nvSpPr>
          <p:spPr>
            <a:xfrm>
              <a:off x="2739487" y="4291773"/>
              <a:ext cx="565846" cy="10062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06200"/>
                  </a:lnTo>
                  <a:lnTo>
                    <a:pt x="565846" y="1006200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직선 연결선 12"/>
            <p:cNvSpPr/>
            <p:nvPr/>
          </p:nvSpPr>
          <p:spPr>
            <a:xfrm>
              <a:off x="4248411" y="2650141"/>
              <a:ext cx="4895589" cy="3707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95589" y="0"/>
                  </a:moveTo>
                  <a:lnTo>
                    <a:pt x="4895589" y="185384"/>
                  </a:lnTo>
                  <a:lnTo>
                    <a:pt x="0" y="185384"/>
                  </a:lnTo>
                  <a:lnTo>
                    <a:pt x="0" y="370768"/>
                  </a:lnTo>
                </a:path>
              </a:pathLst>
            </a:cu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0" name="그룹 69"/>
            <p:cNvGrpSpPr/>
            <p:nvPr/>
          </p:nvGrpSpPr>
          <p:grpSpPr>
            <a:xfrm>
              <a:off x="7229817" y="1070329"/>
              <a:ext cx="3828366" cy="1579811"/>
              <a:chOff x="6772616" y="3528"/>
              <a:chExt cx="3828366" cy="1579811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772616" y="3528"/>
                <a:ext cx="3828366" cy="1579811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2" name="직사각형 101"/>
              <p:cNvSpPr/>
              <p:nvPr/>
            </p:nvSpPr>
            <p:spPr>
              <a:xfrm>
                <a:off x="6772616" y="3528"/>
                <a:ext cx="3828366" cy="15798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포트폴리오</a:t>
                </a:r>
                <a:endParaRPr lang="ko-KR" altLang="en-US" sz="4000" kern="1200" dirty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362256" y="3020910"/>
              <a:ext cx="3772309" cy="1270863"/>
              <a:chOff x="1905055" y="1954109"/>
              <a:chExt cx="3772309" cy="1270863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1905055" y="1954109"/>
                <a:ext cx="3772309" cy="12708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직사각형 99"/>
              <p:cNvSpPr/>
              <p:nvPr/>
            </p:nvSpPr>
            <p:spPr>
              <a:xfrm>
                <a:off x="1905055" y="1954109"/>
                <a:ext cx="3772309" cy="12708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프로필</a:t>
                </a:r>
                <a:endParaRPr lang="ko-KR" altLang="en-US" sz="4000" kern="1200" dirty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3305333" y="4662542"/>
              <a:ext cx="3017512" cy="1270863"/>
              <a:chOff x="2848132" y="3595741"/>
              <a:chExt cx="3017512" cy="1270863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2848132" y="3595741"/>
                <a:ext cx="3017512" cy="12708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8" name="직사각형 97"/>
              <p:cNvSpPr/>
              <p:nvPr/>
            </p:nvSpPr>
            <p:spPr>
              <a:xfrm>
                <a:off x="2848132" y="3595741"/>
                <a:ext cx="3017512" cy="12708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기본정보</a:t>
                </a:r>
                <a:endParaRPr lang="ko-KR" altLang="en-US" sz="4000" kern="12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3305333" y="6304175"/>
              <a:ext cx="3017512" cy="1270863"/>
              <a:chOff x="2848132" y="5237374"/>
              <a:chExt cx="3017512" cy="1270863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2848132" y="5237374"/>
                <a:ext cx="3017512" cy="12708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6" name="직사각형 95"/>
              <p:cNvSpPr/>
              <p:nvPr/>
            </p:nvSpPr>
            <p:spPr>
              <a:xfrm>
                <a:off x="2848132" y="5237374"/>
                <a:ext cx="3017512" cy="12708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자격증</a:t>
                </a:r>
                <a:endParaRPr lang="ko-KR" altLang="en-US" sz="4000" kern="12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305333" y="7945808"/>
              <a:ext cx="3017512" cy="1270863"/>
              <a:chOff x="2848132" y="6879007"/>
              <a:chExt cx="3017512" cy="1270863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48132" y="6879007"/>
                <a:ext cx="3017512" cy="12708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4" name="직사각형 93"/>
              <p:cNvSpPr/>
              <p:nvPr/>
            </p:nvSpPr>
            <p:spPr>
              <a:xfrm>
                <a:off x="2848132" y="6879007"/>
                <a:ext cx="3017512" cy="12708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스킬</a:t>
                </a:r>
                <a:endParaRPr lang="ko-KR" altLang="en-US" sz="4000" kern="12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8010357" y="3020910"/>
              <a:ext cx="3772309" cy="1270863"/>
              <a:chOff x="7553156" y="1954109"/>
              <a:chExt cx="3772309" cy="1270863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7553156" y="1954109"/>
                <a:ext cx="3772309" cy="12708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2" name="직사각형 91"/>
              <p:cNvSpPr/>
              <p:nvPr/>
            </p:nvSpPr>
            <p:spPr>
              <a:xfrm>
                <a:off x="7553156" y="1954109"/>
                <a:ext cx="3772309" cy="12708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프로젝트</a:t>
                </a:r>
                <a:endParaRPr lang="ko-KR" altLang="en-US" sz="4000" kern="1200" dirty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693615" y="4662542"/>
              <a:ext cx="3017512" cy="1270863"/>
              <a:chOff x="6236414" y="3595741"/>
              <a:chExt cx="3017512" cy="127086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236414" y="3595741"/>
                <a:ext cx="3017512" cy="12708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직사각형 89"/>
              <p:cNvSpPr/>
              <p:nvPr/>
            </p:nvSpPr>
            <p:spPr>
              <a:xfrm>
                <a:off x="6236414" y="3595741"/>
                <a:ext cx="3017512" cy="12708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집단</a:t>
                </a:r>
                <a:endParaRPr lang="ko-KR" altLang="en-US" sz="4000" kern="12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7447993" y="6304175"/>
              <a:ext cx="3960360" cy="1222963"/>
              <a:chOff x="6990792" y="5237374"/>
              <a:chExt cx="3960360" cy="1222963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6990792" y="5237374"/>
                <a:ext cx="3960360" cy="12229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직사각형 87"/>
              <p:cNvSpPr/>
              <p:nvPr/>
            </p:nvSpPr>
            <p:spPr>
              <a:xfrm>
                <a:off x="6990792" y="5237374"/>
                <a:ext cx="3960360" cy="12229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작업과정</a:t>
                </a:r>
                <a:endParaRPr lang="ko-KR" altLang="en-US" sz="40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7447993" y="7897908"/>
              <a:ext cx="3960360" cy="1222963"/>
              <a:chOff x="6990792" y="6831107"/>
              <a:chExt cx="3960360" cy="1222963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6990792" y="6831107"/>
                <a:ext cx="3960360" cy="12229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6" name="직사각형 85"/>
              <p:cNvSpPr/>
              <p:nvPr/>
            </p:nvSpPr>
            <p:spPr>
              <a:xfrm>
                <a:off x="6990792" y="6831107"/>
                <a:ext cx="3960360" cy="12229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사이트 </a:t>
                </a:r>
                <a:r>
                  <a:rPr lang="ko-KR" altLang="en-US" sz="4000" kern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바로가기</a:t>
                </a:r>
                <a:endParaRPr lang="ko-KR" altLang="en-US" sz="40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0081896" y="4662542"/>
              <a:ext cx="3017512" cy="1270863"/>
              <a:chOff x="9624695" y="3595741"/>
              <a:chExt cx="3017512" cy="1270863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9624695" y="3595741"/>
                <a:ext cx="3017512" cy="12708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직사각형 83"/>
              <p:cNvSpPr/>
              <p:nvPr/>
            </p:nvSpPr>
            <p:spPr>
              <a:xfrm>
                <a:off x="9624695" y="3595741"/>
                <a:ext cx="3017512" cy="12708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개인</a:t>
                </a:r>
                <a:endParaRPr lang="ko-KR" altLang="en-US" sz="4000" kern="12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12153435" y="3020910"/>
              <a:ext cx="3772309" cy="1270863"/>
              <a:chOff x="11696234" y="1954109"/>
              <a:chExt cx="3772309" cy="1270863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696234" y="1954109"/>
                <a:ext cx="3772309" cy="12708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2" name="직사각형 81"/>
              <p:cNvSpPr/>
              <p:nvPr/>
            </p:nvSpPr>
            <p:spPr>
              <a:xfrm>
                <a:off x="11696234" y="1954109"/>
                <a:ext cx="3772309" cy="12708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4000" kern="1200" dirty="0" smtClean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연락처</a:t>
                </a:r>
                <a:endParaRPr lang="ko-KR" altLang="en-US" sz="4000" kern="1200" dirty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06600" y="190500"/>
            <a:ext cx="635826" cy="635826"/>
            <a:chOff x="1857392" y="1142857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92" y="1142857"/>
              <a:ext cx="635826" cy="6358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99" y="-190500"/>
            <a:ext cx="18888074" cy="2190751"/>
            <a:chOff x="15525570" y="-38415"/>
            <a:chExt cx="2798560" cy="10466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762000" y="778014"/>
            <a:ext cx="39966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</a:t>
            </a:r>
          </a:p>
        </p:txBody>
      </p:sp>
      <p:pic>
        <p:nvPicPr>
          <p:cNvPr id="52" name="Picture 2" descr="C:\Users\504-8\Downloads\6_연희직업전문학교_211202\화면 캡처 2021-12-03 1251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03" y="2040454"/>
            <a:ext cx="12984163" cy="80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409</Words>
  <Application>Microsoft Office PowerPoint</Application>
  <PresentationFormat>사용자 지정</PresentationFormat>
  <Paragraphs>115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504-8</cp:lastModifiedBy>
  <cp:revision>28</cp:revision>
  <cp:lastPrinted>2021-12-03T04:23:56Z</cp:lastPrinted>
  <dcterms:created xsi:type="dcterms:W3CDTF">2021-12-03T09:25:49Z</dcterms:created>
  <dcterms:modified xsi:type="dcterms:W3CDTF">2021-12-03T05:32:54Z</dcterms:modified>
</cp:coreProperties>
</file>