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4660"/>
  </p:normalViewPr>
  <p:slideViewPr>
    <p:cSldViewPr>
      <p:cViewPr>
        <p:scale>
          <a:sx n="75" d="100"/>
          <a:sy n="75" d="100"/>
        </p:scale>
        <p:origin x="-1766" y="-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9987E-ED36-4E0E-B942-E7CF593EACC8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B2DA4-2D04-477A-8B66-4F8B1D3B1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01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원래의 정규화는 </a:t>
            </a:r>
            <a:r>
              <a:rPr lang="en-US" altLang="ko-KR" dirty="0" err="1" smtClean="0"/>
              <a:t>xnew</a:t>
            </a:r>
            <a:r>
              <a:rPr lang="en-US" altLang="ko-KR" dirty="0" smtClean="0"/>
              <a:t>= x-min /max-min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B2DA4-2D04-477A-8B66-4F8B1D3B146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493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원래의 정규화는 </a:t>
            </a:r>
            <a:r>
              <a:rPr lang="en-US" altLang="ko-KR" dirty="0" err="1" smtClean="0"/>
              <a:t>xnew</a:t>
            </a:r>
            <a:r>
              <a:rPr lang="en-US" altLang="ko-KR" smtClean="0"/>
              <a:t>= x-min /max-min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B2DA4-2D04-477A-8B66-4F8B1D3B146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493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원래의 정규화는 </a:t>
            </a:r>
            <a:r>
              <a:rPr lang="en-US" altLang="ko-KR" dirty="0" err="1" smtClean="0"/>
              <a:t>xnew</a:t>
            </a:r>
            <a:r>
              <a:rPr lang="en-US" altLang="ko-KR" smtClean="0"/>
              <a:t>= x-min /max-min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B2DA4-2D04-477A-8B66-4F8B1D3B146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493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원래의 정규화는 </a:t>
            </a:r>
            <a:r>
              <a:rPr lang="en-US" altLang="ko-KR" dirty="0" err="1" smtClean="0"/>
              <a:t>xnew</a:t>
            </a:r>
            <a:r>
              <a:rPr lang="en-US" altLang="ko-KR" smtClean="0"/>
              <a:t>= x-min /max-min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B2DA4-2D04-477A-8B66-4F8B1D3B146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493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원래의 정규화는 </a:t>
            </a:r>
            <a:r>
              <a:rPr lang="en-US" altLang="ko-KR" dirty="0" err="1" smtClean="0"/>
              <a:t>xnew</a:t>
            </a:r>
            <a:r>
              <a:rPr lang="en-US" altLang="ko-KR" smtClean="0"/>
              <a:t>= x-min /max-min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B2DA4-2D04-477A-8B66-4F8B1D3B146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49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41F78-BDBB-44A2-8D97-A5C81D2DE9A1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367A-E735-4471-BDC4-09C23FEA9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1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41F78-BDBB-44A2-8D97-A5C81D2DE9A1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367A-E735-4471-BDC4-09C23FEA9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01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41F78-BDBB-44A2-8D97-A5C81D2DE9A1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367A-E735-4471-BDC4-09C23FEA9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46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41F78-BDBB-44A2-8D97-A5C81D2DE9A1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367A-E735-4471-BDC4-09C23FEA9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13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41F78-BDBB-44A2-8D97-A5C81D2DE9A1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367A-E735-4471-BDC4-09C23FEA9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6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41F78-BDBB-44A2-8D97-A5C81D2DE9A1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367A-E735-4471-BDC4-09C23FEA9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53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41F78-BDBB-44A2-8D97-A5C81D2DE9A1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367A-E735-4471-BDC4-09C23FEA9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28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41F78-BDBB-44A2-8D97-A5C81D2DE9A1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367A-E735-4471-BDC4-09C23FEA9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23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41F78-BDBB-44A2-8D97-A5C81D2DE9A1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367A-E735-4471-BDC4-09C23FEA9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68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41F78-BDBB-44A2-8D97-A5C81D2DE9A1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367A-E735-4471-BDC4-09C23FEA9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61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41F78-BDBB-44A2-8D97-A5C81D2DE9A1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367A-E735-4471-BDC4-09C23FEA9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24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41F78-BDBB-44A2-8D97-A5C81D2DE9A1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D367A-E735-4471-BDC4-09C23FEA9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36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576" y="3933056"/>
            <a:ext cx="7920880" cy="17526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3000" dirty="0" smtClean="0">
                <a:latin typeface="a아시아고딕E" pitchFamily="18" charset="-127"/>
                <a:ea typeface="a아시아고딕E" pitchFamily="18" charset="-127"/>
              </a:rPr>
              <a:t>ML</a:t>
            </a:r>
            <a:r>
              <a:rPr lang="ko-KR" altLang="en-US" sz="3000" dirty="0" smtClean="0">
                <a:latin typeface="a아시아고딕E" pitchFamily="18" charset="-127"/>
                <a:ea typeface="a아시아고딕E" pitchFamily="18" charset="-127"/>
              </a:rPr>
              <a:t>알고리즘은 데이터에 기반</a:t>
            </a:r>
            <a:endParaRPr lang="en-US" altLang="ko-KR" sz="3000" dirty="0" smtClean="0">
              <a:latin typeface="a아시아고딕E" pitchFamily="18" charset="-127"/>
              <a:ea typeface="a아시아고딕E" pitchFamily="18" charset="-127"/>
            </a:endParaRPr>
          </a:p>
          <a:p>
            <a:pPr algn="just"/>
            <a:r>
              <a:rPr lang="ko-KR" altLang="en-US" sz="2400" dirty="0" err="1" smtClean="0">
                <a:latin typeface="a아시아고딕E" pitchFamily="18" charset="-127"/>
                <a:ea typeface="a아시아고딕E" pitchFamily="18" charset="-127"/>
              </a:rPr>
              <a:t>결손값은</a:t>
            </a:r>
            <a:r>
              <a:rPr lang="ko-KR" altLang="en-US" sz="2400" dirty="0" smtClean="0">
                <a:latin typeface="a아시아고딕E" pitchFamily="18" charset="-127"/>
                <a:ea typeface="a아시아고딕E" pitchFamily="18" charset="-127"/>
              </a:rPr>
              <a:t> 허용 </a:t>
            </a:r>
            <a:r>
              <a:rPr lang="en-US" altLang="ko-KR" sz="2400" dirty="0" smtClean="0">
                <a:latin typeface="a아시아고딕E" pitchFamily="18" charset="-127"/>
                <a:ea typeface="a아시아고딕E" pitchFamily="18" charset="-127"/>
              </a:rPr>
              <a:t>X             </a:t>
            </a:r>
            <a:r>
              <a:rPr lang="ko-KR" altLang="en-US" sz="2400" dirty="0" smtClean="0">
                <a:latin typeface="a아시아고딕E" pitchFamily="18" charset="-127"/>
                <a:ea typeface="a아시아고딕E" pitchFamily="18" charset="-127"/>
              </a:rPr>
              <a:t>평균값 </a:t>
            </a:r>
            <a:r>
              <a:rPr lang="en-US" altLang="ko-KR" sz="2400" dirty="0" smtClean="0">
                <a:latin typeface="a아시아고딕E" pitchFamily="18" charset="-127"/>
                <a:ea typeface="a아시아고딕E" pitchFamily="18" charset="-127"/>
              </a:rPr>
              <a:t>/ </a:t>
            </a:r>
            <a:r>
              <a:rPr lang="ko-KR" altLang="en-US" sz="2400" dirty="0" err="1" smtClean="0">
                <a:latin typeface="a아시아고딕E" pitchFamily="18" charset="-127"/>
                <a:ea typeface="a아시아고딕E" pitchFamily="18" charset="-127"/>
              </a:rPr>
              <a:t>피처드롭</a:t>
            </a:r>
            <a:endParaRPr lang="en-US" altLang="ko-KR" sz="2400" dirty="0">
              <a:latin typeface="a아시아고딕E" pitchFamily="18" charset="-127"/>
              <a:ea typeface="a아시아고딕E" pitchFamily="18" charset="-127"/>
            </a:endParaRPr>
          </a:p>
          <a:p>
            <a:pPr algn="just"/>
            <a:r>
              <a:rPr lang="ko-KR" altLang="en-US" sz="2400" dirty="0" err="1" smtClean="0">
                <a:latin typeface="a아시아고딕E" pitchFamily="18" charset="-127"/>
                <a:ea typeface="a아시아고딕E" pitchFamily="18" charset="-127"/>
              </a:rPr>
              <a:t>문자열값을</a:t>
            </a:r>
            <a:r>
              <a:rPr lang="ko-KR" altLang="en-US" sz="2400" dirty="0" smtClean="0">
                <a:latin typeface="a아시아고딕E" pitchFamily="18" charset="-127"/>
                <a:ea typeface="a아시아고딕E" pitchFamily="18" charset="-127"/>
              </a:rPr>
              <a:t> </a:t>
            </a:r>
            <a:r>
              <a:rPr lang="ko-KR" altLang="en-US" sz="2400" dirty="0" err="1" smtClean="0">
                <a:latin typeface="a아시아고딕E" pitchFamily="18" charset="-127"/>
                <a:ea typeface="a아시아고딕E" pitchFamily="18" charset="-127"/>
              </a:rPr>
              <a:t>입력값으로</a:t>
            </a:r>
            <a:r>
              <a:rPr lang="ko-KR" altLang="en-US" sz="2400" dirty="0" smtClean="0">
                <a:latin typeface="a아시아고딕E" pitchFamily="18" charset="-127"/>
                <a:ea typeface="a아시아고딕E" pitchFamily="18" charset="-127"/>
              </a:rPr>
              <a:t> </a:t>
            </a:r>
            <a:r>
              <a:rPr lang="en-US" altLang="ko-KR" sz="2400" dirty="0" smtClean="0">
                <a:latin typeface="a아시아고딕E" pitchFamily="18" charset="-127"/>
                <a:ea typeface="a아시아고딕E" pitchFamily="18" charset="-127"/>
              </a:rPr>
              <a:t>X    </a:t>
            </a:r>
            <a:r>
              <a:rPr lang="ko-KR" altLang="en-US" sz="2400" dirty="0" err="1" smtClean="0">
                <a:latin typeface="a아시아고딕E" pitchFamily="18" charset="-127"/>
                <a:ea typeface="a아시아고딕E" pitchFamily="18" charset="-127"/>
              </a:rPr>
              <a:t>숫자형으로</a:t>
            </a:r>
            <a:r>
              <a:rPr lang="ko-KR" altLang="en-US" sz="2400" dirty="0" smtClean="0">
                <a:latin typeface="a아시아고딕E" pitchFamily="18" charset="-127"/>
                <a:ea typeface="a아시아고딕E" pitchFamily="18" charset="-127"/>
              </a:rPr>
              <a:t> 변환</a:t>
            </a:r>
            <a:endParaRPr lang="ko-KR" altLang="en-US" sz="2400" dirty="0">
              <a:latin typeface="a아시아고딕E" pitchFamily="18" charset="-127"/>
              <a:ea typeface="a아시아고딕E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52536" y="952852"/>
            <a:ext cx="94227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i="1" dirty="0" smtClean="0">
                <a:solidFill>
                  <a:schemeClr val="bg1">
                    <a:lumMod val="85000"/>
                  </a:schemeClr>
                </a:solidFill>
                <a:latin typeface="1훈점보맘보 B" pitchFamily="18" charset="-127"/>
                <a:ea typeface="1훈점보맘보 B" pitchFamily="18" charset="-127"/>
              </a:rPr>
              <a:t>Data </a:t>
            </a:r>
            <a:r>
              <a:rPr lang="en-US" altLang="ko-KR" sz="6600" i="1" dirty="0" err="1" smtClean="0">
                <a:solidFill>
                  <a:schemeClr val="bg1">
                    <a:lumMod val="85000"/>
                  </a:schemeClr>
                </a:solidFill>
                <a:latin typeface="1훈점보맘보 B" pitchFamily="18" charset="-127"/>
                <a:ea typeface="1훈점보맘보 B" pitchFamily="18" charset="-127"/>
              </a:rPr>
              <a:t>Prerprocessing</a:t>
            </a:r>
            <a:endParaRPr lang="ko-KR" altLang="en-US" sz="6600" i="1" dirty="0">
              <a:solidFill>
                <a:schemeClr val="bg1">
                  <a:lumMod val="85000"/>
                </a:schemeClr>
              </a:solidFill>
              <a:latin typeface="1훈점보맘보 B" pitchFamily="18" charset="-127"/>
              <a:ea typeface="1훈점보맘보 B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166887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latin typeface="a우주소년" pitchFamily="18" charset="-127"/>
                <a:ea typeface="a우주소년" pitchFamily="18" charset="-127"/>
              </a:rPr>
              <a:t>5. </a:t>
            </a:r>
            <a:r>
              <a:rPr lang="ko-KR" altLang="en-US" sz="5400" dirty="0" smtClean="0">
                <a:latin typeface="a우주소년" pitchFamily="18" charset="-127"/>
                <a:ea typeface="a우주소년" pitchFamily="18" charset="-127"/>
              </a:rPr>
              <a:t>데이터전처리</a:t>
            </a:r>
            <a:endParaRPr lang="ko-KR" altLang="en-US" sz="5400" dirty="0">
              <a:latin typeface="a우주소년" pitchFamily="18" charset="-127"/>
              <a:ea typeface="a우주소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674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latin typeface="a우주소년" pitchFamily="18" charset="-127"/>
                <a:ea typeface="a우주소년" pitchFamily="18" charset="-127"/>
              </a:rPr>
              <a:t>5-3 </a:t>
            </a:r>
            <a:r>
              <a:rPr lang="ko-KR" altLang="en-US" sz="4000" dirty="0" smtClean="0">
                <a:latin typeface="a우주소년" pitchFamily="18" charset="-127"/>
                <a:ea typeface="a우주소년" pitchFamily="18" charset="-127"/>
              </a:rPr>
              <a:t>데이터 스케일링 변환시의 유의점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8045" y="1484784"/>
            <a:ext cx="79956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i="1" u="sng" dirty="0" smtClean="0">
                <a:latin typeface="a아시아고딕E" pitchFamily="18" charset="-127"/>
                <a:ea typeface="a아시아고딕E" pitchFamily="18" charset="-127"/>
              </a:rPr>
              <a:t>전체 데이터의 스케일링</a:t>
            </a:r>
            <a:r>
              <a:rPr lang="ko-KR" altLang="en-US" dirty="0" smtClean="0">
                <a:latin typeface="a아시아고딕E" pitchFamily="18" charset="-127"/>
                <a:ea typeface="a아시아고딕E" pitchFamily="18" charset="-127"/>
              </a:rPr>
              <a:t>을 변환 후에  </a:t>
            </a:r>
            <a:r>
              <a:rPr lang="en-US" altLang="ko-KR" dirty="0" smtClean="0">
                <a:latin typeface="a아시아고딕E" pitchFamily="18" charset="-127"/>
                <a:ea typeface="a아시아고딕E" pitchFamily="18" charset="-127"/>
              </a:rPr>
              <a:t>test</a:t>
            </a:r>
            <a:r>
              <a:rPr lang="ko-KR" altLang="en-US" dirty="0" smtClean="0">
                <a:latin typeface="a아시아고딕E" pitchFamily="18" charset="-127"/>
                <a:ea typeface="a아시아고딕E" pitchFamily="18" charset="-127"/>
              </a:rPr>
              <a:t>와 </a:t>
            </a:r>
            <a:r>
              <a:rPr lang="en-US" altLang="ko-KR" dirty="0" smtClean="0">
                <a:latin typeface="a아시아고딕E" pitchFamily="18" charset="-127"/>
                <a:ea typeface="a아시아고딕E" pitchFamily="18" charset="-127"/>
              </a:rPr>
              <a:t>train data set </a:t>
            </a:r>
            <a:r>
              <a:rPr lang="ko-KR" altLang="en-US" dirty="0" smtClean="0">
                <a:latin typeface="a아시아고딕E" pitchFamily="18" charset="-127"/>
                <a:ea typeface="a아시아고딕E" pitchFamily="18" charset="-127"/>
              </a:rPr>
              <a:t>분리하기</a:t>
            </a:r>
            <a:endParaRPr lang="en-US" altLang="ko-KR" dirty="0" smtClean="0">
              <a:latin typeface="a아시아고딕E" pitchFamily="18" charset="-127"/>
              <a:ea typeface="a아시아고딕E" pitchFamily="18" charset="-127"/>
            </a:endParaRPr>
          </a:p>
          <a:p>
            <a:pPr lvl="1"/>
            <a:r>
              <a:rPr lang="ko-KR" altLang="en-US" dirty="0" smtClean="0">
                <a:latin typeface="a아시아고딕E" pitchFamily="18" charset="-127"/>
                <a:ea typeface="a아시아고딕E" pitchFamily="18" charset="-127"/>
              </a:rPr>
              <a:t> </a:t>
            </a:r>
            <a:r>
              <a:rPr lang="en-US" altLang="ko-KR" dirty="0" smtClean="0">
                <a:latin typeface="a아시아고딕E" pitchFamily="18" charset="-127"/>
                <a:ea typeface="a아시아고딕E" pitchFamily="18" charset="-127"/>
              </a:rPr>
              <a:t>&gt; </a:t>
            </a:r>
            <a:r>
              <a:rPr lang="ko-KR" altLang="en-US" dirty="0" smtClean="0">
                <a:latin typeface="a아시아고딕E" pitchFamily="18" charset="-127"/>
                <a:ea typeface="a아시아고딕E" pitchFamily="18" charset="-127"/>
              </a:rPr>
              <a:t>따로 할 경우 기준 정보가 달라져서 정확한 예측 불가</a:t>
            </a:r>
            <a:endParaRPr lang="en-US" altLang="ko-KR" dirty="0" smtClean="0">
              <a:latin typeface="a아시아고딕E" pitchFamily="18" charset="-127"/>
              <a:ea typeface="a아시아고딕E" pitchFamily="18" charset="-127"/>
            </a:endParaRPr>
          </a:p>
          <a:p>
            <a:pPr marL="742950" lvl="1" indent="-285750">
              <a:buFont typeface="Wingdings"/>
              <a:buChar char="Ø"/>
            </a:pPr>
            <a:endParaRPr lang="en-US" altLang="ko-KR" dirty="0">
              <a:latin typeface="a아시아고딕E" pitchFamily="18" charset="-127"/>
              <a:ea typeface="a아시아고딕E" pitchFamily="18" charset="-127"/>
            </a:endParaRPr>
          </a:p>
          <a:p>
            <a:pPr marL="742950" lvl="1" indent="-285750">
              <a:buFont typeface="Wingdings"/>
              <a:buChar char="Ø"/>
            </a:pPr>
            <a:endParaRPr lang="en-US" altLang="ko-KR" dirty="0" smtClean="0">
              <a:latin typeface="a아시아고딕E" pitchFamily="18" charset="-127"/>
              <a:ea typeface="a아시아고딕E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a아시아고딕E" pitchFamily="18" charset="-127"/>
                <a:ea typeface="a아시아고딕E" pitchFamily="18" charset="-127"/>
              </a:rPr>
              <a:t> </a:t>
            </a:r>
            <a:r>
              <a:rPr lang="ko-KR" altLang="en-US" dirty="0" smtClean="0">
                <a:latin typeface="a아시아고딕E" pitchFamily="18" charset="-127"/>
                <a:ea typeface="a아시아고딕E" pitchFamily="18" charset="-127"/>
              </a:rPr>
              <a:t>전체를 한꺼번에 하는 것이 불가능할 경우</a:t>
            </a:r>
            <a:endParaRPr lang="en-US" altLang="ko-KR" dirty="0" smtClean="0">
              <a:latin typeface="a아시아고딕E" pitchFamily="18" charset="-127"/>
              <a:ea typeface="a아시아고딕E" pitchFamily="18" charset="-127"/>
            </a:endParaRPr>
          </a:p>
          <a:p>
            <a:pPr lvl="1"/>
            <a:r>
              <a:rPr lang="ko-KR" altLang="en-US" dirty="0" smtClean="0">
                <a:latin typeface="a아시아고딕E" pitchFamily="18" charset="-127"/>
                <a:ea typeface="a아시아고딕E" pitchFamily="18" charset="-127"/>
              </a:rPr>
              <a:t> </a:t>
            </a:r>
            <a:r>
              <a:rPr lang="en-US" altLang="ko-KR" dirty="0" smtClean="0">
                <a:latin typeface="a아시아고딕E" pitchFamily="18" charset="-127"/>
                <a:ea typeface="a아시아고딕E" pitchFamily="18" charset="-127"/>
              </a:rPr>
              <a:t>fit</a:t>
            </a:r>
            <a:r>
              <a:rPr lang="ko-KR" altLang="en-US" dirty="0" smtClean="0">
                <a:latin typeface="a아시아고딕E" pitchFamily="18" charset="-127"/>
                <a:ea typeface="a아시아고딕E" pitchFamily="18" charset="-127"/>
              </a:rPr>
              <a:t>이나 </a:t>
            </a:r>
            <a:r>
              <a:rPr lang="en-US" altLang="ko-KR" dirty="0" err="1" smtClean="0">
                <a:latin typeface="a아시아고딕E" pitchFamily="18" charset="-127"/>
                <a:ea typeface="a아시아고딕E" pitchFamily="18" charset="-127"/>
              </a:rPr>
              <a:t>fit_transform</a:t>
            </a:r>
            <a:r>
              <a:rPr lang="ko-KR" altLang="en-US" dirty="0" smtClean="0">
                <a:latin typeface="a아시아고딕E" pitchFamily="18" charset="-127"/>
                <a:ea typeface="a아시아고딕E" pitchFamily="18" charset="-127"/>
              </a:rPr>
              <a:t>이 아닌</a:t>
            </a:r>
            <a:endParaRPr lang="en-US" altLang="ko-KR" dirty="0">
              <a:latin typeface="a아시아고딕E" pitchFamily="18" charset="-127"/>
              <a:ea typeface="a아시아고딕E" pitchFamily="18" charset="-127"/>
            </a:endParaRPr>
          </a:p>
          <a:p>
            <a:pPr lvl="1"/>
            <a:r>
              <a:rPr lang="ko-KR" altLang="en-US" i="1" u="sng" dirty="0" smtClean="0">
                <a:latin typeface="a아시아고딕E" pitchFamily="18" charset="-127"/>
                <a:ea typeface="a아시아고딕E" pitchFamily="18" charset="-127"/>
              </a:rPr>
              <a:t>학습데이터로 </a:t>
            </a:r>
            <a:r>
              <a:rPr lang="en-US" altLang="ko-KR" i="1" u="sng" dirty="0" smtClean="0">
                <a:latin typeface="a아시아고딕E" pitchFamily="18" charset="-127"/>
                <a:ea typeface="a아시아고딕E" pitchFamily="18" charset="-127"/>
              </a:rPr>
              <a:t>fit()</a:t>
            </a:r>
            <a:r>
              <a:rPr lang="ko-KR" altLang="en-US" i="1" u="sng" dirty="0" smtClean="0">
                <a:latin typeface="a아시아고딕E" pitchFamily="18" charset="-127"/>
                <a:ea typeface="a아시아고딕E" pitchFamily="18" charset="-127"/>
              </a:rPr>
              <a:t>된 </a:t>
            </a:r>
            <a:r>
              <a:rPr lang="en-US" altLang="ko-KR" i="1" u="sng" dirty="0" err="1" smtClean="0">
                <a:latin typeface="a아시아고딕E" pitchFamily="18" charset="-127"/>
                <a:ea typeface="a아시아고딕E" pitchFamily="18" charset="-127"/>
              </a:rPr>
              <a:t>Scaler</a:t>
            </a:r>
            <a:r>
              <a:rPr lang="ko-KR" altLang="en-US" i="1" u="sng" dirty="0" smtClean="0">
                <a:latin typeface="a아시아고딕E" pitchFamily="18" charset="-127"/>
                <a:ea typeface="a아시아고딕E" pitchFamily="18" charset="-127"/>
              </a:rPr>
              <a:t>객체로  </a:t>
            </a:r>
            <a:r>
              <a:rPr lang="en-US" altLang="ko-KR" i="1" u="sng" dirty="0" smtClean="0">
                <a:latin typeface="a아시아고딕E" pitchFamily="18" charset="-127"/>
                <a:ea typeface="a아시아고딕E" pitchFamily="18" charset="-127"/>
              </a:rPr>
              <a:t>test</a:t>
            </a:r>
            <a:r>
              <a:rPr lang="ko-KR" altLang="en-US" i="1" u="sng" dirty="0" smtClean="0">
                <a:latin typeface="a아시아고딕E" pitchFamily="18" charset="-127"/>
                <a:ea typeface="a아시아고딕E" pitchFamily="18" charset="-127"/>
              </a:rPr>
              <a:t>데이터에 </a:t>
            </a:r>
            <a:r>
              <a:rPr lang="en-US" altLang="ko-KR" i="1" u="sng" dirty="0" smtClean="0">
                <a:latin typeface="a아시아고딕E" pitchFamily="18" charset="-127"/>
                <a:ea typeface="a아시아고딕E" pitchFamily="18" charset="-127"/>
              </a:rPr>
              <a:t>transform() </a:t>
            </a:r>
            <a:r>
              <a:rPr lang="ko-KR" altLang="en-US" i="1" u="sng" dirty="0" smtClean="0">
                <a:latin typeface="a아시아고딕E" pitchFamily="18" charset="-127"/>
                <a:ea typeface="a아시아고딕E" pitchFamily="18" charset="-127"/>
              </a:rPr>
              <a:t>함수사용</a:t>
            </a:r>
            <a:endParaRPr lang="en-US" altLang="ko-KR" i="1" u="sng" dirty="0" smtClean="0">
              <a:latin typeface="a아시아고딕E" pitchFamily="18" charset="-127"/>
              <a:ea typeface="a아시아고딕E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688" y="3933056"/>
            <a:ext cx="68400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아시아고딕B" pitchFamily="18" charset="-127"/>
                <a:ea typeface="a아시아고딕B" pitchFamily="18" charset="-127"/>
              </a:rPr>
              <a:t>따로따로 </a:t>
            </a:r>
            <a:r>
              <a:rPr lang="en-US" altLang="ko-KR" dirty="0" smtClean="0">
                <a:latin typeface="a아시아고딕B" pitchFamily="18" charset="-127"/>
                <a:ea typeface="a아시아고딕B" pitchFamily="18" charset="-127"/>
              </a:rPr>
              <a:t>fit, transform</a:t>
            </a:r>
            <a:r>
              <a:rPr lang="ko-KR" altLang="en-US" dirty="0" smtClean="0">
                <a:latin typeface="a아시아고딕B" pitchFamily="18" charset="-127"/>
                <a:ea typeface="a아시아고딕B" pitchFamily="18" charset="-127"/>
              </a:rPr>
              <a:t>할 경우</a:t>
            </a:r>
            <a:endParaRPr lang="en-US" altLang="ko-KR" dirty="0" smtClean="0">
              <a:latin typeface="a아시아고딕B" pitchFamily="18" charset="-127"/>
              <a:ea typeface="a아시아고딕B" pitchFamily="18" charset="-127"/>
            </a:endParaRPr>
          </a:p>
          <a:p>
            <a:r>
              <a:rPr lang="en-US" altLang="ko-KR" dirty="0" smtClean="0">
                <a:latin typeface="a아시아고딕B" pitchFamily="18" charset="-127"/>
                <a:ea typeface="a아시아고딕B" pitchFamily="18" charset="-127"/>
              </a:rPr>
              <a:t>train &gt; 0- 100 </a:t>
            </a:r>
            <a:r>
              <a:rPr lang="ko-KR" altLang="en-US" dirty="0" smtClean="0">
                <a:latin typeface="a아시아고딕B" pitchFamily="18" charset="-127"/>
                <a:ea typeface="a아시아고딕B" pitchFamily="18" charset="-127"/>
              </a:rPr>
              <a:t>으로 스케일</a:t>
            </a:r>
            <a:endParaRPr lang="en-US" altLang="ko-KR" dirty="0" smtClean="0">
              <a:latin typeface="a아시아고딕B" pitchFamily="18" charset="-127"/>
              <a:ea typeface="a아시아고딕B" pitchFamily="18" charset="-127"/>
            </a:endParaRPr>
          </a:p>
          <a:p>
            <a:r>
              <a:rPr lang="en-US" altLang="ko-KR" dirty="0" smtClean="0">
                <a:latin typeface="a아시아고딕B" pitchFamily="18" charset="-127"/>
                <a:ea typeface="a아시아고딕B" pitchFamily="18" charset="-127"/>
              </a:rPr>
              <a:t>test &gt; 0-10</a:t>
            </a:r>
            <a:r>
              <a:rPr lang="ko-KR" altLang="en-US" dirty="0" smtClean="0">
                <a:latin typeface="a아시아고딕B" pitchFamily="18" charset="-127"/>
                <a:ea typeface="a아시아고딕B" pitchFamily="18" charset="-127"/>
              </a:rPr>
              <a:t>으로 스케일</a:t>
            </a:r>
            <a:endParaRPr lang="en-US" altLang="ko-KR" dirty="0" smtClean="0">
              <a:latin typeface="a아시아고딕B" pitchFamily="18" charset="-127"/>
              <a:ea typeface="a아시아고딕B" pitchFamily="18" charset="-127"/>
            </a:endParaRPr>
          </a:p>
          <a:p>
            <a:r>
              <a:rPr lang="ko-KR" altLang="en-US" dirty="0" smtClean="0">
                <a:latin typeface="a아시아고딕B" pitchFamily="18" charset="-127"/>
                <a:ea typeface="a아시아고딕B" pitchFamily="18" charset="-127"/>
              </a:rPr>
              <a:t>되므로 영역이 달라짐</a:t>
            </a:r>
            <a:endParaRPr lang="en-US" altLang="ko-KR" dirty="0" smtClean="0">
              <a:latin typeface="a아시아고딕B" pitchFamily="18" charset="-127"/>
              <a:ea typeface="a아시아고딕B" pitchFamily="18" charset="-127"/>
            </a:endParaRPr>
          </a:p>
          <a:p>
            <a:endParaRPr lang="en-US" altLang="ko-KR" dirty="0">
              <a:latin typeface="a아시아고딕B" pitchFamily="18" charset="-127"/>
              <a:ea typeface="a아시아고딕B" pitchFamily="18" charset="-127"/>
            </a:endParaRPr>
          </a:p>
          <a:p>
            <a:r>
              <a:rPr lang="en-US" altLang="ko-KR" dirty="0" smtClean="0">
                <a:latin typeface="a아시아고딕B" pitchFamily="18" charset="-127"/>
                <a:ea typeface="a아시아고딕B" pitchFamily="18" charset="-127"/>
              </a:rPr>
              <a:t>2</a:t>
            </a:r>
            <a:r>
              <a:rPr lang="ko-KR" altLang="en-US" dirty="0" smtClean="0">
                <a:latin typeface="a아시아고딕B" pitchFamily="18" charset="-127"/>
                <a:ea typeface="a아시아고딕B" pitchFamily="18" charset="-127"/>
              </a:rPr>
              <a:t>번을 수행할 경우</a:t>
            </a:r>
            <a:r>
              <a:rPr lang="en-US" altLang="ko-KR" dirty="0" smtClean="0">
                <a:latin typeface="a아시아고딕B" pitchFamily="18" charset="-127"/>
                <a:ea typeface="a아시아고딕B" pitchFamily="18" charset="-127"/>
              </a:rPr>
              <a:t>, test</a:t>
            </a:r>
            <a:r>
              <a:rPr lang="ko-KR" altLang="en-US" dirty="0" smtClean="0">
                <a:latin typeface="a아시아고딕B" pitchFamily="18" charset="-127"/>
                <a:ea typeface="a아시아고딕B" pitchFamily="18" charset="-127"/>
              </a:rPr>
              <a:t>의 </a:t>
            </a:r>
            <a:r>
              <a:rPr lang="en-US" altLang="ko-KR" dirty="0" smtClean="0">
                <a:latin typeface="a아시아고딕B" pitchFamily="18" charset="-127"/>
                <a:ea typeface="a아시아고딕B" pitchFamily="18" charset="-127"/>
              </a:rPr>
              <a:t>fit</a:t>
            </a:r>
            <a:r>
              <a:rPr lang="ko-KR" altLang="en-US" dirty="0" smtClean="0">
                <a:latin typeface="a아시아고딕B" pitchFamily="18" charset="-127"/>
                <a:ea typeface="a아시아고딕B" pitchFamily="18" charset="-127"/>
              </a:rPr>
              <a:t>이 </a:t>
            </a:r>
            <a:r>
              <a:rPr lang="en-US" altLang="ko-KR" dirty="0" err="1" smtClean="0">
                <a:latin typeface="a아시아고딕B" pitchFamily="18" charset="-127"/>
                <a:ea typeface="a아시아고딕B" pitchFamily="18" charset="-127"/>
              </a:rPr>
              <a:t>Scaler</a:t>
            </a:r>
            <a:r>
              <a:rPr lang="en-US" altLang="ko-KR" dirty="0" smtClean="0">
                <a:latin typeface="a아시아고딕B" pitchFamily="18" charset="-127"/>
                <a:ea typeface="a아시아고딕B" pitchFamily="18" charset="-127"/>
              </a:rPr>
              <a:t> </a:t>
            </a:r>
            <a:r>
              <a:rPr lang="ko-KR" altLang="en-US" dirty="0" smtClean="0">
                <a:latin typeface="a아시아고딕B" pitchFamily="18" charset="-127"/>
                <a:ea typeface="a아시아고딕B" pitchFamily="18" charset="-127"/>
              </a:rPr>
              <a:t>객체에 저장되어있으므로 </a:t>
            </a:r>
            <a:endParaRPr lang="en-US" altLang="ko-KR" dirty="0" smtClean="0">
              <a:latin typeface="a아시아고딕B" pitchFamily="18" charset="-127"/>
              <a:ea typeface="a아시아고딕B" pitchFamily="18" charset="-127"/>
            </a:endParaRPr>
          </a:p>
          <a:p>
            <a:r>
              <a:rPr lang="en-US" altLang="ko-KR" dirty="0" smtClean="0">
                <a:latin typeface="a아시아고딕B" pitchFamily="18" charset="-127"/>
                <a:ea typeface="a아시아고딕B" pitchFamily="18" charset="-127"/>
              </a:rPr>
              <a:t>Fit</a:t>
            </a:r>
            <a:r>
              <a:rPr lang="ko-KR" altLang="en-US" dirty="0" smtClean="0">
                <a:latin typeface="a아시아고딕B" pitchFamily="18" charset="-127"/>
                <a:ea typeface="a아시아고딕B" pitchFamily="18" charset="-127"/>
              </a:rPr>
              <a:t>사용하지 않고</a:t>
            </a:r>
            <a:r>
              <a:rPr lang="en-US" altLang="ko-KR" dirty="0" smtClean="0">
                <a:latin typeface="a아시아고딕B" pitchFamily="18" charset="-127"/>
                <a:ea typeface="a아시아고딕B" pitchFamily="18" charset="-127"/>
              </a:rPr>
              <a:t>, transform </a:t>
            </a:r>
            <a:r>
              <a:rPr lang="ko-KR" altLang="en-US" dirty="0" smtClean="0">
                <a:latin typeface="a아시아고딕B" pitchFamily="18" charset="-127"/>
                <a:ea typeface="a아시아고딕B" pitchFamily="18" charset="-127"/>
              </a:rPr>
              <a:t>바로 사용 시 </a:t>
            </a:r>
            <a:r>
              <a:rPr lang="ko-KR" altLang="en-US" dirty="0" err="1" smtClean="0">
                <a:latin typeface="a아시아고딕B" pitchFamily="18" charset="-127"/>
                <a:ea typeface="a아시아고딕B" pitchFamily="18" charset="-127"/>
              </a:rPr>
              <a:t>오류없이</a:t>
            </a:r>
            <a:r>
              <a:rPr lang="ko-KR" altLang="en-US" dirty="0" smtClean="0">
                <a:latin typeface="a아시아고딕B" pitchFamily="18" charset="-127"/>
                <a:ea typeface="a아시아고딕B" pitchFamily="18" charset="-127"/>
              </a:rPr>
              <a:t> 수행가능</a:t>
            </a:r>
            <a:endParaRPr lang="en-US" altLang="ko-KR" dirty="0" smtClean="0">
              <a:latin typeface="a아시아고딕B" pitchFamily="18" charset="-127"/>
              <a:ea typeface="a아시아고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06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2536" y="952852"/>
            <a:ext cx="95830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i="1" dirty="0" err="1" smtClean="0">
                <a:solidFill>
                  <a:schemeClr val="bg1">
                    <a:lumMod val="85000"/>
                  </a:schemeClr>
                </a:solidFill>
                <a:latin typeface="1훈점보맘보 B" pitchFamily="18" charset="-127"/>
                <a:ea typeface="1훈점보맘보 B" pitchFamily="18" charset="-127"/>
              </a:rPr>
              <a:t>Scikit</a:t>
            </a:r>
            <a:r>
              <a:rPr lang="ko-KR" altLang="en-US" sz="6600" i="1" dirty="0" err="1" smtClean="0">
                <a:solidFill>
                  <a:schemeClr val="bg1">
                    <a:lumMod val="85000"/>
                  </a:schemeClr>
                </a:solidFill>
                <a:latin typeface="1훈점보맘보 B" pitchFamily="18" charset="-127"/>
                <a:ea typeface="1훈점보맘보 B" pitchFamily="18" charset="-127"/>
              </a:rPr>
              <a:t>ㅣ</a:t>
            </a:r>
            <a:r>
              <a:rPr lang="en-US" altLang="ko-KR" sz="6600" i="1" dirty="0" err="1" smtClean="0">
                <a:solidFill>
                  <a:schemeClr val="bg1">
                    <a:lumMod val="85000"/>
                  </a:schemeClr>
                </a:solidFill>
                <a:latin typeface="1훈점보맘보 B" pitchFamily="18" charset="-127"/>
                <a:ea typeface="1훈점보맘보 B" pitchFamily="18" charset="-127"/>
              </a:rPr>
              <a:t>earnPractice</a:t>
            </a:r>
            <a:endParaRPr lang="ko-KR" altLang="en-US" sz="6600" i="1" dirty="0">
              <a:solidFill>
                <a:schemeClr val="bg1">
                  <a:lumMod val="85000"/>
                </a:schemeClr>
              </a:solidFill>
              <a:latin typeface="1훈점보맘보 B" pitchFamily="18" charset="-127"/>
              <a:ea typeface="1훈점보맘보 B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166887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ko-KR" sz="5400" dirty="0">
                <a:latin typeface="a우주소년" pitchFamily="18" charset="-127"/>
                <a:ea typeface="a우주소년" pitchFamily="18" charset="-127"/>
              </a:rPr>
              <a:t>6</a:t>
            </a:r>
            <a:r>
              <a:rPr lang="en-US" altLang="ko-KR" sz="5400" dirty="0" smtClean="0">
                <a:latin typeface="a우주소년" pitchFamily="18" charset="-127"/>
                <a:ea typeface="a우주소년" pitchFamily="18" charset="-127"/>
              </a:rPr>
              <a:t>. </a:t>
            </a:r>
            <a:r>
              <a:rPr lang="ko-KR" altLang="en-US" sz="5400" dirty="0" err="1" smtClean="0">
                <a:latin typeface="a우주소년" pitchFamily="18" charset="-127"/>
                <a:ea typeface="a우주소년" pitchFamily="18" charset="-127"/>
              </a:rPr>
              <a:t>사이킷런</a:t>
            </a:r>
            <a:r>
              <a:rPr lang="ko-KR" altLang="en-US" sz="5400" dirty="0" err="1">
                <a:latin typeface="a우주소년" pitchFamily="18" charset="-127"/>
                <a:ea typeface="a우주소년" pitchFamily="18" charset="-127"/>
              </a:rPr>
              <a:t>으</a:t>
            </a:r>
            <a:r>
              <a:rPr lang="ko-KR" altLang="en-US" sz="5400" dirty="0" err="1" smtClean="0">
                <a:latin typeface="a우주소년" pitchFamily="18" charset="-127"/>
                <a:ea typeface="a우주소년" pitchFamily="18" charset="-127"/>
              </a:rPr>
              <a:t>로</a:t>
            </a:r>
            <a:r>
              <a:rPr lang="ko-KR" altLang="en-US" sz="5400" dirty="0" smtClean="0">
                <a:latin typeface="a우주소년" pitchFamily="18" charset="-127"/>
                <a:ea typeface="a우주소년" pitchFamily="18" charset="-127"/>
              </a:rPr>
              <a:t> </a:t>
            </a:r>
            <a:r>
              <a:rPr lang="ko-KR" altLang="en-US" sz="5400" dirty="0" err="1" smtClean="0">
                <a:latin typeface="a우주소년" pitchFamily="18" charset="-127"/>
                <a:ea typeface="a우주소년" pitchFamily="18" charset="-127"/>
              </a:rPr>
              <a:t>타이타닉</a:t>
            </a:r>
            <a:r>
              <a:rPr lang="ko-KR" altLang="en-US" sz="5400" dirty="0" smtClean="0">
                <a:latin typeface="a우주소년" pitchFamily="18" charset="-127"/>
                <a:ea typeface="a우주소년" pitchFamily="18" charset="-127"/>
              </a:rPr>
              <a:t> 생존자 예측</a:t>
            </a:r>
            <a:endParaRPr lang="ko-KR" altLang="en-US" sz="5400" dirty="0">
              <a:latin typeface="a우주소년" pitchFamily="18" charset="-127"/>
              <a:ea typeface="a우주소년" pitchFamily="18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97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1560" y="1556792"/>
            <a:ext cx="7920880" cy="4032448"/>
          </a:xfrm>
          <a:ln w="57150">
            <a:solidFill>
              <a:srgbClr val="00B0F0"/>
            </a:solidFill>
          </a:ln>
        </p:spPr>
        <p:txBody>
          <a:bodyPr>
            <a:noAutofit/>
          </a:bodyPr>
          <a:lstStyle/>
          <a:p>
            <a:pPr algn="just"/>
            <a:r>
              <a:rPr lang="ko-KR" altLang="en-US" sz="2400" dirty="0" smtClean="0">
                <a:solidFill>
                  <a:schemeClr val="tx1"/>
                </a:solidFill>
                <a:latin typeface="a아시아고딕E" pitchFamily="18" charset="-127"/>
                <a:ea typeface="a아시아고딕E" pitchFamily="18" charset="-127"/>
              </a:rPr>
              <a:t>데이터 </a:t>
            </a:r>
            <a:r>
              <a:rPr lang="ko-KR" altLang="en-US" sz="2400" dirty="0" smtClean="0">
                <a:solidFill>
                  <a:schemeClr val="tx1"/>
                </a:solidFill>
                <a:latin typeface="a아시아고딕E" pitchFamily="18" charset="-127"/>
                <a:ea typeface="a아시아고딕E" pitchFamily="18" charset="-127"/>
              </a:rPr>
              <a:t>가공 및 변환과정의 전처리</a:t>
            </a:r>
            <a:endParaRPr lang="en-US" altLang="ko-KR" sz="2400" dirty="0" smtClean="0">
              <a:solidFill>
                <a:schemeClr val="tx1"/>
              </a:solidFill>
              <a:latin typeface="a아시아고딕E" pitchFamily="18" charset="-127"/>
              <a:ea typeface="a아시아고딕E" pitchFamily="18" charset="-127"/>
            </a:endParaRPr>
          </a:p>
          <a:p>
            <a:pPr algn="just"/>
            <a:r>
              <a:rPr lang="ko-KR" altLang="en-US" sz="2400" dirty="0" smtClean="0">
                <a:solidFill>
                  <a:schemeClr val="tx1"/>
                </a:solidFill>
                <a:latin typeface="a아시아고딕E" pitchFamily="18" charset="-127"/>
                <a:ea typeface="a아시아고딕E" pitchFamily="18" charset="-127"/>
              </a:rPr>
              <a:t>데이터 세트 분리 작업</a:t>
            </a:r>
            <a:endParaRPr lang="en-US" altLang="ko-KR" sz="2400" dirty="0" smtClean="0">
              <a:solidFill>
                <a:schemeClr val="tx1"/>
              </a:solidFill>
              <a:latin typeface="a아시아고딕E" pitchFamily="18" charset="-127"/>
              <a:ea typeface="a아시아고딕E" pitchFamily="18" charset="-127"/>
            </a:endParaRPr>
          </a:p>
          <a:p>
            <a:pPr algn="just"/>
            <a:endParaRPr lang="en-US" altLang="ko-KR" sz="2400" dirty="0">
              <a:solidFill>
                <a:schemeClr val="tx1"/>
              </a:solidFill>
              <a:latin typeface="a아시아고딕E" pitchFamily="18" charset="-127"/>
              <a:ea typeface="a아시아고딕E" pitchFamily="18" charset="-127"/>
            </a:endParaRPr>
          </a:p>
          <a:p>
            <a:pPr algn="just"/>
            <a:r>
              <a:rPr lang="ko-KR" altLang="en-US" sz="2400" dirty="0" smtClean="0">
                <a:solidFill>
                  <a:schemeClr val="tx1"/>
                </a:solidFill>
                <a:latin typeface="a아시아고딕E" pitchFamily="18" charset="-127"/>
                <a:ea typeface="a아시아고딕E" pitchFamily="18" charset="-127"/>
              </a:rPr>
              <a:t>데이터 </a:t>
            </a:r>
            <a:r>
              <a:rPr lang="ko-KR" altLang="en-US" sz="2400" dirty="0" err="1" smtClean="0">
                <a:solidFill>
                  <a:schemeClr val="tx1"/>
                </a:solidFill>
                <a:latin typeface="a아시아고딕E" pitchFamily="18" charset="-127"/>
                <a:ea typeface="a아시아고딕E" pitchFamily="18" charset="-127"/>
              </a:rPr>
              <a:t>클렌징</a:t>
            </a:r>
            <a:r>
              <a:rPr lang="ko-KR" altLang="en-US" sz="2400" dirty="0" smtClean="0">
                <a:solidFill>
                  <a:schemeClr val="tx1"/>
                </a:solidFill>
                <a:latin typeface="a아시아고딕E" pitchFamily="18" charset="-127"/>
                <a:ea typeface="a아시아고딕E" pitchFamily="18" charset="-127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a아시아고딕E" pitchFamily="18" charset="-127"/>
                <a:ea typeface="a아시아고딕E" pitchFamily="18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a아시아고딕E" pitchFamily="18" charset="-127"/>
                <a:ea typeface="a아시아고딕E" pitchFamily="18" charset="-127"/>
              </a:rPr>
              <a:t>오류데이터 보정</a:t>
            </a:r>
            <a:r>
              <a:rPr lang="en-US" altLang="ko-KR" sz="2000" dirty="0">
                <a:solidFill>
                  <a:schemeClr val="tx1"/>
                </a:solidFill>
                <a:latin typeface="a아시아고딕E" pitchFamily="18" charset="-127"/>
                <a:ea typeface="a아시아고딕E" pitchFamily="18" charset="-127"/>
              </a:rPr>
              <a:t>, </a:t>
            </a:r>
            <a:r>
              <a:rPr lang="ko-KR" altLang="en-US" sz="2000" dirty="0" err="1">
                <a:solidFill>
                  <a:schemeClr val="tx1"/>
                </a:solidFill>
                <a:latin typeface="a아시아고딕E" pitchFamily="18" charset="-127"/>
                <a:ea typeface="a아시아고딕E" pitchFamily="18" charset="-127"/>
              </a:rPr>
              <a:t>결손값</a:t>
            </a:r>
            <a:r>
              <a:rPr lang="ko-KR" altLang="en-US" sz="2000" dirty="0">
                <a:solidFill>
                  <a:schemeClr val="tx1"/>
                </a:solidFill>
                <a:latin typeface="a아시아고딕E" pitchFamily="18" charset="-127"/>
                <a:ea typeface="a아시아고딕E" pitchFamily="18" charset="-127"/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  <a:latin typeface="a아시아고딕E" pitchFamily="18" charset="-127"/>
                <a:ea typeface="a아시아고딕E" pitchFamily="18" charset="-127"/>
              </a:rPr>
              <a:t>처리</a:t>
            </a:r>
            <a:endParaRPr lang="en-US" altLang="ko-KR" sz="2000" dirty="0" smtClean="0">
              <a:solidFill>
                <a:schemeClr val="tx1"/>
              </a:solidFill>
              <a:latin typeface="a아시아고딕E" pitchFamily="18" charset="-127"/>
              <a:ea typeface="a아시아고딕E" pitchFamily="18" charset="-127"/>
            </a:endParaRPr>
          </a:p>
          <a:p>
            <a:pPr algn="just"/>
            <a:r>
              <a:rPr lang="ko-KR" altLang="en-US" sz="2400" dirty="0" err="1" smtClean="0">
                <a:solidFill>
                  <a:schemeClr val="tx1"/>
                </a:solidFill>
                <a:latin typeface="a아시아고딕E" pitchFamily="18" charset="-127"/>
                <a:ea typeface="a아시아고딕E" pitchFamily="18" charset="-127"/>
              </a:rPr>
              <a:t>인코딩작업</a:t>
            </a:r>
            <a:r>
              <a:rPr lang="ko-KR" altLang="en-US" sz="2400" dirty="0" smtClean="0">
                <a:solidFill>
                  <a:schemeClr val="tx1"/>
                </a:solidFill>
                <a:latin typeface="a아시아고딕E" pitchFamily="18" charset="-127"/>
                <a:ea typeface="a아시아고딕E" pitchFamily="18" charset="-127"/>
              </a:rPr>
              <a:t>     </a:t>
            </a:r>
            <a:r>
              <a:rPr lang="ko-KR" altLang="en-US" sz="2000" dirty="0" err="1" smtClean="0">
                <a:solidFill>
                  <a:schemeClr val="tx1"/>
                </a:solidFill>
                <a:latin typeface="a아시아고딕E" pitchFamily="18" charset="-127"/>
                <a:ea typeface="a아시아고딕E" pitchFamily="18" charset="-127"/>
              </a:rPr>
              <a:t>레이블인코딩</a:t>
            </a:r>
            <a:r>
              <a:rPr lang="en-US" altLang="ko-KR" sz="2000" dirty="0" smtClean="0">
                <a:solidFill>
                  <a:schemeClr val="tx1"/>
                </a:solidFill>
                <a:latin typeface="a아시아고딕E" pitchFamily="18" charset="-127"/>
                <a:ea typeface="a아시아고딕E" pitchFamily="18" charset="-127"/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  <a:latin typeface="a아시아고딕E" pitchFamily="18" charset="-127"/>
                <a:ea typeface="a아시아고딕E" pitchFamily="18" charset="-127"/>
              </a:rPr>
              <a:t>원</a:t>
            </a:r>
            <a:r>
              <a:rPr lang="en-US" altLang="ko-KR" sz="2000" dirty="0" smtClean="0">
                <a:solidFill>
                  <a:schemeClr val="tx1"/>
                </a:solidFill>
                <a:latin typeface="a아시아고딕E" pitchFamily="18" charset="-127"/>
                <a:ea typeface="a아시아고딕E" pitchFamily="18" charset="-127"/>
              </a:rPr>
              <a:t>-</a:t>
            </a:r>
            <a:r>
              <a:rPr lang="ko-KR" altLang="en-US" sz="2000" dirty="0" err="1" smtClean="0">
                <a:solidFill>
                  <a:schemeClr val="tx1"/>
                </a:solidFill>
                <a:latin typeface="a아시아고딕E" pitchFamily="18" charset="-127"/>
                <a:ea typeface="a아시아고딕E" pitchFamily="18" charset="-127"/>
              </a:rPr>
              <a:t>핫</a:t>
            </a:r>
            <a:r>
              <a:rPr lang="ko-KR" altLang="en-US" sz="2000" dirty="0" smtClean="0">
                <a:solidFill>
                  <a:schemeClr val="tx1"/>
                </a:solidFill>
                <a:latin typeface="a아시아고딕E" pitchFamily="18" charset="-127"/>
                <a:ea typeface="a아시아고딕E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tx1"/>
                </a:solidFill>
                <a:latin typeface="a아시아고딕E" pitchFamily="18" charset="-127"/>
                <a:ea typeface="a아시아고딕E" pitchFamily="18" charset="-127"/>
              </a:rPr>
              <a:t>인코딩</a:t>
            </a:r>
            <a:endParaRPr lang="en-US" altLang="ko-KR" sz="2000" dirty="0" smtClean="0">
              <a:solidFill>
                <a:schemeClr val="tx1"/>
              </a:solidFill>
              <a:latin typeface="a아시아고딕E" pitchFamily="18" charset="-127"/>
              <a:ea typeface="a아시아고딕E" pitchFamily="18" charset="-127"/>
            </a:endParaRPr>
          </a:p>
          <a:p>
            <a:pPr algn="just"/>
            <a:endParaRPr lang="en-US" altLang="ko-KR" sz="2400" dirty="0">
              <a:solidFill>
                <a:schemeClr val="tx1"/>
              </a:solidFill>
              <a:latin typeface="a아시아고딕E" pitchFamily="18" charset="-127"/>
              <a:ea typeface="a아시아고딕E" pitchFamily="18" charset="-127"/>
            </a:endParaRPr>
          </a:p>
          <a:p>
            <a:pPr algn="just"/>
            <a:r>
              <a:rPr lang="ko-KR" altLang="en-US" sz="2400" dirty="0" smtClean="0">
                <a:solidFill>
                  <a:schemeClr val="tx1"/>
                </a:solidFill>
                <a:latin typeface="a아시아고딕E" pitchFamily="18" charset="-127"/>
                <a:ea typeface="a아시아고딕E" pitchFamily="18" charset="-127"/>
              </a:rPr>
              <a:t>데이터의 스케일링</a:t>
            </a:r>
            <a:r>
              <a:rPr lang="en-US" altLang="ko-KR" sz="2400" dirty="0" smtClean="0">
                <a:solidFill>
                  <a:schemeClr val="tx1"/>
                </a:solidFill>
                <a:latin typeface="a아시아고딕E" pitchFamily="18" charset="-127"/>
                <a:ea typeface="a아시아고딕E" pitchFamily="18" charset="-127"/>
              </a:rPr>
              <a:t>,</a:t>
            </a:r>
            <a:r>
              <a:rPr lang="ko-KR" altLang="en-US" sz="2400" dirty="0" smtClean="0">
                <a:solidFill>
                  <a:schemeClr val="tx1"/>
                </a:solidFill>
                <a:latin typeface="a아시아고딕E" pitchFamily="18" charset="-127"/>
                <a:ea typeface="a아시아고딕E" pitchFamily="18" charset="-127"/>
              </a:rPr>
              <a:t> 정규화</a:t>
            </a:r>
            <a:endParaRPr lang="en-US" altLang="ko-KR" sz="2400" dirty="0">
              <a:solidFill>
                <a:schemeClr val="tx1"/>
              </a:solidFill>
              <a:latin typeface="a아시아고딕E" pitchFamily="18" charset="-127"/>
              <a:ea typeface="a아시아고딕E" pitchFamily="18" charset="-127"/>
            </a:endParaRPr>
          </a:p>
          <a:p>
            <a:pPr algn="just"/>
            <a:endParaRPr lang="en-US" altLang="ko-KR" sz="2400" dirty="0" smtClean="0">
              <a:solidFill>
                <a:schemeClr val="tx1"/>
              </a:solidFill>
              <a:latin typeface="a아시아고딕E" pitchFamily="18" charset="-127"/>
              <a:ea typeface="a아시아고딕E" pitchFamily="18" charset="-127"/>
            </a:endParaRPr>
          </a:p>
          <a:p>
            <a:pPr algn="just"/>
            <a:r>
              <a:rPr lang="ko-KR" altLang="en-US" sz="2400" dirty="0" err="1" smtClean="0">
                <a:solidFill>
                  <a:schemeClr val="tx1"/>
                </a:solidFill>
                <a:latin typeface="a아시아고딕E" pitchFamily="18" charset="-127"/>
                <a:ea typeface="a아시아고딕E" pitchFamily="18" charset="-127"/>
              </a:rPr>
              <a:t>폴드</a:t>
            </a:r>
            <a:r>
              <a:rPr lang="ko-KR" altLang="en-US" sz="2400" dirty="0" smtClean="0">
                <a:solidFill>
                  <a:schemeClr val="tx1"/>
                </a:solidFill>
                <a:latin typeface="a아시아고딕E" pitchFamily="18" charset="-127"/>
                <a:ea typeface="a아시아고딕E" pitchFamily="18" charset="-127"/>
              </a:rPr>
              <a:t> 세트로 분리해 교차검증 </a:t>
            </a:r>
            <a:r>
              <a:rPr lang="ko-KR" altLang="en-US" sz="2000" dirty="0" smtClean="0">
                <a:solidFill>
                  <a:schemeClr val="tx1"/>
                </a:solidFill>
                <a:latin typeface="a아시아고딕E" pitchFamily="18" charset="-127"/>
                <a:ea typeface="a아시아고딕E" pitchFamily="18" charset="-127"/>
              </a:rPr>
              <a:t>데이터 수가 작은 것을 </a:t>
            </a:r>
            <a:r>
              <a:rPr lang="ko-KR" altLang="en-US" sz="2000" dirty="0" smtClean="0">
                <a:solidFill>
                  <a:schemeClr val="tx1"/>
                </a:solidFill>
                <a:latin typeface="a아시아고딕E" pitchFamily="18" charset="-127"/>
                <a:ea typeface="a아시아고딕E" pitchFamily="18" charset="-127"/>
              </a:rPr>
              <a:t>보완</a:t>
            </a:r>
            <a:endParaRPr lang="en-US" altLang="ko-KR" sz="2400" dirty="0" smtClean="0">
              <a:solidFill>
                <a:schemeClr val="tx1"/>
              </a:solidFill>
              <a:latin typeface="a아시아고딕E" pitchFamily="18" charset="-127"/>
              <a:ea typeface="a아시아고딕E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44624"/>
            <a:ext cx="9144000" cy="1470025"/>
          </a:xfrm>
        </p:spPr>
        <p:txBody>
          <a:bodyPr>
            <a:normAutofit/>
          </a:bodyPr>
          <a:lstStyle/>
          <a:p>
            <a:r>
              <a:rPr lang="ko-KR" altLang="en-US" sz="5400" dirty="0" smtClean="0">
                <a:latin typeface="a우주소년" pitchFamily="18" charset="-127"/>
                <a:ea typeface="a우주소년" pitchFamily="18" charset="-127"/>
              </a:rPr>
              <a:t>정</a:t>
            </a:r>
            <a:r>
              <a:rPr lang="ko-KR" altLang="en-US" sz="5400" dirty="0">
                <a:latin typeface="a우주소년" pitchFamily="18" charset="-127"/>
                <a:ea typeface="a우주소년" pitchFamily="18" charset="-127"/>
              </a:rPr>
              <a:t>리</a:t>
            </a:r>
          </a:p>
        </p:txBody>
      </p:sp>
    </p:spTree>
    <p:extLst>
      <p:ext uri="{BB962C8B-B14F-4D97-AF65-F5344CB8AC3E}">
        <p14:creationId xmlns:p14="http://schemas.microsoft.com/office/powerpoint/2010/main" val="45110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a우주소년" pitchFamily="18" charset="-127"/>
                <a:ea typeface="a우주소년" pitchFamily="18" charset="-127"/>
              </a:rPr>
              <a:t>5-1 </a:t>
            </a:r>
            <a:r>
              <a:rPr lang="ko-KR" altLang="en-US" dirty="0" err="1" smtClean="0">
                <a:latin typeface="a우주소년" pitchFamily="18" charset="-127"/>
                <a:ea typeface="a우주소년" pitchFamily="18" charset="-127"/>
              </a:rPr>
              <a:t>데이터인코딩</a:t>
            </a:r>
            <a:r>
              <a:rPr lang="ko-KR" altLang="en-US" dirty="0" smtClean="0">
                <a:latin typeface="a우주소년" pitchFamily="18" charset="-127"/>
                <a:ea typeface="a우주소년" pitchFamily="18" charset="-127"/>
              </a:rPr>
              <a:t> </a:t>
            </a:r>
            <a:r>
              <a:rPr lang="en-US" altLang="ko-KR" dirty="0" smtClean="0">
                <a:latin typeface="a우주소년" pitchFamily="18" charset="-127"/>
                <a:ea typeface="a우주소년" pitchFamily="18" charset="-127"/>
              </a:rPr>
              <a:t>&gt; </a:t>
            </a:r>
            <a:r>
              <a:rPr lang="ko-KR" altLang="en-US" sz="3600" dirty="0" err="1" smtClean="0">
                <a:latin typeface="a우주소년" pitchFamily="18" charset="-127"/>
                <a:ea typeface="a우주소년" pitchFamily="18" charset="-127"/>
              </a:rPr>
              <a:t>레이블인코딩</a:t>
            </a:r>
            <a:r>
              <a:rPr lang="en-US" altLang="ko-KR" sz="3600" dirty="0">
                <a:latin typeface="a우주소년" pitchFamily="18" charset="-127"/>
                <a:ea typeface="a우주소년" pitchFamily="18" charset="-127"/>
              </a:rPr>
              <a:t> </a:t>
            </a:r>
            <a:r>
              <a:rPr lang="en-US" altLang="ko-KR" sz="3600" dirty="0" smtClean="0">
                <a:latin typeface="a우주소년" pitchFamily="18" charset="-127"/>
                <a:ea typeface="a우주소년" pitchFamily="18" charset="-127"/>
              </a:rPr>
              <a:t>. </a:t>
            </a:r>
            <a:r>
              <a:rPr lang="ko-KR" altLang="en-US" sz="3600" dirty="0" smtClean="0">
                <a:latin typeface="a우주소년" pitchFamily="18" charset="-127"/>
                <a:ea typeface="a우주소년" pitchFamily="18" charset="-127"/>
              </a:rPr>
              <a:t>원</a:t>
            </a:r>
            <a:r>
              <a:rPr lang="en-US" altLang="ko-KR" sz="3600" dirty="0" smtClean="0">
                <a:latin typeface="a우주소년" pitchFamily="18" charset="-127"/>
                <a:ea typeface="a우주소년" pitchFamily="18" charset="-127"/>
              </a:rPr>
              <a:t>-</a:t>
            </a:r>
            <a:r>
              <a:rPr lang="ko-KR" altLang="en-US" sz="3600" dirty="0" err="1" smtClean="0">
                <a:latin typeface="a우주소년" pitchFamily="18" charset="-127"/>
                <a:ea typeface="a우주소년" pitchFamily="18" charset="-127"/>
              </a:rPr>
              <a:t>핫</a:t>
            </a:r>
            <a:r>
              <a:rPr lang="ko-KR" altLang="en-US" sz="3600" dirty="0" smtClean="0">
                <a:latin typeface="a우주소년" pitchFamily="18" charset="-127"/>
                <a:ea typeface="a우주소년" pitchFamily="18" charset="-127"/>
              </a:rPr>
              <a:t> </a:t>
            </a:r>
            <a:r>
              <a:rPr lang="ko-KR" altLang="en-US" sz="3600" dirty="0" err="1" smtClean="0">
                <a:latin typeface="a우주소년" pitchFamily="18" charset="-127"/>
                <a:ea typeface="a우주소년" pitchFamily="18" charset="-127"/>
              </a:rPr>
              <a:t>인코딩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6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a우주소년" pitchFamily="18" charset="-127"/>
                <a:ea typeface="a우주소년" pitchFamily="18" charset="-127"/>
              </a:rPr>
              <a:t>5-1 </a:t>
            </a:r>
            <a:r>
              <a:rPr lang="ko-KR" altLang="en-US" dirty="0" err="1" smtClean="0">
                <a:latin typeface="a우주소년" pitchFamily="18" charset="-127"/>
                <a:ea typeface="a우주소년" pitchFamily="18" charset="-127"/>
              </a:rPr>
              <a:t>데이터인코딩</a:t>
            </a:r>
            <a:r>
              <a:rPr lang="ko-KR" altLang="en-US" dirty="0" smtClean="0">
                <a:latin typeface="a우주소년" pitchFamily="18" charset="-127"/>
                <a:ea typeface="a우주소년" pitchFamily="18" charset="-127"/>
              </a:rPr>
              <a:t> </a:t>
            </a:r>
            <a:r>
              <a:rPr lang="en-US" altLang="ko-KR" dirty="0" smtClean="0">
                <a:latin typeface="a우주소년" pitchFamily="18" charset="-127"/>
                <a:ea typeface="a우주소년" pitchFamily="18" charset="-127"/>
              </a:rPr>
              <a:t>&gt; </a:t>
            </a:r>
            <a:r>
              <a:rPr lang="ko-KR" altLang="en-US" sz="3600" dirty="0" err="1" smtClean="0">
                <a:latin typeface="a우주소년" pitchFamily="18" charset="-127"/>
                <a:ea typeface="a우주소년" pitchFamily="18" charset="-127"/>
              </a:rPr>
              <a:t>레이블인코딩</a:t>
            </a:r>
            <a:r>
              <a:rPr lang="en-US" altLang="ko-KR" sz="3600" dirty="0">
                <a:latin typeface="a우주소년" pitchFamily="18" charset="-127"/>
                <a:ea typeface="a우주소년" pitchFamily="18" charset="-127"/>
              </a:rPr>
              <a:t> </a:t>
            </a:r>
            <a:r>
              <a:rPr lang="en-US" altLang="ko-KR" sz="3600" dirty="0" smtClean="0">
                <a:solidFill>
                  <a:schemeClr val="bg1">
                    <a:lumMod val="85000"/>
                  </a:schemeClr>
                </a:solidFill>
                <a:latin typeface="a우주소년" pitchFamily="18" charset="-127"/>
                <a:ea typeface="a우주소년" pitchFamily="18" charset="-127"/>
              </a:rPr>
              <a:t>. </a:t>
            </a:r>
            <a:r>
              <a:rPr lang="ko-KR" altLang="en-US" sz="3600" dirty="0" smtClean="0">
                <a:solidFill>
                  <a:schemeClr val="bg1">
                    <a:lumMod val="85000"/>
                  </a:schemeClr>
                </a:solidFill>
                <a:latin typeface="a우주소년" pitchFamily="18" charset="-127"/>
                <a:ea typeface="a우주소년" pitchFamily="18" charset="-127"/>
              </a:rPr>
              <a:t>원</a:t>
            </a:r>
            <a:r>
              <a:rPr lang="en-US" altLang="ko-KR" sz="3600" dirty="0" smtClean="0">
                <a:solidFill>
                  <a:schemeClr val="bg1">
                    <a:lumMod val="85000"/>
                  </a:schemeClr>
                </a:solidFill>
                <a:latin typeface="a우주소년" pitchFamily="18" charset="-127"/>
                <a:ea typeface="a우주소년" pitchFamily="18" charset="-127"/>
              </a:rPr>
              <a:t>-</a:t>
            </a:r>
            <a:r>
              <a:rPr lang="ko-KR" altLang="en-US" sz="3600" dirty="0" err="1" smtClean="0">
                <a:solidFill>
                  <a:schemeClr val="bg1">
                    <a:lumMod val="85000"/>
                  </a:schemeClr>
                </a:solidFill>
                <a:latin typeface="a우주소년" pitchFamily="18" charset="-127"/>
                <a:ea typeface="a우주소년" pitchFamily="18" charset="-127"/>
              </a:rPr>
              <a:t>핫</a:t>
            </a:r>
            <a:r>
              <a:rPr lang="ko-KR" altLang="en-US" sz="3600" dirty="0" smtClean="0">
                <a:solidFill>
                  <a:schemeClr val="bg1">
                    <a:lumMod val="85000"/>
                  </a:schemeClr>
                </a:solidFill>
                <a:latin typeface="a우주소년" pitchFamily="18" charset="-127"/>
                <a:ea typeface="a우주소년" pitchFamily="18" charset="-127"/>
              </a:rPr>
              <a:t> </a:t>
            </a:r>
            <a:r>
              <a:rPr lang="ko-KR" altLang="en-US" sz="3600" dirty="0" err="1" smtClean="0">
                <a:solidFill>
                  <a:schemeClr val="bg1">
                    <a:lumMod val="85000"/>
                  </a:schemeClr>
                </a:solidFill>
                <a:latin typeface="a우주소년" pitchFamily="18" charset="-127"/>
                <a:ea typeface="a우주소년" pitchFamily="18" charset="-127"/>
              </a:rPr>
              <a:t>인코딩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884218"/>
            <a:ext cx="670568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아시아고딕E" pitchFamily="18" charset="-127"/>
                <a:ea typeface="a아시아고딕E" pitchFamily="18" charset="-127"/>
              </a:rPr>
              <a:t>카테고리 피처를 </a:t>
            </a:r>
            <a:r>
              <a:rPr lang="ko-KR" altLang="en-US" dirty="0" err="1" smtClean="0">
                <a:latin typeface="a아시아고딕E" pitchFamily="18" charset="-127"/>
                <a:ea typeface="a아시아고딕E" pitchFamily="18" charset="-127"/>
              </a:rPr>
              <a:t>코드형</a:t>
            </a:r>
            <a:r>
              <a:rPr lang="ko-KR" altLang="en-US" dirty="0" smtClean="0">
                <a:latin typeface="a아시아고딕E" pitchFamily="18" charset="-127"/>
                <a:ea typeface="a아시아고딕E" pitchFamily="18" charset="-127"/>
              </a:rPr>
              <a:t> </a:t>
            </a:r>
            <a:r>
              <a:rPr lang="ko-KR" altLang="en-US" dirty="0" err="1" smtClean="0">
                <a:latin typeface="a아시아고딕E" pitchFamily="18" charset="-127"/>
                <a:ea typeface="a아시아고딕E" pitchFamily="18" charset="-127"/>
              </a:rPr>
              <a:t>숫자값으로</a:t>
            </a:r>
            <a:r>
              <a:rPr lang="ko-KR" altLang="en-US" dirty="0" smtClean="0">
                <a:latin typeface="a아시아고딕E" pitchFamily="18" charset="-127"/>
                <a:ea typeface="a아시아고딕E" pitchFamily="18" charset="-127"/>
              </a:rPr>
              <a:t> 변환</a:t>
            </a:r>
            <a:endParaRPr lang="en-US" altLang="ko-KR" dirty="0" smtClean="0">
              <a:latin typeface="a아시아고딕E" pitchFamily="18" charset="-127"/>
              <a:ea typeface="a아시아고딕E" pitchFamily="18" charset="-127"/>
            </a:endParaRPr>
          </a:p>
          <a:p>
            <a:endParaRPr lang="en-US" altLang="ko-KR" dirty="0">
              <a:latin typeface="a아시아고딕E" pitchFamily="18" charset="-127"/>
              <a:ea typeface="a아시아고딕E" pitchFamily="18" charset="-127"/>
            </a:endParaRPr>
          </a:p>
          <a:p>
            <a:endParaRPr lang="en-US" altLang="ko-KR" dirty="0" smtClean="0">
              <a:latin typeface="a아시아고딕E" pitchFamily="18" charset="-127"/>
              <a:ea typeface="a아시아고딕E" pitchFamily="18" charset="-127"/>
            </a:endParaRPr>
          </a:p>
          <a:p>
            <a:endParaRPr lang="en-US" altLang="ko-KR" dirty="0">
              <a:latin typeface="a아시아고딕E" pitchFamily="18" charset="-127"/>
              <a:ea typeface="a아시아고딕E" pitchFamily="18" charset="-127"/>
            </a:endParaRPr>
          </a:p>
          <a:p>
            <a:endParaRPr lang="en-US" altLang="ko-KR" dirty="0" smtClean="0">
              <a:latin typeface="a아시아고딕E" pitchFamily="18" charset="-127"/>
              <a:ea typeface="a아시아고딕E" pitchFamily="18" charset="-127"/>
            </a:endParaRPr>
          </a:p>
          <a:p>
            <a:endParaRPr lang="en-US" altLang="ko-KR" dirty="0">
              <a:latin typeface="a아시아고딕E" pitchFamily="18" charset="-127"/>
              <a:ea typeface="a아시아고딕E" pitchFamily="18" charset="-127"/>
            </a:endParaRPr>
          </a:p>
          <a:p>
            <a:endParaRPr lang="en-US" altLang="ko-KR" dirty="0" smtClean="0">
              <a:latin typeface="a아시아고딕E" pitchFamily="18" charset="-127"/>
              <a:ea typeface="a아시아고딕E" pitchFamily="18" charset="-127"/>
            </a:endParaRPr>
          </a:p>
          <a:p>
            <a:endParaRPr lang="en-US" altLang="ko-KR" dirty="0">
              <a:latin typeface="a아시아고딕E" pitchFamily="18" charset="-127"/>
              <a:ea typeface="a아시아고딕E" pitchFamily="18" charset="-127"/>
            </a:endParaRPr>
          </a:p>
          <a:p>
            <a:endParaRPr lang="en-US" altLang="ko-KR" dirty="0" smtClean="0">
              <a:latin typeface="a아시아고딕E" pitchFamily="18" charset="-127"/>
              <a:ea typeface="a아시아고딕E" pitchFamily="18" charset="-127"/>
            </a:endParaRPr>
          </a:p>
          <a:p>
            <a:endParaRPr lang="en-US" altLang="ko-KR" dirty="0">
              <a:latin typeface="a아시아고딕E" pitchFamily="18" charset="-127"/>
              <a:ea typeface="a아시아고딕E" pitchFamily="18" charset="-127"/>
            </a:endParaRPr>
          </a:p>
          <a:p>
            <a:endParaRPr lang="en-US" altLang="ko-KR" dirty="0" smtClean="0">
              <a:latin typeface="a아시아고딕E" pitchFamily="18" charset="-127"/>
              <a:ea typeface="a아시아고딕E" pitchFamily="18" charset="-127"/>
            </a:endParaRPr>
          </a:p>
          <a:p>
            <a:endParaRPr lang="en-US" altLang="ko-KR" dirty="0">
              <a:latin typeface="a아시아고딕E" pitchFamily="18" charset="-127"/>
              <a:ea typeface="a아시아고딕E" pitchFamily="18" charset="-127"/>
            </a:endParaRPr>
          </a:p>
          <a:p>
            <a:endParaRPr lang="en-US" altLang="ko-KR" dirty="0" smtClean="0">
              <a:latin typeface="a아시아고딕E" pitchFamily="18" charset="-127"/>
              <a:ea typeface="a아시아고딕E" pitchFamily="18" charset="-127"/>
            </a:endParaRPr>
          </a:p>
          <a:p>
            <a:endParaRPr lang="en-US" altLang="ko-KR" dirty="0">
              <a:latin typeface="a아시아고딕E" pitchFamily="18" charset="-127"/>
              <a:ea typeface="a아시아고딕E" pitchFamily="18" charset="-127"/>
            </a:endParaRPr>
          </a:p>
          <a:p>
            <a:endParaRPr lang="en-US" altLang="ko-KR" dirty="0" smtClean="0">
              <a:latin typeface="a아시아고딕E" pitchFamily="18" charset="-127"/>
              <a:ea typeface="a아시아고딕E" pitchFamily="18" charset="-127"/>
            </a:endParaRPr>
          </a:p>
          <a:p>
            <a:r>
              <a:rPr lang="ko-KR" altLang="en-US" dirty="0" smtClean="0">
                <a:latin typeface="a아시아고딕E" pitchFamily="18" charset="-127"/>
                <a:ea typeface="a아시아고딕E" pitchFamily="18" charset="-127"/>
              </a:rPr>
              <a:t>숫자가 더 큰 문자열을 더 중요하다고 인식할 수 있음 </a:t>
            </a:r>
            <a:endParaRPr lang="en-US" altLang="ko-KR" dirty="0">
              <a:latin typeface="a아시아고딕E" pitchFamily="18" charset="-127"/>
              <a:ea typeface="a아시아고딕E" pitchFamily="18" charset="-127"/>
            </a:endParaRPr>
          </a:p>
          <a:p>
            <a:r>
              <a:rPr lang="en-US" altLang="ko-KR" dirty="0" smtClean="0">
                <a:latin typeface="a아시아고딕E" pitchFamily="18" charset="-127"/>
                <a:ea typeface="a아시아고딕E" pitchFamily="18" charset="-127"/>
              </a:rPr>
              <a:t>			-&gt; </a:t>
            </a:r>
            <a:r>
              <a:rPr lang="ko-KR" altLang="en-US" dirty="0" smtClean="0">
                <a:latin typeface="a아시아고딕E" pitchFamily="18" charset="-127"/>
                <a:ea typeface="a아시아고딕E" pitchFamily="18" charset="-127"/>
              </a:rPr>
              <a:t>선형회귀와 같은 </a:t>
            </a:r>
            <a:r>
              <a:rPr lang="en-US" altLang="ko-KR" dirty="0" smtClean="0">
                <a:latin typeface="a아시아고딕E" pitchFamily="18" charset="-127"/>
                <a:ea typeface="a아시아고딕E" pitchFamily="18" charset="-127"/>
              </a:rPr>
              <a:t>ML</a:t>
            </a:r>
            <a:r>
              <a:rPr lang="ko-KR" altLang="en-US" dirty="0" smtClean="0">
                <a:latin typeface="a아시아고딕E" pitchFamily="18" charset="-127"/>
                <a:ea typeface="a아시아고딕E" pitchFamily="18" charset="-127"/>
              </a:rPr>
              <a:t>에 사용 불가능</a:t>
            </a:r>
            <a:endParaRPr lang="en-US" altLang="ko-KR" dirty="0" smtClean="0">
              <a:latin typeface="a아시아고딕E" pitchFamily="18" charset="-127"/>
              <a:ea typeface="a아시아고딕E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2420888"/>
            <a:ext cx="6135013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from </a:t>
            </a:r>
            <a:r>
              <a:rPr lang="en-US" altLang="ko-KR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sklearn.preprocessing</a:t>
            </a:r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import </a:t>
            </a:r>
            <a:r>
              <a:rPr lang="en-US" altLang="ko-KR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LabelEncoder</a:t>
            </a:r>
            <a:endParaRPr lang="en-US" altLang="ko-KR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items=['TV','</a:t>
            </a:r>
            <a:r>
              <a:rPr lang="ko-KR" altLang="en-US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냉장고</a:t>
            </a:r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','</a:t>
            </a:r>
            <a:r>
              <a:rPr lang="ko-KR" altLang="en-US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전자레인지</a:t>
            </a:r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']</a:t>
            </a:r>
          </a:p>
          <a:p>
            <a:endParaRPr lang="en-US" altLang="ko-KR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encoder=</a:t>
            </a:r>
            <a:r>
              <a:rPr lang="en-US" altLang="ko-KR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LabelEncoder</a:t>
            </a:r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()</a:t>
            </a:r>
          </a:p>
          <a:p>
            <a:r>
              <a:rPr lang="en-US" altLang="ko-KR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encoder.fit</a:t>
            </a:r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(items)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labels=</a:t>
            </a:r>
            <a:r>
              <a:rPr lang="en-US" altLang="ko-KR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encoder.transform</a:t>
            </a:r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(items)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print(labels)                 &gt; [ 0 1 2]</a:t>
            </a:r>
          </a:p>
          <a:p>
            <a:endParaRPr lang="en-US" altLang="ko-KR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print(</a:t>
            </a:r>
            <a:r>
              <a:rPr lang="en-US" altLang="ko-KR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encoder.classes</a:t>
            </a:r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_)    &gt; [‘TV’ ‘</a:t>
            </a:r>
            <a:r>
              <a:rPr lang="ko-KR" altLang="en-US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냉장고</a:t>
            </a:r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’ ‘</a:t>
            </a:r>
            <a:r>
              <a:rPr lang="ko-KR" altLang="en-US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전자레인지</a:t>
            </a:r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’]</a:t>
            </a:r>
          </a:p>
          <a:p>
            <a:endParaRPr lang="en-US" altLang="ko-KR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print(</a:t>
            </a:r>
            <a:r>
              <a:rPr lang="en-US" altLang="ko-KR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encoder.inverse_transform</a:t>
            </a:r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([ 1, 0, 2, 0, 1])</a:t>
            </a:r>
          </a:p>
        </p:txBody>
      </p:sp>
    </p:spTree>
    <p:extLst>
      <p:ext uri="{BB962C8B-B14F-4D97-AF65-F5344CB8AC3E}">
        <p14:creationId xmlns:p14="http://schemas.microsoft.com/office/powerpoint/2010/main" val="177825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a우주소년" pitchFamily="18" charset="-127"/>
                <a:ea typeface="a우주소년" pitchFamily="18" charset="-127"/>
              </a:rPr>
              <a:t>5-1 </a:t>
            </a:r>
            <a:r>
              <a:rPr lang="ko-KR" altLang="en-US" dirty="0" err="1" smtClean="0">
                <a:latin typeface="a우주소년" pitchFamily="18" charset="-127"/>
                <a:ea typeface="a우주소년" pitchFamily="18" charset="-127"/>
              </a:rPr>
              <a:t>데이터인코딩</a:t>
            </a:r>
            <a:r>
              <a:rPr lang="ko-KR" altLang="en-US" dirty="0" smtClean="0">
                <a:latin typeface="a우주소년" pitchFamily="18" charset="-127"/>
                <a:ea typeface="a우주소년" pitchFamily="18" charset="-127"/>
              </a:rPr>
              <a:t> </a:t>
            </a:r>
            <a:r>
              <a:rPr lang="en-US" altLang="ko-KR" dirty="0" smtClean="0">
                <a:latin typeface="a우주소년" pitchFamily="18" charset="-127"/>
                <a:ea typeface="a우주소년" pitchFamily="18" charset="-127"/>
              </a:rPr>
              <a:t>&gt;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우주소년" pitchFamily="18" charset="-127"/>
                <a:ea typeface="a우주소년" pitchFamily="18" charset="-127"/>
              </a:rPr>
              <a:t> </a:t>
            </a:r>
            <a:r>
              <a:rPr lang="ko-KR" altLang="en-US" sz="3600" dirty="0" err="1" smtClean="0">
                <a:solidFill>
                  <a:schemeClr val="bg1">
                    <a:lumMod val="85000"/>
                  </a:schemeClr>
                </a:solidFill>
                <a:latin typeface="a우주소년" pitchFamily="18" charset="-127"/>
                <a:ea typeface="a우주소년" pitchFamily="18" charset="-127"/>
              </a:rPr>
              <a:t>레이블인코딩</a:t>
            </a:r>
            <a:r>
              <a:rPr lang="en-US" altLang="ko-KR" sz="3600" dirty="0">
                <a:solidFill>
                  <a:schemeClr val="bg1">
                    <a:lumMod val="85000"/>
                  </a:schemeClr>
                </a:solidFill>
                <a:latin typeface="a우주소년" pitchFamily="18" charset="-127"/>
                <a:ea typeface="a우주소년" pitchFamily="18" charset="-127"/>
              </a:rPr>
              <a:t> </a:t>
            </a:r>
            <a:r>
              <a:rPr lang="en-US" altLang="ko-KR" sz="3600" dirty="0" smtClean="0">
                <a:solidFill>
                  <a:schemeClr val="bg1">
                    <a:lumMod val="85000"/>
                  </a:schemeClr>
                </a:solidFill>
                <a:latin typeface="a우주소년" pitchFamily="18" charset="-127"/>
                <a:ea typeface="a우주소년" pitchFamily="18" charset="-127"/>
              </a:rPr>
              <a:t>.</a:t>
            </a:r>
            <a:r>
              <a:rPr lang="en-US" altLang="ko-KR" sz="3600" dirty="0" smtClean="0">
                <a:latin typeface="a우주소년" pitchFamily="18" charset="-127"/>
                <a:ea typeface="a우주소년" pitchFamily="18" charset="-127"/>
              </a:rPr>
              <a:t> </a:t>
            </a:r>
            <a:r>
              <a:rPr lang="ko-KR" altLang="en-US" sz="3600" dirty="0" smtClean="0">
                <a:latin typeface="a우주소년" pitchFamily="18" charset="-127"/>
                <a:ea typeface="a우주소년" pitchFamily="18" charset="-127"/>
              </a:rPr>
              <a:t>원</a:t>
            </a:r>
            <a:r>
              <a:rPr lang="en-US" altLang="ko-KR" sz="3600" dirty="0" smtClean="0">
                <a:latin typeface="a우주소년" pitchFamily="18" charset="-127"/>
                <a:ea typeface="a우주소년" pitchFamily="18" charset="-127"/>
              </a:rPr>
              <a:t>-</a:t>
            </a:r>
            <a:r>
              <a:rPr lang="ko-KR" altLang="en-US" sz="3600" dirty="0" err="1" smtClean="0">
                <a:latin typeface="a우주소년" pitchFamily="18" charset="-127"/>
                <a:ea typeface="a우주소년" pitchFamily="18" charset="-127"/>
              </a:rPr>
              <a:t>핫</a:t>
            </a:r>
            <a:r>
              <a:rPr lang="ko-KR" altLang="en-US" sz="3600" dirty="0" smtClean="0">
                <a:latin typeface="a우주소년" pitchFamily="18" charset="-127"/>
                <a:ea typeface="a우주소년" pitchFamily="18" charset="-127"/>
              </a:rPr>
              <a:t> </a:t>
            </a:r>
            <a:r>
              <a:rPr lang="ko-KR" altLang="en-US" sz="3600" dirty="0" err="1" smtClean="0">
                <a:latin typeface="a우주소년" pitchFamily="18" charset="-127"/>
                <a:ea typeface="a우주소년" pitchFamily="18" charset="-127"/>
              </a:rPr>
              <a:t>인코딩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884218"/>
            <a:ext cx="713849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a아시아고딕E" pitchFamily="18" charset="-127"/>
                <a:ea typeface="a아시아고딕E" pitchFamily="18" charset="-127"/>
              </a:rPr>
              <a:t>행형태의</a:t>
            </a:r>
            <a:r>
              <a:rPr lang="ko-KR" altLang="en-US" dirty="0" smtClean="0">
                <a:latin typeface="a아시아고딕E" pitchFamily="18" charset="-127"/>
                <a:ea typeface="a아시아고딕E" pitchFamily="18" charset="-127"/>
              </a:rPr>
              <a:t> 피처를 </a:t>
            </a:r>
            <a:r>
              <a:rPr lang="ko-KR" altLang="en-US" dirty="0" err="1" smtClean="0">
                <a:latin typeface="a아시아고딕E" pitchFamily="18" charset="-127"/>
                <a:ea typeface="a아시아고딕E" pitchFamily="18" charset="-127"/>
              </a:rPr>
              <a:t>열형태로</a:t>
            </a:r>
            <a:r>
              <a:rPr lang="ko-KR" altLang="en-US" dirty="0" smtClean="0">
                <a:latin typeface="a아시아고딕E" pitchFamily="18" charset="-127"/>
                <a:ea typeface="a아시아고딕E" pitchFamily="18" charset="-127"/>
              </a:rPr>
              <a:t> 차원을 변환해서  해당 칼럼에 </a:t>
            </a:r>
            <a:r>
              <a:rPr lang="en-US" altLang="ko-KR" dirty="0" smtClean="0">
                <a:latin typeface="a아시아고딕E" pitchFamily="18" charset="-127"/>
                <a:ea typeface="a아시아고딕E" pitchFamily="18" charset="-127"/>
              </a:rPr>
              <a:t>1, </a:t>
            </a:r>
            <a:r>
              <a:rPr lang="ko-KR" altLang="en-US" dirty="0" smtClean="0">
                <a:latin typeface="a아시아고딕E" pitchFamily="18" charset="-127"/>
                <a:ea typeface="a아시아고딕E" pitchFamily="18" charset="-127"/>
              </a:rPr>
              <a:t>아닌 것은 </a:t>
            </a:r>
            <a:r>
              <a:rPr lang="en-US" altLang="ko-KR" dirty="0" smtClean="0">
                <a:latin typeface="a아시아고딕E" pitchFamily="18" charset="-127"/>
                <a:ea typeface="a아시아고딕E" pitchFamily="18" charset="-127"/>
              </a:rPr>
              <a:t>0</a:t>
            </a:r>
          </a:p>
          <a:p>
            <a:endParaRPr lang="en-US" altLang="ko-KR" dirty="0">
              <a:latin typeface="a아시아고딕E" pitchFamily="18" charset="-127"/>
              <a:ea typeface="a아시아고딕E" pitchFamily="18" charset="-127"/>
            </a:endParaRPr>
          </a:p>
          <a:p>
            <a:endParaRPr lang="en-US" altLang="ko-KR" dirty="0" smtClean="0">
              <a:latin typeface="a아시아고딕E" pitchFamily="18" charset="-127"/>
              <a:ea typeface="a아시아고딕E" pitchFamily="18" charset="-127"/>
            </a:endParaRPr>
          </a:p>
          <a:p>
            <a:endParaRPr lang="en-US" altLang="ko-KR" dirty="0">
              <a:latin typeface="a아시아고딕E" pitchFamily="18" charset="-127"/>
              <a:ea typeface="a아시아고딕E" pitchFamily="18" charset="-127"/>
            </a:endParaRPr>
          </a:p>
          <a:p>
            <a:endParaRPr lang="en-US" altLang="ko-KR" dirty="0" smtClean="0">
              <a:latin typeface="a아시아고딕E" pitchFamily="18" charset="-127"/>
              <a:ea typeface="a아시아고딕E" pitchFamily="18" charset="-127"/>
            </a:endParaRPr>
          </a:p>
          <a:p>
            <a:endParaRPr lang="en-US" altLang="ko-KR" dirty="0">
              <a:latin typeface="a아시아고딕E" pitchFamily="18" charset="-127"/>
              <a:ea typeface="a아시아고딕E" pitchFamily="18" charset="-127"/>
            </a:endParaRPr>
          </a:p>
          <a:p>
            <a:endParaRPr lang="en-US" altLang="ko-KR" dirty="0" smtClean="0">
              <a:latin typeface="a아시아고딕E" pitchFamily="18" charset="-127"/>
              <a:ea typeface="a아시아고딕E" pitchFamily="18" charset="-127"/>
            </a:endParaRPr>
          </a:p>
          <a:p>
            <a:endParaRPr lang="en-US" altLang="ko-KR" dirty="0">
              <a:latin typeface="a아시아고딕E" pitchFamily="18" charset="-127"/>
              <a:ea typeface="a아시아고딕E" pitchFamily="18" charset="-127"/>
            </a:endParaRPr>
          </a:p>
          <a:p>
            <a:endParaRPr lang="en-US" altLang="ko-KR" dirty="0" smtClean="0">
              <a:latin typeface="a아시아고딕E" pitchFamily="18" charset="-127"/>
              <a:ea typeface="a아시아고딕E" pitchFamily="18" charset="-127"/>
            </a:endParaRPr>
          </a:p>
          <a:p>
            <a:endParaRPr lang="en-US" altLang="ko-KR" dirty="0">
              <a:latin typeface="a아시아고딕E" pitchFamily="18" charset="-127"/>
              <a:ea typeface="a아시아고딕E" pitchFamily="18" charset="-127"/>
            </a:endParaRPr>
          </a:p>
          <a:p>
            <a:endParaRPr lang="en-US" altLang="ko-KR" dirty="0" smtClean="0">
              <a:latin typeface="a아시아고딕E" pitchFamily="18" charset="-127"/>
              <a:ea typeface="a아시아고딕E" pitchFamily="18" charset="-127"/>
            </a:endParaRPr>
          </a:p>
          <a:p>
            <a:endParaRPr lang="en-US" altLang="ko-KR" dirty="0">
              <a:latin typeface="a아시아고딕E" pitchFamily="18" charset="-127"/>
              <a:ea typeface="a아시아고딕E" pitchFamily="18" charset="-127"/>
            </a:endParaRPr>
          </a:p>
          <a:p>
            <a:endParaRPr lang="en-US" altLang="ko-KR" dirty="0" smtClean="0">
              <a:latin typeface="a아시아고딕E" pitchFamily="18" charset="-127"/>
              <a:ea typeface="a아시아고딕E" pitchFamily="18" charset="-127"/>
            </a:endParaRPr>
          </a:p>
          <a:p>
            <a:endParaRPr lang="en-US" altLang="ko-KR" dirty="0" smtClean="0">
              <a:latin typeface="a아시아고딕E" pitchFamily="18" charset="-127"/>
              <a:ea typeface="a아시아고딕E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8" t="29444" r="33828" b="25278"/>
          <a:stretch/>
        </p:blipFill>
        <p:spPr bwMode="auto">
          <a:xfrm>
            <a:off x="1259632" y="2395769"/>
            <a:ext cx="6418413" cy="3546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69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a우주소년" pitchFamily="18" charset="-127"/>
                <a:ea typeface="a우주소년" pitchFamily="18" charset="-127"/>
              </a:rPr>
              <a:t>5-1 </a:t>
            </a:r>
            <a:r>
              <a:rPr lang="ko-KR" altLang="en-US" dirty="0" err="1" smtClean="0">
                <a:latin typeface="a우주소년" pitchFamily="18" charset="-127"/>
                <a:ea typeface="a우주소년" pitchFamily="18" charset="-127"/>
              </a:rPr>
              <a:t>데이터인코딩</a:t>
            </a:r>
            <a:r>
              <a:rPr lang="ko-KR" altLang="en-US" dirty="0" smtClean="0">
                <a:latin typeface="a우주소년" pitchFamily="18" charset="-127"/>
                <a:ea typeface="a우주소년" pitchFamily="18" charset="-127"/>
              </a:rPr>
              <a:t> </a:t>
            </a:r>
            <a:r>
              <a:rPr lang="en-US" altLang="ko-KR" dirty="0" smtClean="0">
                <a:latin typeface="a우주소년" pitchFamily="18" charset="-127"/>
                <a:ea typeface="a우주소년" pitchFamily="18" charset="-127"/>
              </a:rPr>
              <a:t>&gt;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우주소년" pitchFamily="18" charset="-127"/>
                <a:ea typeface="a우주소년" pitchFamily="18" charset="-127"/>
              </a:rPr>
              <a:t> </a:t>
            </a:r>
            <a:r>
              <a:rPr lang="ko-KR" altLang="en-US" sz="3600" dirty="0" err="1" smtClean="0">
                <a:solidFill>
                  <a:schemeClr val="bg1">
                    <a:lumMod val="85000"/>
                  </a:schemeClr>
                </a:solidFill>
                <a:latin typeface="a우주소년" pitchFamily="18" charset="-127"/>
                <a:ea typeface="a우주소년" pitchFamily="18" charset="-127"/>
              </a:rPr>
              <a:t>레이블인코딩</a:t>
            </a:r>
            <a:r>
              <a:rPr lang="en-US" altLang="ko-KR" sz="3600" dirty="0">
                <a:solidFill>
                  <a:schemeClr val="bg1">
                    <a:lumMod val="85000"/>
                  </a:schemeClr>
                </a:solidFill>
                <a:latin typeface="a우주소년" pitchFamily="18" charset="-127"/>
                <a:ea typeface="a우주소년" pitchFamily="18" charset="-127"/>
              </a:rPr>
              <a:t> </a:t>
            </a:r>
            <a:r>
              <a:rPr lang="en-US" altLang="ko-KR" sz="3600" dirty="0" smtClean="0">
                <a:solidFill>
                  <a:schemeClr val="bg1">
                    <a:lumMod val="85000"/>
                  </a:schemeClr>
                </a:solidFill>
                <a:latin typeface="a우주소년" pitchFamily="18" charset="-127"/>
                <a:ea typeface="a우주소년" pitchFamily="18" charset="-127"/>
              </a:rPr>
              <a:t>.</a:t>
            </a:r>
            <a:r>
              <a:rPr lang="en-US" altLang="ko-KR" sz="3600" dirty="0" smtClean="0">
                <a:latin typeface="a우주소년" pitchFamily="18" charset="-127"/>
                <a:ea typeface="a우주소년" pitchFamily="18" charset="-127"/>
              </a:rPr>
              <a:t> </a:t>
            </a:r>
            <a:r>
              <a:rPr lang="ko-KR" altLang="en-US" sz="3600" dirty="0" smtClean="0">
                <a:latin typeface="a우주소년" pitchFamily="18" charset="-127"/>
                <a:ea typeface="a우주소년" pitchFamily="18" charset="-127"/>
              </a:rPr>
              <a:t>원</a:t>
            </a:r>
            <a:r>
              <a:rPr lang="en-US" altLang="ko-KR" sz="3600" dirty="0" smtClean="0">
                <a:latin typeface="a우주소년" pitchFamily="18" charset="-127"/>
                <a:ea typeface="a우주소년" pitchFamily="18" charset="-127"/>
              </a:rPr>
              <a:t>-</a:t>
            </a:r>
            <a:r>
              <a:rPr lang="ko-KR" altLang="en-US" sz="3600" dirty="0" err="1" smtClean="0">
                <a:latin typeface="a우주소년" pitchFamily="18" charset="-127"/>
                <a:ea typeface="a우주소년" pitchFamily="18" charset="-127"/>
              </a:rPr>
              <a:t>핫</a:t>
            </a:r>
            <a:r>
              <a:rPr lang="ko-KR" altLang="en-US" sz="3600" dirty="0" smtClean="0">
                <a:latin typeface="a우주소년" pitchFamily="18" charset="-127"/>
                <a:ea typeface="a우주소년" pitchFamily="18" charset="-127"/>
              </a:rPr>
              <a:t> </a:t>
            </a:r>
            <a:r>
              <a:rPr lang="ko-KR" altLang="en-US" sz="3600" dirty="0" err="1" smtClean="0">
                <a:latin typeface="a우주소년" pitchFamily="18" charset="-127"/>
                <a:ea typeface="a우주소년" pitchFamily="18" charset="-127"/>
              </a:rPr>
              <a:t>인코딩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884218"/>
            <a:ext cx="787215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a아시아고딕E" pitchFamily="18" charset="-127"/>
                <a:ea typeface="a아시아고딕E" pitchFamily="18" charset="-127"/>
              </a:rPr>
              <a:t>행형태의</a:t>
            </a:r>
            <a:r>
              <a:rPr lang="ko-KR" altLang="en-US" dirty="0" smtClean="0">
                <a:latin typeface="a아시아고딕E" pitchFamily="18" charset="-127"/>
                <a:ea typeface="a아시아고딕E" pitchFamily="18" charset="-127"/>
              </a:rPr>
              <a:t> 피처를 </a:t>
            </a:r>
            <a:r>
              <a:rPr lang="ko-KR" altLang="en-US" dirty="0" err="1" smtClean="0">
                <a:latin typeface="a아시아고딕E" pitchFamily="18" charset="-127"/>
                <a:ea typeface="a아시아고딕E" pitchFamily="18" charset="-127"/>
              </a:rPr>
              <a:t>열형태로</a:t>
            </a:r>
            <a:r>
              <a:rPr lang="ko-KR" altLang="en-US" dirty="0" smtClean="0">
                <a:latin typeface="a아시아고딕E" pitchFamily="18" charset="-127"/>
                <a:ea typeface="a아시아고딕E" pitchFamily="18" charset="-127"/>
              </a:rPr>
              <a:t> 차원을 변환해서  해당 칼럼에 </a:t>
            </a:r>
            <a:r>
              <a:rPr lang="en-US" altLang="ko-KR" dirty="0" smtClean="0">
                <a:latin typeface="a아시아고딕E" pitchFamily="18" charset="-127"/>
                <a:ea typeface="a아시아고딕E" pitchFamily="18" charset="-127"/>
              </a:rPr>
              <a:t>1, </a:t>
            </a:r>
            <a:r>
              <a:rPr lang="ko-KR" altLang="en-US" dirty="0" smtClean="0">
                <a:latin typeface="a아시아고딕E" pitchFamily="18" charset="-127"/>
                <a:ea typeface="a아시아고딕E" pitchFamily="18" charset="-127"/>
              </a:rPr>
              <a:t>아닌 것은 </a:t>
            </a:r>
            <a:r>
              <a:rPr lang="en-US" altLang="ko-KR" dirty="0" smtClean="0">
                <a:latin typeface="a아시아고딕E" pitchFamily="18" charset="-127"/>
                <a:ea typeface="a아시아고딕E" pitchFamily="18" charset="-127"/>
              </a:rPr>
              <a:t>0</a:t>
            </a:r>
          </a:p>
          <a:p>
            <a:endParaRPr lang="en-US" altLang="ko-KR" dirty="0">
              <a:latin typeface="a아시아고딕E" pitchFamily="18" charset="-127"/>
              <a:ea typeface="a아시아고딕E" pitchFamily="18" charset="-127"/>
            </a:endParaRPr>
          </a:p>
          <a:p>
            <a:r>
              <a:rPr lang="en-US" altLang="ko-KR" dirty="0" smtClean="0">
                <a:latin typeface="a아시아고딕E" pitchFamily="18" charset="-127"/>
                <a:ea typeface="a아시아고딕E" pitchFamily="18" charset="-127"/>
              </a:rPr>
              <a:t>1. </a:t>
            </a:r>
            <a:r>
              <a:rPr lang="en-US" altLang="ko-KR" dirty="0" err="1" smtClean="0">
                <a:latin typeface="a아시아고딕E" pitchFamily="18" charset="-127"/>
                <a:ea typeface="a아시아고딕E" pitchFamily="18" charset="-127"/>
              </a:rPr>
              <a:t>OneHotEncoder</a:t>
            </a:r>
            <a:r>
              <a:rPr lang="en-US" altLang="ko-KR" dirty="0" smtClean="0">
                <a:latin typeface="a아시아고딕E" pitchFamily="18" charset="-127"/>
                <a:ea typeface="a아시아고딕E" pitchFamily="18" charset="-127"/>
              </a:rPr>
              <a:t> </a:t>
            </a:r>
            <a:r>
              <a:rPr lang="ko-KR" altLang="en-US" dirty="0" smtClean="0">
                <a:latin typeface="a아시아고딕E" pitchFamily="18" charset="-127"/>
                <a:ea typeface="a아시아고딕E" pitchFamily="18" charset="-127"/>
              </a:rPr>
              <a:t>하기 전에 레이블인코더를 통해 문자열을 </a:t>
            </a:r>
            <a:r>
              <a:rPr lang="ko-KR" altLang="en-US" dirty="0" err="1" smtClean="0">
                <a:latin typeface="a아시아고딕E" pitchFamily="18" charset="-127"/>
                <a:ea typeface="a아시아고딕E" pitchFamily="18" charset="-127"/>
              </a:rPr>
              <a:t>숫자형으로</a:t>
            </a:r>
            <a:r>
              <a:rPr lang="ko-KR" altLang="en-US" dirty="0" smtClean="0">
                <a:latin typeface="a아시아고딕E" pitchFamily="18" charset="-127"/>
                <a:ea typeface="a아시아고딕E" pitchFamily="18" charset="-127"/>
              </a:rPr>
              <a:t> 변환</a:t>
            </a:r>
            <a:endParaRPr lang="en-US" altLang="ko-KR" dirty="0">
              <a:latin typeface="a아시아고딕E" pitchFamily="18" charset="-127"/>
              <a:ea typeface="a아시아고딕E" pitchFamily="18" charset="-127"/>
            </a:endParaRPr>
          </a:p>
          <a:p>
            <a:r>
              <a:rPr lang="en-US" altLang="ko-KR" dirty="0" smtClean="0">
                <a:latin typeface="a아시아고딕E" pitchFamily="18" charset="-127"/>
                <a:ea typeface="a아시아고딕E" pitchFamily="18" charset="-127"/>
              </a:rPr>
              <a:t>2. </a:t>
            </a:r>
            <a:r>
              <a:rPr lang="ko-KR" altLang="en-US" dirty="0" err="1" smtClean="0">
                <a:latin typeface="a아시아고딕E" pitchFamily="18" charset="-127"/>
                <a:ea typeface="a아시아고딕E" pitchFamily="18" charset="-127"/>
              </a:rPr>
              <a:t>입력값으로</a:t>
            </a:r>
            <a:r>
              <a:rPr lang="ko-KR" altLang="en-US" dirty="0" smtClean="0">
                <a:latin typeface="a아시아고딕E" pitchFamily="18" charset="-127"/>
                <a:ea typeface="a아시아고딕E" pitchFamily="18" charset="-127"/>
              </a:rPr>
              <a:t> </a:t>
            </a:r>
            <a:r>
              <a:rPr lang="en-US" altLang="ko-KR" dirty="0" smtClean="0">
                <a:latin typeface="a아시아고딕E" pitchFamily="18" charset="-127"/>
                <a:ea typeface="a아시아고딕E" pitchFamily="18" charset="-127"/>
              </a:rPr>
              <a:t>2</a:t>
            </a:r>
            <a:r>
              <a:rPr lang="ko-KR" altLang="en-US" dirty="0" smtClean="0">
                <a:latin typeface="a아시아고딕E" pitchFamily="18" charset="-127"/>
                <a:ea typeface="a아시아고딕E" pitchFamily="18" charset="-127"/>
              </a:rPr>
              <a:t>차원 데이터 필요</a:t>
            </a:r>
            <a:r>
              <a:rPr lang="en-US" altLang="ko-KR" dirty="0">
                <a:latin typeface="a아시아고딕E" pitchFamily="18" charset="-127"/>
                <a:ea typeface="a아시아고딕E" pitchFamily="18" charset="-127"/>
              </a:rPr>
              <a:t> </a:t>
            </a:r>
            <a:r>
              <a:rPr lang="en-US" altLang="ko-KR" dirty="0" smtClean="0">
                <a:latin typeface="a아시아고딕E" pitchFamily="18" charset="-127"/>
                <a:ea typeface="a아시아고딕E" pitchFamily="18" charset="-127"/>
              </a:rPr>
              <a:t>( </a:t>
            </a:r>
            <a:r>
              <a:rPr lang="ko-KR" altLang="en-US" dirty="0" err="1" smtClean="0">
                <a:latin typeface="a아시아고딕E" pitchFamily="18" charset="-127"/>
                <a:ea typeface="a아시아고딕E" pitchFamily="18" charset="-127"/>
              </a:rPr>
              <a:t>넘파이</a:t>
            </a:r>
            <a:r>
              <a:rPr lang="ko-KR" altLang="en-US" dirty="0" smtClean="0">
                <a:latin typeface="a아시아고딕E" pitchFamily="18" charset="-127"/>
                <a:ea typeface="a아시아고딕E" pitchFamily="18" charset="-127"/>
              </a:rPr>
              <a:t> 필요 </a:t>
            </a:r>
            <a:r>
              <a:rPr lang="en-US" altLang="ko-KR" dirty="0" smtClean="0">
                <a:latin typeface="a아시아고딕E" pitchFamily="18" charset="-127"/>
                <a:ea typeface="a아시아고딕E" pitchFamily="18" charset="-127"/>
              </a:rPr>
              <a:t>)</a:t>
            </a:r>
          </a:p>
          <a:p>
            <a:r>
              <a:rPr lang="en-US" altLang="ko-KR" dirty="0">
                <a:latin typeface="a아시아고딕E" pitchFamily="18" charset="-127"/>
                <a:ea typeface="a아시아고딕E" pitchFamily="18" charset="-127"/>
              </a:rPr>
              <a:t> </a:t>
            </a:r>
            <a:r>
              <a:rPr lang="en-US" altLang="ko-KR" dirty="0" smtClean="0">
                <a:latin typeface="a아시아고딕E" pitchFamily="18" charset="-127"/>
                <a:ea typeface="a아시아고딕E" pitchFamily="18" charset="-127"/>
              </a:rPr>
              <a:t>( 123p </a:t>
            </a:r>
            <a:r>
              <a:rPr lang="ko-KR" altLang="en-US" dirty="0" smtClean="0">
                <a:latin typeface="a아시아고딕E" pitchFamily="18" charset="-127"/>
                <a:ea typeface="a아시아고딕E" pitchFamily="18" charset="-127"/>
              </a:rPr>
              <a:t>위의 표와 같은 흐름으로 코딩</a:t>
            </a:r>
            <a:r>
              <a:rPr lang="en-US" altLang="ko-KR" dirty="0" smtClean="0">
                <a:latin typeface="a아시아고딕E" pitchFamily="18" charset="-127"/>
                <a:ea typeface="a아시아고딕E" pitchFamily="18" charset="-127"/>
              </a:rPr>
              <a:t>)</a:t>
            </a:r>
          </a:p>
          <a:p>
            <a:endParaRPr lang="en-US" altLang="ko-KR" dirty="0" smtClean="0">
              <a:latin typeface="a아시아고딕E" pitchFamily="18" charset="-127"/>
              <a:ea typeface="a아시아고딕E" pitchFamily="18" charset="-127"/>
            </a:endParaRPr>
          </a:p>
          <a:p>
            <a:endParaRPr lang="en-US" altLang="ko-KR" dirty="0">
              <a:latin typeface="a아시아고딕E" pitchFamily="18" charset="-127"/>
              <a:ea typeface="a아시아고딕E" pitchFamily="18" charset="-127"/>
            </a:endParaRPr>
          </a:p>
          <a:p>
            <a:endParaRPr lang="en-US" altLang="ko-KR" dirty="0" smtClean="0">
              <a:latin typeface="a아시아고딕E" pitchFamily="18" charset="-127"/>
              <a:ea typeface="a아시아고딕E" pitchFamily="18" charset="-127"/>
            </a:endParaRPr>
          </a:p>
          <a:p>
            <a:endParaRPr lang="en-US" altLang="ko-KR" dirty="0">
              <a:latin typeface="a아시아고딕E" pitchFamily="18" charset="-127"/>
              <a:ea typeface="a아시아고딕E" pitchFamily="18" charset="-127"/>
            </a:endParaRPr>
          </a:p>
          <a:p>
            <a:r>
              <a:rPr lang="ko-KR" altLang="en-US" dirty="0" smtClean="0">
                <a:latin typeface="a아시아고딕E" pitchFamily="18" charset="-127"/>
                <a:ea typeface="a아시아고딕E" pitchFamily="18" charset="-127"/>
              </a:rPr>
              <a:t>이 똑같은 역할을 </a:t>
            </a:r>
            <a:r>
              <a:rPr lang="ko-KR" altLang="en-US" dirty="0" err="1" smtClean="0">
                <a:latin typeface="a아시아고딕E" pitchFamily="18" charset="-127"/>
                <a:ea typeface="a아시아고딕E" pitchFamily="18" charset="-127"/>
              </a:rPr>
              <a:t>판다스에서</a:t>
            </a:r>
            <a:r>
              <a:rPr lang="ko-KR" altLang="en-US" dirty="0" smtClean="0">
                <a:latin typeface="a아시아고딕E" pitchFamily="18" charset="-127"/>
                <a:ea typeface="a아시아고딕E" pitchFamily="18" charset="-127"/>
              </a:rPr>
              <a:t> 더 간단히 수행 가능 </a:t>
            </a:r>
            <a:r>
              <a:rPr lang="en-US" altLang="ko-KR" dirty="0" smtClean="0">
                <a:latin typeface="a아시아고딕E" pitchFamily="18" charset="-127"/>
                <a:ea typeface="a아시아고딕E" pitchFamily="18" charset="-127"/>
              </a:rPr>
              <a:t>&gt; </a:t>
            </a:r>
            <a:r>
              <a:rPr lang="en-US" altLang="ko-KR" dirty="0" err="1" smtClean="0">
                <a:latin typeface="a아시아고딕E" pitchFamily="18" charset="-127"/>
                <a:ea typeface="a아시아고딕E" pitchFamily="18" charset="-127"/>
              </a:rPr>
              <a:t>get_dummies</a:t>
            </a:r>
            <a:r>
              <a:rPr lang="en-US" altLang="ko-KR" dirty="0" smtClean="0">
                <a:latin typeface="a아시아고딕E" pitchFamily="18" charset="-127"/>
                <a:ea typeface="a아시아고딕E" pitchFamily="18" charset="-127"/>
              </a:rPr>
              <a:t>()</a:t>
            </a:r>
          </a:p>
          <a:p>
            <a:r>
              <a:rPr lang="en-US" altLang="ko-KR" dirty="0" smtClean="0">
                <a:latin typeface="a아시아고딕E" pitchFamily="18" charset="-127"/>
                <a:ea typeface="a아시아고딕E" pitchFamily="18" charset="-127"/>
              </a:rPr>
              <a:t>	</a:t>
            </a:r>
            <a:r>
              <a:rPr lang="ko-KR" altLang="en-US" dirty="0" err="1" smtClean="0">
                <a:latin typeface="a아시아고딕E" pitchFamily="18" charset="-127"/>
                <a:ea typeface="a아시아고딕E" pitchFamily="18" charset="-127"/>
              </a:rPr>
              <a:t>사이킷런의</a:t>
            </a:r>
            <a:r>
              <a:rPr lang="ko-KR" altLang="en-US" dirty="0" smtClean="0">
                <a:latin typeface="a아시아고딕E" pitchFamily="18" charset="-127"/>
                <a:ea typeface="a아시아고딕E" pitchFamily="18" charset="-127"/>
              </a:rPr>
              <a:t> </a:t>
            </a:r>
            <a:r>
              <a:rPr lang="en-US" altLang="ko-KR" dirty="0" err="1" smtClean="0">
                <a:latin typeface="a아시아고딕E" pitchFamily="18" charset="-127"/>
                <a:ea typeface="a아시아고딕E" pitchFamily="18" charset="-127"/>
              </a:rPr>
              <a:t>OneHotEncoder</a:t>
            </a:r>
            <a:r>
              <a:rPr lang="ko-KR" altLang="en-US" dirty="0" smtClean="0">
                <a:latin typeface="a아시아고딕E" pitchFamily="18" charset="-127"/>
                <a:ea typeface="a아시아고딕E" pitchFamily="18" charset="-127"/>
              </a:rPr>
              <a:t>에서의 </a:t>
            </a:r>
            <a:r>
              <a:rPr lang="ko-KR" altLang="en-US" dirty="0" err="1" smtClean="0">
                <a:latin typeface="a아시아고딕E" pitchFamily="18" charset="-127"/>
                <a:ea typeface="a아시아고딕E" pitchFamily="18" charset="-127"/>
              </a:rPr>
              <a:t>숫자형</a:t>
            </a:r>
            <a:r>
              <a:rPr lang="ko-KR" altLang="en-US" dirty="0" smtClean="0">
                <a:latin typeface="a아시아고딕E" pitchFamily="18" charset="-127"/>
                <a:ea typeface="a아시아고딕E" pitchFamily="18" charset="-127"/>
              </a:rPr>
              <a:t> 변환과정이 불필요</a:t>
            </a:r>
            <a:endParaRPr lang="en-US" altLang="ko-KR" dirty="0">
              <a:latin typeface="a아시아고딕E" pitchFamily="18" charset="-127"/>
              <a:ea typeface="a아시아고딕E" pitchFamily="18" charset="-127"/>
            </a:endParaRPr>
          </a:p>
          <a:p>
            <a:endParaRPr lang="en-US" altLang="ko-KR" dirty="0" smtClean="0">
              <a:latin typeface="a아시아고딕E" pitchFamily="18" charset="-127"/>
              <a:ea typeface="a아시아고딕E" pitchFamily="18" charset="-127"/>
            </a:endParaRPr>
          </a:p>
          <a:p>
            <a:endParaRPr lang="en-US" altLang="ko-KR" dirty="0">
              <a:latin typeface="a아시아고딕E" pitchFamily="18" charset="-127"/>
              <a:ea typeface="a아시아고딕E" pitchFamily="18" charset="-127"/>
            </a:endParaRPr>
          </a:p>
          <a:p>
            <a:endParaRPr lang="en-US" altLang="ko-KR" dirty="0" smtClean="0">
              <a:latin typeface="a아시아고딕E" pitchFamily="18" charset="-127"/>
              <a:ea typeface="a아시아고딕E" pitchFamily="18" charset="-127"/>
            </a:endParaRPr>
          </a:p>
          <a:p>
            <a:endParaRPr lang="en-US" altLang="ko-KR" dirty="0">
              <a:latin typeface="a아시아고딕E" pitchFamily="18" charset="-127"/>
              <a:ea typeface="a아시아고딕E" pitchFamily="18" charset="-127"/>
            </a:endParaRPr>
          </a:p>
          <a:p>
            <a:endParaRPr lang="en-US" altLang="ko-KR" dirty="0" smtClean="0">
              <a:latin typeface="a아시아고딕E" pitchFamily="18" charset="-127"/>
              <a:ea typeface="a아시아고딕E" pitchFamily="18" charset="-127"/>
            </a:endParaRPr>
          </a:p>
          <a:p>
            <a:endParaRPr lang="en-US" altLang="ko-KR" dirty="0">
              <a:latin typeface="a아시아고딕E" pitchFamily="18" charset="-127"/>
              <a:ea typeface="a아시아고딕E" pitchFamily="18" charset="-127"/>
            </a:endParaRPr>
          </a:p>
          <a:p>
            <a:endParaRPr lang="en-US" altLang="ko-KR" dirty="0" smtClean="0">
              <a:latin typeface="a아시아고딕E" pitchFamily="18" charset="-127"/>
              <a:ea typeface="a아시아고딕E" pitchFamily="18" charset="-127"/>
            </a:endParaRPr>
          </a:p>
          <a:p>
            <a:endParaRPr lang="en-US" altLang="ko-KR" dirty="0">
              <a:latin typeface="a아시아고딕E" pitchFamily="18" charset="-127"/>
              <a:ea typeface="a아시아고딕E" pitchFamily="18" charset="-127"/>
            </a:endParaRPr>
          </a:p>
          <a:p>
            <a:endParaRPr lang="en-US" altLang="ko-KR" dirty="0" smtClean="0">
              <a:latin typeface="a아시아고딕E" pitchFamily="18" charset="-127"/>
              <a:ea typeface="a아시아고딕E" pitchFamily="18" charset="-127"/>
            </a:endParaRPr>
          </a:p>
          <a:p>
            <a:endParaRPr lang="en-US" altLang="ko-KR" dirty="0" smtClean="0">
              <a:latin typeface="a아시아고딕E" pitchFamily="18" charset="-127"/>
              <a:ea typeface="a아시아고딕E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5013176"/>
            <a:ext cx="553600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Import pandas as </a:t>
            </a:r>
            <a:r>
              <a:rPr lang="en-US" altLang="ko-KR" dirty="0" err="1" smtClean="0">
                <a:solidFill>
                  <a:schemeClr val="bg1"/>
                </a:solidFill>
              </a:rPr>
              <a:t>pd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 smtClean="0">
                <a:solidFill>
                  <a:schemeClr val="bg1"/>
                </a:solidFill>
              </a:rPr>
              <a:t>df</a:t>
            </a:r>
            <a:r>
              <a:rPr lang="en-US" altLang="ko-KR" dirty="0" smtClean="0">
                <a:solidFill>
                  <a:schemeClr val="bg1"/>
                </a:solidFill>
              </a:rPr>
              <a:t>=</a:t>
            </a:r>
            <a:r>
              <a:rPr lang="en-US" altLang="ko-KR" dirty="0" err="1" smtClean="0">
                <a:solidFill>
                  <a:schemeClr val="bg1"/>
                </a:solidFill>
              </a:rPr>
              <a:t>pd.DataFrame</a:t>
            </a:r>
            <a:r>
              <a:rPr lang="en-US" altLang="ko-KR" dirty="0" smtClean="0">
                <a:solidFill>
                  <a:schemeClr val="bg1"/>
                </a:solidFill>
              </a:rPr>
              <a:t>({‘item’:[‘TV’,’</a:t>
            </a:r>
            <a:r>
              <a:rPr lang="ko-KR" altLang="en-US" dirty="0" smtClean="0">
                <a:solidFill>
                  <a:schemeClr val="bg1"/>
                </a:solidFill>
              </a:rPr>
              <a:t>냉장고</a:t>
            </a:r>
            <a:r>
              <a:rPr lang="en-US" altLang="ko-KR" dirty="0" smtClean="0">
                <a:solidFill>
                  <a:schemeClr val="bg1"/>
                </a:solidFill>
              </a:rPr>
              <a:t>’,’</a:t>
            </a:r>
            <a:r>
              <a:rPr lang="ko-KR" altLang="en-US" dirty="0" smtClean="0">
                <a:solidFill>
                  <a:schemeClr val="bg1"/>
                </a:solidFill>
              </a:rPr>
              <a:t>전자레인지</a:t>
            </a:r>
            <a:r>
              <a:rPr lang="en-US" altLang="ko-KR" dirty="0" smtClean="0">
                <a:solidFill>
                  <a:schemeClr val="bg1"/>
                </a:solidFill>
              </a:rPr>
              <a:t>’]})</a:t>
            </a:r>
          </a:p>
          <a:p>
            <a:r>
              <a:rPr lang="en-US" altLang="ko-KR" dirty="0" err="1" smtClean="0">
                <a:solidFill>
                  <a:schemeClr val="bg1"/>
                </a:solidFill>
              </a:rPr>
              <a:t>Pd.get_dummies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</a:rPr>
              <a:t>df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35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a우주소년" pitchFamily="18" charset="-127"/>
                <a:ea typeface="a우주소년" pitchFamily="18" charset="-127"/>
              </a:rPr>
              <a:t>5-2 </a:t>
            </a:r>
            <a:r>
              <a:rPr lang="en-US" altLang="ko-KR" sz="4000" dirty="0" smtClean="0">
                <a:solidFill>
                  <a:schemeClr val="bg1">
                    <a:lumMod val="85000"/>
                  </a:schemeClr>
                </a:solidFill>
                <a:latin typeface="a우주소년" pitchFamily="18" charset="-127"/>
                <a:ea typeface="a우주소년" pitchFamily="18" charset="-127"/>
              </a:rPr>
              <a:t> </a:t>
            </a:r>
            <a:r>
              <a:rPr lang="ko-KR" altLang="en-US" sz="4000" dirty="0" smtClean="0">
                <a:latin typeface="a우주소년" pitchFamily="18" charset="-127"/>
                <a:ea typeface="a우주소년" pitchFamily="18" charset="-127"/>
              </a:rPr>
              <a:t>피처스케일링과 정규화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403484"/>
            <a:ext cx="4645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 smtClean="0">
                <a:latin typeface="a아시아고딕B" pitchFamily="18" charset="-127"/>
                <a:ea typeface="a아시아고딕B" pitchFamily="18" charset="-127"/>
              </a:rPr>
              <a:t>서로 다른 변수의 값 범위를 일정하게 맞추는 것</a:t>
            </a:r>
            <a:endParaRPr lang="en-US" altLang="ko-KR" i="1" dirty="0" smtClean="0">
              <a:latin typeface="a아시아고딕B" pitchFamily="18" charset="-127"/>
              <a:ea typeface="a아시아고딕B" pitchFamily="18" charset="-127"/>
            </a:endParaRPr>
          </a:p>
          <a:p>
            <a:r>
              <a:rPr lang="en-US" altLang="ko-KR" i="1" dirty="0" smtClean="0">
                <a:latin typeface="a아시아고딕B" pitchFamily="18" charset="-127"/>
                <a:ea typeface="a아시아고딕B" pitchFamily="18" charset="-127"/>
              </a:rPr>
              <a:t>( </a:t>
            </a:r>
            <a:r>
              <a:rPr lang="ko-KR" altLang="en-US" i="1" dirty="0" smtClean="0">
                <a:latin typeface="a아시아고딕B" pitchFamily="18" charset="-127"/>
                <a:ea typeface="a아시아고딕B" pitchFamily="18" charset="-127"/>
              </a:rPr>
              <a:t>표준화</a:t>
            </a:r>
            <a:r>
              <a:rPr lang="en-US" altLang="ko-KR" i="1" dirty="0" smtClean="0">
                <a:latin typeface="a아시아고딕B" pitchFamily="18" charset="-127"/>
                <a:ea typeface="a아시아고딕B" pitchFamily="18" charset="-127"/>
              </a:rPr>
              <a:t>, </a:t>
            </a:r>
            <a:r>
              <a:rPr lang="ko-KR" altLang="en-US" i="1" dirty="0" smtClean="0">
                <a:latin typeface="a아시아고딕B" pitchFamily="18" charset="-127"/>
                <a:ea typeface="a아시아고딕B" pitchFamily="18" charset="-127"/>
              </a:rPr>
              <a:t>정규화 </a:t>
            </a:r>
            <a:r>
              <a:rPr lang="en-US" altLang="ko-KR" i="1" dirty="0" smtClean="0">
                <a:latin typeface="a아시아고딕B" pitchFamily="18" charset="-127"/>
                <a:ea typeface="a아시아고딕B" pitchFamily="18" charset="-127"/>
              </a:rPr>
              <a:t>)</a:t>
            </a:r>
          </a:p>
        </p:txBody>
      </p:sp>
      <p:cxnSp>
        <p:nvCxnSpPr>
          <p:cNvPr id="5" name="꺾인 연결선 4"/>
          <p:cNvCxnSpPr/>
          <p:nvPr/>
        </p:nvCxnSpPr>
        <p:spPr>
          <a:xfrm rot="10800000" flipV="1">
            <a:off x="4897344" y="1261799"/>
            <a:ext cx="504056" cy="360040"/>
          </a:xfrm>
          <a:prstGeom prst="bentConnector3">
            <a:avLst>
              <a:gd name="adj1" fmla="val -4422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7462" y="2492896"/>
            <a:ext cx="764138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아시아고딕E" pitchFamily="18" charset="-127"/>
                <a:ea typeface="a아시아고딕E" pitchFamily="18" charset="-127"/>
              </a:rPr>
              <a:t>표준화 </a:t>
            </a:r>
            <a:r>
              <a:rPr lang="en-US" altLang="ko-KR" dirty="0" smtClean="0">
                <a:latin typeface="a아시아고딕E" pitchFamily="18" charset="-127"/>
                <a:ea typeface="a아시아고딕E" pitchFamily="18" charset="-127"/>
              </a:rPr>
              <a:t>: </a:t>
            </a:r>
            <a:r>
              <a:rPr lang="ko-KR" altLang="en-US" dirty="0" smtClean="0">
                <a:latin typeface="a아시아고딕E" pitchFamily="18" charset="-127"/>
                <a:ea typeface="a아시아고딕E" pitchFamily="18" charset="-127"/>
              </a:rPr>
              <a:t>평균 </a:t>
            </a:r>
            <a:r>
              <a:rPr lang="en-US" altLang="ko-KR" dirty="0" smtClean="0">
                <a:latin typeface="a아시아고딕E" pitchFamily="18" charset="-127"/>
                <a:ea typeface="a아시아고딕E" pitchFamily="18" charset="-127"/>
              </a:rPr>
              <a:t>0, </a:t>
            </a:r>
            <a:r>
              <a:rPr lang="ko-KR" altLang="en-US" dirty="0" smtClean="0">
                <a:latin typeface="a아시아고딕E" pitchFamily="18" charset="-127"/>
                <a:ea typeface="a아시아고딕E" pitchFamily="18" charset="-127"/>
              </a:rPr>
              <a:t>분산 </a:t>
            </a:r>
            <a:r>
              <a:rPr lang="en-US" altLang="ko-KR" dirty="0" smtClean="0">
                <a:latin typeface="a아시아고딕E" pitchFamily="18" charset="-127"/>
                <a:ea typeface="a아시아고딕E" pitchFamily="18" charset="-127"/>
              </a:rPr>
              <a:t>1</a:t>
            </a:r>
            <a:r>
              <a:rPr lang="ko-KR" altLang="en-US" dirty="0" smtClean="0">
                <a:latin typeface="a아시아고딕E" pitchFamily="18" charset="-127"/>
                <a:ea typeface="a아시아고딕E" pitchFamily="18" charset="-127"/>
              </a:rPr>
              <a:t>인 </a:t>
            </a:r>
            <a:r>
              <a:rPr lang="ko-KR" altLang="en-US" dirty="0" err="1" smtClean="0">
                <a:latin typeface="a아시아고딕E" pitchFamily="18" charset="-127"/>
                <a:ea typeface="a아시아고딕E" pitchFamily="18" charset="-127"/>
              </a:rPr>
              <a:t>가우시안</a:t>
            </a:r>
            <a:r>
              <a:rPr lang="ko-KR" altLang="en-US" dirty="0" smtClean="0">
                <a:latin typeface="a아시아고딕E" pitchFamily="18" charset="-127"/>
                <a:ea typeface="a아시아고딕E" pitchFamily="18" charset="-127"/>
              </a:rPr>
              <a:t> 정규분포를 가지도록 변환</a:t>
            </a:r>
            <a:endParaRPr lang="en-US" altLang="ko-KR" dirty="0">
              <a:latin typeface="a아시아고딕E" pitchFamily="18" charset="-127"/>
              <a:ea typeface="a아시아고딕E" pitchFamily="18" charset="-127"/>
            </a:endParaRPr>
          </a:p>
          <a:p>
            <a:r>
              <a:rPr lang="ko-KR" altLang="en-US" dirty="0" smtClean="0">
                <a:latin typeface="a아시아고딕E" pitchFamily="18" charset="-127"/>
                <a:ea typeface="a아시아고딕E" pitchFamily="18" charset="-127"/>
              </a:rPr>
              <a:t>정규화 </a:t>
            </a:r>
            <a:r>
              <a:rPr lang="en-US" altLang="ko-KR" dirty="0" smtClean="0">
                <a:latin typeface="a아시아고딕E" pitchFamily="18" charset="-127"/>
                <a:ea typeface="a아시아고딕E" pitchFamily="18" charset="-127"/>
              </a:rPr>
              <a:t>: </a:t>
            </a:r>
            <a:r>
              <a:rPr lang="ko-KR" altLang="en-US" dirty="0" smtClean="0">
                <a:latin typeface="a아시아고딕E" pitchFamily="18" charset="-127"/>
                <a:ea typeface="a아시아고딕E" pitchFamily="18" charset="-127"/>
              </a:rPr>
              <a:t>서로 다른 피처의 크기를 통일하기 위해 크기 변환</a:t>
            </a:r>
            <a:endParaRPr lang="en-US" altLang="ko-KR" dirty="0" smtClean="0">
              <a:latin typeface="a아시아고딕E" pitchFamily="18" charset="-127"/>
              <a:ea typeface="a아시아고딕E" pitchFamily="18" charset="-127"/>
            </a:endParaRPr>
          </a:p>
          <a:p>
            <a:endParaRPr lang="en-US" altLang="ko-KR" dirty="0" smtClean="0">
              <a:latin typeface="a아시아고딕E" pitchFamily="18" charset="-127"/>
              <a:ea typeface="a아시아고딕E" pitchFamily="18" charset="-127"/>
            </a:endParaRPr>
          </a:p>
          <a:p>
            <a:endParaRPr lang="en-US" altLang="ko-KR" dirty="0">
              <a:latin typeface="a아시아고딕E" pitchFamily="18" charset="-127"/>
              <a:ea typeface="a아시아고딕E" pitchFamily="18" charset="-127"/>
            </a:endParaRPr>
          </a:p>
          <a:p>
            <a:endParaRPr lang="en-US" altLang="ko-KR" dirty="0">
              <a:latin typeface="a아시아고딕E" pitchFamily="18" charset="-127"/>
              <a:ea typeface="a아시아고딕E" pitchFamily="18" charset="-127"/>
            </a:endParaRPr>
          </a:p>
          <a:p>
            <a:endParaRPr lang="en-US" altLang="ko-KR" dirty="0" smtClean="0">
              <a:latin typeface="a아시아고딕E" pitchFamily="18" charset="-127"/>
              <a:ea typeface="a아시아고딕E" pitchFamily="18" charset="-127"/>
            </a:endParaRPr>
          </a:p>
          <a:p>
            <a:endParaRPr lang="en-US" altLang="ko-KR" dirty="0" smtClean="0">
              <a:latin typeface="a아시아고딕E" pitchFamily="18" charset="-127"/>
              <a:ea typeface="a아시아고딕E" pitchFamily="18" charset="-127"/>
            </a:endParaRPr>
          </a:p>
          <a:p>
            <a:r>
              <a:rPr lang="ko-KR" altLang="en-US" dirty="0" err="1" smtClean="0">
                <a:latin typeface="a아시아고딕E" pitchFamily="18" charset="-127"/>
                <a:ea typeface="a아시아고딕E" pitchFamily="18" charset="-127"/>
              </a:rPr>
              <a:t>사이킷런의</a:t>
            </a:r>
            <a:r>
              <a:rPr lang="ko-KR" altLang="en-US" dirty="0" smtClean="0">
                <a:latin typeface="a아시아고딕E" pitchFamily="18" charset="-127"/>
                <a:ea typeface="a아시아고딕E" pitchFamily="18" charset="-127"/>
              </a:rPr>
              <a:t> </a:t>
            </a:r>
            <a:r>
              <a:rPr lang="en-US" altLang="ko-KR" dirty="0" smtClean="0">
                <a:latin typeface="a아시아고딕E" pitchFamily="18" charset="-127"/>
                <a:ea typeface="a아시아고딕E" pitchFamily="18" charset="-127"/>
              </a:rPr>
              <a:t>Normalizer (</a:t>
            </a:r>
            <a:r>
              <a:rPr lang="ko-KR" altLang="en-US" dirty="0" smtClean="0">
                <a:latin typeface="a아시아고딕E" pitchFamily="18" charset="-127"/>
                <a:ea typeface="a아시아고딕E" pitchFamily="18" charset="-127"/>
              </a:rPr>
              <a:t>벡터정규화</a:t>
            </a:r>
            <a:r>
              <a:rPr lang="en-US" altLang="ko-KR" dirty="0">
                <a:latin typeface="a아시아고딕E" pitchFamily="18" charset="-127"/>
                <a:ea typeface="a아시아고딕E" pitchFamily="18" charset="-127"/>
              </a:rPr>
              <a:t>)</a:t>
            </a:r>
            <a:endParaRPr lang="en-US" altLang="ko-KR" dirty="0" smtClean="0">
              <a:latin typeface="a아시아고딕E" pitchFamily="18" charset="-127"/>
              <a:ea typeface="a아시아고딕E" pitchFamily="18" charset="-127"/>
            </a:endParaRPr>
          </a:p>
          <a:p>
            <a:r>
              <a:rPr lang="en-US" altLang="ko-KR" dirty="0" smtClean="0">
                <a:latin typeface="a아시아고딕E" pitchFamily="18" charset="-127"/>
                <a:ea typeface="a아시아고딕E" pitchFamily="18" charset="-127"/>
              </a:rPr>
              <a:t>	</a:t>
            </a:r>
            <a:r>
              <a:rPr lang="ko-KR" altLang="en-US" dirty="0" smtClean="0">
                <a:latin typeface="a아시아고딕E" pitchFamily="18" charset="-127"/>
                <a:ea typeface="a아시아고딕E" pitchFamily="18" charset="-127"/>
              </a:rPr>
              <a:t>일반정규화와의 차이</a:t>
            </a:r>
            <a:r>
              <a:rPr lang="en-US" altLang="ko-KR" dirty="0" smtClean="0">
                <a:latin typeface="a아시아고딕E" pitchFamily="18" charset="-127"/>
                <a:ea typeface="a아시아고딕E" pitchFamily="18" charset="-127"/>
              </a:rPr>
              <a:t>O</a:t>
            </a:r>
            <a:endParaRPr lang="en-US" altLang="ko-KR" dirty="0">
              <a:latin typeface="a아시아고딕E" pitchFamily="18" charset="-127"/>
              <a:ea typeface="a아시아고딕E" pitchFamily="18" charset="-127"/>
            </a:endParaRPr>
          </a:p>
          <a:p>
            <a:r>
              <a:rPr lang="en-US" altLang="ko-KR" dirty="0" smtClean="0">
                <a:latin typeface="a아시아고딕E" pitchFamily="18" charset="-127"/>
                <a:ea typeface="a아시아고딕E" pitchFamily="18" charset="-127"/>
              </a:rPr>
              <a:t>	</a:t>
            </a:r>
            <a:r>
              <a:rPr lang="ko-KR" altLang="en-US" dirty="0" smtClean="0">
                <a:latin typeface="a아시아고딕E" pitchFamily="18" charset="-127"/>
                <a:ea typeface="a아시아고딕E" pitchFamily="18" charset="-127"/>
              </a:rPr>
              <a:t>선형대수의 </a:t>
            </a:r>
            <a:r>
              <a:rPr lang="ko-KR" altLang="en-US" dirty="0" err="1" smtClean="0">
                <a:latin typeface="a아시아고딕E" pitchFamily="18" charset="-127"/>
                <a:ea typeface="a아시아고딕E" pitchFamily="18" charset="-127"/>
              </a:rPr>
              <a:t>정규화개념</a:t>
            </a:r>
            <a:r>
              <a:rPr lang="ko-KR" altLang="en-US" dirty="0" smtClean="0">
                <a:latin typeface="a아시아고딕E" pitchFamily="18" charset="-127"/>
                <a:ea typeface="a아시아고딕E" pitchFamily="18" charset="-127"/>
              </a:rPr>
              <a:t> 적용</a:t>
            </a:r>
            <a:r>
              <a:rPr lang="en-US" altLang="ko-KR" dirty="0" smtClean="0">
                <a:latin typeface="a아시아고딕E" pitchFamily="18" charset="-127"/>
                <a:ea typeface="a아시아고딕E" pitchFamily="18" charset="-127"/>
              </a:rPr>
              <a:t>. </a:t>
            </a:r>
            <a:r>
              <a:rPr lang="ko-KR" altLang="en-US" dirty="0" smtClean="0">
                <a:latin typeface="a아시아고딕E" pitchFamily="18" charset="-127"/>
                <a:ea typeface="a아시아고딕E" pitchFamily="18" charset="-127"/>
              </a:rPr>
              <a:t>개별벡터크기 </a:t>
            </a:r>
            <a:r>
              <a:rPr lang="ko-KR" altLang="en-US" dirty="0" err="1" smtClean="0">
                <a:latin typeface="a아시아고딕E" pitchFamily="18" charset="-127"/>
                <a:ea typeface="a아시아고딕E" pitchFamily="18" charset="-127"/>
              </a:rPr>
              <a:t>맞추기위해</a:t>
            </a:r>
            <a:r>
              <a:rPr lang="ko-KR" altLang="en-US" dirty="0" smtClean="0">
                <a:latin typeface="a아시아고딕E" pitchFamily="18" charset="-127"/>
                <a:ea typeface="a아시아고딕E" pitchFamily="18" charset="-127"/>
              </a:rPr>
              <a:t> 변환</a:t>
            </a:r>
            <a:endParaRPr lang="en-US" altLang="ko-KR" dirty="0" smtClean="0">
              <a:latin typeface="a아시아고딕E" pitchFamily="18" charset="-127"/>
              <a:ea typeface="a아시아고딕E" pitchFamily="18" charset="-127"/>
            </a:endParaRPr>
          </a:p>
          <a:p>
            <a:endParaRPr lang="en-US" altLang="ko-KR" dirty="0">
              <a:latin typeface="a아시아고딕E" pitchFamily="18" charset="-127"/>
              <a:ea typeface="a아시아고딕E" pitchFamily="18" charset="-127"/>
            </a:endParaRPr>
          </a:p>
          <a:p>
            <a:endParaRPr lang="en-US" altLang="ko-KR" dirty="0" smtClean="0">
              <a:latin typeface="a아시아고딕E" pitchFamily="18" charset="-127"/>
              <a:ea typeface="a아시아고딕E" pitchFamily="18" charset="-127"/>
            </a:endParaRPr>
          </a:p>
          <a:p>
            <a:r>
              <a:rPr lang="ko-KR" altLang="en-US" dirty="0" err="1" smtClean="0">
                <a:latin typeface="a아시아고딕E" pitchFamily="18" charset="-127"/>
                <a:ea typeface="a아시아고딕E" pitchFamily="18" charset="-127"/>
              </a:rPr>
              <a:t>사이킷런에서</a:t>
            </a:r>
            <a:r>
              <a:rPr lang="ko-KR" altLang="en-US" dirty="0" smtClean="0">
                <a:latin typeface="a아시아고딕E" pitchFamily="18" charset="-127"/>
                <a:ea typeface="a아시아고딕E" pitchFamily="18" charset="-127"/>
              </a:rPr>
              <a:t> 제공하는 피처스케일링 </a:t>
            </a:r>
            <a:r>
              <a:rPr lang="en-US" altLang="ko-KR" dirty="0" smtClean="0">
                <a:latin typeface="a아시아고딕E" pitchFamily="18" charset="-127"/>
                <a:ea typeface="a아시아고딕E" pitchFamily="18" charset="-127"/>
              </a:rPr>
              <a:t>&gt; </a:t>
            </a:r>
            <a:r>
              <a:rPr lang="en-US" altLang="ko-KR" dirty="0" err="1" smtClean="0">
                <a:latin typeface="a아시아고딕E" pitchFamily="18" charset="-127"/>
                <a:ea typeface="a아시아고딕E" pitchFamily="18" charset="-127"/>
              </a:rPr>
              <a:t>StandardScaler</a:t>
            </a:r>
            <a:r>
              <a:rPr lang="en-US" altLang="ko-KR" dirty="0" smtClean="0">
                <a:latin typeface="a아시아고딕E" pitchFamily="18" charset="-127"/>
                <a:ea typeface="a아시아고딕E" pitchFamily="18" charset="-127"/>
              </a:rPr>
              <a:t>, </a:t>
            </a:r>
            <a:r>
              <a:rPr lang="en-US" altLang="ko-KR" dirty="0" err="1" smtClean="0">
                <a:latin typeface="a아시아고딕E" pitchFamily="18" charset="-127"/>
                <a:ea typeface="a아시아고딕E" pitchFamily="18" charset="-127"/>
              </a:rPr>
              <a:t>MinMaxScaler</a:t>
            </a:r>
            <a:endParaRPr lang="en-US" altLang="ko-KR" dirty="0" smtClean="0">
              <a:latin typeface="a아시아고딕E" pitchFamily="18" charset="-127"/>
              <a:ea typeface="a아시아고딕E" pitchFamily="18" charset="-127"/>
            </a:endParaRP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7" t="42291" r="12216" b="43576"/>
          <a:stretch/>
        </p:blipFill>
        <p:spPr bwMode="auto">
          <a:xfrm>
            <a:off x="4622978" y="3284984"/>
            <a:ext cx="2685326" cy="763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7" t="85516" r="12216"/>
          <a:stretch/>
        </p:blipFill>
        <p:spPr bwMode="auto">
          <a:xfrm>
            <a:off x="4622978" y="4084626"/>
            <a:ext cx="2685326" cy="782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276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a우주소년" pitchFamily="18" charset="-127"/>
                <a:ea typeface="a우주소년" pitchFamily="18" charset="-127"/>
              </a:rPr>
              <a:t>5-2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우주소년" pitchFamily="18" charset="-127"/>
                <a:ea typeface="a우주소년" pitchFamily="18" charset="-127"/>
              </a:rPr>
              <a:t> </a:t>
            </a:r>
            <a:r>
              <a:rPr lang="ko-KR" altLang="en-US" dirty="0" smtClean="0">
                <a:latin typeface="a우주소년" pitchFamily="18" charset="-127"/>
                <a:ea typeface="a우주소년" pitchFamily="18" charset="-127"/>
              </a:rPr>
              <a:t>피처스케일링과 정규화 </a:t>
            </a:r>
            <a:r>
              <a:rPr lang="en-US" altLang="ko-KR" dirty="0" smtClean="0">
                <a:latin typeface="a우주소년" pitchFamily="18" charset="-127"/>
                <a:ea typeface="a우주소년" pitchFamily="18" charset="-127"/>
              </a:rPr>
              <a:t>&gt; </a:t>
            </a:r>
            <a:r>
              <a:rPr lang="en-US" altLang="ko-KR" sz="2700" dirty="0" err="1" smtClean="0">
                <a:latin typeface="a우주소년" pitchFamily="18" charset="-127"/>
                <a:ea typeface="a우주소년" pitchFamily="18" charset="-127"/>
              </a:rPr>
              <a:t>StandardScaler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851920" y="1178223"/>
            <a:ext cx="4060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i="1" u="sng" dirty="0" smtClean="0">
                <a:latin typeface="a아시아고딕E" pitchFamily="18" charset="-127"/>
                <a:ea typeface="a아시아고딕E" pitchFamily="18" charset="-127"/>
              </a:rPr>
              <a:t>표준화 지원 </a:t>
            </a:r>
            <a:r>
              <a:rPr lang="en-US" altLang="ko-KR" sz="2000" i="1" u="sng" dirty="0" smtClean="0">
                <a:latin typeface="a아시아고딕E" pitchFamily="18" charset="-127"/>
                <a:ea typeface="a아시아고딕E" pitchFamily="18" charset="-127"/>
              </a:rPr>
              <a:t>( </a:t>
            </a:r>
            <a:r>
              <a:rPr lang="ko-KR" altLang="en-US" sz="2000" i="1" u="sng" dirty="0" err="1" smtClean="0">
                <a:latin typeface="a아시아고딕E" pitchFamily="18" charset="-127"/>
                <a:ea typeface="a아시아고딕E" pitchFamily="18" charset="-127"/>
              </a:rPr>
              <a:t>가우시안</a:t>
            </a:r>
            <a:r>
              <a:rPr lang="ko-KR" altLang="en-US" sz="2000" i="1" u="sng" dirty="0" smtClean="0">
                <a:latin typeface="a아시아고딕E" pitchFamily="18" charset="-127"/>
                <a:ea typeface="a아시아고딕E" pitchFamily="18" charset="-127"/>
              </a:rPr>
              <a:t> 분포로 변환</a:t>
            </a:r>
            <a:r>
              <a:rPr lang="en-US" altLang="ko-KR" sz="2000" i="1" u="sng" dirty="0" smtClean="0">
                <a:latin typeface="a아시아고딕E" pitchFamily="18" charset="-127"/>
                <a:ea typeface="a아시아고딕E" pitchFamily="18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536" y="1988840"/>
            <a:ext cx="8366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a아시아고딕E" pitchFamily="18" charset="-127"/>
                <a:ea typeface="a아시아고딕E" pitchFamily="18" charset="-127"/>
              </a:rPr>
              <a:t>서포트벡터머신</a:t>
            </a:r>
            <a:r>
              <a:rPr lang="en-US" altLang="ko-KR" dirty="0" smtClean="0">
                <a:latin typeface="a아시아고딕E" pitchFamily="18" charset="-127"/>
                <a:ea typeface="a아시아고딕E" pitchFamily="18" charset="-127"/>
              </a:rPr>
              <a:t>, </a:t>
            </a:r>
            <a:r>
              <a:rPr lang="ko-KR" altLang="en-US" dirty="0" smtClean="0">
                <a:latin typeface="a아시아고딕E" pitchFamily="18" charset="-127"/>
                <a:ea typeface="a아시아고딕E" pitchFamily="18" charset="-127"/>
              </a:rPr>
              <a:t>회귀는 데이터가 </a:t>
            </a:r>
            <a:r>
              <a:rPr lang="ko-KR" altLang="en-US" dirty="0" err="1" smtClean="0">
                <a:latin typeface="a아시아고딕E" pitchFamily="18" charset="-127"/>
                <a:ea typeface="a아시아고딕E" pitchFamily="18" charset="-127"/>
              </a:rPr>
              <a:t>가우시안</a:t>
            </a:r>
            <a:r>
              <a:rPr lang="ko-KR" altLang="en-US" dirty="0" smtClean="0">
                <a:latin typeface="a아시아고딕E" pitchFamily="18" charset="-127"/>
                <a:ea typeface="a아시아고딕E" pitchFamily="18" charset="-127"/>
              </a:rPr>
              <a:t> 분포를 가진다고 가정하고 구현된 </a:t>
            </a:r>
            <a:r>
              <a:rPr lang="ko-KR" altLang="en-US" dirty="0" err="1" smtClean="0">
                <a:latin typeface="a아시아고딕E" pitchFamily="18" charset="-127"/>
                <a:ea typeface="a아시아고딕E" pitchFamily="18" charset="-127"/>
              </a:rPr>
              <a:t>것이여서</a:t>
            </a:r>
            <a:endParaRPr lang="en-US" altLang="ko-KR" dirty="0" smtClean="0">
              <a:latin typeface="a아시아고딕E" pitchFamily="18" charset="-127"/>
              <a:ea typeface="a아시아고딕E" pitchFamily="18" charset="-127"/>
            </a:endParaRPr>
          </a:p>
          <a:p>
            <a:r>
              <a:rPr lang="ko-KR" altLang="en-US" dirty="0" smtClean="0">
                <a:latin typeface="a아시아고딕E" pitchFamily="18" charset="-127"/>
                <a:ea typeface="a아시아고딕E" pitchFamily="18" charset="-127"/>
              </a:rPr>
              <a:t>표준화 적용하면 예측성능 향상 가능</a:t>
            </a:r>
            <a:endParaRPr lang="en-US" altLang="ko-KR" dirty="0" smtClean="0">
              <a:latin typeface="a아시아고딕E" pitchFamily="18" charset="-127"/>
              <a:ea typeface="a아시아고딕E" pitchFamily="18" charset="-127"/>
            </a:endParaRPr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7" t="24150" r="14163" b="31665"/>
          <a:stretch/>
        </p:blipFill>
        <p:spPr bwMode="auto">
          <a:xfrm>
            <a:off x="128652" y="2708920"/>
            <a:ext cx="8900160" cy="30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13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a우주소년" pitchFamily="18" charset="-127"/>
                <a:ea typeface="a우주소년" pitchFamily="18" charset="-127"/>
              </a:rPr>
              <a:t>5-2 </a:t>
            </a:r>
            <a:r>
              <a:rPr lang="en-US" altLang="ko-KR" sz="4000" dirty="0" smtClean="0">
                <a:solidFill>
                  <a:schemeClr val="bg1">
                    <a:lumMod val="85000"/>
                  </a:schemeClr>
                </a:solidFill>
                <a:latin typeface="a우주소년" pitchFamily="18" charset="-127"/>
                <a:ea typeface="a우주소년" pitchFamily="18" charset="-127"/>
              </a:rPr>
              <a:t> </a:t>
            </a:r>
            <a:r>
              <a:rPr lang="ko-KR" altLang="en-US" sz="4000" dirty="0" smtClean="0">
                <a:latin typeface="a우주소년" pitchFamily="18" charset="-127"/>
                <a:ea typeface="a우주소년" pitchFamily="18" charset="-127"/>
              </a:rPr>
              <a:t>피처스케일링과 정규화 </a:t>
            </a:r>
            <a:r>
              <a:rPr lang="en-US" altLang="ko-KR" sz="4000" dirty="0" smtClean="0">
                <a:latin typeface="a우주소년" pitchFamily="18" charset="-127"/>
                <a:ea typeface="a우주소년" pitchFamily="18" charset="-127"/>
              </a:rPr>
              <a:t>&gt; </a:t>
            </a:r>
            <a:r>
              <a:rPr lang="en-US" altLang="ko-KR" sz="2400" dirty="0" err="1" smtClean="0">
                <a:latin typeface="a우주소년" pitchFamily="18" charset="-127"/>
                <a:ea typeface="a우주소년" pitchFamily="18" charset="-127"/>
              </a:rPr>
              <a:t>StandardScaler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4" t="30371" r="15634" b="21037"/>
          <a:stretch/>
        </p:blipFill>
        <p:spPr bwMode="auto">
          <a:xfrm>
            <a:off x="-7600" y="1412776"/>
            <a:ext cx="8992828" cy="358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8045" y="5301208"/>
            <a:ext cx="72793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a아시아고딕B" pitchFamily="18" charset="-127"/>
                <a:ea typeface="a아시아고딕B" pitchFamily="18" charset="-127"/>
              </a:rPr>
              <a:t>Standardscaler</a:t>
            </a:r>
            <a:r>
              <a:rPr lang="en-US" altLang="ko-KR" sz="1600" dirty="0" smtClean="0">
                <a:latin typeface="a아시아고딕B" pitchFamily="18" charset="-127"/>
                <a:ea typeface="a아시아고딕B" pitchFamily="18" charset="-127"/>
              </a:rPr>
              <a:t> </a:t>
            </a:r>
            <a:r>
              <a:rPr lang="ko-KR" altLang="en-US" sz="1600" dirty="0" smtClean="0">
                <a:latin typeface="a아시아고딕B" pitchFamily="18" charset="-127"/>
                <a:ea typeface="a아시아고딕B" pitchFamily="18" charset="-127"/>
              </a:rPr>
              <a:t>객체 생성 </a:t>
            </a:r>
            <a:r>
              <a:rPr lang="en-US" altLang="ko-KR" sz="1600" dirty="0" smtClean="0">
                <a:latin typeface="a아시아고딕B" pitchFamily="18" charset="-127"/>
                <a:ea typeface="a아시아고딕B" pitchFamily="18" charset="-127"/>
              </a:rPr>
              <a:t>&gt; fit</a:t>
            </a:r>
            <a:r>
              <a:rPr lang="ko-KR" altLang="en-US" sz="1600" dirty="0" smtClean="0">
                <a:latin typeface="a아시아고딕B" pitchFamily="18" charset="-127"/>
                <a:ea typeface="a아시아고딕B" pitchFamily="18" charset="-127"/>
              </a:rPr>
              <a:t>과 </a:t>
            </a:r>
            <a:r>
              <a:rPr lang="en-US" altLang="ko-KR" sz="1600" dirty="0" smtClean="0">
                <a:latin typeface="a아시아고딕B" pitchFamily="18" charset="-127"/>
                <a:ea typeface="a아시아고딕B" pitchFamily="18" charset="-127"/>
              </a:rPr>
              <a:t>transform </a:t>
            </a:r>
            <a:r>
              <a:rPr lang="ko-KR" altLang="en-US" sz="1600" dirty="0" err="1" smtClean="0">
                <a:latin typeface="a아시아고딕B" pitchFamily="18" charset="-127"/>
                <a:ea typeface="a아시아고딕B" pitchFamily="18" charset="-127"/>
              </a:rPr>
              <a:t>메서드에</a:t>
            </a:r>
            <a:r>
              <a:rPr lang="en-US" altLang="ko-KR" sz="1600" dirty="0" smtClean="0">
                <a:latin typeface="a아시아고딕B" pitchFamily="18" charset="-127"/>
                <a:ea typeface="a아시아고딕B" pitchFamily="18" charset="-127"/>
              </a:rPr>
              <a:t> </a:t>
            </a:r>
            <a:r>
              <a:rPr lang="ko-KR" altLang="en-US" sz="1600" dirty="0" smtClean="0">
                <a:latin typeface="a아시아고딕B" pitchFamily="18" charset="-127"/>
                <a:ea typeface="a아시아고딕B" pitchFamily="18" charset="-127"/>
              </a:rPr>
              <a:t>피처데이터 세트를 입력</a:t>
            </a:r>
            <a:endParaRPr lang="en-US" altLang="ko-KR" sz="1600" dirty="0" smtClean="0">
              <a:latin typeface="a아시아고딕B" pitchFamily="18" charset="-127"/>
              <a:ea typeface="a아시아고딕B" pitchFamily="18" charset="-127"/>
            </a:endParaRPr>
          </a:p>
          <a:p>
            <a:r>
              <a:rPr lang="en-US" altLang="ko-KR" sz="1600" dirty="0" smtClean="0">
                <a:latin typeface="a아시아고딕B" pitchFamily="18" charset="-127"/>
                <a:ea typeface="a아시아고딕B" pitchFamily="18" charset="-127"/>
              </a:rPr>
              <a:t>Transform</a:t>
            </a:r>
            <a:r>
              <a:rPr lang="ko-KR" altLang="en-US" sz="1600" dirty="0" smtClean="0">
                <a:latin typeface="a아시아고딕B" pitchFamily="18" charset="-127"/>
                <a:ea typeface="a아시아고딕B" pitchFamily="18" charset="-127"/>
              </a:rPr>
              <a:t>을 호출할 때 </a:t>
            </a:r>
            <a:r>
              <a:rPr lang="ko-KR" altLang="en-US" sz="1600" dirty="0" err="1" smtClean="0">
                <a:latin typeface="a아시아고딕B" pitchFamily="18" charset="-127"/>
                <a:ea typeface="a아시아고딕B" pitchFamily="18" charset="-127"/>
              </a:rPr>
              <a:t>넘파이</a:t>
            </a:r>
            <a:r>
              <a:rPr lang="ko-KR" altLang="en-US" sz="1600" dirty="0" smtClean="0">
                <a:latin typeface="a아시아고딕B" pitchFamily="18" charset="-127"/>
                <a:ea typeface="a아시아고딕B" pitchFamily="18" charset="-127"/>
              </a:rPr>
              <a:t> </a:t>
            </a:r>
            <a:r>
              <a:rPr lang="en-US" altLang="ko-KR" sz="1600" dirty="0" err="1" smtClean="0">
                <a:latin typeface="a아시아고딕B" pitchFamily="18" charset="-127"/>
                <a:ea typeface="a아시아고딕B" pitchFamily="18" charset="-127"/>
              </a:rPr>
              <a:t>ndarray</a:t>
            </a:r>
            <a:r>
              <a:rPr lang="ko-KR" altLang="en-US" sz="1600" dirty="0" smtClean="0">
                <a:latin typeface="a아시아고딕B" pitchFamily="18" charset="-127"/>
                <a:ea typeface="a아시아고딕B" pitchFamily="18" charset="-127"/>
              </a:rPr>
              <a:t>이 </a:t>
            </a:r>
            <a:r>
              <a:rPr lang="ko-KR" altLang="en-US" sz="1600" dirty="0" err="1" smtClean="0">
                <a:latin typeface="a아시아고딕B" pitchFamily="18" charset="-127"/>
                <a:ea typeface="a아시아고딕B" pitchFamily="18" charset="-127"/>
              </a:rPr>
              <a:t>스케일변환되었으니까</a:t>
            </a:r>
            <a:endParaRPr lang="en-US" altLang="ko-KR" sz="1600" dirty="0" smtClean="0">
              <a:latin typeface="a아시아고딕B" pitchFamily="18" charset="-127"/>
              <a:ea typeface="a아시아고딕B" pitchFamily="18" charset="-127"/>
            </a:endParaRPr>
          </a:p>
          <a:p>
            <a:r>
              <a:rPr lang="ko-KR" altLang="en-US" sz="1600" dirty="0" smtClean="0">
                <a:latin typeface="a아시아고딕B" pitchFamily="18" charset="-127"/>
                <a:ea typeface="a아시아고딕B" pitchFamily="18" charset="-127"/>
              </a:rPr>
              <a:t>다시 </a:t>
            </a:r>
            <a:r>
              <a:rPr lang="en-US" altLang="ko-KR" sz="1600" dirty="0" err="1" smtClean="0">
                <a:latin typeface="a아시아고딕B" pitchFamily="18" charset="-127"/>
                <a:ea typeface="a아시아고딕B" pitchFamily="18" charset="-127"/>
              </a:rPr>
              <a:t>dataframe</a:t>
            </a:r>
            <a:r>
              <a:rPr lang="ko-KR" altLang="en-US" sz="1600" dirty="0" smtClean="0">
                <a:latin typeface="a아시아고딕B" pitchFamily="18" charset="-127"/>
                <a:ea typeface="a아시아고딕B" pitchFamily="18" charset="-127"/>
              </a:rPr>
              <a:t>으로 변환</a:t>
            </a:r>
            <a:endParaRPr lang="en-US" altLang="ko-KR" sz="1600" dirty="0" smtClean="0">
              <a:latin typeface="a아시아고딕B" pitchFamily="18" charset="-127"/>
              <a:ea typeface="a아시아고딕B" pitchFamily="18" charset="-127"/>
            </a:endParaRPr>
          </a:p>
          <a:p>
            <a:endParaRPr lang="en-US" altLang="ko-KR" sz="1600" dirty="0">
              <a:latin typeface="a아시아고딕B" pitchFamily="18" charset="-127"/>
              <a:ea typeface="a아시아고딕B" pitchFamily="18" charset="-127"/>
            </a:endParaRPr>
          </a:p>
          <a:p>
            <a:r>
              <a:rPr lang="ko-KR" altLang="en-US" sz="1600" dirty="0" smtClean="0">
                <a:latin typeface="a아시아고딕B" pitchFamily="18" charset="-127"/>
                <a:ea typeface="a아시아고딕B" pitchFamily="18" charset="-127"/>
              </a:rPr>
              <a:t>결과가 평균이 </a:t>
            </a:r>
            <a:r>
              <a:rPr lang="en-US" altLang="ko-KR" sz="1600" dirty="0" smtClean="0">
                <a:latin typeface="a아시아고딕B" pitchFamily="18" charset="-127"/>
                <a:ea typeface="a아시아고딕B" pitchFamily="18" charset="-127"/>
              </a:rPr>
              <a:t>0</a:t>
            </a:r>
            <a:r>
              <a:rPr lang="ko-KR" altLang="en-US" sz="1600" dirty="0" smtClean="0">
                <a:latin typeface="a아시아고딕B" pitchFamily="18" charset="-127"/>
                <a:ea typeface="a아시아고딕B" pitchFamily="18" charset="-127"/>
              </a:rPr>
              <a:t>에 가깝게</a:t>
            </a:r>
            <a:r>
              <a:rPr lang="en-US" altLang="ko-KR" sz="1600" dirty="0" smtClean="0">
                <a:latin typeface="a아시아고딕B" pitchFamily="18" charset="-127"/>
                <a:ea typeface="a아시아고딕B" pitchFamily="18" charset="-127"/>
              </a:rPr>
              <a:t>, </a:t>
            </a:r>
            <a:r>
              <a:rPr lang="ko-KR" altLang="en-US" sz="1600" dirty="0" smtClean="0">
                <a:latin typeface="a아시아고딕B" pitchFamily="18" charset="-127"/>
                <a:ea typeface="a아시아고딕B" pitchFamily="18" charset="-127"/>
              </a:rPr>
              <a:t>분산이 </a:t>
            </a:r>
            <a:r>
              <a:rPr lang="en-US" altLang="ko-KR" sz="1600" dirty="0" smtClean="0">
                <a:latin typeface="a아시아고딕B" pitchFamily="18" charset="-127"/>
                <a:ea typeface="a아시아고딕B" pitchFamily="18" charset="-127"/>
              </a:rPr>
              <a:t>1</a:t>
            </a:r>
            <a:r>
              <a:rPr lang="ko-KR" altLang="en-US" sz="1600" dirty="0" smtClean="0">
                <a:latin typeface="a아시아고딕B" pitchFamily="18" charset="-127"/>
                <a:ea typeface="a아시아고딕B" pitchFamily="18" charset="-127"/>
              </a:rPr>
              <a:t>에 가깝게 변환</a:t>
            </a:r>
            <a:endParaRPr lang="ko-KR" altLang="en-US" sz="1600" dirty="0">
              <a:latin typeface="a아시아고딕B" pitchFamily="18" charset="-127"/>
              <a:ea typeface="a아시아고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067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a우주소년" pitchFamily="18" charset="-127"/>
                <a:ea typeface="a우주소년" pitchFamily="18" charset="-127"/>
              </a:rPr>
              <a:t>5-2 </a:t>
            </a:r>
            <a:r>
              <a:rPr lang="en-US" altLang="ko-KR" sz="4000" dirty="0" smtClean="0">
                <a:solidFill>
                  <a:schemeClr val="bg1">
                    <a:lumMod val="85000"/>
                  </a:schemeClr>
                </a:solidFill>
                <a:latin typeface="a우주소년" pitchFamily="18" charset="-127"/>
                <a:ea typeface="a우주소년" pitchFamily="18" charset="-127"/>
              </a:rPr>
              <a:t> </a:t>
            </a:r>
            <a:r>
              <a:rPr lang="ko-KR" altLang="en-US" sz="4000" dirty="0" smtClean="0">
                <a:latin typeface="a우주소년" pitchFamily="18" charset="-127"/>
                <a:ea typeface="a우주소년" pitchFamily="18" charset="-127"/>
              </a:rPr>
              <a:t>피처스케일링과 정규화 </a:t>
            </a:r>
            <a:r>
              <a:rPr lang="en-US" altLang="ko-KR" sz="4000" dirty="0" smtClean="0">
                <a:latin typeface="a우주소년" pitchFamily="18" charset="-127"/>
                <a:ea typeface="a우주소년" pitchFamily="18" charset="-127"/>
              </a:rPr>
              <a:t>&gt; </a:t>
            </a:r>
            <a:r>
              <a:rPr lang="en-US" altLang="ko-KR" sz="2400" dirty="0" err="1" smtClean="0">
                <a:latin typeface="a우주소년" pitchFamily="18" charset="-127"/>
                <a:ea typeface="a우주소년" pitchFamily="18" charset="-127"/>
              </a:rPr>
              <a:t>MinMaxScaler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8045" y="1484784"/>
            <a:ext cx="72793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a아시아고딕B" pitchFamily="18" charset="-127"/>
                <a:ea typeface="a아시아고딕B" pitchFamily="18" charset="-127"/>
              </a:rPr>
              <a:t>데이터를 </a:t>
            </a:r>
            <a:r>
              <a:rPr lang="en-US" altLang="ko-KR" sz="1600" dirty="0" smtClean="0">
                <a:latin typeface="a아시아고딕B" pitchFamily="18" charset="-127"/>
                <a:ea typeface="a아시아고딕B" pitchFamily="18" charset="-127"/>
              </a:rPr>
              <a:t>0</a:t>
            </a:r>
            <a:r>
              <a:rPr lang="ko-KR" altLang="en-US" sz="1600" dirty="0" smtClean="0">
                <a:latin typeface="a아시아고딕B" pitchFamily="18" charset="-127"/>
                <a:ea typeface="a아시아고딕B" pitchFamily="18" charset="-127"/>
              </a:rPr>
              <a:t>과 </a:t>
            </a:r>
            <a:r>
              <a:rPr lang="en-US" altLang="ko-KR" sz="1600" dirty="0" smtClean="0">
                <a:latin typeface="a아시아고딕B" pitchFamily="18" charset="-127"/>
                <a:ea typeface="a아시아고딕B" pitchFamily="18" charset="-127"/>
              </a:rPr>
              <a:t>1</a:t>
            </a:r>
            <a:r>
              <a:rPr lang="ko-KR" altLang="en-US" sz="1600" dirty="0" smtClean="0">
                <a:latin typeface="a아시아고딕B" pitchFamily="18" charset="-127"/>
                <a:ea typeface="a아시아고딕B" pitchFamily="18" charset="-127"/>
              </a:rPr>
              <a:t>사이로 변환</a:t>
            </a:r>
            <a:r>
              <a:rPr lang="en-US" altLang="ko-KR" sz="1600" dirty="0" smtClean="0">
                <a:latin typeface="a아시아고딕B" pitchFamily="18" charset="-127"/>
                <a:ea typeface="a아시아고딕B" pitchFamily="18" charset="-127"/>
              </a:rPr>
              <a:t>. </a:t>
            </a:r>
            <a:r>
              <a:rPr lang="ko-KR" altLang="en-US" sz="1600" dirty="0" smtClean="0">
                <a:latin typeface="a아시아고딕B" pitchFamily="18" charset="-127"/>
                <a:ea typeface="a아시아고딕B" pitchFamily="18" charset="-127"/>
              </a:rPr>
              <a:t>음수가 있을 경우 </a:t>
            </a:r>
            <a:r>
              <a:rPr lang="en-US" altLang="ko-KR" sz="1600" dirty="0" smtClean="0">
                <a:latin typeface="a아시아고딕B" pitchFamily="18" charset="-127"/>
                <a:ea typeface="a아시아고딕B" pitchFamily="18" charset="-127"/>
              </a:rPr>
              <a:t>-1~1</a:t>
            </a:r>
          </a:p>
          <a:p>
            <a:endParaRPr lang="en-US" altLang="ko-KR" sz="1600" dirty="0">
              <a:latin typeface="a아시아고딕B" pitchFamily="18" charset="-127"/>
              <a:ea typeface="a아시아고딕B" pitchFamily="18" charset="-127"/>
            </a:endParaRPr>
          </a:p>
          <a:p>
            <a:r>
              <a:rPr lang="en-US" altLang="ko-KR" sz="1600" dirty="0" err="1" smtClean="0">
                <a:latin typeface="a아시아고딕B" pitchFamily="18" charset="-127"/>
                <a:ea typeface="a아시아고딕B" pitchFamily="18" charset="-127"/>
              </a:rPr>
              <a:t>Standardscaler</a:t>
            </a:r>
            <a:r>
              <a:rPr lang="en-US" altLang="ko-KR" sz="1600" dirty="0" smtClean="0">
                <a:latin typeface="a아시아고딕B" pitchFamily="18" charset="-127"/>
                <a:ea typeface="a아시아고딕B" pitchFamily="18" charset="-127"/>
              </a:rPr>
              <a:t> </a:t>
            </a:r>
            <a:r>
              <a:rPr lang="ko-KR" altLang="en-US" sz="1600" dirty="0" smtClean="0">
                <a:latin typeface="a아시아고딕B" pitchFamily="18" charset="-127"/>
                <a:ea typeface="a아시아고딕B" pitchFamily="18" charset="-127"/>
              </a:rPr>
              <a:t>객체 생성 </a:t>
            </a:r>
            <a:r>
              <a:rPr lang="en-US" altLang="ko-KR" sz="1600" dirty="0" smtClean="0">
                <a:latin typeface="a아시아고딕B" pitchFamily="18" charset="-127"/>
                <a:ea typeface="a아시아고딕B" pitchFamily="18" charset="-127"/>
              </a:rPr>
              <a:t>&gt; fit</a:t>
            </a:r>
            <a:r>
              <a:rPr lang="ko-KR" altLang="en-US" sz="1600" dirty="0" smtClean="0">
                <a:latin typeface="a아시아고딕B" pitchFamily="18" charset="-127"/>
                <a:ea typeface="a아시아고딕B" pitchFamily="18" charset="-127"/>
              </a:rPr>
              <a:t>과 </a:t>
            </a:r>
            <a:r>
              <a:rPr lang="en-US" altLang="ko-KR" sz="1600" dirty="0" smtClean="0">
                <a:latin typeface="a아시아고딕B" pitchFamily="18" charset="-127"/>
                <a:ea typeface="a아시아고딕B" pitchFamily="18" charset="-127"/>
              </a:rPr>
              <a:t>transform </a:t>
            </a:r>
            <a:r>
              <a:rPr lang="ko-KR" altLang="en-US" sz="1600" dirty="0" err="1" smtClean="0">
                <a:latin typeface="a아시아고딕B" pitchFamily="18" charset="-127"/>
                <a:ea typeface="a아시아고딕B" pitchFamily="18" charset="-127"/>
              </a:rPr>
              <a:t>메서드에</a:t>
            </a:r>
            <a:r>
              <a:rPr lang="en-US" altLang="ko-KR" sz="1600" dirty="0" smtClean="0">
                <a:latin typeface="a아시아고딕B" pitchFamily="18" charset="-127"/>
                <a:ea typeface="a아시아고딕B" pitchFamily="18" charset="-127"/>
              </a:rPr>
              <a:t> </a:t>
            </a:r>
            <a:r>
              <a:rPr lang="ko-KR" altLang="en-US" sz="1600" dirty="0" smtClean="0">
                <a:latin typeface="a아시아고딕B" pitchFamily="18" charset="-127"/>
                <a:ea typeface="a아시아고딕B" pitchFamily="18" charset="-127"/>
              </a:rPr>
              <a:t>피처데이터 세트를 입력</a:t>
            </a:r>
            <a:endParaRPr lang="en-US" altLang="ko-KR" sz="1600" dirty="0" smtClean="0">
              <a:latin typeface="a아시아고딕B" pitchFamily="18" charset="-127"/>
              <a:ea typeface="a아시아고딕B" pitchFamily="18" charset="-127"/>
            </a:endParaRPr>
          </a:p>
          <a:p>
            <a:r>
              <a:rPr lang="en-US" altLang="ko-KR" sz="1600" dirty="0" smtClean="0">
                <a:latin typeface="a아시아고딕B" pitchFamily="18" charset="-127"/>
                <a:ea typeface="a아시아고딕B" pitchFamily="18" charset="-127"/>
              </a:rPr>
              <a:t>Transform</a:t>
            </a:r>
            <a:r>
              <a:rPr lang="ko-KR" altLang="en-US" sz="1600" dirty="0" smtClean="0">
                <a:latin typeface="a아시아고딕B" pitchFamily="18" charset="-127"/>
                <a:ea typeface="a아시아고딕B" pitchFamily="18" charset="-127"/>
              </a:rPr>
              <a:t>을 호출할 때 </a:t>
            </a:r>
            <a:r>
              <a:rPr lang="ko-KR" altLang="en-US" sz="1600" dirty="0" err="1" smtClean="0">
                <a:latin typeface="a아시아고딕B" pitchFamily="18" charset="-127"/>
                <a:ea typeface="a아시아고딕B" pitchFamily="18" charset="-127"/>
              </a:rPr>
              <a:t>넘파이</a:t>
            </a:r>
            <a:r>
              <a:rPr lang="ko-KR" altLang="en-US" sz="1600" dirty="0" smtClean="0">
                <a:latin typeface="a아시아고딕B" pitchFamily="18" charset="-127"/>
                <a:ea typeface="a아시아고딕B" pitchFamily="18" charset="-127"/>
              </a:rPr>
              <a:t> </a:t>
            </a:r>
            <a:r>
              <a:rPr lang="en-US" altLang="ko-KR" sz="1600" dirty="0" err="1" smtClean="0">
                <a:latin typeface="a아시아고딕B" pitchFamily="18" charset="-127"/>
                <a:ea typeface="a아시아고딕B" pitchFamily="18" charset="-127"/>
              </a:rPr>
              <a:t>ndarray</a:t>
            </a:r>
            <a:r>
              <a:rPr lang="ko-KR" altLang="en-US" sz="1600" dirty="0" smtClean="0">
                <a:latin typeface="a아시아고딕B" pitchFamily="18" charset="-127"/>
                <a:ea typeface="a아시아고딕B" pitchFamily="18" charset="-127"/>
              </a:rPr>
              <a:t>이 </a:t>
            </a:r>
            <a:r>
              <a:rPr lang="ko-KR" altLang="en-US" sz="1600" dirty="0" err="1" smtClean="0">
                <a:latin typeface="a아시아고딕B" pitchFamily="18" charset="-127"/>
                <a:ea typeface="a아시아고딕B" pitchFamily="18" charset="-127"/>
              </a:rPr>
              <a:t>스케일변환되었으니까</a:t>
            </a:r>
            <a:endParaRPr lang="en-US" altLang="ko-KR" sz="1600" dirty="0" smtClean="0">
              <a:latin typeface="a아시아고딕B" pitchFamily="18" charset="-127"/>
              <a:ea typeface="a아시아고딕B" pitchFamily="18" charset="-127"/>
            </a:endParaRPr>
          </a:p>
          <a:p>
            <a:r>
              <a:rPr lang="ko-KR" altLang="en-US" sz="1600" dirty="0" smtClean="0">
                <a:latin typeface="a아시아고딕B" pitchFamily="18" charset="-127"/>
                <a:ea typeface="a아시아고딕B" pitchFamily="18" charset="-127"/>
              </a:rPr>
              <a:t>다시 </a:t>
            </a:r>
            <a:r>
              <a:rPr lang="en-US" altLang="ko-KR" sz="1600" dirty="0" err="1" smtClean="0">
                <a:latin typeface="a아시아고딕B" pitchFamily="18" charset="-127"/>
                <a:ea typeface="a아시아고딕B" pitchFamily="18" charset="-127"/>
              </a:rPr>
              <a:t>dataframe</a:t>
            </a:r>
            <a:r>
              <a:rPr lang="ko-KR" altLang="en-US" sz="1600" dirty="0" smtClean="0">
                <a:latin typeface="a아시아고딕B" pitchFamily="18" charset="-127"/>
                <a:ea typeface="a아시아고딕B" pitchFamily="18" charset="-127"/>
              </a:rPr>
              <a:t>으로 변환</a:t>
            </a:r>
            <a:endParaRPr lang="en-US" altLang="ko-KR" sz="1600" dirty="0" smtClean="0">
              <a:latin typeface="a아시아고딕B" pitchFamily="18" charset="-127"/>
              <a:ea typeface="a아시아고딕B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6" t="28889" r="14583" b="23851"/>
          <a:stretch/>
        </p:blipFill>
        <p:spPr bwMode="auto">
          <a:xfrm>
            <a:off x="-11004" y="2996952"/>
            <a:ext cx="9191516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529</Words>
  <Application>Microsoft Office PowerPoint</Application>
  <PresentationFormat>화면 슬라이드 쇼(4:3)</PresentationFormat>
  <Paragraphs>142</Paragraphs>
  <Slides>12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5. 데이터전처리</vt:lpstr>
      <vt:lpstr>5-1 데이터인코딩 &gt; 레이블인코딩 . 원-핫 인코딩</vt:lpstr>
      <vt:lpstr>5-1 데이터인코딩 &gt; 레이블인코딩 . 원-핫 인코딩</vt:lpstr>
      <vt:lpstr>5-1 데이터인코딩 &gt; 레이블인코딩 . 원-핫 인코딩</vt:lpstr>
      <vt:lpstr>5-1 데이터인코딩 &gt; 레이블인코딩 . 원-핫 인코딩</vt:lpstr>
      <vt:lpstr>5-2  피처스케일링과 정규화</vt:lpstr>
      <vt:lpstr>5-2  피처스케일링과 정규화 &gt; StandardScaler</vt:lpstr>
      <vt:lpstr>5-2  피처스케일링과 정규화 &gt; StandardScaler</vt:lpstr>
      <vt:lpstr>5-2  피처스케일링과 정규화 &gt; MinMaxScaler</vt:lpstr>
      <vt:lpstr>5-3 데이터 스케일링 변환시의 유의점</vt:lpstr>
      <vt:lpstr>6. 사이킷런으로 타이타닉 생존자 예측</vt:lpstr>
      <vt:lpstr>정리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24</cp:revision>
  <dcterms:created xsi:type="dcterms:W3CDTF">2021-08-08T04:24:46Z</dcterms:created>
  <dcterms:modified xsi:type="dcterms:W3CDTF">2021-08-10T11:41:53Z</dcterms:modified>
</cp:coreProperties>
</file>