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9529"/>
    <p:restoredTop sz="96391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5"/>
        <p:guide pos="3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2015-12-02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기말 프로젝트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2019102212</a:t>
            </a:r>
            <a:r>
              <a:rPr lang="ko-KR" altLang="en-US"/>
              <a:t> 이정호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2022105773</a:t>
            </a:r>
            <a:r>
              <a:rPr lang="ko-KR" altLang="en-US"/>
              <a:t> 김재욱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2022</a:t>
            </a:r>
            <a:r>
              <a:rPr lang="ko-KR" altLang="en-US"/>
              <a:t> 손정우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모델 선정 과정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최종적으로 </a:t>
            </a:r>
            <a:r>
              <a:rPr lang="en-US" altLang="ko-KR"/>
              <a:t>KBNet</a:t>
            </a:r>
            <a:r>
              <a:rPr lang="ko-KR" altLang="en-US"/>
              <a:t> 사용 </a:t>
            </a:r>
            <a:r>
              <a:rPr lang="en-US" altLang="ko-KR"/>
              <a:t>(Kernel Basis Net).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사용 전 잡기술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Data Augmentation</a:t>
            </a:r>
            <a:endParaRPr lang="en-US" altLang="ko-KR"/>
          </a:p>
          <a:p>
            <a:pPr>
              <a:defRPr/>
            </a:pPr>
            <a:r>
              <a:rPr lang="en-US" altLang="ko-KR"/>
              <a:t>Validation Set</a:t>
            </a:r>
            <a:endParaRPr lang="en-US" altLang="ko-KR"/>
          </a:p>
          <a:p>
            <a:pPr>
              <a:defRPr/>
            </a:pPr>
            <a:r>
              <a:rPr lang="en-US" altLang="ko-KR"/>
              <a:t>Early Stopping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모델 구조 및 연산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KBNet</a:t>
            </a:r>
            <a:r>
              <a:rPr lang="ko-KR" altLang="en-US"/>
              <a:t>의 구조</a:t>
            </a:r>
            <a:endParaRPr lang="ko-KR" altLang="en-US"/>
          </a:p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모델 선정 후 잡기술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/>
              <a:t>Mixed Precision</a:t>
            </a:r>
            <a:endParaRPr lang="en-US" altLang="ko-KR"/>
          </a:p>
          <a:p>
            <a:pPr>
              <a:defRPr/>
            </a:pPr>
            <a:r>
              <a:rPr lang="en-US" altLang="ko-KR"/>
              <a:t>DSD</a:t>
            </a:r>
            <a:endParaRPr lang="en-US" altLang="ko-KR"/>
          </a:p>
          <a:p>
            <a:pPr>
              <a:defRPr/>
            </a:pPr>
            <a:r>
              <a:rPr lang="en-US" altLang="ko-KR"/>
              <a:t>Memory Mapping</a:t>
            </a:r>
            <a:endParaRPr lang="en-US" altLang="ko-KR"/>
          </a:p>
          <a:p>
            <a:pPr>
              <a:defRPr/>
            </a:pPr>
            <a:r>
              <a:rPr lang="en-US" altLang="ko-KR"/>
              <a:t>Uploading Only Batch Image on VRAM</a:t>
            </a:r>
            <a:r>
              <a:rPr lang="ko-KR" altLang="en-US"/>
              <a:t> </a:t>
            </a:r>
            <a:r>
              <a:rPr lang="en-US" altLang="ko-KR"/>
              <a:t>(Reduce Memory)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모델 선정 후 잡기술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Mixed Precision</a:t>
            </a:r>
            <a:endParaRPr lang="en-US" altLang="ko-KR"/>
          </a:p>
          <a:p>
            <a:pPr>
              <a:defRPr/>
            </a:pPr>
            <a:r>
              <a:rPr lang="ko-KR" altLang="en-US"/>
              <a:t>가중치 연산에서 소수점 아래 몇 자리에서 잘라내어 학습 속도 향상을 기대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정확한 수치에서 어느 정도의 오차가 발생하는 셈이니 학습 성능에는 악영향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모델 선정 후 잡기술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DSD (Dense Sparse Dense)</a:t>
            </a:r>
            <a:endParaRPr lang="en-US" altLang="ko-KR"/>
          </a:p>
          <a:p>
            <a:pPr>
              <a:defRPr/>
            </a:pPr>
            <a:r>
              <a:rPr lang="en-US" altLang="ko-KR"/>
              <a:t>Dense </a:t>
            </a:r>
            <a:r>
              <a:rPr lang="ko-KR" altLang="en-US"/>
              <a:t>밀집 연결과 </a:t>
            </a:r>
            <a:r>
              <a:rPr lang="en-US" altLang="ko-KR"/>
              <a:t>Sparse </a:t>
            </a:r>
            <a:r>
              <a:rPr lang="ko-KR" altLang="en-US"/>
              <a:t>희소 연결을 번갈아가며 쌓아 불필요한 연결을 줄이고 모델의 계산 비용도 줄여가며 효과적인 정보 전달이 가능함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모델 선정 후 잡기술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Memory Mapping</a:t>
            </a:r>
            <a:endParaRPr lang="en-US" altLang="ko-KR"/>
          </a:p>
          <a:p>
            <a:pPr>
              <a:defRPr/>
            </a:pPr>
            <a:r>
              <a:rPr lang="ko-KR" altLang="en-US"/>
              <a:t>하드웨어적인 기술로 학습 속도 향상을 기대할 수 있음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모델 선정 후 잡기술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Upload Only Batch</a:t>
            </a:r>
            <a:r>
              <a:rPr lang="ko-KR" altLang="en-US"/>
              <a:t> </a:t>
            </a:r>
            <a:r>
              <a:rPr lang="en-US" altLang="ko-KR"/>
              <a:t>Image on VRAM</a:t>
            </a:r>
            <a:endParaRPr lang="en-US" altLang="ko-KR"/>
          </a:p>
          <a:p>
            <a:pPr>
              <a:defRPr/>
            </a:pPr>
            <a:r>
              <a:rPr lang="ko-KR" altLang="en-US"/>
              <a:t>베이스라인은 학습을 진행할 때 테스트 데이터 </a:t>
            </a:r>
            <a:r>
              <a:rPr lang="en-US" altLang="ko-KR"/>
              <a:t>10,000</a:t>
            </a:r>
            <a:r>
              <a:rPr lang="ko-KR" altLang="en-US"/>
              <a:t>장을 전부 업로드 해놓음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VRAM</a:t>
            </a:r>
            <a:r>
              <a:rPr lang="ko-KR" altLang="en-US"/>
              <a:t>에 현재 </a:t>
            </a:r>
            <a:r>
              <a:rPr lang="en-US" altLang="ko-KR"/>
              <a:t>Batch</a:t>
            </a:r>
            <a:r>
              <a:rPr lang="ko-KR" altLang="en-US"/>
              <a:t>의 </a:t>
            </a:r>
            <a:r>
              <a:rPr lang="en-US" altLang="ko-KR"/>
              <a:t>Image</a:t>
            </a:r>
            <a:r>
              <a:rPr lang="ko-KR" altLang="en-US"/>
              <a:t>만 업로드 함으로써 학습 속도 향상을 기대할 수 있음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모델 학습 결과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모델 선정 과정</a:t>
            </a:r>
            <a:endParaRPr lang="ko-KR" altLang="en-US"/>
          </a:p>
          <a:p>
            <a:pPr>
              <a:defRPr/>
            </a:pPr>
            <a:r>
              <a:rPr lang="ko-KR" altLang="en-US"/>
              <a:t>모델 구조 및 연산</a:t>
            </a:r>
            <a:endParaRPr lang="ko-KR" altLang="en-US"/>
          </a:p>
          <a:p>
            <a:pPr>
              <a:defRPr/>
            </a:pPr>
            <a:r>
              <a:rPr lang="ko-KR" altLang="en-US"/>
              <a:t>사용한 잡기술</a:t>
            </a:r>
            <a:endParaRPr lang="ko-KR" altLang="en-US"/>
          </a:p>
          <a:p>
            <a:pPr>
              <a:defRPr/>
            </a:pPr>
            <a:r>
              <a:rPr lang="ko-KR" altLang="en-US"/>
              <a:t>모델 학습 결과</a:t>
            </a:r>
            <a:endParaRPr lang="ko-KR" altLang="en-US"/>
          </a:p>
          <a:p>
            <a:pPr>
              <a:defRPr/>
            </a:pPr>
            <a:r>
              <a:rPr lang="ko-KR" altLang="en-US"/>
              <a:t>마무리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모델 선정 과정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원본 이미지를 바로 화질 개선 작업을 하는게 아니라 원본 이미지의 노이즈를 학습해서 원본 이미지에서 픽셀값을 빼는 방향으로 학습</a:t>
            </a:r>
            <a:endParaRPr lang="ko-KR" altLang="en-US"/>
          </a:p>
          <a:p>
            <a:pPr>
              <a:defRPr/>
            </a:pPr>
            <a:r>
              <a:rPr lang="ko-KR" altLang="en-US"/>
              <a:t>오차함수는 </a:t>
            </a:r>
            <a:r>
              <a:rPr lang="en-US" altLang="ko-KR"/>
              <a:t>MSE </a:t>
            </a:r>
            <a:r>
              <a:rPr lang="ko-KR" altLang="en-US"/>
              <a:t>이용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모델 선정 과정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일단 맨 처음엔 </a:t>
            </a:r>
            <a:r>
              <a:rPr lang="en-US" altLang="ko-KR"/>
              <a:t>DnCNN</a:t>
            </a:r>
            <a:r>
              <a:rPr lang="ko-KR" altLang="en-US"/>
              <a:t> 썼음</a:t>
            </a:r>
            <a:r>
              <a:rPr lang="en-US" altLang="ko-KR"/>
              <a:t>.</a:t>
            </a:r>
            <a:r>
              <a:rPr lang="ko-KR" altLang="en-US"/>
              <a:t> 사용된 파라미터 개수가 </a:t>
            </a:r>
            <a:r>
              <a:rPr lang="en-US" altLang="ko-KR"/>
              <a:t>55</a:t>
            </a:r>
            <a:r>
              <a:rPr lang="ko-KR" altLang="en-US"/>
              <a:t>만개 밖에 안돼서 일단 층과 </a:t>
            </a:r>
            <a:r>
              <a:rPr lang="en-US" altLang="ko-KR"/>
              <a:t>Epoch</a:t>
            </a:r>
            <a:r>
              <a:rPr lang="ko-KR" altLang="en-US"/>
              <a:t> 수를 늘렸음</a:t>
            </a:r>
            <a:r>
              <a:rPr lang="en-US" altLang="ko-KR"/>
              <a:t>.</a:t>
            </a:r>
            <a:r>
              <a:rPr lang="ko-KR" altLang="en-US"/>
              <a:t> 층은 대략 </a:t>
            </a:r>
            <a:r>
              <a:rPr lang="en-US" altLang="ko-KR"/>
              <a:t>30</a:t>
            </a:r>
            <a:r>
              <a:rPr lang="ko-KR" altLang="en-US"/>
              <a:t> </a:t>
            </a:r>
            <a:r>
              <a:rPr lang="en-US" altLang="ko-KR"/>
              <a:t>~</a:t>
            </a:r>
            <a:r>
              <a:rPr lang="ko-KR" altLang="en-US"/>
              <a:t> </a:t>
            </a:r>
            <a:r>
              <a:rPr lang="en-US" altLang="ko-KR"/>
              <a:t>60</a:t>
            </a:r>
            <a:r>
              <a:rPr lang="ko-KR" altLang="en-US"/>
              <a:t>층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Epoch</a:t>
            </a:r>
            <a:r>
              <a:rPr lang="ko-KR" altLang="en-US"/>
              <a:t>은 </a:t>
            </a:r>
            <a:r>
              <a:rPr lang="en-US" altLang="ko-KR"/>
              <a:t>30</a:t>
            </a:r>
            <a:r>
              <a:rPr lang="ko-KR" altLang="en-US"/>
              <a:t> 정도</a:t>
            </a:r>
            <a:r>
              <a:rPr lang="en-US" altLang="ko-KR"/>
              <a:t>.</a:t>
            </a:r>
            <a:r>
              <a:rPr lang="ko-KR" altLang="en-US"/>
              <a:t> 파라미터 개수는 </a:t>
            </a:r>
            <a:r>
              <a:rPr lang="en-US" altLang="ko-KR"/>
              <a:t>800</a:t>
            </a:r>
            <a:r>
              <a:rPr lang="ko-KR" altLang="en-US"/>
              <a:t>만개 가까이까지 키웠으나 </a:t>
            </a:r>
            <a:r>
              <a:rPr lang="en-US" altLang="ko-KR"/>
              <a:t>(</a:t>
            </a:r>
            <a:r>
              <a:rPr lang="ko-KR" altLang="en-US"/>
              <a:t>구조적 용량</a:t>
            </a:r>
            <a:r>
              <a:rPr lang="en-US" altLang="ko-KR"/>
              <a:t>)</a:t>
            </a:r>
            <a:r>
              <a:rPr lang="ko-KR" altLang="en-US"/>
              <a:t> 모델의 용량은 </a:t>
            </a:r>
            <a:r>
              <a:rPr lang="en-US" altLang="ko-KR"/>
              <a:t>(</a:t>
            </a:r>
            <a:r>
              <a:rPr lang="ko-KR" altLang="en-US"/>
              <a:t>수치적 용량</a:t>
            </a:r>
            <a:r>
              <a:rPr lang="en-US" altLang="ko-KR"/>
              <a:t>)</a:t>
            </a:r>
            <a:r>
              <a:rPr lang="ko-KR" altLang="en-US"/>
              <a:t>은 극적인 변화가 없었음</a:t>
            </a:r>
            <a:r>
              <a:rPr lang="en-US" altLang="ko-KR"/>
              <a:t>.</a:t>
            </a:r>
            <a:r>
              <a:rPr lang="ko-KR" altLang="en-US"/>
              <a:t> 블록의 구조가 단순하기 때문</a:t>
            </a:r>
            <a:r>
              <a:rPr lang="en-US" altLang="ko-KR"/>
              <a:t>.</a:t>
            </a:r>
            <a:r>
              <a:rPr lang="ko-KR" altLang="en-US"/>
              <a:t> 또한 </a:t>
            </a:r>
            <a:r>
              <a:rPr lang="en-US" altLang="ko-KR"/>
              <a:t>LayerNorm</a:t>
            </a:r>
            <a:r>
              <a:rPr lang="ko-KR" altLang="en-US"/>
              <a:t>과 </a:t>
            </a:r>
            <a:r>
              <a:rPr lang="en-US" altLang="ko-KR"/>
              <a:t>GELU </a:t>
            </a:r>
            <a:r>
              <a:rPr lang="ko-KR" altLang="en-US"/>
              <a:t>활성함수를 사용하는 등의 구조적 변화도 시도해봄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성능적인 향상 </a:t>
            </a:r>
            <a:r>
              <a:rPr lang="en-US" altLang="ko-KR"/>
              <a:t>Train Loss </a:t>
            </a:r>
            <a:r>
              <a:rPr lang="ko-KR" altLang="en-US"/>
              <a:t>한 </a:t>
            </a:r>
            <a:r>
              <a:rPr lang="en-US" altLang="ko-KR"/>
              <a:t>0.01</a:t>
            </a:r>
            <a:r>
              <a:rPr lang="ko-KR" altLang="en-US"/>
              <a:t> 줄어듦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모델 선정 과정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그 다음에 </a:t>
            </a:r>
            <a:r>
              <a:rPr lang="en-US" altLang="ko-KR"/>
              <a:t>UNet.</a:t>
            </a:r>
            <a:r>
              <a:rPr lang="ko-KR" altLang="en-US"/>
              <a:t> 근데 </a:t>
            </a:r>
            <a:r>
              <a:rPr lang="en-US" altLang="ko-KR"/>
              <a:t>Pooling</a:t>
            </a:r>
            <a:r>
              <a:rPr lang="ko-KR" altLang="en-US"/>
              <a:t> 다 뺐음</a:t>
            </a:r>
            <a:r>
              <a:rPr lang="en-US" altLang="ko-KR"/>
              <a:t>.</a:t>
            </a:r>
            <a:r>
              <a:rPr lang="ko-KR" altLang="en-US"/>
              <a:t> 애초에 원본 이미지의 특징을 유지해야 하는데 </a:t>
            </a:r>
            <a:r>
              <a:rPr lang="en-US" altLang="ko-KR"/>
              <a:t>Pooling</a:t>
            </a:r>
            <a:r>
              <a:rPr lang="ko-KR" altLang="en-US"/>
              <a:t>을 써버리면 하지 않는 것보다 무조건 데이터의 손실이 발생함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성능적인 향상 </a:t>
            </a:r>
            <a:r>
              <a:rPr lang="en-US" altLang="ko-KR"/>
              <a:t>Train Loss - 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모델 선정 과정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그 다음이 </a:t>
            </a:r>
            <a:r>
              <a:rPr lang="en-US" altLang="ko-KR"/>
              <a:t>SRResNet.</a:t>
            </a:r>
            <a:r>
              <a:rPr lang="ko-KR" altLang="en-US"/>
              <a:t> </a:t>
            </a:r>
            <a:r>
              <a:rPr lang="en-US" altLang="ko-KR"/>
              <a:t>SR</a:t>
            </a:r>
            <a:r>
              <a:rPr lang="ko-KR" altLang="en-US"/>
              <a:t>은 </a:t>
            </a:r>
            <a:r>
              <a:rPr lang="en-US" altLang="ko-KR"/>
              <a:t>Super Resolution</a:t>
            </a:r>
            <a:r>
              <a:rPr lang="ko-KR" altLang="en-US"/>
              <a:t>으로 초해상화를 의미한다</a:t>
            </a:r>
            <a:r>
              <a:rPr lang="en-US" altLang="ko-KR"/>
              <a:t>.</a:t>
            </a:r>
            <a:r>
              <a:rPr lang="ko-KR" altLang="en-US"/>
              <a:t> 예를 들어 </a:t>
            </a:r>
            <a:r>
              <a:rPr lang="en-US" altLang="ko-KR"/>
              <a:t>128</a:t>
            </a:r>
            <a:r>
              <a:rPr lang="ko-KR" altLang="en-US"/>
              <a:t> </a:t>
            </a:r>
            <a:r>
              <a:rPr lang="en-US" altLang="ko-KR"/>
              <a:t>*</a:t>
            </a:r>
            <a:r>
              <a:rPr lang="ko-KR" altLang="en-US"/>
              <a:t> </a:t>
            </a:r>
            <a:r>
              <a:rPr lang="en-US" altLang="ko-KR"/>
              <a:t>128</a:t>
            </a:r>
            <a:r>
              <a:rPr lang="ko-KR" altLang="en-US"/>
              <a:t>의 이미지를 </a:t>
            </a:r>
            <a:r>
              <a:rPr lang="en-US" altLang="ko-KR"/>
              <a:t>512</a:t>
            </a:r>
            <a:r>
              <a:rPr lang="ko-KR" altLang="en-US"/>
              <a:t> </a:t>
            </a:r>
            <a:r>
              <a:rPr lang="en-US" altLang="ko-KR"/>
              <a:t>*</a:t>
            </a:r>
            <a:r>
              <a:rPr lang="ko-KR" altLang="en-US"/>
              <a:t> </a:t>
            </a:r>
            <a:r>
              <a:rPr lang="en-US" altLang="ko-KR"/>
              <a:t>512</a:t>
            </a:r>
            <a:r>
              <a:rPr lang="ko-KR" altLang="en-US"/>
              <a:t>로 해상도를 높인 뒤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Conv Layer</a:t>
            </a:r>
            <a:r>
              <a:rPr lang="ko-KR" altLang="en-US"/>
              <a:t>를 이용하여 특징을 유지하며 원래의 해상도로 낮춤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성능적인 향상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Train Loss </a:t>
            </a:r>
            <a:r>
              <a:rPr lang="ko-KR" altLang="en-US"/>
              <a:t>한 </a:t>
            </a:r>
            <a:r>
              <a:rPr lang="en-US" altLang="ko-KR"/>
              <a:t>0.01</a:t>
            </a:r>
            <a:r>
              <a:rPr lang="ko-KR" altLang="en-US"/>
              <a:t> 더 낮춤</a:t>
            </a:r>
            <a:endParaRPr lang="ko-KR" altLang="en-US"/>
          </a:p>
          <a:p>
            <a:pPr>
              <a:defRPr/>
            </a:pPr>
            <a:r>
              <a:rPr lang="ko-KR" altLang="en-US"/>
              <a:t>이후 </a:t>
            </a:r>
            <a:r>
              <a:rPr lang="en-US" altLang="ko-KR"/>
              <a:t>Residual Block</a:t>
            </a:r>
            <a:r>
              <a:rPr lang="ko-KR" altLang="en-US"/>
              <a:t>의 구조를 개선함</a:t>
            </a:r>
            <a:r>
              <a:rPr lang="en-US" altLang="ko-KR"/>
              <a:t>. </a:t>
            </a:r>
            <a:r>
              <a:rPr lang="ko-KR" altLang="en-US"/>
              <a:t>원래의 </a:t>
            </a:r>
            <a:r>
              <a:rPr lang="en-US" altLang="ko-KR"/>
              <a:t>1 * 1 Conv, BatchNorm,</a:t>
            </a:r>
            <a:r>
              <a:rPr lang="ko-KR" altLang="en-US"/>
              <a:t> </a:t>
            </a:r>
            <a:r>
              <a:rPr lang="en-US" altLang="ko-KR"/>
              <a:t>ReLU </a:t>
            </a:r>
            <a:r>
              <a:rPr lang="ko-KR" altLang="en-US"/>
              <a:t>구조에서 </a:t>
            </a:r>
            <a:r>
              <a:rPr lang="en-US" altLang="ko-KR"/>
              <a:t>1 * 1 Conv, 3 * 3 Conv, 1 * 1 Conv, Batch Norm, ReLU </a:t>
            </a:r>
            <a:r>
              <a:rPr lang="ko-KR" altLang="en-US"/>
              <a:t>구조로 성능 개선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모델 선정 과정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그 다음에 </a:t>
            </a:r>
            <a:r>
              <a:rPr lang="en-US" altLang="ko-KR"/>
              <a:t>Pix2Pix. 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모델 선정 과정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그 다음에 </a:t>
            </a:r>
            <a:r>
              <a:rPr lang="en-US" altLang="ko-KR"/>
              <a:t>CycleGAN.</a:t>
            </a:r>
            <a:r>
              <a:rPr lang="ko-KR" altLang="en-US"/>
              <a:t> 처음 사용해보는 생성 모델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모델 선정 과정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그 다음이 </a:t>
            </a:r>
            <a:r>
              <a:rPr lang="en-US" altLang="ko-KR"/>
              <a:t>Transformer.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355</ep:Words>
  <ep:PresentationFormat>화면 슬라이드 쇼(4:3)</ep:PresentationFormat>
  <ep:Paragraphs>58</ep:Paragraphs>
  <ep:Slides>18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한컴오피스</vt:lpstr>
      <vt:lpstr>기말 프로젝트</vt:lpstr>
      <vt:lpstr>목차</vt:lpstr>
      <vt:lpstr>모델 선정 과정</vt:lpstr>
      <vt:lpstr>모델 선정 과정</vt:lpstr>
      <vt:lpstr>모델 선정 과정</vt:lpstr>
      <vt:lpstr>모델 선정 과정</vt:lpstr>
      <vt:lpstr>모델 선정 과정</vt:lpstr>
      <vt:lpstr>모델 선정 과정</vt:lpstr>
      <vt:lpstr>모델 선정 과정</vt:lpstr>
      <vt:lpstr>모델 선정 과정</vt:lpstr>
      <vt:lpstr>사용 전 잡기술</vt:lpstr>
      <vt:lpstr>모델 구조 및 연산</vt:lpstr>
      <vt:lpstr>모델 선정 후 잡기술</vt:lpstr>
      <vt:lpstr>모델 선정 후 잡기술</vt:lpstr>
      <vt:lpstr>모델 선정 후 잡기술</vt:lpstr>
      <vt:lpstr>모델 선정 후 잡기술</vt:lpstr>
      <vt:lpstr>모델 선정 후 잡기술</vt:lpstr>
      <vt:lpstr>모델 학습 결과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2015-12-02T08:34:04.001</dcterms:created>
  <cp:lastModifiedBy>이정호</cp:lastModifiedBy>
  <dcterms:modified xsi:type="dcterms:W3CDTF">2023-06-08T05:00:29.633</dcterms:modified>
  <cp:revision>21</cp:revision>
  <cp:version/>
</cp:coreProperties>
</file>