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44" r:id="rId3"/>
    <p:sldId id="431" r:id="rId4"/>
    <p:sldId id="432" r:id="rId5"/>
    <p:sldId id="433" r:id="rId6"/>
    <p:sldId id="434" r:id="rId7"/>
    <p:sldId id="435" r:id="rId8"/>
    <p:sldId id="437" r:id="rId9"/>
    <p:sldId id="436" r:id="rId10"/>
    <p:sldId id="446" r:id="rId11"/>
    <p:sldId id="439" r:id="rId12"/>
    <p:sldId id="438" r:id="rId13"/>
    <p:sldId id="440" r:id="rId14"/>
    <p:sldId id="441" r:id="rId15"/>
    <p:sldId id="442" r:id="rId16"/>
    <p:sldId id="443" r:id="rId17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EEF8"/>
    <a:srgbClr val="CEEAB0"/>
    <a:srgbClr val="9ED561"/>
    <a:srgbClr val="B5CFE9"/>
    <a:srgbClr val="CAE8AA"/>
    <a:srgbClr val="115185"/>
    <a:srgbClr val="49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53" autoAdjust="0"/>
    <p:restoredTop sz="96141" autoAdjust="0"/>
  </p:normalViewPr>
  <p:slideViewPr>
    <p:cSldViewPr>
      <p:cViewPr varScale="1">
        <p:scale>
          <a:sx n="117" d="100"/>
          <a:sy n="117" d="100"/>
        </p:scale>
        <p:origin x="10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B47560-7793-4F04-8418-D1E8A3659137}" type="datetimeFigureOut">
              <a:rPr lang="ko-KR" altLang="en-US"/>
              <a:pPr>
                <a:defRPr/>
              </a:pPr>
              <a:t>2023-04-21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A7BE59-56D9-46E9-8370-A74B0A8102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5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64405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A43D8B35-EF1B-4A17-BFF3-DAD4ADB914B0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044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25D73126-27CE-4D35-BC57-2A4E86605184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7346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CA11B138-819B-4C8F-9EF0-079F293C1D2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9985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32470A5F-FC6B-4CD7-BACE-08110887511B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6984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F23C01E4-40E7-4703-BF44-890916E51545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8743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6C4D2611-1102-45B2-A28B-139AC851915A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49988"/>
            <a:ext cx="2214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3346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FF0A527-0EF3-4C64-9699-E0532555D818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9033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44F0AC6-0719-47D5-AE67-30EC4018E7A1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0989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8675" y="6357938"/>
            <a:ext cx="481013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F026DB4E-B49E-4CB9-A620-7C9DD04F8AB7}" type="slidenum">
              <a:rPr lang="en-US" altLang="ko-KR" smtClean="0"/>
              <a:pPr algn="ctr" eaLnBrk="1" latinLnBrk="1" hangingPunct="1">
                <a:defRPr/>
              </a:pPr>
              <a:t>‹#›</a:t>
            </a:fld>
            <a:endParaRPr lang="en-US" altLang="ko-KR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603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0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75"/>
            <a:ext cx="85248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 마스터 텍스트 스타일을 편집합니다</a:t>
            </a:r>
          </a:p>
          <a:p>
            <a:pPr lvl="1"/>
            <a:r>
              <a:rPr lang="ko-KR" altLang="en-US" smtClean="0"/>
              <a:t> 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altLang="ko-KR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88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215063"/>
            <a:ext cx="22463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ransition spd="med">
    <p:wipe dir="r"/>
  </p:transition>
  <p:txStyles>
    <p:titleStyle>
      <a:lvl1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anose="020B0503020000020004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1800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2625" indent="-179388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7088" indent="-18891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0" fontAlgn="base" latinLnBrk="1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63" y="1785938"/>
            <a:ext cx="8162925" cy="90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dirty="0" smtClean="0"/>
              <a:t>Data Structures</a:t>
            </a:r>
            <a:endParaRPr lang="ko-KR" altLang="en-US" sz="5000" dirty="0"/>
          </a:p>
        </p:txBody>
      </p:sp>
      <p:sp>
        <p:nvSpPr>
          <p:cNvPr id="13315" name="텍스트 개체 틀 3"/>
          <p:cNvSpPr>
            <a:spLocks noGrp="1"/>
          </p:cNvSpPr>
          <p:nvPr>
            <p:ph type="body" idx="10"/>
          </p:nvPr>
        </p:nvSpPr>
        <p:spPr>
          <a:xfrm>
            <a:off x="4427538" y="5805488"/>
            <a:ext cx="4429125" cy="785812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Chapter 5 Programming Exercise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68313" y="3068638"/>
            <a:ext cx="81629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0" lang="en-US" altLang="ko-KR" dirty="0" smtClean="0"/>
              <a:t>Lab # 06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3-help slide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B. MergeLists </a:t>
            </a:r>
            <a:r>
              <a:rPr lang="ko-KR" altLang="en-US" smtClean="0"/>
              <a:t>멤버 함수 작성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4988" y="1196975"/>
            <a:ext cx="8285162" cy="21605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Template &lt;class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void 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&gt;::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MergeLists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(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	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&gt; &amp;other, 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chemeClr val="tx1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chemeClr val="tx1"/>
                </a:solidFill>
                <a:ea typeface="굴림" charset="-127"/>
              </a:rPr>
              <a:t>&gt; &amp;result)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    1. 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NodeType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의 포인터 변수 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2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개를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추가하고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 각각 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listData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와 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other list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의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listData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를 가리키도록 한다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     Ex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)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NodeType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 *ptr1 =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listData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;</a:t>
            </a:r>
          </a:p>
          <a:p>
            <a:pPr eaLnBrk="1" latinLnBrk="1" hangingPunct="1">
              <a:defRPr/>
            </a:pP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    2. 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아이템을 비교 하며 합병을 시작한다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.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단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둘 리스트의 길이가 같다는 보장이 없으므로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길이가 짧은 쪽이 끝났을 경우 </a:t>
            </a:r>
            <a:r>
              <a:rPr kumimoji="0" lang="ko-KR" altLang="en-US" sz="1200" dirty="0" err="1">
                <a:solidFill>
                  <a:srgbClr val="000000"/>
                </a:solidFill>
                <a:ea typeface="굴림" charset="-127"/>
              </a:rPr>
              <a:t>긴쪽을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 그 뒤에 붙이는 예외 처리를 하도록 한다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    Ex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) while(ptr1 != NULL &amp;&amp; ptr2 != NULL)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그리고 둘 중 하나가 먼저 끝났을 때에 대한 처리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}</a:t>
            </a: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endParaRPr kumimoji="0" lang="ko-KR" altLang="en-US" sz="1200" dirty="0">
              <a:solidFill>
                <a:srgbClr val="000000"/>
              </a:solidFill>
              <a:ea typeface="굴림" charset="-127"/>
            </a:endParaRPr>
          </a:p>
        </p:txBody>
      </p:sp>
      <p:grpSp>
        <p:nvGrpSpPr>
          <p:cNvPr id="22533" name="그룹 39"/>
          <p:cNvGrpSpPr>
            <a:grpSpLocks/>
          </p:cNvGrpSpPr>
          <p:nvPr/>
        </p:nvGrpSpPr>
        <p:grpSpPr bwMode="auto">
          <a:xfrm>
            <a:off x="2339975" y="3824288"/>
            <a:ext cx="1114425" cy="357187"/>
            <a:chOff x="3643306" y="2500306"/>
            <a:chExt cx="1115015" cy="357190"/>
          </a:xfrm>
        </p:grpSpPr>
        <p:sp>
          <p:nvSpPr>
            <p:cNvPr id="7" name="직사각형 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4" name="그룹 40"/>
          <p:cNvGrpSpPr>
            <a:grpSpLocks/>
          </p:cNvGrpSpPr>
          <p:nvPr/>
        </p:nvGrpSpPr>
        <p:grpSpPr bwMode="auto">
          <a:xfrm>
            <a:off x="3482975" y="3824288"/>
            <a:ext cx="1114425" cy="357187"/>
            <a:chOff x="3643306" y="2500306"/>
            <a:chExt cx="1115015" cy="357190"/>
          </a:xfrm>
        </p:grpSpPr>
        <p:sp>
          <p:nvSpPr>
            <p:cNvPr id="11" name="직사각형 1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5" name="그룹 44"/>
          <p:cNvGrpSpPr>
            <a:grpSpLocks/>
          </p:cNvGrpSpPr>
          <p:nvPr/>
        </p:nvGrpSpPr>
        <p:grpSpPr bwMode="auto">
          <a:xfrm>
            <a:off x="4625975" y="3824288"/>
            <a:ext cx="1114425" cy="357187"/>
            <a:chOff x="3643306" y="2500306"/>
            <a:chExt cx="1115015" cy="357190"/>
          </a:xfrm>
        </p:grpSpPr>
        <p:sp>
          <p:nvSpPr>
            <p:cNvPr id="15" name="직사각형 1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7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6" name="그룹 48"/>
          <p:cNvGrpSpPr>
            <a:grpSpLocks/>
          </p:cNvGrpSpPr>
          <p:nvPr/>
        </p:nvGrpSpPr>
        <p:grpSpPr bwMode="auto">
          <a:xfrm>
            <a:off x="5768975" y="3824288"/>
            <a:ext cx="1114425" cy="357187"/>
            <a:chOff x="3643306" y="2500306"/>
            <a:chExt cx="1115015" cy="357190"/>
          </a:xfrm>
        </p:grpSpPr>
        <p:sp>
          <p:nvSpPr>
            <p:cNvPr id="19" name="직사각형 1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9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7" name="그룹 52"/>
          <p:cNvGrpSpPr>
            <a:grpSpLocks/>
          </p:cNvGrpSpPr>
          <p:nvPr/>
        </p:nvGrpSpPr>
        <p:grpSpPr bwMode="auto">
          <a:xfrm>
            <a:off x="1196975" y="3824288"/>
            <a:ext cx="1114425" cy="357187"/>
            <a:chOff x="3643306" y="2500306"/>
            <a:chExt cx="1115015" cy="357190"/>
          </a:xfrm>
        </p:grpSpPr>
        <p:sp>
          <p:nvSpPr>
            <p:cNvPr id="23" name="직사각형 2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8" name="그룹 56"/>
          <p:cNvGrpSpPr>
            <a:grpSpLocks/>
          </p:cNvGrpSpPr>
          <p:nvPr/>
        </p:nvGrpSpPr>
        <p:grpSpPr bwMode="auto">
          <a:xfrm>
            <a:off x="1196975" y="4681538"/>
            <a:ext cx="1114425" cy="357187"/>
            <a:chOff x="3643306" y="2500306"/>
            <a:chExt cx="1115015" cy="357190"/>
          </a:xfrm>
        </p:grpSpPr>
        <p:sp>
          <p:nvSpPr>
            <p:cNvPr id="27" name="직사각형 2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39" name="그룹 60"/>
          <p:cNvGrpSpPr>
            <a:grpSpLocks/>
          </p:cNvGrpSpPr>
          <p:nvPr/>
        </p:nvGrpSpPr>
        <p:grpSpPr bwMode="auto">
          <a:xfrm>
            <a:off x="2339975" y="4681538"/>
            <a:ext cx="1114425" cy="357187"/>
            <a:chOff x="3643306" y="2500306"/>
            <a:chExt cx="1115015" cy="357190"/>
          </a:xfrm>
        </p:grpSpPr>
        <p:sp>
          <p:nvSpPr>
            <p:cNvPr id="31" name="직사각형 3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40" name="그룹 64"/>
          <p:cNvGrpSpPr>
            <a:grpSpLocks/>
          </p:cNvGrpSpPr>
          <p:nvPr/>
        </p:nvGrpSpPr>
        <p:grpSpPr bwMode="auto">
          <a:xfrm>
            <a:off x="3482975" y="4681538"/>
            <a:ext cx="1114425" cy="357187"/>
            <a:chOff x="3643306" y="2500306"/>
            <a:chExt cx="1115015" cy="357190"/>
          </a:xfrm>
        </p:grpSpPr>
        <p:sp>
          <p:nvSpPr>
            <p:cNvPr id="35" name="직사각형 3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41" name="그룹 68"/>
          <p:cNvGrpSpPr>
            <a:grpSpLocks/>
          </p:cNvGrpSpPr>
          <p:nvPr/>
        </p:nvGrpSpPr>
        <p:grpSpPr bwMode="auto">
          <a:xfrm>
            <a:off x="4625975" y="4681538"/>
            <a:ext cx="1114425" cy="357187"/>
            <a:chOff x="3643306" y="2500306"/>
            <a:chExt cx="1115015" cy="357190"/>
          </a:xfrm>
        </p:grpSpPr>
        <p:sp>
          <p:nvSpPr>
            <p:cNvPr id="39" name="직사각형 3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8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42" name="그룹 72"/>
          <p:cNvGrpSpPr>
            <a:grpSpLocks/>
          </p:cNvGrpSpPr>
          <p:nvPr/>
        </p:nvGrpSpPr>
        <p:grpSpPr bwMode="auto">
          <a:xfrm>
            <a:off x="5768975" y="4681538"/>
            <a:ext cx="1114425" cy="357187"/>
            <a:chOff x="3643306" y="2500306"/>
            <a:chExt cx="1115015" cy="357190"/>
          </a:xfrm>
        </p:grpSpPr>
        <p:sp>
          <p:nvSpPr>
            <p:cNvPr id="43" name="직사각형 4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10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543" name="TextBox 76"/>
          <p:cNvSpPr txBox="1">
            <a:spLocks noChangeArrowheads="1"/>
          </p:cNvSpPr>
          <p:nvPr/>
        </p:nvSpPr>
        <p:spPr bwMode="auto">
          <a:xfrm>
            <a:off x="6865938" y="3790950"/>
            <a:ext cx="760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44" name="TextBox 77"/>
          <p:cNvSpPr txBox="1">
            <a:spLocks noChangeArrowheads="1"/>
          </p:cNvSpPr>
          <p:nvPr/>
        </p:nvSpPr>
        <p:spPr bwMode="auto">
          <a:xfrm>
            <a:off x="6869113" y="4652963"/>
            <a:ext cx="760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45" name="TextBox 78"/>
          <p:cNvSpPr txBox="1">
            <a:spLocks noChangeArrowheads="1"/>
          </p:cNvSpPr>
          <p:nvPr/>
        </p:nvSpPr>
        <p:spPr bwMode="auto">
          <a:xfrm>
            <a:off x="696913" y="3395663"/>
            <a:ext cx="228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List01 (host object)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46" name="TextBox 79"/>
          <p:cNvSpPr txBox="1">
            <a:spLocks noChangeArrowheads="1"/>
          </p:cNvSpPr>
          <p:nvPr/>
        </p:nvSpPr>
        <p:spPr bwMode="auto">
          <a:xfrm>
            <a:off x="696913" y="4324350"/>
            <a:ext cx="290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List02 (parameter object)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547" name="그룹 82"/>
          <p:cNvGrpSpPr>
            <a:grpSpLocks/>
          </p:cNvGrpSpPr>
          <p:nvPr/>
        </p:nvGrpSpPr>
        <p:grpSpPr bwMode="auto">
          <a:xfrm>
            <a:off x="1177925" y="5664200"/>
            <a:ext cx="1116013" cy="357188"/>
            <a:chOff x="3643306" y="2500306"/>
            <a:chExt cx="1115015" cy="357190"/>
          </a:xfrm>
        </p:grpSpPr>
        <p:sp>
          <p:nvSpPr>
            <p:cNvPr id="53" name="직사각형 5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48" name="그룹 86"/>
          <p:cNvGrpSpPr>
            <a:grpSpLocks/>
          </p:cNvGrpSpPr>
          <p:nvPr/>
        </p:nvGrpSpPr>
        <p:grpSpPr bwMode="auto">
          <a:xfrm>
            <a:off x="2320925" y="5664200"/>
            <a:ext cx="1116013" cy="357188"/>
            <a:chOff x="3643306" y="2500306"/>
            <a:chExt cx="1115015" cy="357190"/>
          </a:xfrm>
        </p:grpSpPr>
        <p:sp>
          <p:nvSpPr>
            <p:cNvPr id="57" name="직사각형 5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49" name="그룹 90"/>
          <p:cNvGrpSpPr>
            <a:grpSpLocks/>
          </p:cNvGrpSpPr>
          <p:nvPr/>
        </p:nvGrpSpPr>
        <p:grpSpPr bwMode="auto">
          <a:xfrm>
            <a:off x="3463925" y="5664200"/>
            <a:ext cx="1116013" cy="357188"/>
            <a:chOff x="3643306" y="2500306"/>
            <a:chExt cx="1115015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550" name="그룹 94"/>
          <p:cNvGrpSpPr>
            <a:grpSpLocks/>
          </p:cNvGrpSpPr>
          <p:nvPr/>
        </p:nvGrpSpPr>
        <p:grpSpPr bwMode="auto">
          <a:xfrm>
            <a:off x="4606925" y="5664200"/>
            <a:ext cx="1116013" cy="357188"/>
            <a:chOff x="3643306" y="2500306"/>
            <a:chExt cx="1115015" cy="357190"/>
          </a:xfrm>
        </p:grpSpPr>
        <p:sp>
          <p:nvSpPr>
            <p:cNvPr id="65" name="직사각형 6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dirty="0" smtClean="0">
                  <a:solidFill>
                    <a:srgbClr val="FFFFFF"/>
                  </a:solidFill>
                  <a:ea typeface="굴림" charset="-127"/>
                </a:rPr>
                <a:t>?</a:t>
              </a:r>
              <a:endParaRPr kumimoji="0" lang="ko-KR" altLang="en-US" dirty="0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551" name="TextBox 102"/>
          <p:cNvSpPr txBox="1">
            <a:spLocks noChangeArrowheads="1"/>
          </p:cNvSpPr>
          <p:nvPr/>
        </p:nvSpPr>
        <p:spPr bwMode="auto">
          <a:xfrm>
            <a:off x="839788" y="5235575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result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52" name="TextBox 105"/>
          <p:cNvSpPr txBox="1">
            <a:spLocks noChangeArrowheads="1"/>
          </p:cNvSpPr>
          <p:nvPr/>
        </p:nvSpPr>
        <p:spPr bwMode="auto">
          <a:xfrm>
            <a:off x="5781675" y="5665788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1504" name="직선 화살표 연결선 21503"/>
          <p:cNvCxnSpPr/>
          <p:nvPr/>
        </p:nvCxnSpPr>
        <p:spPr bwMode="auto">
          <a:xfrm flipV="1">
            <a:off x="3779838" y="4195763"/>
            <a:ext cx="0" cy="2555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54" name="TextBox 21504"/>
          <p:cNvSpPr txBox="1">
            <a:spLocks noChangeArrowheads="1"/>
          </p:cNvSpPr>
          <p:nvPr/>
        </p:nvSpPr>
        <p:spPr bwMode="auto">
          <a:xfrm>
            <a:off x="3824288" y="4132263"/>
            <a:ext cx="58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ptr1</a:t>
            </a:r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 bwMode="auto">
          <a:xfrm flipV="1">
            <a:off x="2738438" y="5099050"/>
            <a:ext cx="0" cy="25558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56" name="TextBox 77"/>
          <p:cNvSpPr txBox="1">
            <a:spLocks noChangeArrowheads="1"/>
          </p:cNvSpPr>
          <p:nvPr/>
        </p:nvSpPr>
        <p:spPr bwMode="auto">
          <a:xfrm>
            <a:off x="2784475" y="5033963"/>
            <a:ext cx="58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ptr2</a:t>
            </a:r>
            <a:endParaRPr lang="ko-KR" altLang="en-US"/>
          </a:p>
        </p:txBody>
      </p:sp>
      <p:sp>
        <p:nvSpPr>
          <p:cNvPr id="22557" name="TextBox 105"/>
          <p:cNvSpPr txBox="1">
            <a:spLocks noChangeArrowheads="1"/>
          </p:cNvSpPr>
          <p:nvPr/>
        </p:nvSpPr>
        <p:spPr bwMode="auto">
          <a:xfrm>
            <a:off x="4346575" y="4168775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 →</a:t>
            </a:r>
            <a:endParaRPr lang="ko-KR" altLang="en-US" sz="1800" b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58" name="TextBox 105"/>
          <p:cNvSpPr txBox="1">
            <a:spLocks noChangeArrowheads="1"/>
          </p:cNvSpPr>
          <p:nvPr/>
        </p:nvSpPr>
        <p:spPr bwMode="auto">
          <a:xfrm>
            <a:off x="3300413" y="5033963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solidFill>
                  <a:srgbClr val="00B0F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 →</a:t>
            </a:r>
            <a:endParaRPr lang="ko-KR" altLang="en-US" sz="1800" b="0">
              <a:solidFill>
                <a:srgbClr val="00B0F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59" name="TextBox 81"/>
          <p:cNvSpPr txBox="1">
            <a:spLocks noChangeArrowheads="1"/>
          </p:cNvSpPr>
          <p:nvPr/>
        </p:nvSpPr>
        <p:spPr bwMode="auto">
          <a:xfrm>
            <a:off x="4402138" y="5291138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/>
              <a:t>min(*ptr1, *ptr2)</a:t>
            </a:r>
            <a:endParaRPr lang="ko-KR" alt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두 개의 </a:t>
            </a:r>
            <a:r>
              <a:rPr lang="ko-KR" altLang="en-US" dirty="0" err="1" smtClean="0"/>
              <a:t>비정렬</a:t>
            </a:r>
            <a:r>
              <a:rPr lang="ko-KR" altLang="en-US" dirty="0" smtClean="0"/>
              <a:t> 연결 리스트를 합병하는 예제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한 리스트를 다른 리스트의 뒤에 붙이는 것으로 처리</a:t>
            </a:r>
          </a:p>
        </p:txBody>
      </p:sp>
      <p:grpSp>
        <p:nvGrpSpPr>
          <p:cNvPr id="23556" name="그룹 5"/>
          <p:cNvGrpSpPr>
            <a:grpSpLocks/>
          </p:cNvGrpSpPr>
          <p:nvPr/>
        </p:nvGrpSpPr>
        <p:grpSpPr bwMode="auto">
          <a:xfrm>
            <a:off x="2716213" y="1770063"/>
            <a:ext cx="1114425" cy="357187"/>
            <a:chOff x="3643306" y="2500306"/>
            <a:chExt cx="1115015" cy="357190"/>
          </a:xfrm>
        </p:grpSpPr>
        <p:sp>
          <p:nvSpPr>
            <p:cNvPr id="5" name="직사각형 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57" name="그룹 9"/>
          <p:cNvGrpSpPr>
            <a:grpSpLocks/>
          </p:cNvGrpSpPr>
          <p:nvPr/>
        </p:nvGrpSpPr>
        <p:grpSpPr bwMode="auto">
          <a:xfrm>
            <a:off x="3859213" y="1770063"/>
            <a:ext cx="1114425" cy="357187"/>
            <a:chOff x="3643306" y="2500306"/>
            <a:chExt cx="1115015" cy="357190"/>
          </a:xfrm>
        </p:grpSpPr>
        <p:sp>
          <p:nvSpPr>
            <p:cNvPr id="9" name="직사각형 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58" name="그룹 13"/>
          <p:cNvGrpSpPr>
            <a:grpSpLocks/>
          </p:cNvGrpSpPr>
          <p:nvPr/>
        </p:nvGrpSpPr>
        <p:grpSpPr bwMode="auto">
          <a:xfrm>
            <a:off x="5002213" y="1770063"/>
            <a:ext cx="1114425" cy="357187"/>
            <a:chOff x="3643306" y="2500306"/>
            <a:chExt cx="1115015" cy="357190"/>
          </a:xfrm>
        </p:grpSpPr>
        <p:sp>
          <p:nvSpPr>
            <p:cNvPr id="13" name="직사각형 1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59" name="그룹 17"/>
          <p:cNvGrpSpPr>
            <a:grpSpLocks/>
          </p:cNvGrpSpPr>
          <p:nvPr/>
        </p:nvGrpSpPr>
        <p:grpSpPr bwMode="auto">
          <a:xfrm>
            <a:off x="6145213" y="1770063"/>
            <a:ext cx="1114425" cy="357187"/>
            <a:chOff x="3643306" y="2500306"/>
            <a:chExt cx="1115015" cy="357190"/>
          </a:xfrm>
        </p:grpSpPr>
        <p:sp>
          <p:nvSpPr>
            <p:cNvPr id="17" name="직사각형 1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0" name="그룹 21"/>
          <p:cNvGrpSpPr>
            <a:grpSpLocks/>
          </p:cNvGrpSpPr>
          <p:nvPr/>
        </p:nvGrpSpPr>
        <p:grpSpPr bwMode="auto">
          <a:xfrm>
            <a:off x="1573213" y="1770063"/>
            <a:ext cx="1114425" cy="357187"/>
            <a:chOff x="3643306" y="2500306"/>
            <a:chExt cx="1115015" cy="357190"/>
          </a:xfrm>
        </p:grpSpPr>
        <p:sp>
          <p:nvSpPr>
            <p:cNvPr id="21" name="직사각형 2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1" name="그룹 25"/>
          <p:cNvGrpSpPr>
            <a:grpSpLocks/>
          </p:cNvGrpSpPr>
          <p:nvPr/>
        </p:nvGrpSpPr>
        <p:grpSpPr bwMode="auto">
          <a:xfrm>
            <a:off x="1573213" y="2770188"/>
            <a:ext cx="1114425" cy="357187"/>
            <a:chOff x="3643306" y="2500306"/>
            <a:chExt cx="1115015" cy="357190"/>
          </a:xfrm>
        </p:grpSpPr>
        <p:sp>
          <p:nvSpPr>
            <p:cNvPr id="25" name="직사각형 2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7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2" name="그룹 29"/>
          <p:cNvGrpSpPr>
            <a:grpSpLocks/>
          </p:cNvGrpSpPr>
          <p:nvPr/>
        </p:nvGrpSpPr>
        <p:grpSpPr bwMode="auto">
          <a:xfrm>
            <a:off x="2716213" y="2770188"/>
            <a:ext cx="1114425" cy="357187"/>
            <a:chOff x="3643306" y="2500306"/>
            <a:chExt cx="1115015" cy="357190"/>
          </a:xfrm>
        </p:grpSpPr>
        <p:sp>
          <p:nvSpPr>
            <p:cNvPr id="29" name="직사각형 2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3" name="그룹 33"/>
          <p:cNvGrpSpPr>
            <a:grpSpLocks/>
          </p:cNvGrpSpPr>
          <p:nvPr/>
        </p:nvGrpSpPr>
        <p:grpSpPr bwMode="auto">
          <a:xfrm>
            <a:off x="3859213" y="2770188"/>
            <a:ext cx="1114425" cy="357187"/>
            <a:chOff x="3643306" y="2500306"/>
            <a:chExt cx="1115015" cy="357190"/>
          </a:xfrm>
        </p:grpSpPr>
        <p:sp>
          <p:nvSpPr>
            <p:cNvPr id="33" name="직사각형 3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9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4" name="그룹 37"/>
          <p:cNvGrpSpPr>
            <a:grpSpLocks/>
          </p:cNvGrpSpPr>
          <p:nvPr/>
        </p:nvGrpSpPr>
        <p:grpSpPr bwMode="auto">
          <a:xfrm>
            <a:off x="5002213" y="2770188"/>
            <a:ext cx="1114425" cy="357187"/>
            <a:chOff x="3643306" y="2500306"/>
            <a:chExt cx="1115015" cy="357190"/>
          </a:xfrm>
        </p:grpSpPr>
        <p:sp>
          <p:nvSpPr>
            <p:cNvPr id="37" name="직사각형 3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8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65" name="그룹 41"/>
          <p:cNvGrpSpPr>
            <a:grpSpLocks/>
          </p:cNvGrpSpPr>
          <p:nvPr/>
        </p:nvGrpSpPr>
        <p:grpSpPr bwMode="auto">
          <a:xfrm>
            <a:off x="6145213" y="2770188"/>
            <a:ext cx="1114425" cy="357187"/>
            <a:chOff x="3643306" y="2500306"/>
            <a:chExt cx="1115015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10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4400944" y="2671757"/>
              <a:ext cx="357377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566" name="TextBox 45"/>
          <p:cNvSpPr txBox="1">
            <a:spLocks noChangeArrowheads="1"/>
          </p:cNvSpPr>
          <p:nvPr/>
        </p:nvSpPr>
        <p:spPr bwMode="auto">
          <a:xfrm>
            <a:off x="7242175" y="1736725"/>
            <a:ext cx="760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67" name="TextBox 46"/>
          <p:cNvSpPr txBox="1">
            <a:spLocks noChangeArrowheads="1"/>
          </p:cNvSpPr>
          <p:nvPr/>
        </p:nvSpPr>
        <p:spPr bwMode="auto">
          <a:xfrm>
            <a:off x="7245350" y="2741613"/>
            <a:ext cx="76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68" name="TextBox 47"/>
          <p:cNvSpPr txBox="1">
            <a:spLocks noChangeArrowheads="1"/>
          </p:cNvSpPr>
          <p:nvPr/>
        </p:nvSpPr>
        <p:spPr bwMode="auto">
          <a:xfrm>
            <a:off x="1073150" y="1341438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List01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69" name="TextBox 48"/>
          <p:cNvSpPr txBox="1">
            <a:spLocks noChangeArrowheads="1"/>
          </p:cNvSpPr>
          <p:nvPr/>
        </p:nvSpPr>
        <p:spPr bwMode="auto">
          <a:xfrm>
            <a:off x="1073150" y="24130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List02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073525" y="3270250"/>
            <a:ext cx="357188" cy="35718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9" name="덧셈 기호 48"/>
          <p:cNvSpPr/>
          <p:nvPr/>
        </p:nvSpPr>
        <p:spPr>
          <a:xfrm>
            <a:off x="4073525" y="2270125"/>
            <a:ext cx="357188" cy="3571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3572" name="그룹 51"/>
          <p:cNvGrpSpPr>
            <a:grpSpLocks/>
          </p:cNvGrpSpPr>
          <p:nvPr/>
        </p:nvGrpSpPr>
        <p:grpSpPr bwMode="auto">
          <a:xfrm>
            <a:off x="1554163" y="3841750"/>
            <a:ext cx="1116012" cy="357188"/>
            <a:chOff x="3643306" y="2500306"/>
            <a:chExt cx="1115015" cy="357190"/>
          </a:xfrm>
        </p:grpSpPr>
        <p:sp>
          <p:nvSpPr>
            <p:cNvPr id="51" name="직사각형 5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4401453" y="2671757"/>
              <a:ext cx="3568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73" name="그룹 55"/>
          <p:cNvGrpSpPr>
            <a:grpSpLocks/>
          </p:cNvGrpSpPr>
          <p:nvPr/>
        </p:nvGrpSpPr>
        <p:grpSpPr bwMode="auto">
          <a:xfrm>
            <a:off x="2697163" y="3841750"/>
            <a:ext cx="1116012" cy="357188"/>
            <a:chOff x="3643306" y="2500306"/>
            <a:chExt cx="1115015" cy="357190"/>
          </a:xfrm>
        </p:grpSpPr>
        <p:sp>
          <p:nvSpPr>
            <p:cNvPr id="55" name="직사각형 5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4401453" y="2671757"/>
              <a:ext cx="3568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74" name="그룹 59"/>
          <p:cNvGrpSpPr>
            <a:grpSpLocks/>
          </p:cNvGrpSpPr>
          <p:nvPr/>
        </p:nvGrpSpPr>
        <p:grpSpPr bwMode="auto">
          <a:xfrm>
            <a:off x="3840163" y="3841750"/>
            <a:ext cx="1116012" cy="357188"/>
            <a:chOff x="3643306" y="2500306"/>
            <a:chExt cx="1115015" cy="357190"/>
          </a:xfrm>
        </p:grpSpPr>
        <p:sp>
          <p:nvSpPr>
            <p:cNvPr id="59" name="직사각형 5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401453" y="2671757"/>
              <a:ext cx="3568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75" name="그룹 63"/>
          <p:cNvGrpSpPr>
            <a:grpSpLocks/>
          </p:cNvGrpSpPr>
          <p:nvPr/>
        </p:nvGrpSpPr>
        <p:grpSpPr bwMode="auto">
          <a:xfrm>
            <a:off x="4983163" y="3841750"/>
            <a:ext cx="1116012" cy="357188"/>
            <a:chOff x="3643306" y="2500306"/>
            <a:chExt cx="1115015" cy="357190"/>
          </a:xfrm>
        </p:grpSpPr>
        <p:sp>
          <p:nvSpPr>
            <p:cNvPr id="63" name="직사각형 6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4401453" y="2671757"/>
              <a:ext cx="3568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76" name="그룹 67"/>
          <p:cNvGrpSpPr>
            <a:grpSpLocks/>
          </p:cNvGrpSpPr>
          <p:nvPr/>
        </p:nvGrpSpPr>
        <p:grpSpPr bwMode="auto">
          <a:xfrm>
            <a:off x="6126163" y="3841750"/>
            <a:ext cx="842962" cy="357188"/>
            <a:chOff x="3643306" y="2500306"/>
            <a:chExt cx="841804" cy="357190"/>
          </a:xfrm>
        </p:grpSpPr>
        <p:sp>
          <p:nvSpPr>
            <p:cNvPr id="67" name="직사각형 6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</p:grpSp>
      <p:sp>
        <p:nvSpPr>
          <p:cNvPr id="23577" name="TextBox 71"/>
          <p:cNvSpPr txBox="1">
            <a:spLocks noChangeArrowheads="1"/>
          </p:cNvSpPr>
          <p:nvPr/>
        </p:nvSpPr>
        <p:spPr bwMode="auto">
          <a:xfrm>
            <a:off x="1073150" y="3484563"/>
            <a:ext cx="77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result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578" name="TextBox 72"/>
          <p:cNvSpPr txBox="1">
            <a:spLocks noChangeArrowheads="1"/>
          </p:cNvSpPr>
          <p:nvPr/>
        </p:nvSpPr>
        <p:spPr bwMode="auto">
          <a:xfrm>
            <a:off x="7216775" y="4699000"/>
            <a:ext cx="760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3579" name="그룹 73"/>
          <p:cNvGrpSpPr>
            <a:grpSpLocks/>
          </p:cNvGrpSpPr>
          <p:nvPr/>
        </p:nvGrpSpPr>
        <p:grpSpPr bwMode="auto">
          <a:xfrm>
            <a:off x="1573213" y="4699000"/>
            <a:ext cx="1114425" cy="357188"/>
            <a:chOff x="3643306" y="2500306"/>
            <a:chExt cx="1115015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7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80" name="그룹 77"/>
          <p:cNvGrpSpPr>
            <a:grpSpLocks/>
          </p:cNvGrpSpPr>
          <p:nvPr/>
        </p:nvGrpSpPr>
        <p:grpSpPr bwMode="auto">
          <a:xfrm>
            <a:off x="2716213" y="4699000"/>
            <a:ext cx="1114425" cy="357188"/>
            <a:chOff x="3643306" y="2500306"/>
            <a:chExt cx="1115015" cy="357190"/>
          </a:xfrm>
        </p:grpSpPr>
        <p:sp>
          <p:nvSpPr>
            <p:cNvPr id="76" name="직사각형 75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81" name="그룹 81"/>
          <p:cNvGrpSpPr>
            <a:grpSpLocks/>
          </p:cNvGrpSpPr>
          <p:nvPr/>
        </p:nvGrpSpPr>
        <p:grpSpPr bwMode="auto">
          <a:xfrm>
            <a:off x="3859213" y="4699000"/>
            <a:ext cx="1114425" cy="357188"/>
            <a:chOff x="3643306" y="2500306"/>
            <a:chExt cx="1115015" cy="357190"/>
          </a:xfrm>
        </p:grpSpPr>
        <p:sp>
          <p:nvSpPr>
            <p:cNvPr id="80" name="직사각형 79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9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82" name="그룹 85"/>
          <p:cNvGrpSpPr>
            <a:grpSpLocks/>
          </p:cNvGrpSpPr>
          <p:nvPr/>
        </p:nvGrpSpPr>
        <p:grpSpPr bwMode="auto">
          <a:xfrm>
            <a:off x="5002213" y="4699000"/>
            <a:ext cx="1114425" cy="357188"/>
            <a:chOff x="3643306" y="2500306"/>
            <a:chExt cx="1115015" cy="357190"/>
          </a:xfrm>
        </p:grpSpPr>
        <p:sp>
          <p:nvSpPr>
            <p:cNvPr id="84" name="직사각형 83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8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583" name="그룹 89"/>
          <p:cNvGrpSpPr>
            <a:grpSpLocks/>
          </p:cNvGrpSpPr>
          <p:nvPr/>
        </p:nvGrpSpPr>
        <p:grpSpPr bwMode="auto">
          <a:xfrm>
            <a:off x="6145213" y="4699000"/>
            <a:ext cx="1114425" cy="357188"/>
            <a:chOff x="3643306" y="2500306"/>
            <a:chExt cx="1115015" cy="357190"/>
          </a:xfrm>
        </p:grpSpPr>
        <p:sp>
          <p:nvSpPr>
            <p:cNvPr id="88" name="직사각형 87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10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1" name="Shape 95"/>
          <p:cNvCxnSpPr/>
          <p:nvPr/>
        </p:nvCxnSpPr>
        <p:spPr>
          <a:xfrm flipH="1">
            <a:off x="1573213" y="4019550"/>
            <a:ext cx="5395912" cy="857250"/>
          </a:xfrm>
          <a:prstGeom prst="bentConnector5">
            <a:avLst>
              <a:gd name="adj1" fmla="val -4237"/>
              <a:gd name="adj2" fmla="val 50000"/>
              <a:gd name="adj3" fmla="val 10423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Exercise 4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문 제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b="1" smtClean="0"/>
              <a:t>비정렬 리스트</a:t>
            </a:r>
            <a:r>
              <a:rPr lang="ko-KR" altLang="en-US" smtClean="0"/>
              <a:t>내에서 </a:t>
            </a:r>
            <a:r>
              <a:rPr lang="en-US" altLang="ko-KR" smtClean="0"/>
              <a:t>Item</a:t>
            </a:r>
            <a:r>
              <a:rPr lang="ko-KR" altLang="en-US" smtClean="0"/>
              <a:t>을 삭제하는 </a:t>
            </a:r>
            <a:r>
              <a:rPr lang="en-US" altLang="ko-KR" smtClean="0"/>
              <a:t>DeleteItem </a:t>
            </a:r>
            <a:r>
              <a:rPr lang="ko-KR" altLang="en-US" smtClean="0"/>
              <a:t>함수를 다음 요구사항을 만족하도록 수정하시오</a:t>
            </a:r>
            <a:r>
              <a:rPr lang="en-US" altLang="ko-KR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A. </a:t>
            </a:r>
            <a:r>
              <a:rPr lang="ko-KR" altLang="en-US" b="1" smtClean="0"/>
              <a:t>리스트에는 같은 아이템이 존재 하지 않는다</a:t>
            </a:r>
            <a:r>
              <a:rPr lang="en-US" altLang="ko-KR" b="1" smtClean="0"/>
              <a:t>.</a:t>
            </a:r>
          </a:p>
          <a:p>
            <a:pPr lvl="2" eaLnBrk="1" hangingPunct="1"/>
            <a:r>
              <a:rPr lang="ko-KR" altLang="en-US" smtClean="0"/>
              <a:t>기존의 </a:t>
            </a:r>
            <a:r>
              <a:rPr lang="en-US" altLang="ko-KR" smtClean="0"/>
              <a:t>DeleteItem</a:t>
            </a:r>
            <a:r>
              <a:rPr lang="ko-KR" altLang="en-US" smtClean="0"/>
              <a:t>은 </a:t>
            </a:r>
            <a:r>
              <a:rPr lang="en-US" altLang="ko-KR" smtClean="0"/>
              <a:t>List</a:t>
            </a:r>
            <a:r>
              <a:rPr lang="ko-KR" altLang="en-US" smtClean="0"/>
              <a:t>내에 값이 있다는 전재 조건이 존재함</a:t>
            </a:r>
            <a:r>
              <a:rPr lang="en-US" altLang="ko-KR" smtClean="0"/>
              <a:t>, </a:t>
            </a:r>
            <a:r>
              <a:rPr lang="ko-KR" altLang="en-US" smtClean="0"/>
              <a:t>없을 경우 에러가 발생함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에러 발생 조건 </a:t>
            </a:r>
            <a:r>
              <a:rPr lang="en-US" altLang="ko-KR" smtClean="0"/>
              <a:t>: </a:t>
            </a:r>
            <a:r>
              <a:rPr lang="ko-KR" altLang="en-US" smtClean="0"/>
              <a:t>값이 없는 상태로 마지막 노드를 검사할 경우 할당되지 않은 노드</a:t>
            </a:r>
            <a:r>
              <a:rPr lang="en-US" altLang="ko-KR" smtClean="0"/>
              <a:t>(NULL</a:t>
            </a:r>
            <a:r>
              <a:rPr lang="ko-KR" altLang="en-US" smtClean="0"/>
              <a:t>값을 갖음</a:t>
            </a:r>
            <a:r>
              <a:rPr lang="en-US" altLang="ko-KR" smtClean="0"/>
              <a:t>)</a:t>
            </a:r>
            <a:r>
              <a:rPr lang="ko-KR" altLang="en-US" smtClean="0"/>
              <a:t>에 대해서 접근하게 된다</a:t>
            </a:r>
            <a:r>
              <a:rPr lang="en-US" altLang="ko-KR" smtClean="0"/>
              <a:t>. </a:t>
            </a:r>
            <a:r>
              <a:rPr lang="ko-KR" altLang="en-US" smtClean="0"/>
              <a:t>이는 메모리상에 할당이 되어 있지 않기 때문에 에러가 발생함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해결 방법 </a:t>
            </a:r>
            <a:r>
              <a:rPr lang="en-US" altLang="ko-KR" smtClean="0"/>
              <a:t>: </a:t>
            </a:r>
            <a:r>
              <a:rPr lang="ko-KR" altLang="en-US" smtClean="0"/>
              <a:t>삽입 과정에서 사용했던 </a:t>
            </a:r>
            <a:r>
              <a:rPr lang="en-US" altLang="ko-KR" smtClean="0"/>
              <a:t>preLoc</a:t>
            </a:r>
            <a:r>
              <a:rPr lang="ko-KR" altLang="en-US" smtClean="0"/>
              <a:t>과 </a:t>
            </a:r>
            <a:r>
              <a:rPr lang="en-US" altLang="ko-KR" smtClean="0"/>
              <a:t>location </a:t>
            </a:r>
            <a:r>
              <a:rPr lang="ko-KR" altLang="en-US" smtClean="0"/>
              <a:t>변수 </a:t>
            </a:r>
            <a:r>
              <a:rPr lang="en-US" altLang="ko-KR" smtClean="0"/>
              <a:t>2</a:t>
            </a:r>
            <a:r>
              <a:rPr lang="ko-KR" altLang="en-US" smtClean="0"/>
              <a:t>개를 사용하는 방법이 있음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에러가 발생하지 않도록 함수를 수정하시오</a:t>
            </a:r>
            <a:r>
              <a:rPr lang="en-US" altLang="ko-KR" smtClean="0"/>
              <a:t>.</a:t>
            </a:r>
          </a:p>
          <a:p>
            <a:pPr lvl="2" eaLnBrk="1" hangingPunct="1"/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B. </a:t>
            </a:r>
            <a:r>
              <a:rPr lang="ko-KR" altLang="en-US" b="1" smtClean="0"/>
              <a:t>리스트에는 동일한 값을 가지는 아이템이 존재한다</a:t>
            </a:r>
            <a:r>
              <a:rPr lang="en-US" altLang="ko-KR" b="1" smtClean="0"/>
              <a:t>.</a:t>
            </a:r>
          </a:p>
          <a:p>
            <a:pPr lvl="2" eaLnBrk="1" hangingPunct="1"/>
            <a:r>
              <a:rPr lang="ko-KR" altLang="en-US" smtClean="0"/>
              <a:t>검색하고자 하는 아이템과 리스트 내에서 일치하는 모든 아이템들을 삭제하도록 함수를 수정하시오</a:t>
            </a:r>
            <a:r>
              <a:rPr lang="en-US" altLang="ko-KR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smtClean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4-</a:t>
            </a:r>
            <a:r>
              <a:rPr lang="ko-KR" altLang="en-US" dirty="0" smtClean="0"/>
              <a:t>문제 추가 설명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</a:t>
            </a:r>
            <a:r>
              <a:rPr lang="ko-KR" altLang="en-US" smtClean="0"/>
              <a:t>리스트에는 같은 아이템이 존재 하지 않음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B. </a:t>
            </a:r>
            <a:r>
              <a:rPr lang="ko-KR" altLang="en-US" smtClean="0"/>
              <a:t>리스트에는 동일한 값을 갖는 아이템이 존재함</a:t>
            </a:r>
          </a:p>
        </p:txBody>
      </p:sp>
      <p:grpSp>
        <p:nvGrpSpPr>
          <p:cNvPr id="25604" name="그룹 5"/>
          <p:cNvGrpSpPr>
            <a:grpSpLocks/>
          </p:cNvGrpSpPr>
          <p:nvPr/>
        </p:nvGrpSpPr>
        <p:grpSpPr bwMode="auto">
          <a:xfrm>
            <a:off x="2000250" y="1441450"/>
            <a:ext cx="1114425" cy="357188"/>
            <a:chOff x="3643306" y="2500306"/>
            <a:chExt cx="1115015" cy="357190"/>
          </a:xfrm>
        </p:grpSpPr>
        <p:sp>
          <p:nvSpPr>
            <p:cNvPr id="5" name="직사각형 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05" name="그룹 9"/>
          <p:cNvGrpSpPr>
            <a:grpSpLocks/>
          </p:cNvGrpSpPr>
          <p:nvPr/>
        </p:nvGrpSpPr>
        <p:grpSpPr bwMode="auto">
          <a:xfrm>
            <a:off x="3143250" y="1441450"/>
            <a:ext cx="1114425" cy="357188"/>
            <a:chOff x="3643306" y="2500306"/>
            <a:chExt cx="1115015" cy="357190"/>
          </a:xfrm>
        </p:grpSpPr>
        <p:sp>
          <p:nvSpPr>
            <p:cNvPr id="9" name="직사각형 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06" name="그룹 13"/>
          <p:cNvGrpSpPr>
            <a:grpSpLocks/>
          </p:cNvGrpSpPr>
          <p:nvPr/>
        </p:nvGrpSpPr>
        <p:grpSpPr bwMode="auto">
          <a:xfrm>
            <a:off x="4286250" y="1441450"/>
            <a:ext cx="1114425" cy="357188"/>
            <a:chOff x="3643306" y="2500306"/>
            <a:chExt cx="1115015" cy="357190"/>
          </a:xfrm>
        </p:grpSpPr>
        <p:sp>
          <p:nvSpPr>
            <p:cNvPr id="13" name="직사각형 1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07" name="그룹 17"/>
          <p:cNvGrpSpPr>
            <a:grpSpLocks/>
          </p:cNvGrpSpPr>
          <p:nvPr/>
        </p:nvGrpSpPr>
        <p:grpSpPr bwMode="auto">
          <a:xfrm>
            <a:off x="5429250" y="1441450"/>
            <a:ext cx="1114425" cy="357188"/>
            <a:chOff x="3643306" y="2500306"/>
            <a:chExt cx="1115015" cy="357190"/>
          </a:xfrm>
        </p:grpSpPr>
        <p:sp>
          <p:nvSpPr>
            <p:cNvPr id="17" name="직사각형 1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08" name="그룹 21"/>
          <p:cNvGrpSpPr>
            <a:grpSpLocks/>
          </p:cNvGrpSpPr>
          <p:nvPr/>
        </p:nvGrpSpPr>
        <p:grpSpPr bwMode="auto">
          <a:xfrm>
            <a:off x="857250" y="1441450"/>
            <a:ext cx="1114425" cy="357188"/>
            <a:chOff x="3643306" y="2500306"/>
            <a:chExt cx="1115015" cy="357190"/>
          </a:xfrm>
        </p:grpSpPr>
        <p:sp>
          <p:nvSpPr>
            <p:cNvPr id="21" name="직사각형 2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609" name="TextBox 25"/>
          <p:cNvSpPr txBox="1">
            <a:spLocks noChangeArrowheads="1"/>
          </p:cNvSpPr>
          <p:nvPr/>
        </p:nvSpPr>
        <p:spPr bwMode="auto">
          <a:xfrm>
            <a:off x="6526213" y="1408113"/>
            <a:ext cx="760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2286794" y="1907382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TextBox 31"/>
          <p:cNvSpPr txBox="1">
            <a:spLocks noChangeArrowheads="1"/>
          </p:cNvSpPr>
          <p:nvPr/>
        </p:nvSpPr>
        <p:spPr bwMode="auto">
          <a:xfrm>
            <a:off x="1928813" y="1966913"/>
            <a:ext cx="86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5612" name="그룹 35"/>
          <p:cNvGrpSpPr>
            <a:grpSpLocks/>
          </p:cNvGrpSpPr>
          <p:nvPr/>
        </p:nvGrpSpPr>
        <p:grpSpPr bwMode="auto">
          <a:xfrm>
            <a:off x="2000250" y="3644900"/>
            <a:ext cx="1114425" cy="357188"/>
            <a:chOff x="3643306" y="2500306"/>
            <a:chExt cx="1115015" cy="357190"/>
          </a:xfrm>
        </p:grpSpPr>
        <p:sp>
          <p:nvSpPr>
            <p:cNvPr id="28" name="직사각형 27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13" name="그룹 39"/>
          <p:cNvGrpSpPr>
            <a:grpSpLocks/>
          </p:cNvGrpSpPr>
          <p:nvPr/>
        </p:nvGrpSpPr>
        <p:grpSpPr bwMode="auto">
          <a:xfrm>
            <a:off x="3143250" y="3644900"/>
            <a:ext cx="1114425" cy="357188"/>
            <a:chOff x="3643306" y="2500306"/>
            <a:chExt cx="1115015" cy="357190"/>
          </a:xfrm>
        </p:grpSpPr>
        <p:sp>
          <p:nvSpPr>
            <p:cNvPr id="32" name="직사각형 31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14" name="그룹 43"/>
          <p:cNvGrpSpPr>
            <a:grpSpLocks/>
          </p:cNvGrpSpPr>
          <p:nvPr/>
        </p:nvGrpSpPr>
        <p:grpSpPr bwMode="auto">
          <a:xfrm>
            <a:off x="4286250" y="3644900"/>
            <a:ext cx="1114425" cy="357188"/>
            <a:chOff x="3643306" y="2500306"/>
            <a:chExt cx="1115015" cy="357190"/>
          </a:xfrm>
        </p:grpSpPr>
        <p:sp>
          <p:nvSpPr>
            <p:cNvPr id="36" name="직사각형 35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15" name="그룹 47"/>
          <p:cNvGrpSpPr>
            <a:grpSpLocks/>
          </p:cNvGrpSpPr>
          <p:nvPr/>
        </p:nvGrpSpPr>
        <p:grpSpPr bwMode="auto">
          <a:xfrm>
            <a:off x="5429250" y="3644900"/>
            <a:ext cx="1114425" cy="357188"/>
            <a:chOff x="3643306" y="2500306"/>
            <a:chExt cx="1115015" cy="357190"/>
          </a:xfrm>
        </p:grpSpPr>
        <p:sp>
          <p:nvSpPr>
            <p:cNvPr id="40" name="직사각형 39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16" name="그룹 51"/>
          <p:cNvGrpSpPr>
            <a:grpSpLocks/>
          </p:cNvGrpSpPr>
          <p:nvPr/>
        </p:nvGrpSpPr>
        <p:grpSpPr bwMode="auto">
          <a:xfrm>
            <a:off x="857250" y="3644900"/>
            <a:ext cx="1114425" cy="357188"/>
            <a:chOff x="3643306" y="2500306"/>
            <a:chExt cx="1115015" cy="357190"/>
          </a:xfrm>
        </p:grpSpPr>
        <p:sp>
          <p:nvSpPr>
            <p:cNvPr id="44" name="직사각형 43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5617" name="TextBox 55"/>
          <p:cNvSpPr txBox="1">
            <a:spLocks noChangeArrowheads="1"/>
          </p:cNvSpPr>
          <p:nvPr/>
        </p:nvSpPr>
        <p:spPr bwMode="auto">
          <a:xfrm>
            <a:off x="6526213" y="3611563"/>
            <a:ext cx="760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rot="5400000" flipH="1" flipV="1">
            <a:off x="2286794" y="4110832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9" name="TextBox 60"/>
          <p:cNvSpPr txBox="1">
            <a:spLocks noChangeArrowheads="1"/>
          </p:cNvSpPr>
          <p:nvPr/>
        </p:nvSpPr>
        <p:spPr bwMode="auto">
          <a:xfrm>
            <a:off x="1928813" y="4183063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5400000" flipH="1" flipV="1">
            <a:off x="4572794" y="4110832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1" name="TextBox 62"/>
          <p:cNvSpPr txBox="1">
            <a:spLocks noChangeArrowheads="1"/>
          </p:cNvSpPr>
          <p:nvPr/>
        </p:nvSpPr>
        <p:spPr bwMode="auto">
          <a:xfrm>
            <a:off x="4214813" y="4183063"/>
            <a:ext cx="871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42317" y="4694238"/>
            <a:ext cx="7702091" cy="135874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25623" name="그룹 64"/>
          <p:cNvGrpSpPr>
            <a:grpSpLocks/>
          </p:cNvGrpSpPr>
          <p:nvPr/>
        </p:nvGrpSpPr>
        <p:grpSpPr bwMode="auto">
          <a:xfrm>
            <a:off x="700088" y="4748213"/>
            <a:ext cx="7386637" cy="750887"/>
            <a:chOff x="1411094" y="1711905"/>
            <a:chExt cx="2138950" cy="750523"/>
          </a:xfrm>
        </p:grpSpPr>
        <p:sp>
          <p:nvSpPr>
            <p:cNvPr id="25666" name="TextBox 62"/>
            <p:cNvSpPr txBox="1">
              <a:spLocks noChangeArrowheads="1"/>
            </p:cNvSpPr>
            <p:nvPr/>
          </p:nvSpPr>
          <p:spPr bwMode="auto">
            <a:xfrm>
              <a:off x="1411094" y="1711905"/>
              <a:ext cx="21389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0000"/>
                </a:spcBef>
                <a:buClr>
                  <a:schemeClr val="accent1"/>
                </a:buClr>
                <a:buSzPct val="80000"/>
                <a:buFont typeface="맑은 고딕" panose="020B0503020000020004" pitchFamily="50" charset="-127"/>
                <a:buChar char="■"/>
                <a:defRPr sz="2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40000"/>
                </a:spcBef>
                <a:buClr>
                  <a:schemeClr val="accent1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4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4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4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2000">
                  <a:solidFill>
                    <a:srgbClr val="FF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주의점</a:t>
              </a:r>
              <a:r>
                <a:rPr kumimoji="0" lang="en-US" altLang="ko-KR" sz="2000">
                  <a:solidFill>
                    <a:srgbClr val="FF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!! </a:t>
              </a:r>
              <a:r>
                <a:rPr kumimoji="0" lang="ko-KR" altLang="en-US" sz="1800" b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아이템 삭제 후에도 리스트는 유지 되어야 함</a:t>
              </a:r>
              <a:endParaRPr kumimoji="0" lang="en-US" altLang="ko-KR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200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>
              <a:off x="1411094" y="2154602"/>
              <a:ext cx="2113667" cy="3078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해결 방법 </a:t>
              </a:r>
              <a:r>
                <a:rPr kumimoji="0"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삭제되는 아이템 이전 아이템과 다음 아이템을 연결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624" name="그룹 5"/>
          <p:cNvGrpSpPr>
            <a:grpSpLocks/>
          </p:cNvGrpSpPr>
          <p:nvPr/>
        </p:nvGrpSpPr>
        <p:grpSpPr bwMode="auto">
          <a:xfrm>
            <a:off x="2284413" y="5629275"/>
            <a:ext cx="841375" cy="357188"/>
            <a:chOff x="3643306" y="2500306"/>
            <a:chExt cx="841804" cy="357190"/>
          </a:xfrm>
        </p:grpSpPr>
        <p:sp>
          <p:nvSpPr>
            <p:cNvPr id="57" name="직사각형 5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</p:grpSp>
      <p:grpSp>
        <p:nvGrpSpPr>
          <p:cNvPr id="25625" name="그룹 9"/>
          <p:cNvGrpSpPr>
            <a:grpSpLocks/>
          </p:cNvGrpSpPr>
          <p:nvPr/>
        </p:nvGrpSpPr>
        <p:grpSpPr bwMode="auto">
          <a:xfrm>
            <a:off x="3427413" y="5629275"/>
            <a:ext cx="1114425" cy="357188"/>
            <a:chOff x="3643306" y="2500306"/>
            <a:chExt cx="1115015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26" name="그룹 13"/>
          <p:cNvGrpSpPr>
            <a:grpSpLocks/>
          </p:cNvGrpSpPr>
          <p:nvPr/>
        </p:nvGrpSpPr>
        <p:grpSpPr bwMode="auto">
          <a:xfrm>
            <a:off x="4570413" y="5629275"/>
            <a:ext cx="1114425" cy="357188"/>
            <a:chOff x="3643306" y="2500306"/>
            <a:chExt cx="1115015" cy="357190"/>
          </a:xfrm>
        </p:grpSpPr>
        <p:sp>
          <p:nvSpPr>
            <p:cNvPr id="65" name="직사각형 6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27" name="그룹 17"/>
          <p:cNvGrpSpPr>
            <a:grpSpLocks/>
          </p:cNvGrpSpPr>
          <p:nvPr/>
        </p:nvGrpSpPr>
        <p:grpSpPr bwMode="auto">
          <a:xfrm>
            <a:off x="5713413" y="5629275"/>
            <a:ext cx="1114425" cy="357188"/>
            <a:chOff x="3643306" y="2500306"/>
            <a:chExt cx="1115015" cy="357190"/>
          </a:xfrm>
        </p:grpSpPr>
        <p:sp>
          <p:nvSpPr>
            <p:cNvPr id="69" name="직사각형 6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4400944" y="2671757"/>
              <a:ext cx="35737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628" name="그룹 21"/>
          <p:cNvGrpSpPr>
            <a:grpSpLocks/>
          </p:cNvGrpSpPr>
          <p:nvPr/>
        </p:nvGrpSpPr>
        <p:grpSpPr bwMode="auto">
          <a:xfrm>
            <a:off x="1141413" y="5629275"/>
            <a:ext cx="841375" cy="357188"/>
            <a:chOff x="3643306" y="2500306"/>
            <a:chExt cx="841804" cy="357190"/>
          </a:xfrm>
        </p:grpSpPr>
        <p:sp>
          <p:nvSpPr>
            <p:cNvPr id="73" name="직사각형 7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</p:grpSp>
      <p:sp>
        <p:nvSpPr>
          <p:cNvPr id="25629" name="TextBox 25"/>
          <p:cNvSpPr txBox="1">
            <a:spLocks noChangeArrowheads="1"/>
          </p:cNvSpPr>
          <p:nvPr/>
        </p:nvSpPr>
        <p:spPr bwMode="auto">
          <a:xfrm>
            <a:off x="6810375" y="5595938"/>
            <a:ext cx="760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rot="5400000" flipH="1" flipV="1">
            <a:off x="2570956" y="6095207"/>
            <a:ext cx="142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1" name="TextBox 31"/>
          <p:cNvSpPr txBox="1">
            <a:spLocks noChangeArrowheads="1"/>
          </p:cNvSpPr>
          <p:nvPr/>
        </p:nvSpPr>
        <p:spPr bwMode="auto">
          <a:xfrm>
            <a:off x="2212975" y="6154738"/>
            <a:ext cx="86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632" name="꺾인 연결선 3"/>
          <p:cNvCxnSpPr>
            <a:cxnSpLocks noChangeShapeType="1"/>
          </p:cNvCxnSpPr>
          <p:nvPr/>
        </p:nvCxnSpPr>
        <p:spPr bwMode="auto">
          <a:xfrm rot="16200000" flipH="1">
            <a:off x="2598738" y="4843463"/>
            <a:ext cx="12700" cy="2286000"/>
          </a:xfrm>
          <a:prstGeom prst="bentConnector3">
            <a:avLst>
              <a:gd name="adj1" fmla="val 468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4-help slide</a:t>
            </a:r>
            <a:endParaRPr lang="ko-KR" altLang="en-US" dirty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A,B </a:t>
            </a:r>
            <a:r>
              <a:rPr lang="ko-KR" altLang="en-US" smtClean="0"/>
              <a:t>문제에 대한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4213" y="1341438"/>
            <a:ext cx="7813675" cy="3429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모든 아이템을 삭제할 방법은 다양 하게 작성할 수 있습니다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아래는  그 중 한 예입니다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chemeClr val="tx1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void DeleteItem(ItemType item)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루프를 돌기 위해 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Bool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변수를 추가합니다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아이템이 존재하는지 검색합니다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bool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변수가 참일 동안 루프를 수행합니다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{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루프 내에서 매치되는 아이템을 삭제 합니다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</a:t>
            </a:r>
            <a:r>
              <a:rPr kumimoji="0" lang="ko-KR" altLang="en-US" sz="1400">
                <a:solidFill>
                  <a:schemeClr val="tx1"/>
                </a:solidFill>
                <a:ea typeface="굴림" charset="-127"/>
              </a:rPr>
              <a:t>아이템이 존재하는지 다시 검색합니다</a:t>
            </a: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     }</a:t>
            </a:r>
          </a:p>
          <a:p>
            <a:pPr eaLnBrk="1" latinLnBrk="1" hangingPunct="1">
              <a:defRPr/>
            </a:pPr>
            <a:r>
              <a:rPr kumimoji="0" lang="en-US" altLang="ko-KR" sz="1400">
                <a:solidFill>
                  <a:schemeClr val="tx1"/>
                </a:solidFill>
                <a:ea typeface="굴림" charset="-127"/>
              </a:rPr>
              <a:t>}</a:t>
            </a:r>
          </a:p>
          <a:p>
            <a:pPr eaLnBrk="1" latinLnBrk="1" hangingPunct="1">
              <a:defRPr/>
            </a:pPr>
            <a:endParaRPr kumimoji="0" lang="en-US" altLang="ko-KR" sz="140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Exercise5</a:t>
            </a:r>
            <a:endParaRPr lang="ko-KR" altLang="en-US" dirty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문 제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b="1" smtClean="0"/>
              <a:t>정렬 리스트</a:t>
            </a:r>
            <a:r>
              <a:rPr lang="ko-KR" altLang="en-US" smtClean="0"/>
              <a:t>내에서 </a:t>
            </a:r>
            <a:r>
              <a:rPr lang="en-US" altLang="ko-KR" smtClean="0"/>
              <a:t>Item</a:t>
            </a:r>
            <a:r>
              <a:rPr lang="ko-KR" altLang="en-US" smtClean="0"/>
              <a:t>을 삭제하는 </a:t>
            </a:r>
            <a:r>
              <a:rPr lang="en-US" altLang="ko-KR" smtClean="0"/>
              <a:t>DeleteItem </a:t>
            </a:r>
            <a:r>
              <a:rPr lang="ko-KR" altLang="en-US" smtClean="0"/>
              <a:t>함수를 다음 요구사항을 만족하도록 수정하시오</a:t>
            </a:r>
            <a:r>
              <a:rPr lang="en-US" altLang="ko-KR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A. </a:t>
            </a:r>
            <a:r>
              <a:rPr lang="ko-KR" altLang="en-US" smtClean="0"/>
              <a:t>리스트에는 같은 아이템이 존재 하지 않는다</a:t>
            </a:r>
            <a:r>
              <a:rPr lang="en-US" altLang="ko-KR" smtClean="0"/>
              <a:t>.</a:t>
            </a:r>
          </a:p>
          <a:p>
            <a:pPr lvl="2" eaLnBrk="1" hangingPunct="1"/>
            <a:r>
              <a:rPr lang="ko-KR" altLang="en-US" smtClean="0"/>
              <a:t>기존의 </a:t>
            </a:r>
            <a:r>
              <a:rPr lang="en-US" altLang="ko-KR" smtClean="0"/>
              <a:t>DeleteItem</a:t>
            </a:r>
            <a:r>
              <a:rPr lang="ko-KR" altLang="en-US" smtClean="0"/>
              <a:t>은 </a:t>
            </a:r>
            <a:r>
              <a:rPr lang="en-US" altLang="ko-KR" smtClean="0"/>
              <a:t>List</a:t>
            </a:r>
            <a:r>
              <a:rPr lang="ko-KR" altLang="en-US" smtClean="0"/>
              <a:t>내에 값이 있다는 전재 조건이 존재함</a:t>
            </a:r>
            <a:r>
              <a:rPr lang="en-US" altLang="ko-KR" smtClean="0"/>
              <a:t>, </a:t>
            </a:r>
            <a:r>
              <a:rPr lang="ko-KR" altLang="en-US" smtClean="0"/>
              <a:t>없을 경우 에러가 발생함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에러 발생 조건 </a:t>
            </a:r>
            <a:r>
              <a:rPr lang="en-US" altLang="ko-KR" smtClean="0"/>
              <a:t>: </a:t>
            </a:r>
            <a:r>
              <a:rPr lang="ko-KR" altLang="en-US" smtClean="0"/>
              <a:t>값이 없는 상태로 마지막 노드를 검사할 경우 할당되지 않은 노드</a:t>
            </a:r>
            <a:r>
              <a:rPr lang="en-US" altLang="ko-KR" smtClean="0"/>
              <a:t>(NULL</a:t>
            </a:r>
            <a:r>
              <a:rPr lang="ko-KR" altLang="en-US" smtClean="0"/>
              <a:t>값을 갖음</a:t>
            </a:r>
            <a:r>
              <a:rPr lang="en-US" altLang="ko-KR" smtClean="0"/>
              <a:t>)</a:t>
            </a:r>
            <a:r>
              <a:rPr lang="ko-KR" altLang="en-US" smtClean="0"/>
              <a:t>에 대해서 접근하게 된다</a:t>
            </a:r>
            <a:r>
              <a:rPr lang="en-US" altLang="ko-KR" smtClean="0"/>
              <a:t>. </a:t>
            </a:r>
            <a:r>
              <a:rPr lang="ko-KR" altLang="en-US" smtClean="0"/>
              <a:t>이는 메모리상에 할당이 되어 있지 않기 때문에 에러가 발생함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해결 방법 </a:t>
            </a:r>
            <a:r>
              <a:rPr lang="en-US" altLang="ko-KR" smtClean="0"/>
              <a:t>: </a:t>
            </a:r>
            <a:r>
              <a:rPr lang="ko-KR" altLang="en-US" smtClean="0"/>
              <a:t>삽입 과정에서 사용했던 </a:t>
            </a:r>
            <a:r>
              <a:rPr lang="en-US" altLang="ko-KR" smtClean="0"/>
              <a:t>preLoc</a:t>
            </a:r>
            <a:r>
              <a:rPr lang="ko-KR" altLang="en-US" smtClean="0"/>
              <a:t>과 </a:t>
            </a:r>
            <a:r>
              <a:rPr lang="en-US" altLang="ko-KR" smtClean="0"/>
              <a:t>location </a:t>
            </a:r>
            <a:r>
              <a:rPr lang="ko-KR" altLang="en-US" smtClean="0"/>
              <a:t>변수 </a:t>
            </a:r>
            <a:r>
              <a:rPr lang="en-US" altLang="ko-KR" smtClean="0"/>
              <a:t>2</a:t>
            </a:r>
            <a:r>
              <a:rPr lang="ko-KR" altLang="en-US" smtClean="0"/>
              <a:t>개를 사용하는 방법이 있음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에러가 발생하지 않도록 함수를 수정하시오</a:t>
            </a:r>
            <a:r>
              <a:rPr lang="en-US" altLang="ko-KR" smtClean="0"/>
              <a:t>.</a:t>
            </a:r>
          </a:p>
          <a:p>
            <a:pPr lvl="2" eaLnBrk="1" hangingPunct="1"/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B. </a:t>
            </a:r>
            <a:r>
              <a:rPr lang="ko-KR" altLang="en-US" smtClean="0"/>
              <a:t>리스트에는 동일한 값을 가지는 아이템이 존재한다</a:t>
            </a:r>
            <a:r>
              <a:rPr lang="en-US" altLang="ko-KR" smtClean="0"/>
              <a:t>.</a:t>
            </a:r>
          </a:p>
          <a:p>
            <a:pPr lvl="2" eaLnBrk="1" hangingPunct="1"/>
            <a:r>
              <a:rPr lang="ko-KR" altLang="en-US" smtClean="0"/>
              <a:t>검색하고자 하는 아이템과 리스트 내에서 일치하는 모든 아이템들을 삭제하도록 함수를 수정하시오</a:t>
            </a:r>
            <a:r>
              <a:rPr lang="en-US" altLang="ko-KR" smtClean="0"/>
              <a:t>.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smtClean="0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5-</a:t>
            </a:r>
            <a:r>
              <a:rPr lang="ko-KR" altLang="en-US" dirty="0" smtClean="0"/>
              <a:t>문제 추가 설명</a:t>
            </a:r>
            <a:endParaRPr lang="ko-KR" altLang="en-US" dirty="0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</a:t>
            </a:r>
            <a:r>
              <a:rPr lang="ko-KR" altLang="en-US" smtClean="0"/>
              <a:t>리스트에는 같은 아이템이 존재 하지 않음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B. </a:t>
            </a:r>
            <a:r>
              <a:rPr lang="ko-KR" altLang="en-US" smtClean="0"/>
              <a:t>리스트에는 같은 아이템이 존재할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ko-KR" altLang="en-US" smtClean="0"/>
          </a:p>
        </p:txBody>
      </p:sp>
      <p:grpSp>
        <p:nvGrpSpPr>
          <p:cNvPr id="28676" name="그룹 8"/>
          <p:cNvGrpSpPr>
            <a:grpSpLocks/>
          </p:cNvGrpSpPr>
          <p:nvPr/>
        </p:nvGrpSpPr>
        <p:grpSpPr bwMode="auto">
          <a:xfrm>
            <a:off x="2105025" y="1212850"/>
            <a:ext cx="1114425" cy="357188"/>
            <a:chOff x="3643306" y="2500306"/>
            <a:chExt cx="1115015" cy="357190"/>
          </a:xfrm>
        </p:grpSpPr>
        <p:sp>
          <p:nvSpPr>
            <p:cNvPr id="5" name="직사각형 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77" name="그룹 12"/>
          <p:cNvGrpSpPr>
            <a:grpSpLocks/>
          </p:cNvGrpSpPr>
          <p:nvPr/>
        </p:nvGrpSpPr>
        <p:grpSpPr bwMode="auto">
          <a:xfrm>
            <a:off x="3248025" y="1212850"/>
            <a:ext cx="1114425" cy="357188"/>
            <a:chOff x="3643306" y="2500306"/>
            <a:chExt cx="1115015" cy="357190"/>
          </a:xfrm>
        </p:grpSpPr>
        <p:sp>
          <p:nvSpPr>
            <p:cNvPr id="9" name="직사각형 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78" name="그룹 16"/>
          <p:cNvGrpSpPr>
            <a:grpSpLocks/>
          </p:cNvGrpSpPr>
          <p:nvPr/>
        </p:nvGrpSpPr>
        <p:grpSpPr bwMode="auto">
          <a:xfrm>
            <a:off x="4391025" y="1212850"/>
            <a:ext cx="1114425" cy="357188"/>
            <a:chOff x="3643306" y="2500306"/>
            <a:chExt cx="1115015" cy="357190"/>
          </a:xfrm>
        </p:grpSpPr>
        <p:sp>
          <p:nvSpPr>
            <p:cNvPr id="13" name="직사각형 1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79" name="그룹 20"/>
          <p:cNvGrpSpPr>
            <a:grpSpLocks/>
          </p:cNvGrpSpPr>
          <p:nvPr/>
        </p:nvGrpSpPr>
        <p:grpSpPr bwMode="auto">
          <a:xfrm>
            <a:off x="5534025" y="1212850"/>
            <a:ext cx="1114425" cy="357188"/>
            <a:chOff x="3643306" y="2500306"/>
            <a:chExt cx="1115015" cy="357190"/>
          </a:xfrm>
        </p:grpSpPr>
        <p:sp>
          <p:nvSpPr>
            <p:cNvPr id="17" name="직사각형 1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80" name="그룹 24"/>
          <p:cNvGrpSpPr>
            <a:grpSpLocks/>
          </p:cNvGrpSpPr>
          <p:nvPr/>
        </p:nvGrpSpPr>
        <p:grpSpPr bwMode="auto">
          <a:xfrm>
            <a:off x="962025" y="1212850"/>
            <a:ext cx="1114425" cy="357188"/>
            <a:chOff x="3643306" y="2500306"/>
            <a:chExt cx="1115015" cy="357190"/>
          </a:xfrm>
        </p:grpSpPr>
        <p:sp>
          <p:nvSpPr>
            <p:cNvPr id="21" name="직사각형 2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400945" y="2671757"/>
              <a:ext cx="3573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681" name="TextBox 28"/>
          <p:cNvSpPr txBox="1">
            <a:spLocks noChangeArrowheads="1"/>
          </p:cNvSpPr>
          <p:nvPr/>
        </p:nvSpPr>
        <p:spPr bwMode="auto">
          <a:xfrm>
            <a:off x="6630988" y="1179513"/>
            <a:ext cx="760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5400000" flipH="1" flipV="1">
            <a:off x="2391569" y="1678782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30"/>
          <p:cNvSpPr txBox="1">
            <a:spLocks noChangeArrowheads="1"/>
          </p:cNvSpPr>
          <p:nvPr/>
        </p:nvSpPr>
        <p:spPr bwMode="auto">
          <a:xfrm>
            <a:off x="2033588" y="1751013"/>
            <a:ext cx="86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84" name="TextBox 31"/>
          <p:cNvSpPr txBox="1">
            <a:spLocks noChangeArrowheads="1"/>
          </p:cNvSpPr>
          <p:nvPr/>
        </p:nvSpPr>
        <p:spPr bwMode="auto">
          <a:xfrm>
            <a:off x="2903538" y="1751013"/>
            <a:ext cx="4795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item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을 삭제 후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DeleteItem 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함수 수행 중지</a:t>
            </a:r>
          </a:p>
        </p:txBody>
      </p:sp>
      <p:sp>
        <p:nvSpPr>
          <p:cNvPr id="28685" name="TextBox 55"/>
          <p:cNvSpPr txBox="1">
            <a:spLocks noChangeArrowheads="1"/>
          </p:cNvSpPr>
          <p:nvPr/>
        </p:nvSpPr>
        <p:spPr bwMode="auto">
          <a:xfrm>
            <a:off x="962025" y="2200275"/>
            <a:ext cx="545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문제 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sz="1800" b="0">
                <a:latin typeface="굴림" panose="020B0600000101010101" pitchFamily="50" charset="-127"/>
                <a:ea typeface="굴림" panose="020B0600000101010101" pitchFamily="50" charset="-127"/>
              </a:rPr>
              <a:t>번처럼 값이 없을 때의 경우도 처리해줄 것</a:t>
            </a: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8686" name="그룹 32"/>
          <p:cNvGrpSpPr>
            <a:grpSpLocks/>
          </p:cNvGrpSpPr>
          <p:nvPr/>
        </p:nvGrpSpPr>
        <p:grpSpPr bwMode="auto">
          <a:xfrm>
            <a:off x="2076450" y="4005263"/>
            <a:ext cx="1114425" cy="357187"/>
            <a:chOff x="3643306" y="2500306"/>
            <a:chExt cx="1115015" cy="357190"/>
          </a:xfrm>
        </p:grpSpPr>
        <p:sp>
          <p:nvSpPr>
            <p:cNvPr id="30" name="직사각형 29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87" name="그룹 36"/>
          <p:cNvGrpSpPr>
            <a:grpSpLocks/>
          </p:cNvGrpSpPr>
          <p:nvPr/>
        </p:nvGrpSpPr>
        <p:grpSpPr bwMode="auto">
          <a:xfrm>
            <a:off x="3219450" y="4005263"/>
            <a:ext cx="1114425" cy="357187"/>
            <a:chOff x="3643306" y="2500306"/>
            <a:chExt cx="1115015" cy="357190"/>
          </a:xfrm>
        </p:grpSpPr>
        <p:sp>
          <p:nvSpPr>
            <p:cNvPr id="34" name="직사각형 33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88" name="그룹 40"/>
          <p:cNvGrpSpPr>
            <a:grpSpLocks/>
          </p:cNvGrpSpPr>
          <p:nvPr/>
        </p:nvGrpSpPr>
        <p:grpSpPr bwMode="auto">
          <a:xfrm>
            <a:off x="4362450" y="4005263"/>
            <a:ext cx="1114425" cy="357187"/>
            <a:chOff x="3643306" y="2500306"/>
            <a:chExt cx="1115015" cy="357190"/>
          </a:xfrm>
        </p:grpSpPr>
        <p:sp>
          <p:nvSpPr>
            <p:cNvPr id="38" name="직사각형 37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89" name="그룹 44"/>
          <p:cNvGrpSpPr>
            <a:grpSpLocks/>
          </p:cNvGrpSpPr>
          <p:nvPr/>
        </p:nvGrpSpPr>
        <p:grpSpPr bwMode="auto">
          <a:xfrm>
            <a:off x="5505450" y="4005263"/>
            <a:ext cx="1114425" cy="357187"/>
            <a:chOff x="3643306" y="2500306"/>
            <a:chExt cx="1115015" cy="357190"/>
          </a:xfrm>
        </p:grpSpPr>
        <p:sp>
          <p:nvSpPr>
            <p:cNvPr id="42" name="직사각형 41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690" name="그룹 48"/>
          <p:cNvGrpSpPr>
            <a:grpSpLocks/>
          </p:cNvGrpSpPr>
          <p:nvPr/>
        </p:nvGrpSpPr>
        <p:grpSpPr bwMode="auto">
          <a:xfrm>
            <a:off x="933450" y="4005263"/>
            <a:ext cx="1114425" cy="357187"/>
            <a:chOff x="3643306" y="2500306"/>
            <a:chExt cx="1115015" cy="357190"/>
          </a:xfrm>
        </p:grpSpPr>
        <p:sp>
          <p:nvSpPr>
            <p:cNvPr id="46" name="직사각형 45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691" name="TextBox 52"/>
          <p:cNvSpPr txBox="1">
            <a:spLocks noChangeArrowheads="1"/>
          </p:cNvSpPr>
          <p:nvPr/>
        </p:nvSpPr>
        <p:spPr bwMode="auto">
          <a:xfrm>
            <a:off x="6602413" y="3971925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5400000" flipH="1" flipV="1">
            <a:off x="2362994" y="4471194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3" name="TextBox 76"/>
          <p:cNvSpPr txBox="1">
            <a:spLocks noChangeArrowheads="1"/>
          </p:cNvSpPr>
          <p:nvPr/>
        </p:nvSpPr>
        <p:spPr bwMode="auto">
          <a:xfrm>
            <a:off x="2076450" y="4511675"/>
            <a:ext cx="86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94" name="TextBox 77"/>
          <p:cNvSpPr txBox="1">
            <a:spLocks noChangeArrowheads="1"/>
          </p:cNvSpPr>
          <p:nvPr/>
        </p:nvSpPr>
        <p:spPr bwMode="auto">
          <a:xfrm>
            <a:off x="5819775" y="3128963"/>
            <a:ext cx="3876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삭제되는 숫자보다 큰 수가 나타나면</a:t>
            </a:r>
            <a:endParaRPr lang="en-US" altLang="ko-KR" sz="180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연산 종료되도록 함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rot="5400000" flipH="1" flipV="1">
            <a:off x="3505994" y="4475957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6" name="TextBox 79"/>
          <p:cNvSpPr txBox="1">
            <a:spLocks noChangeArrowheads="1"/>
          </p:cNvSpPr>
          <p:nvPr/>
        </p:nvSpPr>
        <p:spPr bwMode="auto">
          <a:xfrm>
            <a:off x="3148013" y="4505325"/>
            <a:ext cx="871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1560" y="4982270"/>
            <a:ext cx="7702091" cy="135874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balanced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28698" name="그룹 64"/>
          <p:cNvGrpSpPr>
            <a:grpSpLocks/>
          </p:cNvGrpSpPr>
          <p:nvPr/>
        </p:nvGrpSpPr>
        <p:grpSpPr bwMode="auto">
          <a:xfrm>
            <a:off x="768350" y="5037138"/>
            <a:ext cx="7388225" cy="749300"/>
            <a:chOff x="1411094" y="1711905"/>
            <a:chExt cx="2138950" cy="750523"/>
          </a:xfrm>
        </p:grpSpPr>
        <p:sp>
          <p:nvSpPr>
            <p:cNvPr id="28745" name="TextBox 62"/>
            <p:cNvSpPr txBox="1">
              <a:spLocks noChangeArrowheads="1"/>
            </p:cNvSpPr>
            <p:nvPr/>
          </p:nvSpPr>
          <p:spPr bwMode="auto">
            <a:xfrm>
              <a:off x="1411094" y="1711905"/>
              <a:ext cx="21389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40000"/>
                </a:spcBef>
                <a:buClr>
                  <a:schemeClr val="accent1"/>
                </a:buClr>
                <a:buSzPct val="80000"/>
                <a:buFont typeface="맑은 고딕" panose="020B0503020000020004" pitchFamily="50" charset="-127"/>
                <a:buChar char="■"/>
                <a:defRPr sz="22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40000"/>
                </a:spcBef>
                <a:buClr>
                  <a:schemeClr val="accent1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4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40000"/>
                </a:spcBef>
                <a:buClr>
                  <a:schemeClr val="accent1"/>
                </a:buClr>
                <a:buChar char="-"/>
                <a:defRPr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4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sz="2000">
                  <a:solidFill>
                    <a:srgbClr val="FF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주의점</a:t>
              </a:r>
              <a:r>
                <a:rPr kumimoji="0" lang="en-US" altLang="ko-KR" sz="2000">
                  <a:solidFill>
                    <a:srgbClr val="FF000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!! </a:t>
              </a:r>
              <a:r>
                <a:rPr kumimoji="0" lang="ko-KR" altLang="en-US" sz="1800" b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아이템 삭제 후에도 리스트는 유지 되어야 함</a:t>
              </a:r>
              <a:endParaRPr kumimoji="0" lang="en-US" altLang="ko-KR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ko-KR" sz="200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411094" y="2153950"/>
              <a:ext cx="2113672" cy="3084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해결 방법 </a:t>
              </a:r>
              <a:r>
                <a:rPr kumimoji="0"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kumimoji="0"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삭제되는 아이템 이전 아이템과 다음 아이템을 연결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99" name="그룹 32"/>
          <p:cNvGrpSpPr>
            <a:grpSpLocks/>
          </p:cNvGrpSpPr>
          <p:nvPr/>
        </p:nvGrpSpPr>
        <p:grpSpPr bwMode="auto">
          <a:xfrm>
            <a:off x="2133600" y="5881688"/>
            <a:ext cx="1114425" cy="357187"/>
            <a:chOff x="3643306" y="2500306"/>
            <a:chExt cx="1115015" cy="357190"/>
          </a:xfrm>
        </p:grpSpPr>
        <p:sp>
          <p:nvSpPr>
            <p:cNvPr id="82" name="직사각형 81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84" name="직선 화살표 연결선 83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700" name="그룹 36"/>
          <p:cNvGrpSpPr>
            <a:grpSpLocks/>
          </p:cNvGrpSpPr>
          <p:nvPr/>
        </p:nvGrpSpPr>
        <p:grpSpPr bwMode="auto">
          <a:xfrm>
            <a:off x="3276600" y="5881688"/>
            <a:ext cx="1114425" cy="357187"/>
            <a:chOff x="3643306" y="2500306"/>
            <a:chExt cx="1115015" cy="357190"/>
          </a:xfrm>
        </p:grpSpPr>
        <p:sp>
          <p:nvSpPr>
            <p:cNvPr id="86" name="직사각형 85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701" name="그룹 40"/>
          <p:cNvGrpSpPr>
            <a:grpSpLocks/>
          </p:cNvGrpSpPr>
          <p:nvPr/>
        </p:nvGrpSpPr>
        <p:grpSpPr bwMode="auto">
          <a:xfrm>
            <a:off x="4419600" y="5881688"/>
            <a:ext cx="1114425" cy="357187"/>
            <a:chOff x="3643306" y="2500306"/>
            <a:chExt cx="1115015" cy="357190"/>
          </a:xfrm>
        </p:grpSpPr>
        <p:sp>
          <p:nvSpPr>
            <p:cNvPr id="90" name="직사각형 89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702" name="그룹 44"/>
          <p:cNvGrpSpPr>
            <a:grpSpLocks/>
          </p:cNvGrpSpPr>
          <p:nvPr/>
        </p:nvGrpSpPr>
        <p:grpSpPr bwMode="auto">
          <a:xfrm>
            <a:off x="5562600" y="5881688"/>
            <a:ext cx="1114425" cy="357187"/>
            <a:chOff x="3643306" y="2500306"/>
            <a:chExt cx="1115015" cy="357190"/>
          </a:xfrm>
        </p:grpSpPr>
        <p:sp>
          <p:nvSpPr>
            <p:cNvPr id="94" name="직사각형 93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703" name="그룹 48"/>
          <p:cNvGrpSpPr>
            <a:grpSpLocks/>
          </p:cNvGrpSpPr>
          <p:nvPr/>
        </p:nvGrpSpPr>
        <p:grpSpPr bwMode="auto">
          <a:xfrm>
            <a:off x="990600" y="5881688"/>
            <a:ext cx="1114425" cy="357187"/>
            <a:chOff x="3643306" y="2500306"/>
            <a:chExt cx="1115015" cy="357190"/>
          </a:xfrm>
        </p:grpSpPr>
        <p:sp>
          <p:nvSpPr>
            <p:cNvPr id="98" name="직사각형 97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704" name="TextBox 52"/>
          <p:cNvSpPr txBox="1">
            <a:spLocks noChangeArrowheads="1"/>
          </p:cNvSpPr>
          <p:nvPr/>
        </p:nvSpPr>
        <p:spPr bwMode="auto">
          <a:xfrm>
            <a:off x="6659563" y="58483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rot="5400000" flipH="1" flipV="1">
            <a:off x="2420144" y="6347619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76"/>
          <p:cNvSpPr txBox="1">
            <a:spLocks noChangeArrowheads="1"/>
          </p:cNvSpPr>
          <p:nvPr/>
        </p:nvSpPr>
        <p:spPr bwMode="auto">
          <a:xfrm>
            <a:off x="2133600" y="6388100"/>
            <a:ext cx="86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 rot="5400000" flipH="1" flipV="1">
            <a:off x="3563144" y="6352382"/>
            <a:ext cx="142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8" name="TextBox 79"/>
          <p:cNvSpPr txBox="1">
            <a:spLocks noChangeArrowheads="1"/>
          </p:cNvSpPr>
          <p:nvPr/>
        </p:nvSpPr>
        <p:spPr bwMode="auto">
          <a:xfrm>
            <a:off x="3205163" y="6381750"/>
            <a:ext cx="871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709" name="꺾인 연결선 106"/>
          <p:cNvCxnSpPr>
            <a:cxnSpLocks noChangeShapeType="1"/>
          </p:cNvCxnSpPr>
          <p:nvPr/>
        </p:nvCxnSpPr>
        <p:spPr bwMode="auto">
          <a:xfrm rot="16200000" flipH="1">
            <a:off x="3019425" y="4524375"/>
            <a:ext cx="12700" cy="3429000"/>
          </a:xfrm>
          <a:prstGeom prst="bentConnector3">
            <a:avLst>
              <a:gd name="adj1" fmla="val 4165718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Heap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mtClean="0"/>
              <a:t>프로그램이 실행될 때까지 알 수 없는 가변적인 양만큼의 데이터를 저장하기 위해 프로그램의 프로세스가 사용할 수 있도록 미리 예약되어 있는 메인 메모리 영역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mtClean="0"/>
              <a:t>동적 할당을 통하여 </a:t>
            </a:r>
            <a:r>
              <a:rPr lang="en-US" altLang="ko-KR" smtClean="0"/>
              <a:t>Heap</a:t>
            </a:r>
            <a:r>
              <a:rPr lang="ko-KR" altLang="en-US" smtClean="0"/>
              <a:t>영역에 메모리 할당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mtClean="0"/>
              <a:t>반드시 사용 후 메모리 해제를 해주어야 함 </a:t>
            </a:r>
            <a:r>
              <a:rPr lang="en-US" altLang="ko-KR" smtClean="0"/>
              <a:t>(</a:t>
            </a:r>
            <a:r>
              <a:rPr lang="ko-KR" altLang="en-US" smtClean="0"/>
              <a:t>누수 발생</a:t>
            </a:r>
            <a:r>
              <a:rPr lang="en-US" altLang="ko-KR" smtClean="0"/>
              <a:t>)</a:t>
            </a:r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Heap </a:t>
            </a:r>
            <a:r>
              <a:rPr lang="ko-KR" altLang="en-US" smtClean="0"/>
              <a:t>에러가 발생하는 경우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smtClean="0"/>
              <a:t>Heap</a:t>
            </a:r>
            <a:r>
              <a:rPr lang="ko-KR" altLang="en-US" smtClean="0"/>
              <a:t>에 공간이 부족하여 더 이상 메모리를 할당 할 수 없는 경우 </a:t>
            </a:r>
            <a:r>
              <a:rPr lang="en-US" altLang="ko-KR" smtClean="0"/>
              <a:t>(Overflow)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mtClean="0"/>
              <a:t>이미 메모리를 해제한 경우와 할당되지 않은 메모리를 해제하는 경우 에러 발생</a:t>
            </a:r>
            <a:endParaRPr lang="en-US" altLang="ko-KR" smtClean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Exercise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문 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ReplaceItem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Linked Structure</a:t>
            </a:r>
            <a:r>
              <a:rPr lang="ko-KR" altLang="en-US" dirty="0" smtClean="0"/>
              <a:t>로 구현된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추가하시오</a:t>
            </a:r>
            <a:r>
              <a:rPr lang="en-US" altLang="ko-KR" dirty="0" smtClean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marL="2520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A. </a:t>
            </a:r>
            <a:r>
              <a:rPr lang="en-US" altLang="ko-KR" dirty="0" err="1"/>
              <a:t>ReplaceItem</a:t>
            </a:r>
            <a:r>
              <a:rPr lang="en-US" altLang="ko-KR" dirty="0"/>
              <a:t>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 smtClean="0"/>
              <a:t>클라이언트로 </a:t>
            </a:r>
            <a:r>
              <a:rPr lang="ko-KR" altLang="en-US" dirty="0"/>
              <a:t>작성한다</a:t>
            </a:r>
            <a:r>
              <a:rPr lang="en-US" altLang="ko-KR" dirty="0" smtClean="0"/>
              <a:t>.</a:t>
            </a:r>
          </a:p>
          <a:p>
            <a:pPr marL="684000" lvl="2" eaLnBrk="1" hangingPunct="1">
              <a:defRPr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en-US" altLang="ko-KR" dirty="0"/>
              <a:t>: void </a:t>
            </a:r>
            <a:r>
              <a:rPr lang="en-US" altLang="ko-KR" dirty="0" err="1"/>
              <a:t>ReplaceItem</a:t>
            </a:r>
            <a:r>
              <a:rPr lang="en-US" altLang="ko-KR" dirty="0"/>
              <a:t>(</a:t>
            </a:r>
            <a:r>
              <a:rPr lang="en-US" altLang="ko-KR" dirty="0" err="1"/>
              <a:t>StackType</a:t>
            </a:r>
            <a:r>
              <a:rPr lang="en-US" altLang="ko-KR" dirty="0"/>
              <a:t> &amp;stack,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/>
              <a:t>oldItem</a:t>
            </a:r>
            <a:r>
              <a:rPr lang="en-US" altLang="ko-KR" dirty="0"/>
              <a:t>, </a:t>
            </a:r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en-US" altLang="ko-KR" dirty="0" err="1" smtClean="0"/>
              <a:t>newItem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684000"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B.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멤버함수로 구현하시오</a:t>
            </a:r>
            <a:r>
              <a:rPr lang="en-US" altLang="ko-KR" dirty="0" smtClean="0"/>
              <a:t>.</a:t>
            </a:r>
          </a:p>
          <a:p>
            <a:pPr marL="684000" lvl="2" eaLnBrk="1" hangingPunct="1">
              <a:defRPr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void </a:t>
            </a:r>
            <a:r>
              <a:rPr lang="en-US" altLang="ko-KR" dirty="0" err="1"/>
              <a:t>ReplaceItem</a:t>
            </a:r>
            <a:r>
              <a:rPr lang="en-US" altLang="ko-KR" dirty="0"/>
              <a:t>(</a:t>
            </a:r>
            <a:r>
              <a:rPr lang="en-US" altLang="ko-KR" dirty="0" err="1"/>
              <a:t>ItemType</a:t>
            </a:r>
            <a:r>
              <a:rPr lang="en-US" altLang="ko-KR" dirty="0"/>
              <a:t> </a:t>
            </a:r>
            <a:r>
              <a:rPr lang="en-US" altLang="ko-KR" dirty="0" err="1" smtClean="0"/>
              <a:t>oldItem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/>
              <a:t>newItem</a:t>
            </a:r>
            <a:r>
              <a:rPr lang="en-US" altLang="ko-KR" dirty="0"/>
              <a:t>);</a:t>
            </a:r>
          </a:p>
          <a:p>
            <a:pPr marL="684000" lvl="2" eaLnBrk="1" hangingPunct="1">
              <a:defRPr/>
            </a:pPr>
            <a:endParaRPr lang="ko-KR" altLang="en-US" dirty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022350" y="1557338"/>
            <a:ext cx="7000875" cy="1076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Replace Item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바꾼다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스택은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초기화되어 있다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있는 각각의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바뀐다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1-help slide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</a:t>
            </a:r>
            <a:r>
              <a:rPr lang="ko-KR" altLang="en-US" smtClean="0"/>
              <a:t>클라이언트 함수로 작성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B. </a:t>
            </a:r>
            <a:r>
              <a:rPr lang="ko-KR" altLang="en-US" smtClean="0"/>
              <a:t>멤버 함수로 작성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250825" y="1114425"/>
            <a:ext cx="8066088" cy="25304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void ReplaceItem(StackType &amp;stack, 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ItemType oldItem, ItemType newItem)</a:t>
            </a:r>
          </a:p>
          <a:p>
            <a:pPr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StackType temp_stack; //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백업용 스택</a:t>
            </a:r>
            <a:endParaRPr kumimoji="0" lang="en-US" altLang="ko-KR" sz="800">
              <a:solidFill>
                <a:srgbClr val="000000"/>
              </a:solidFill>
              <a:ea typeface="굴림" charset="-127"/>
            </a:endParaRP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ItemType temp_Item; // top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을</a:t>
            </a: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받는 아이템</a:t>
            </a:r>
            <a:endParaRPr kumimoji="0" lang="en-US" altLang="ko-KR" sz="800">
              <a:solidFill>
                <a:srgbClr val="000000"/>
              </a:solidFill>
              <a:ea typeface="굴림" charset="-127"/>
            </a:endParaRP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while(!stack.IsEmpty())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	//Top,Pop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을 사용</a:t>
            </a:r>
            <a:endParaRPr kumimoji="0" lang="en-US" altLang="ko-KR" sz="800">
              <a:solidFill>
                <a:srgbClr val="000000"/>
              </a:solidFill>
              <a:ea typeface="굴림" charset="-127"/>
            </a:endParaRP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//top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의 결과가 </a:t>
            </a: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과 같거나 다를 경우</a:t>
            </a: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, temp_stack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에 넣는 부분</a:t>
            </a:r>
            <a:endParaRPr kumimoji="0" lang="en-US" altLang="ko-KR" sz="800">
              <a:solidFill>
                <a:srgbClr val="000000"/>
              </a:solidFill>
              <a:ea typeface="굴림" charset="-127"/>
            </a:endParaRP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if(temp_Item == oldItem)</a:t>
            </a: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{ </a:t>
            </a: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}else{</a:t>
            </a: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while(!temp_stack.IsEmpty())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2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temp_stack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의 내용을 </a:t>
            </a: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stack</a:t>
            </a:r>
            <a:r>
              <a:rPr kumimoji="0" lang="ko-KR" altLang="en-US" sz="800">
                <a:solidFill>
                  <a:srgbClr val="000000"/>
                </a:solidFill>
                <a:ea typeface="굴림" charset="-127"/>
              </a:rPr>
              <a:t>에 복원</a:t>
            </a: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lvl="1"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eaLnBrk="1" latinLnBrk="1" hangingPunct="1">
              <a:defRPr/>
            </a:pPr>
            <a:r>
              <a:rPr kumimoji="0" lang="en-US" altLang="ko-KR" sz="800">
                <a:solidFill>
                  <a:srgbClr val="000000"/>
                </a:solidFill>
                <a:ea typeface="굴림" charset="-127"/>
              </a:rPr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0825" y="4149725"/>
            <a:ext cx="8066088" cy="25733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void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StackType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::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ReplaceItem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newItem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//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함수 설명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: 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링크 구조로 연결되어 있는 </a:t>
            </a:r>
            <a:r>
              <a:rPr kumimoji="0" lang="ko-KR" altLang="en-US" sz="1000" dirty="0" err="1">
                <a:solidFill>
                  <a:srgbClr val="000000"/>
                </a:solidFill>
                <a:ea typeface="굴림" charset="-127"/>
              </a:rPr>
              <a:t>노드들을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top 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에서부터 시작하여 하나씩 검사해 가며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값과 같은 아이템을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newItem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으로 변경해 준다</a:t>
            </a:r>
            <a:endParaRPr kumimoji="0" lang="en-US" altLang="ko-KR" sz="10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endParaRPr kumimoji="0" lang="en-US" altLang="ko-KR" sz="1000" dirty="0">
              <a:solidFill>
                <a:srgbClr val="000000"/>
              </a:solidFill>
              <a:ea typeface="굴림" charset="-127"/>
            </a:endParaRPr>
          </a:p>
          <a:p>
            <a:pPr lvl="1" eaLnBrk="1" latinLnBrk="1" hangingPunct="1">
              <a:defRPr/>
            </a:pP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NodeType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*location =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topPtr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;   //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현재 </a:t>
            </a:r>
            <a:r>
              <a:rPr kumimoji="0" lang="ko-KR" altLang="en-US" sz="1000" dirty="0" err="1">
                <a:solidFill>
                  <a:srgbClr val="000000"/>
                </a:solidFill>
                <a:ea typeface="굴림" charset="-127"/>
              </a:rPr>
              <a:t>노드를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1000" dirty="0" smtClean="0">
                <a:solidFill>
                  <a:srgbClr val="000000"/>
                </a:solidFill>
                <a:ea typeface="굴림" charset="-127"/>
              </a:rPr>
              <a:t>가리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키</a:t>
            </a:r>
            <a:r>
              <a:rPr kumimoji="0" lang="ko-KR" altLang="en-US" sz="1000" dirty="0" smtClean="0">
                <a:solidFill>
                  <a:srgbClr val="000000"/>
                </a:solidFill>
                <a:ea typeface="굴림" charset="-127"/>
              </a:rPr>
              <a:t>기 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위한 포인터 선언 및 초기화</a:t>
            </a:r>
            <a:endParaRPr kumimoji="0" lang="en-US" altLang="ko-KR" sz="10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endParaRPr kumimoji="0" lang="en-US" altLang="ko-KR" sz="10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         while (location != NULL) {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if(location-&gt;info == </a:t>
            </a:r>
            <a:r>
              <a:rPr kumimoji="0" lang="en-US" altLang="ko-KR" sz="1000" dirty="0" err="1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){</a:t>
            </a:r>
          </a:p>
          <a:p>
            <a:pPr lvl="2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//</a:t>
            </a:r>
            <a:r>
              <a:rPr kumimoji="0" lang="ko-KR" altLang="en-US" sz="1000" dirty="0" smtClean="0">
                <a:solidFill>
                  <a:srgbClr val="000000"/>
                </a:solidFill>
                <a:ea typeface="굴림" charset="-127"/>
              </a:rPr>
              <a:t>데이터를 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교체한다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lvl="2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//location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은 다음 </a:t>
            </a:r>
            <a:r>
              <a:rPr kumimoji="0" lang="ko-KR" altLang="en-US" sz="1000" dirty="0" err="1">
                <a:solidFill>
                  <a:srgbClr val="000000"/>
                </a:solidFill>
                <a:ea typeface="굴림" charset="-127"/>
              </a:rPr>
              <a:t>노드를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 가리킨다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}else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	//location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은 다음 </a:t>
            </a:r>
            <a:r>
              <a:rPr kumimoji="0" lang="ko-KR" altLang="en-US" sz="1000" dirty="0" err="1">
                <a:solidFill>
                  <a:srgbClr val="000000"/>
                </a:solidFill>
                <a:ea typeface="굴림" charset="-127"/>
              </a:rPr>
              <a:t>노드를</a:t>
            </a:r>
            <a:r>
              <a:rPr kumimoji="0" lang="ko-KR" altLang="en-US" sz="1000" dirty="0">
                <a:solidFill>
                  <a:srgbClr val="000000"/>
                </a:solidFill>
                <a:ea typeface="굴림" charset="-127"/>
              </a:rPr>
              <a:t> 가리킨다</a:t>
            </a: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lvl="1"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}	</a:t>
            </a:r>
          </a:p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ea typeface="굴림" charset="-127"/>
              </a:rPr>
              <a:t>}</a:t>
            </a:r>
            <a:endParaRPr kumimoji="0" lang="ko-KR" altLang="en-US" sz="1000" dirty="0">
              <a:solidFill>
                <a:srgbClr val="000000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Exercise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dirty="0" smtClean="0"/>
              <a:t>문 제</a:t>
            </a: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err="1" smtClean="0"/>
              <a:t>ReplaceItem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Linked Structure</a:t>
            </a:r>
            <a:r>
              <a:rPr lang="ko-KR" altLang="en-US" dirty="0" smtClean="0"/>
              <a:t>로 구현된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추가하시오</a:t>
            </a: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A.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클라이언트로 작성한다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err="1" smtClean="0"/>
              <a:t>프로토타입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QueType</a:t>
            </a:r>
            <a:r>
              <a:rPr lang="en-US" altLang="ko-KR" dirty="0" smtClean="0"/>
              <a:t> </a:t>
            </a:r>
            <a:r>
              <a:rPr lang="en-US" altLang="ko-KR" dirty="0" smtClean="0"/>
              <a:t>&amp;queue,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oldItem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newItem</a:t>
            </a:r>
            <a:r>
              <a:rPr lang="en-US" altLang="ko-KR" dirty="0" smtClean="0"/>
              <a:t>)</a:t>
            </a:r>
          </a:p>
          <a:p>
            <a:pPr lvl="2" eaLnBrk="1" hangingPunct="1"/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dirty="0" smtClean="0"/>
              <a:t>B.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멤버함수로 구현하시오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err="1" smtClean="0"/>
              <a:t>프로토타입</a:t>
            </a:r>
            <a:r>
              <a:rPr lang="en-US" altLang="ko-KR" dirty="0" smtClean="0"/>
              <a:t>(template)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void </a:t>
            </a:r>
            <a:r>
              <a:rPr lang="en-US" altLang="ko-KR" dirty="0" err="1" smtClean="0"/>
              <a:t>ReplaceItem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oldItem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newItem</a:t>
            </a:r>
            <a:r>
              <a:rPr lang="en-US" altLang="ko-KR" dirty="0" smtClean="0"/>
              <a:t>);</a:t>
            </a:r>
          </a:p>
          <a:p>
            <a:pPr lvl="2" eaLnBrk="1" hangingPunct="1"/>
            <a:endParaRPr lang="ko-KR" altLang="en-US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  <a:p>
            <a:pPr marL="539750" lvl="1" indent="-287338" eaLnBrk="1" hangingPunct="1">
              <a:spcAft>
                <a:spcPct val="0"/>
              </a:spcAft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1022350" y="1557338"/>
            <a:ext cx="7000875" cy="1076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Replace Item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모든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바꾼다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스택은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초기화되어 있다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결과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있는 각각의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oldItem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sz="1600" dirty="0" err="1">
                <a:latin typeface="맑은 고딕" pitchFamily="50" charset="-127"/>
                <a:ea typeface="맑은 고딕" pitchFamily="50" charset="-127"/>
              </a:rPr>
              <a:t>newItem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으로 바꿔진다</a:t>
            </a:r>
            <a:r>
              <a:rPr kumimoji="0" lang="en-US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2-help slide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</a:t>
            </a:r>
            <a:r>
              <a:rPr lang="ko-KR" altLang="en-US" smtClean="0"/>
              <a:t>클라이언트 함수로 작성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r>
              <a:rPr lang="en-US" altLang="ko-KR" smtClean="0"/>
              <a:t>B. </a:t>
            </a:r>
            <a:r>
              <a:rPr lang="ko-KR" altLang="en-US" smtClean="0"/>
              <a:t>멤버 함수로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8313" y="1196975"/>
            <a:ext cx="8594725" cy="2232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//template 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클래스 이므로 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template 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함수를 사용한다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. 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따로 헤더 파일을 정의하는 것을 주의하라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template &lt;class ItemType&gt;</a:t>
            </a:r>
            <a:br>
              <a:rPr kumimoji="0" lang="en-US" altLang="ko-KR" sz="700">
                <a:solidFill>
                  <a:srgbClr val="000000"/>
                </a:solidFill>
                <a:ea typeface="굴림" charset="-127"/>
              </a:rPr>
            </a:b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void ReplaceItem(QueType&lt;ItemType&gt; &amp;queue,  ItemType oldItem, ItemType newItem)</a:t>
            </a:r>
          </a:p>
          <a:p>
            <a:pPr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//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 임시로 사용할 큐를 선언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.  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// Dequeue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를 받을 변수 선언</a:t>
            </a:r>
            <a:endParaRPr kumimoji="0" lang="en-US" altLang="ko-KR" sz="700">
              <a:solidFill>
                <a:srgbClr val="000000"/>
              </a:solidFill>
              <a:ea typeface="굴림" charset="-127"/>
            </a:endParaRP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while(!queue.IsEmpty())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//Dequeue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if(item == oldItem)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{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// 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상황에 따라 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Enqueue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 결정</a:t>
            </a:r>
            <a:endParaRPr kumimoji="0" lang="en-US" altLang="ko-KR" sz="700">
              <a:solidFill>
                <a:srgbClr val="000000"/>
              </a:solidFill>
              <a:ea typeface="굴림" charset="-127"/>
            </a:endParaRP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}else{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	}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while(!temp_queue.IsEmpty())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…// queue</a:t>
            </a:r>
            <a:r>
              <a:rPr kumimoji="0" lang="ko-KR" altLang="en-US" sz="700">
                <a:solidFill>
                  <a:srgbClr val="000000"/>
                </a:solidFill>
                <a:ea typeface="굴림" charset="-127"/>
              </a:rPr>
              <a:t>로 내용을 복원</a:t>
            </a: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lvl="1" eaLnBrk="1" latinLnBrk="1" hangingPunct="1">
              <a:defRPr/>
            </a:pPr>
            <a:r>
              <a:rPr kumimoji="0" lang="en-US" altLang="ko-KR" sz="700">
                <a:solidFill>
                  <a:srgbClr val="000000"/>
                </a:solidFill>
                <a:ea typeface="굴림" charset="-127"/>
              </a:rPr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8313" y="4149725"/>
            <a:ext cx="8594725" cy="2286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temtplate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&lt;class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void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QueType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&lt;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&gt;::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ReplaceItem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newItem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  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…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ptr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qFront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;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 while 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ptr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!= ______) { </a:t>
            </a:r>
            <a:endParaRPr kumimoji="0" lang="en-US" altLang="ko-KR" sz="14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            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if(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ptr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-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&gt;info == </a:t>
            </a:r>
            <a:r>
              <a:rPr kumimoji="0" lang="en-US" altLang="ko-KR" sz="1400" dirty="0" err="1">
                <a:solidFill>
                  <a:srgbClr val="000000"/>
                </a:solidFill>
                <a:ea typeface="굴림" charset="-127"/>
              </a:rPr>
              <a:t>oldItem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){ … 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}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            …</a:t>
            </a: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  }</a:t>
            </a:r>
            <a:endParaRPr kumimoji="0" lang="en-US" altLang="ko-KR" sz="14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ea typeface="굴림" charset="-127"/>
              </a:rPr>
              <a:t>}</a:t>
            </a:r>
            <a:endParaRPr kumimoji="0" lang="ko-KR" altLang="en-US" sz="1400" dirty="0">
              <a:solidFill>
                <a:srgbClr val="000000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Exercise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ko-KR" altLang="en-US" smtClean="0"/>
              <a:t>문제</a:t>
            </a:r>
            <a:endParaRPr lang="en-US" altLang="ko-KR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ko-KR" altLang="en-US" smtClean="0"/>
              <a:t>두 개의 연결 리스트를 하나의 연결 리스트로 병합하는 함수를 구현하시오</a:t>
            </a:r>
            <a:r>
              <a:rPr lang="en-US" altLang="ko-KR" smtClean="0"/>
              <a:t>.</a:t>
            </a:r>
          </a:p>
          <a:p>
            <a:pPr lvl="2" eaLnBrk="1" hangingPunct="1"/>
            <a:r>
              <a:rPr lang="ko-KR" altLang="en-US" b="1" smtClean="0">
                <a:solidFill>
                  <a:srgbClr val="FF0000"/>
                </a:solidFill>
              </a:rPr>
              <a:t>가정 </a:t>
            </a:r>
            <a:r>
              <a:rPr lang="en-US" altLang="ko-KR" b="1" smtClean="0">
                <a:solidFill>
                  <a:srgbClr val="FF0000"/>
                </a:solidFill>
              </a:rPr>
              <a:t>: </a:t>
            </a:r>
            <a:r>
              <a:rPr lang="ko-KR" altLang="en-US" b="1" smtClean="0">
                <a:solidFill>
                  <a:srgbClr val="FF0000"/>
                </a:solidFill>
              </a:rPr>
              <a:t>각각의 리스트는 중복 아이템이 존재하지 않음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lvl="2" eaLnBrk="1" hangingPunct="1"/>
            <a:r>
              <a:rPr lang="ko-KR" altLang="en-US" smtClean="0"/>
              <a:t>정렬 연결 리스트는 오름차순으로 정렬되어 있음 </a:t>
            </a:r>
            <a:r>
              <a:rPr lang="en-US" altLang="ko-KR" smtClean="0"/>
              <a:t>Ex) [1]-&gt;[2]-&gt;[3]…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A. MergeLists </a:t>
            </a:r>
            <a:r>
              <a:rPr lang="ko-KR" altLang="en-US" b="1" smtClean="0"/>
              <a:t>클라이언트 함수 작성</a:t>
            </a:r>
            <a:endParaRPr lang="en-US" altLang="ko-KR" b="1" smtClean="0"/>
          </a:p>
          <a:p>
            <a:pPr lvl="2" eaLnBrk="1" hangingPunct="1"/>
            <a:r>
              <a:rPr lang="ko-KR" altLang="en-US" smtClean="0"/>
              <a:t>프로토타입</a:t>
            </a:r>
            <a:r>
              <a:rPr lang="en-US" altLang="ko-KR" smtClean="0"/>
              <a:t>(</a:t>
            </a:r>
            <a:r>
              <a:rPr lang="ko-KR" altLang="en-US" smtClean="0"/>
              <a:t>함수 템플릿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: void MergeLists(SortedType&lt;ItemType&gt; &amp;l_a, SortedType&lt;ItemType&gt; &amp;l_b, SortedType&lt;ItemType&gt; &amp;result)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B. MergeLists </a:t>
            </a:r>
            <a:r>
              <a:rPr lang="ko-KR" altLang="en-US" b="1" smtClean="0"/>
              <a:t>멤버 함수 작성</a:t>
            </a:r>
            <a:endParaRPr lang="en-US" altLang="ko-KR" b="1" smtClean="0"/>
          </a:p>
          <a:p>
            <a:pPr lvl="2" eaLnBrk="1" hangingPunct="1"/>
            <a:r>
              <a:rPr lang="ko-KR" altLang="en-US" smtClean="0"/>
              <a:t>프로토타입</a:t>
            </a:r>
            <a:r>
              <a:rPr lang="en-US" altLang="ko-KR" smtClean="0"/>
              <a:t>(</a:t>
            </a:r>
            <a:r>
              <a:rPr lang="ko-KR" altLang="en-US" smtClean="0"/>
              <a:t>탬플릿</a:t>
            </a:r>
            <a:r>
              <a:rPr lang="en-US" altLang="ko-KR" smtClean="0"/>
              <a:t>) : void MergeLists(SortedType&lt;ItemType&gt; &amp;other, SortedType&lt;ItemType&gt; &amp;result);</a:t>
            </a:r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C. A</a:t>
            </a:r>
            <a:r>
              <a:rPr lang="ko-KR" altLang="en-US" b="1" smtClean="0"/>
              <a:t>를 </a:t>
            </a:r>
            <a:r>
              <a:rPr lang="en-US" altLang="ko-KR" b="1" smtClean="0"/>
              <a:t>UnsortedType</a:t>
            </a:r>
            <a:r>
              <a:rPr lang="ko-KR" altLang="en-US" b="1" smtClean="0"/>
              <a:t>으로 작성</a:t>
            </a:r>
            <a:endParaRPr lang="en-US" altLang="ko-KR" b="1" smtClean="0"/>
          </a:p>
          <a:p>
            <a:pPr marL="539750" lvl="1" indent="-287338" eaLnBrk="1" hangingPunct="1">
              <a:spcAft>
                <a:spcPct val="0"/>
              </a:spcAft>
            </a:pPr>
            <a:r>
              <a:rPr lang="en-US" altLang="ko-KR" b="1" smtClean="0"/>
              <a:t>D. B</a:t>
            </a:r>
            <a:r>
              <a:rPr lang="ko-KR" altLang="en-US" b="1" smtClean="0"/>
              <a:t>를 </a:t>
            </a:r>
            <a:r>
              <a:rPr lang="en-US" altLang="ko-KR" b="1" smtClean="0"/>
              <a:t>UnsortedType</a:t>
            </a:r>
            <a:r>
              <a:rPr lang="ko-KR" altLang="en-US" b="1" smtClean="0"/>
              <a:t>으로 작성</a:t>
            </a:r>
            <a:endParaRPr lang="en-US" altLang="ko-KR" b="1" smtClean="0"/>
          </a:p>
          <a:p>
            <a:pPr marL="539750" lvl="1" indent="-287338" eaLnBrk="1" hangingPunct="1">
              <a:spcAft>
                <a:spcPct val="0"/>
              </a:spcAft>
            </a:pPr>
            <a:endParaRPr lang="ko-KR" altLang="en-US" smtClean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두 개의 정렬 연결리스트를 합병하는 예제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lvl="1" indent="-323850" eaLnBrk="1" hangingPunct="1">
              <a:spcAft>
                <a:spcPct val="0"/>
              </a:spcAft>
              <a:buSzPct val="80000"/>
              <a:buFont typeface="맑은 고딕" panose="020B0503020000020004" pitchFamily="50" charset="-127"/>
              <a:buChar char="■"/>
            </a:pPr>
            <a:r>
              <a:rPr lang="ko-KR" altLang="en-US" smtClean="0"/>
              <a:t>정렬 연결 리스트를 사용하는 경우 </a:t>
            </a:r>
            <a:r>
              <a:rPr lang="en-US" altLang="ko-KR" smtClean="0"/>
              <a:t>(</a:t>
            </a:r>
            <a:r>
              <a:rPr lang="ko-KR" altLang="en-US" smtClean="0"/>
              <a:t>문제 </a:t>
            </a:r>
            <a:r>
              <a:rPr lang="en-US" altLang="ko-KR" smtClean="0"/>
              <a:t>A,B)</a:t>
            </a:r>
          </a:p>
          <a:p>
            <a:pPr marL="358775" indent="-323850" eaLnBrk="1" hangingPunct="1"/>
            <a:endParaRPr lang="ko-KR" altLang="en-US" smtClean="0"/>
          </a:p>
        </p:txBody>
      </p:sp>
      <p:grpSp>
        <p:nvGrpSpPr>
          <p:cNvPr id="20484" name="그룹 39"/>
          <p:cNvGrpSpPr>
            <a:grpSpLocks/>
          </p:cNvGrpSpPr>
          <p:nvPr/>
        </p:nvGrpSpPr>
        <p:grpSpPr bwMode="auto">
          <a:xfrm>
            <a:off x="2339975" y="2100263"/>
            <a:ext cx="1114425" cy="357187"/>
            <a:chOff x="3643306" y="2500306"/>
            <a:chExt cx="1115015" cy="357190"/>
          </a:xfrm>
        </p:grpSpPr>
        <p:sp>
          <p:nvSpPr>
            <p:cNvPr id="5" name="직사각형 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85" name="그룹 40"/>
          <p:cNvGrpSpPr>
            <a:grpSpLocks/>
          </p:cNvGrpSpPr>
          <p:nvPr/>
        </p:nvGrpSpPr>
        <p:grpSpPr bwMode="auto">
          <a:xfrm>
            <a:off x="3482975" y="2100263"/>
            <a:ext cx="1114425" cy="357187"/>
            <a:chOff x="3643306" y="2500306"/>
            <a:chExt cx="1115015" cy="357190"/>
          </a:xfrm>
        </p:grpSpPr>
        <p:sp>
          <p:nvSpPr>
            <p:cNvPr id="9" name="직사각형 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86" name="그룹 44"/>
          <p:cNvGrpSpPr>
            <a:grpSpLocks/>
          </p:cNvGrpSpPr>
          <p:nvPr/>
        </p:nvGrpSpPr>
        <p:grpSpPr bwMode="auto">
          <a:xfrm>
            <a:off x="4625975" y="2100263"/>
            <a:ext cx="1114425" cy="357187"/>
            <a:chOff x="3643306" y="2500306"/>
            <a:chExt cx="1115015" cy="357190"/>
          </a:xfrm>
        </p:grpSpPr>
        <p:sp>
          <p:nvSpPr>
            <p:cNvPr id="13" name="직사각형 1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7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87" name="그룹 48"/>
          <p:cNvGrpSpPr>
            <a:grpSpLocks/>
          </p:cNvGrpSpPr>
          <p:nvPr/>
        </p:nvGrpSpPr>
        <p:grpSpPr bwMode="auto">
          <a:xfrm>
            <a:off x="5768975" y="2100263"/>
            <a:ext cx="1114425" cy="357187"/>
            <a:chOff x="3643306" y="2500306"/>
            <a:chExt cx="1115015" cy="357190"/>
          </a:xfrm>
        </p:grpSpPr>
        <p:sp>
          <p:nvSpPr>
            <p:cNvPr id="17" name="직사각형 1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9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88" name="그룹 52"/>
          <p:cNvGrpSpPr>
            <a:grpSpLocks/>
          </p:cNvGrpSpPr>
          <p:nvPr/>
        </p:nvGrpSpPr>
        <p:grpSpPr bwMode="auto">
          <a:xfrm>
            <a:off x="1196975" y="2100263"/>
            <a:ext cx="1114425" cy="357187"/>
            <a:chOff x="3643306" y="2500306"/>
            <a:chExt cx="1115015" cy="357190"/>
          </a:xfrm>
        </p:grpSpPr>
        <p:sp>
          <p:nvSpPr>
            <p:cNvPr id="21" name="직사각형 2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89" name="그룹 56"/>
          <p:cNvGrpSpPr>
            <a:grpSpLocks/>
          </p:cNvGrpSpPr>
          <p:nvPr/>
        </p:nvGrpSpPr>
        <p:grpSpPr bwMode="auto">
          <a:xfrm>
            <a:off x="1196975" y="2957513"/>
            <a:ext cx="1114425" cy="357187"/>
            <a:chOff x="3643306" y="2500306"/>
            <a:chExt cx="1115015" cy="357190"/>
          </a:xfrm>
        </p:grpSpPr>
        <p:sp>
          <p:nvSpPr>
            <p:cNvPr id="25" name="직사각형 2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0" name="그룹 60"/>
          <p:cNvGrpSpPr>
            <a:grpSpLocks/>
          </p:cNvGrpSpPr>
          <p:nvPr/>
        </p:nvGrpSpPr>
        <p:grpSpPr bwMode="auto">
          <a:xfrm>
            <a:off x="2339975" y="2957513"/>
            <a:ext cx="1114425" cy="357187"/>
            <a:chOff x="3643306" y="2500306"/>
            <a:chExt cx="1115015" cy="357190"/>
          </a:xfrm>
        </p:grpSpPr>
        <p:sp>
          <p:nvSpPr>
            <p:cNvPr id="29" name="직사각형 2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1" name="그룹 64"/>
          <p:cNvGrpSpPr>
            <a:grpSpLocks/>
          </p:cNvGrpSpPr>
          <p:nvPr/>
        </p:nvGrpSpPr>
        <p:grpSpPr bwMode="auto">
          <a:xfrm>
            <a:off x="3482975" y="2957513"/>
            <a:ext cx="1114425" cy="357187"/>
            <a:chOff x="3643306" y="2500306"/>
            <a:chExt cx="1115015" cy="357190"/>
          </a:xfrm>
        </p:grpSpPr>
        <p:sp>
          <p:nvSpPr>
            <p:cNvPr id="33" name="직사각형 3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6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2" name="그룹 68"/>
          <p:cNvGrpSpPr>
            <a:grpSpLocks/>
          </p:cNvGrpSpPr>
          <p:nvPr/>
        </p:nvGrpSpPr>
        <p:grpSpPr bwMode="auto">
          <a:xfrm>
            <a:off x="4625975" y="2957513"/>
            <a:ext cx="1114425" cy="357187"/>
            <a:chOff x="3643306" y="2500306"/>
            <a:chExt cx="1115015" cy="357190"/>
          </a:xfrm>
        </p:grpSpPr>
        <p:sp>
          <p:nvSpPr>
            <p:cNvPr id="37" name="직사각형 3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8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493" name="그룹 72"/>
          <p:cNvGrpSpPr>
            <a:grpSpLocks/>
          </p:cNvGrpSpPr>
          <p:nvPr/>
        </p:nvGrpSpPr>
        <p:grpSpPr bwMode="auto">
          <a:xfrm>
            <a:off x="5768975" y="2957513"/>
            <a:ext cx="1114425" cy="357187"/>
            <a:chOff x="3643306" y="2500306"/>
            <a:chExt cx="1115015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10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4400945" y="2671757"/>
              <a:ext cx="35737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494" name="TextBox 76"/>
          <p:cNvSpPr txBox="1">
            <a:spLocks noChangeArrowheads="1"/>
          </p:cNvSpPr>
          <p:nvPr/>
        </p:nvSpPr>
        <p:spPr bwMode="auto">
          <a:xfrm>
            <a:off x="6865938" y="2066925"/>
            <a:ext cx="760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5" name="TextBox 77"/>
          <p:cNvSpPr txBox="1">
            <a:spLocks noChangeArrowheads="1"/>
          </p:cNvSpPr>
          <p:nvPr/>
        </p:nvSpPr>
        <p:spPr bwMode="auto">
          <a:xfrm>
            <a:off x="6869113" y="2928938"/>
            <a:ext cx="760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6" name="TextBox 78"/>
          <p:cNvSpPr txBox="1">
            <a:spLocks noChangeArrowheads="1"/>
          </p:cNvSpPr>
          <p:nvPr/>
        </p:nvSpPr>
        <p:spPr bwMode="auto">
          <a:xfrm>
            <a:off x="696913" y="1671638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List01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7" name="TextBox 79"/>
          <p:cNvSpPr txBox="1">
            <a:spLocks noChangeArrowheads="1"/>
          </p:cNvSpPr>
          <p:nvPr/>
        </p:nvSpPr>
        <p:spPr bwMode="auto">
          <a:xfrm>
            <a:off x="696913" y="2600325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List02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3697288" y="3529013"/>
            <a:ext cx="357187" cy="35718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9" name="덧셈 기호 48"/>
          <p:cNvSpPr/>
          <p:nvPr/>
        </p:nvSpPr>
        <p:spPr>
          <a:xfrm>
            <a:off x="3697288" y="2528888"/>
            <a:ext cx="357187" cy="35718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20500" name="그룹 82"/>
          <p:cNvGrpSpPr>
            <a:grpSpLocks/>
          </p:cNvGrpSpPr>
          <p:nvPr/>
        </p:nvGrpSpPr>
        <p:grpSpPr bwMode="auto">
          <a:xfrm>
            <a:off x="1177925" y="3940175"/>
            <a:ext cx="1116013" cy="357188"/>
            <a:chOff x="3643306" y="2500306"/>
            <a:chExt cx="1115015" cy="357190"/>
          </a:xfrm>
        </p:grpSpPr>
        <p:sp>
          <p:nvSpPr>
            <p:cNvPr id="51" name="직사각형 50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1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501" name="그룹 86"/>
          <p:cNvGrpSpPr>
            <a:grpSpLocks/>
          </p:cNvGrpSpPr>
          <p:nvPr/>
        </p:nvGrpSpPr>
        <p:grpSpPr bwMode="auto">
          <a:xfrm>
            <a:off x="2320925" y="3940175"/>
            <a:ext cx="1116013" cy="357188"/>
            <a:chOff x="3643306" y="2500306"/>
            <a:chExt cx="1115015" cy="357190"/>
          </a:xfrm>
        </p:grpSpPr>
        <p:sp>
          <p:nvSpPr>
            <p:cNvPr id="55" name="직사각형 54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2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502" name="그룹 90"/>
          <p:cNvGrpSpPr>
            <a:grpSpLocks/>
          </p:cNvGrpSpPr>
          <p:nvPr/>
        </p:nvGrpSpPr>
        <p:grpSpPr bwMode="auto">
          <a:xfrm>
            <a:off x="3463925" y="3940175"/>
            <a:ext cx="1116013" cy="357188"/>
            <a:chOff x="3643306" y="2500306"/>
            <a:chExt cx="1115015" cy="357190"/>
          </a:xfrm>
        </p:grpSpPr>
        <p:sp>
          <p:nvSpPr>
            <p:cNvPr id="59" name="직사각형 58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3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503" name="그룹 94"/>
          <p:cNvGrpSpPr>
            <a:grpSpLocks/>
          </p:cNvGrpSpPr>
          <p:nvPr/>
        </p:nvGrpSpPr>
        <p:grpSpPr bwMode="auto">
          <a:xfrm>
            <a:off x="4606925" y="3940175"/>
            <a:ext cx="1116013" cy="357188"/>
            <a:chOff x="3643306" y="2500306"/>
            <a:chExt cx="1115015" cy="357190"/>
          </a:xfrm>
        </p:grpSpPr>
        <p:sp>
          <p:nvSpPr>
            <p:cNvPr id="63" name="직사각형 62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4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504" name="그룹 98"/>
          <p:cNvGrpSpPr>
            <a:grpSpLocks/>
          </p:cNvGrpSpPr>
          <p:nvPr/>
        </p:nvGrpSpPr>
        <p:grpSpPr bwMode="auto">
          <a:xfrm>
            <a:off x="5749925" y="3940175"/>
            <a:ext cx="1116013" cy="357188"/>
            <a:chOff x="3643306" y="2500306"/>
            <a:chExt cx="1115015" cy="357190"/>
          </a:xfrm>
        </p:grpSpPr>
        <p:sp>
          <p:nvSpPr>
            <p:cNvPr id="67" name="직사각형 66"/>
            <p:cNvSpPr/>
            <p:nvPr/>
          </p:nvSpPr>
          <p:spPr>
            <a:xfrm>
              <a:off x="3643306" y="2500306"/>
              <a:ext cx="628648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mtClean="0">
                  <a:solidFill>
                    <a:srgbClr val="FFFFFF"/>
                  </a:solidFill>
                  <a:ea typeface="굴림" charset="-127"/>
                </a:rPr>
                <a:t>5</a:t>
              </a: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270796" y="2500306"/>
              <a:ext cx="214314" cy="3571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latinLnBrk="1" hangingPunct="1">
                <a:defRPr/>
              </a:pPr>
              <a:endParaRPr kumimoji="0" lang="ko-KR" altLang="en-US" smtClean="0">
                <a:solidFill>
                  <a:srgbClr val="FFFFFF"/>
                </a:solidFill>
                <a:ea typeface="굴림" charset="-127"/>
              </a:endParaRPr>
            </a:p>
          </p:txBody>
        </p:sp>
        <p:cxnSp>
          <p:nvCxnSpPr>
            <p:cNvPr id="69" name="직선 화살표 연결선 68"/>
            <p:cNvCxnSpPr/>
            <p:nvPr/>
          </p:nvCxnSpPr>
          <p:spPr>
            <a:xfrm>
              <a:off x="4401452" y="2671757"/>
              <a:ext cx="35686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505" name="TextBox 102"/>
          <p:cNvSpPr txBox="1">
            <a:spLocks noChangeArrowheads="1"/>
          </p:cNvSpPr>
          <p:nvPr/>
        </p:nvSpPr>
        <p:spPr bwMode="auto">
          <a:xfrm>
            <a:off x="839788" y="3511550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result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06" name="TextBox 105"/>
          <p:cNvSpPr txBox="1">
            <a:spLocks noChangeArrowheads="1"/>
          </p:cNvSpPr>
          <p:nvPr/>
        </p:nvSpPr>
        <p:spPr bwMode="auto">
          <a:xfrm>
            <a:off x="6892925" y="3927475"/>
            <a:ext cx="137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0000"/>
              </a:spcBef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■"/>
              <a:defRPr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buClr>
                <a:schemeClr val="accent1"/>
              </a:buClr>
              <a:buChar char="-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>
                <a:latin typeface="굴림" panose="020B0600000101010101" pitchFamily="50" charset="-127"/>
                <a:ea typeface="굴림" panose="020B0600000101010101" pitchFamily="50" charset="-127"/>
              </a:rPr>
              <a:t>… → NULL</a:t>
            </a:r>
            <a:endParaRPr lang="ko-KR" altLang="en-US" sz="18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3-help slide</a:t>
            </a:r>
            <a:endParaRPr lang="ko-KR" altLang="en-US" dirty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319088" y="714375"/>
            <a:ext cx="8524875" cy="5357813"/>
          </a:xfrm>
        </p:spPr>
        <p:txBody>
          <a:bodyPr/>
          <a:lstStyle/>
          <a:p>
            <a:pPr marL="358775" indent="-323850" eaLnBrk="1" hangingPunct="1"/>
            <a:r>
              <a:rPr lang="en-US" altLang="ko-KR" smtClean="0"/>
              <a:t>A. MergeLists </a:t>
            </a:r>
            <a:r>
              <a:rPr lang="ko-KR" altLang="en-US" smtClean="0"/>
              <a:t>클라이언트 함수 작성</a:t>
            </a:r>
            <a:endParaRPr lang="en-US" altLang="ko-KR" smtClean="0"/>
          </a:p>
          <a:p>
            <a:pPr marL="538163" lvl="1" indent="-323850" eaLnBrk="1" hangingPunct="1">
              <a:spcAft>
                <a:spcPct val="0"/>
              </a:spcAft>
            </a:pPr>
            <a:r>
              <a:rPr lang="en-US" altLang="ko-KR" smtClean="0"/>
              <a:t>SortedType List</a:t>
            </a:r>
            <a:r>
              <a:rPr lang="ko-KR" altLang="en-US" smtClean="0"/>
              <a:t>의 경우</a:t>
            </a:r>
            <a:r>
              <a:rPr lang="en-US" altLang="ko-KR" smtClean="0"/>
              <a:t>, InsertItem()</a:t>
            </a:r>
            <a:r>
              <a:rPr lang="ko-KR" altLang="en-US" smtClean="0"/>
              <a:t>을 호출할 때마다 정렬이 되도록 맞추어 준다는 것을 활용하여 구현</a:t>
            </a:r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  <a:p>
            <a:pPr marL="358775" indent="-323850" eaLnBrk="1" hangingPunct="1"/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441325" y="1844675"/>
            <a:ext cx="8280400" cy="1584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//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MergeLists.h</a:t>
            </a: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template &lt;class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</a:t>
            </a:r>
            <a:b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</a:b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void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MergeLists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(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 &amp;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l_a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 &amp;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l_b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SortedType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&lt;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ItemType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&gt; &amp;result)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//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l_a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리스트의 아이템들을 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result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에 삽입</a:t>
            </a: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//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l_b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리스트의 아이템들을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resul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에 삽입</a:t>
            </a: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	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//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l_a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,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l_b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리스트의 아이템들은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ResetList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()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와 </a:t>
            </a:r>
            <a:r>
              <a:rPr kumimoji="0" lang="en-US" altLang="ko-KR" sz="1200" dirty="0" err="1">
                <a:solidFill>
                  <a:srgbClr val="000000"/>
                </a:solidFill>
                <a:ea typeface="굴림" charset="-127"/>
              </a:rPr>
              <a:t>GetNextItem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()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로 구성된 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iterator</a:t>
            </a:r>
            <a:r>
              <a:rPr kumimoji="0" lang="ko-KR" altLang="en-US" sz="1200" dirty="0">
                <a:solidFill>
                  <a:srgbClr val="000000"/>
                </a:solidFill>
                <a:ea typeface="굴림" charset="-127"/>
              </a:rPr>
              <a:t>를 사용하여 획득</a:t>
            </a: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/>
            </a:r>
            <a:b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</a:br>
            <a:r>
              <a:rPr kumimoji="0" lang="en-US" altLang="ko-KR" sz="1200" dirty="0">
                <a:solidFill>
                  <a:srgbClr val="000000"/>
                </a:solidFill>
                <a:ea typeface="굴림" charset="-127"/>
              </a:rPr>
              <a:t>} </a:t>
            </a:r>
          </a:p>
          <a:p>
            <a:pPr eaLnBrk="1" latinLnBrk="1" hangingPunct="1">
              <a:defRPr/>
            </a:pPr>
            <a:endParaRPr kumimoji="0" lang="en-US" altLang="ko-KR" sz="1200" dirty="0">
              <a:solidFill>
                <a:srgbClr val="000000"/>
              </a:solidFill>
              <a:ea typeface="굴림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8972</TotalTime>
  <Words>1160</Words>
  <Application>Microsoft Office PowerPoint</Application>
  <PresentationFormat>화면 슬라이드 쇼(4:3)</PresentationFormat>
  <Paragraphs>340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굴림</vt:lpstr>
      <vt:lpstr>맑은 고딕</vt:lpstr>
      <vt:lpstr>Wingdings</vt:lpstr>
      <vt:lpstr>Arial Black</vt:lpstr>
      <vt:lpstr>CT테마</vt:lpstr>
      <vt:lpstr>Data Structures</vt:lpstr>
      <vt:lpstr>Heap</vt:lpstr>
      <vt:lpstr>Exercise 1</vt:lpstr>
      <vt:lpstr>1-help slide</vt:lpstr>
      <vt:lpstr>Exercise 2</vt:lpstr>
      <vt:lpstr>2-help slide</vt:lpstr>
      <vt:lpstr>Exercise 3</vt:lpstr>
      <vt:lpstr>두 개의 정렬 연결리스트를 합병하는 예제</vt:lpstr>
      <vt:lpstr>3-help slide</vt:lpstr>
      <vt:lpstr>3-help slide</vt:lpstr>
      <vt:lpstr>두 개의 비정렬 연결 리스트를 합병하는 예제</vt:lpstr>
      <vt:lpstr>Exercise 4</vt:lpstr>
      <vt:lpstr>4-문제 추가 설명</vt:lpstr>
      <vt:lpstr>4-help slide</vt:lpstr>
      <vt:lpstr>Exercise5</vt:lpstr>
      <vt:lpstr>5-문제 추가 설명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lee</cp:lastModifiedBy>
  <cp:revision>496</cp:revision>
  <dcterms:created xsi:type="dcterms:W3CDTF">2009-05-29T08:22:21Z</dcterms:created>
  <dcterms:modified xsi:type="dcterms:W3CDTF">2023-04-21T01:17:12Z</dcterms:modified>
</cp:coreProperties>
</file>