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74" r:id="rId3"/>
    <p:sldId id="458" r:id="rId4"/>
    <p:sldId id="461" r:id="rId5"/>
    <p:sldId id="459" r:id="rId6"/>
    <p:sldId id="446" r:id="rId7"/>
    <p:sldId id="462" r:id="rId8"/>
    <p:sldId id="463" r:id="rId9"/>
    <p:sldId id="464" r:id="rId10"/>
    <p:sldId id="465" r:id="rId11"/>
    <p:sldId id="466" r:id="rId12"/>
    <p:sldId id="468" r:id="rId13"/>
    <p:sldId id="469" r:id="rId14"/>
    <p:sldId id="467" r:id="rId15"/>
    <p:sldId id="470" r:id="rId16"/>
    <p:sldId id="471" r:id="rId17"/>
    <p:sldId id="472" r:id="rId18"/>
    <p:sldId id="473" r:id="rId1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6141" autoAdjust="0"/>
  </p:normalViewPr>
  <p:slideViewPr>
    <p:cSldViewPr>
      <p:cViewPr varScale="1">
        <p:scale>
          <a:sx n="117" d="100"/>
          <a:sy n="117" d="100"/>
        </p:scale>
        <p:origin x="10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EECC91-CEC0-4FC0-85C1-E202054B9B96}" type="datetimeFigureOut">
              <a:rPr lang="ko-KR" altLang="en-US"/>
              <a:pPr>
                <a:defRPr/>
              </a:pPr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49A119-0E87-41F1-A6AC-1F6288ABE5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63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1354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CE72492-AAE5-4451-B2C2-FFD50B71D65F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607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8988647-048C-4353-B7E0-3866217596AF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5232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AD94338-ED1D-4FF6-96C5-B8E4F6623213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0933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30513C9-DD83-4BC2-9CD1-A21F780E621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09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E49132A-E508-46F8-8EBD-8D9B7CC55C3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1678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6D8301D-4D5E-4430-BD92-37B5DF80B0DC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432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D30AACB-5AA2-4943-9B63-EFD2AE42DC8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0339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09F6BD3-D999-49F7-847E-7D4361CBE7B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7748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674600A-F0C1-4C11-98F0-EE9925EE1F39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321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 마스터 텍스트 스타일을 편집합니다</a:t>
            </a:r>
          </a:p>
          <a:p>
            <a:pPr lvl="1"/>
            <a:r>
              <a:rPr lang="ko-KR" altLang="en-US" smtClean="0"/>
              <a:t> 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altLang="ko-KR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Chapter 7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08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문제에 제시된 절대값은 </a:t>
            </a:r>
            <a:r>
              <a:rPr lang="en-US" altLang="ko-KR" smtClean="0"/>
              <a:t>abs() </a:t>
            </a:r>
            <a:r>
              <a:rPr lang="ko-KR" altLang="en-US" smtClean="0"/>
              <a:t>함수를 사용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#include &lt;cmath&gt; </a:t>
            </a:r>
            <a:r>
              <a:rPr lang="ko-KR" altLang="en-US" smtClean="0"/>
              <a:t>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188" y="1557338"/>
            <a:ext cx="7929562" cy="4524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#include &lt;cmath&gt;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//main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함수 작성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메인에서 함수들을 호출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(SqrRoot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를 클래스로 만들어서 사용하셔도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.)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재귀 버전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문제에 적힌 내용을 적으시면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float SqrRoot_recursion(float number, float approx, float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if(fabs(approx*approx - number) &lt;=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return approx;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else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return SqrRoot_R(number, (approx*approx + number) / (2 * approx), tol);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비재귀 버전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 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재귀 버전에서 반복적으로 계산하는 부분을 조건에 맞춰 돌리면 됩니다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float SqrRoot_non_recursion(float number, float approx, float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while(fabs(approx*approx - number) &gt; tol)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{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	// (approx*approx + number)</a:t>
            </a:r>
            <a:r>
              <a:rPr kumimoji="0" lang="ko-KR" altLang="en-US" sz="1200">
                <a:solidFill>
                  <a:srgbClr val="000000"/>
                </a:solidFill>
                <a:ea typeface="굴림" pitchFamily="50" charset="-127"/>
              </a:rPr>
              <a:t>계산 수행</a:t>
            </a: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}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	return approx;</a:t>
            </a:r>
          </a:p>
          <a:p>
            <a:pPr eaLnBrk="1" latinLnBrk="1" hangingPunct="1">
              <a:defRPr/>
            </a:pPr>
            <a:r>
              <a:rPr kumimoji="0" lang="en-US" altLang="ko-KR" sz="1200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 sz="120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 16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6027738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문 제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A. (1,1)</a:t>
            </a:r>
            <a:r>
              <a:rPr lang="ko-KR" altLang="en-US" smtClean="0"/>
              <a:t>에서 </a:t>
            </a:r>
            <a:r>
              <a:rPr lang="en-US" altLang="ko-KR" smtClean="0"/>
              <a:t>(n,n)</a:t>
            </a:r>
            <a:r>
              <a:rPr lang="ko-KR" altLang="en-US" smtClean="0"/>
              <a:t>까지 이동 가능한 경로를 계산하는 </a:t>
            </a:r>
            <a:r>
              <a:rPr lang="en-US" altLang="ko-KR" smtClean="0"/>
              <a:t>NumPaths </a:t>
            </a:r>
            <a:r>
              <a:rPr lang="ko-KR" altLang="en-US" smtClean="0"/>
              <a:t>함수를 구현하시오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B. A</a:t>
            </a:r>
            <a:r>
              <a:rPr lang="ko-KR" altLang="en-US" smtClean="0"/>
              <a:t>에서 구현한 방법은 같은 칸에서 </a:t>
            </a:r>
            <a:r>
              <a:rPr lang="en-US" altLang="ko-KR" smtClean="0"/>
              <a:t>n,n</a:t>
            </a:r>
            <a:r>
              <a:rPr lang="ko-KR" altLang="en-US" smtClean="0"/>
              <a:t>까지의 경로를 재계산 하는 경우가 발생한다</a:t>
            </a:r>
            <a:r>
              <a:rPr lang="en-US" altLang="ko-KR" smtClean="0"/>
              <a:t>.  2</a:t>
            </a:r>
            <a:r>
              <a:rPr lang="ko-KR" altLang="en-US" smtClean="0"/>
              <a:t>차원 행렬을 이용하여 재계산하지 않도록 알고리즘을 수정하시오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636588" y="1196975"/>
            <a:ext cx="7358062" cy="954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번 한글판 교제 문제 내용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주어진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N*N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이차원 격자 내에서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(1,1)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시작으로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(N,N)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까지 이동 가능한 경로의 수를 계산하고자 한다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단 위 방향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우측 방향으로만 한 칸씩 이동 가능하며 사선으로는 이동할 수 없다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다음 그림은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N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10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일 때 이동 가능한 경로 중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개를 나타낸다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475" y="2465388"/>
            <a:ext cx="5616575" cy="2308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r,c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에서 한칸만 움직인다면 경우의 수는 오른쪽 이동과 위쪽 이동 두 가지만 존재한다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r,c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경로의 수는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(r+1,c)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(r, c+1)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n,n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까지 가는 경우의 수의 합이 된다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77800" indent="-1778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현재 위치의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인 경우는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base case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로서 경로의 수는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65388"/>
            <a:ext cx="308768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(1,1)</a:t>
            </a:r>
            <a:r>
              <a:rPr lang="ko-KR" altLang="en-US" smtClean="0"/>
              <a:t>에서 </a:t>
            </a:r>
            <a:r>
              <a:rPr lang="en-US" altLang="ko-KR" smtClean="0"/>
              <a:t>(n,n)</a:t>
            </a:r>
            <a:r>
              <a:rPr lang="ko-KR" altLang="en-US" smtClean="0"/>
              <a:t>까지 이동 가능한 경로를 계산하는 </a:t>
            </a:r>
            <a:r>
              <a:rPr lang="en-US" altLang="ko-KR" smtClean="0"/>
              <a:t>NumPaths </a:t>
            </a:r>
            <a:r>
              <a:rPr lang="ko-KR" altLang="en-US" smtClean="0"/>
              <a:t>함수를 구현하시오</a:t>
            </a:r>
            <a:r>
              <a:rPr lang="en-US" altLang="ko-KR" smtClean="0"/>
              <a:t>. </a:t>
            </a:r>
          </a:p>
          <a:p>
            <a:pPr marL="358775" indent="-323850" eaLnBrk="1" hangingPunct="1"/>
            <a:endParaRPr lang="ko-KR" altLang="en-US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6375" y="2060575"/>
            <a:ext cx="5929313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NumPaths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row,int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col,int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 n)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if((row==n)||(col==n))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	//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경우의 수가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가지 이므로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을 리턴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else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		//row+1, col 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과 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row, col+1</a:t>
            </a:r>
            <a:r>
              <a:rPr kumimoji="0" lang="ko-KR" altLang="en-US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을 더한다</a:t>
            </a:r>
            <a:r>
              <a:rPr kumimoji="0" lang="en-US" altLang="ko-KR" sz="1400" dirty="0">
                <a:solidFill>
                  <a:schemeClr val="tx1"/>
                </a:solidFill>
                <a:latin typeface="바탕" pitchFamily="18" charset="-127"/>
                <a:ea typeface="Courier"/>
                <a:cs typeface="Times New Roman" pitchFamily="18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바탕" pitchFamily="18" charset="-127"/>
                <a:ea typeface="굴림" pitchFamily="50" charset="-127"/>
                <a:cs typeface="Times New Roman" pitchFamily="18" charset="0"/>
              </a:rPr>
              <a:t>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grpSp>
        <p:nvGrpSpPr>
          <p:cNvPr id="26627" name="그룹 211"/>
          <p:cNvGrpSpPr>
            <a:grpSpLocks/>
          </p:cNvGrpSpPr>
          <p:nvPr/>
        </p:nvGrpSpPr>
        <p:grpSpPr bwMode="auto">
          <a:xfrm>
            <a:off x="328613" y="3711575"/>
            <a:ext cx="1576387" cy="785813"/>
            <a:chOff x="4000496" y="142852"/>
            <a:chExt cx="1214446" cy="785818"/>
          </a:xfrm>
        </p:grpSpPr>
        <p:sp>
          <p:nvSpPr>
            <p:cNvPr id="5" name="직사각형 4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392462" y="4100539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126241" y="4097958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1,2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34" name="그룹 211"/>
          <p:cNvGrpSpPr>
            <a:grpSpLocks/>
          </p:cNvGrpSpPr>
          <p:nvPr/>
        </p:nvGrpSpPr>
        <p:grpSpPr bwMode="auto">
          <a:xfrm>
            <a:off x="336550" y="2697163"/>
            <a:ext cx="1576388" cy="785812"/>
            <a:chOff x="4000496" y="142852"/>
            <a:chExt cx="1214446" cy="785818"/>
          </a:xfrm>
        </p:grpSpPr>
        <p:sp>
          <p:nvSpPr>
            <p:cNvPr id="11" name="직사각형 10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400186" y="3086151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3,1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133965" y="3083570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41" name="그룹 211"/>
          <p:cNvGrpSpPr>
            <a:grpSpLocks/>
          </p:cNvGrpSpPr>
          <p:nvPr/>
        </p:nvGrpSpPr>
        <p:grpSpPr bwMode="auto">
          <a:xfrm>
            <a:off x="323850" y="1689100"/>
            <a:ext cx="1576388" cy="785813"/>
            <a:chOff x="4000496" y="142852"/>
            <a:chExt cx="1214446" cy="785818"/>
          </a:xfrm>
        </p:grpSpPr>
        <p:sp>
          <p:nvSpPr>
            <p:cNvPr id="16" name="직사각형 15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NumPaths(3,1,3)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404003" y="2085600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45" name="그룹 211"/>
          <p:cNvGrpSpPr>
            <a:grpSpLocks/>
          </p:cNvGrpSpPr>
          <p:nvPr/>
        </p:nvGrpSpPr>
        <p:grpSpPr bwMode="auto">
          <a:xfrm>
            <a:off x="2055813" y="2697163"/>
            <a:ext cx="1576387" cy="785812"/>
            <a:chOff x="4000496" y="142852"/>
            <a:chExt cx="1214446" cy="785818"/>
          </a:xfrm>
        </p:grpSpPr>
        <p:sp>
          <p:nvSpPr>
            <p:cNvPr id="27" name="직사각형 26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 bwMode="auto">
          <a:xfrm>
            <a:off x="2120654" y="3086151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3,2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54433" y="3083570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2,3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52" name="그룹 211"/>
          <p:cNvGrpSpPr>
            <a:grpSpLocks/>
          </p:cNvGrpSpPr>
          <p:nvPr/>
        </p:nvGrpSpPr>
        <p:grpSpPr bwMode="auto">
          <a:xfrm>
            <a:off x="2066925" y="1695450"/>
            <a:ext cx="1576388" cy="785813"/>
            <a:chOff x="4000496" y="142852"/>
            <a:chExt cx="1214446" cy="785818"/>
          </a:xfrm>
        </p:grpSpPr>
        <p:sp>
          <p:nvSpPr>
            <p:cNvPr id="32" name="직사각형 31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NumPaths(3,2,3)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2146682" y="2091330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56" name="그룹 211"/>
          <p:cNvGrpSpPr>
            <a:grpSpLocks/>
          </p:cNvGrpSpPr>
          <p:nvPr/>
        </p:nvGrpSpPr>
        <p:grpSpPr bwMode="auto">
          <a:xfrm>
            <a:off x="3856038" y="2690813"/>
            <a:ext cx="1576387" cy="785812"/>
            <a:chOff x="4000496" y="142852"/>
            <a:chExt cx="1214446" cy="785818"/>
          </a:xfrm>
        </p:grpSpPr>
        <p:sp>
          <p:nvSpPr>
            <p:cNvPr id="41" name="직사각형 40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NumPaths(2,3,3)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3953497" y="3072803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60" name="그룹 211"/>
          <p:cNvGrpSpPr>
            <a:grpSpLocks/>
          </p:cNvGrpSpPr>
          <p:nvPr/>
        </p:nvGrpSpPr>
        <p:grpSpPr bwMode="auto">
          <a:xfrm>
            <a:off x="2055813" y="3706813"/>
            <a:ext cx="1576387" cy="785812"/>
            <a:chOff x="4000496" y="142852"/>
            <a:chExt cx="1214446" cy="785818"/>
          </a:xfrm>
        </p:grpSpPr>
        <p:sp>
          <p:nvSpPr>
            <p:cNvPr id="47" name="직사각형 46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NumPaths(1,2,3)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 bwMode="auto">
          <a:xfrm>
            <a:off x="2120654" y="4094263"/>
            <a:ext cx="659924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2,2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54433" y="4091682"/>
            <a:ext cx="652636" cy="3571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1,3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grpSp>
        <p:nvGrpSpPr>
          <p:cNvPr id="26667" name="그룹 211"/>
          <p:cNvGrpSpPr>
            <a:grpSpLocks/>
          </p:cNvGrpSpPr>
          <p:nvPr/>
        </p:nvGrpSpPr>
        <p:grpSpPr bwMode="auto">
          <a:xfrm>
            <a:off x="3846513" y="3722688"/>
            <a:ext cx="1577975" cy="785812"/>
            <a:chOff x="4000496" y="142852"/>
            <a:chExt cx="1214446" cy="785818"/>
          </a:xfrm>
        </p:grpSpPr>
        <p:sp>
          <p:nvSpPr>
            <p:cNvPr id="52" name="직사각형 51"/>
            <p:cNvSpPr/>
            <p:nvPr/>
          </p:nvSpPr>
          <p:spPr>
            <a:xfrm>
              <a:off x="4000496" y="177777"/>
              <a:ext cx="1214446" cy="750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kumimoji="0"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0496" y="142852"/>
              <a:ext cx="1214446" cy="3079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1400">
                  <a:solidFill>
                    <a:srgbClr val="000000"/>
                  </a:solidFill>
                  <a:ea typeface="굴림" pitchFamily="50" charset="-127"/>
                </a:rPr>
                <a:t>NumPaths(1,3,3)</a:t>
              </a:r>
              <a:endParaRPr kumimoji="0" lang="ko-KR" altLang="en-US" sz="14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 bwMode="auto">
          <a:xfrm>
            <a:off x="3944217" y="4106137"/>
            <a:ext cx="1382598" cy="362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>
                <a:solidFill>
                  <a:srgbClr val="FFFFFF"/>
                </a:solidFill>
                <a:ea typeface="굴림" pitchFamily="50" charset="-127"/>
              </a:rPr>
              <a:t>Return 1</a:t>
            </a: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26671" name="직선 화살표 연결선 57"/>
          <p:cNvCxnSpPr>
            <a:cxnSpLocks noChangeShapeType="1"/>
          </p:cNvCxnSpPr>
          <p:nvPr/>
        </p:nvCxnSpPr>
        <p:spPr bwMode="auto">
          <a:xfrm flipV="1">
            <a:off x="1773238" y="4275138"/>
            <a:ext cx="347662" cy="44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2" name="직선 화살표 연결선 59"/>
          <p:cNvCxnSpPr>
            <a:cxnSpLocks noChangeShapeType="1"/>
            <a:endCxn id="27" idx="2"/>
          </p:cNvCxnSpPr>
          <p:nvPr/>
        </p:nvCxnSpPr>
        <p:spPr bwMode="auto">
          <a:xfrm flipV="1">
            <a:off x="2451100" y="3482975"/>
            <a:ext cx="393700" cy="6080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3" name="직선 화살표 연결선 63"/>
          <p:cNvCxnSpPr>
            <a:cxnSpLocks noChangeShapeType="1"/>
            <a:endCxn id="11" idx="2"/>
          </p:cNvCxnSpPr>
          <p:nvPr/>
        </p:nvCxnSpPr>
        <p:spPr bwMode="auto">
          <a:xfrm flipV="1">
            <a:off x="722313" y="3482975"/>
            <a:ext cx="401637" cy="6175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4" name="직선 화살표 연결선 66"/>
          <p:cNvCxnSpPr>
            <a:cxnSpLocks noChangeShapeType="1"/>
            <a:endCxn id="52" idx="1"/>
          </p:cNvCxnSpPr>
          <p:nvPr/>
        </p:nvCxnSpPr>
        <p:spPr bwMode="auto">
          <a:xfrm flipV="1">
            <a:off x="3502025" y="4133850"/>
            <a:ext cx="344488" cy="1603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5" name="직선 화살표 연결선 68"/>
          <p:cNvCxnSpPr>
            <a:cxnSpLocks noChangeShapeType="1"/>
          </p:cNvCxnSpPr>
          <p:nvPr/>
        </p:nvCxnSpPr>
        <p:spPr bwMode="auto">
          <a:xfrm flipV="1">
            <a:off x="754063" y="2490788"/>
            <a:ext cx="401637" cy="6175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직선 화살표 연결선 69"/>
          <p:cNvCxnSpPr>
            <a:cxnSpLocks noChangeShapeType="1"/>
          </p:cNvCxnSpPr>
          <p:nvPr/>
        </p:nvCxnSpPr>
        <p:spPr bwMode="auto">
          <a:xfrm>
            <a:off x="1795463" y="3267075"/>
            <a:ext cx="3254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7" name="직선 화살표 연결선 71"/>
          <p:cNvCxnSpPr>
            <a:cxnSpLocks noChangeShapeType="1"/>
            <a:endCxn id="32" idx="2"/>
          </p:cNvCxnSpPr>
          <p:nvPr/>
        </p:nvCxnSpPr>
        <p:spPr bwMode="auto">
          <a:xfrm flipV="1">
            <a:off x="2451100" y="2481263"/>
            <a:ext cx="403225" cy="6048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8" name="직선 화살표 연결선 74"/>
          <p:cNvCxnSpPr>
            <a:cxnSpLocks noChangeShapeType="1"/>
            <a:endCxn id="41" idx="1"/>
          </p:cNvCxnSpPr>
          <p:nvPr/>
        </p:nvCxnSpPr>
        <p:spPr bwMode="auto">
          <a:xfrm flipV="1">
            <a:off x="3484563" y="3100388"/>
            <a:ext cx="371475" cy="2095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6300788" y="1257300"/>
          <a:ext cx="2087562" cy="1097100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7" name="TextBox 78"/>
          <p:cNvSpPr txBox="1">
            <a:spLocks noChangeArrowheads="1"/>
          </p:cNvSpPr>
          <p:nvPr/>
        </p:nvSpPr>
        <p:spPr bwMode="auto">
          <a:xfrm>
            <a:off x="5867400" y="202882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698" name="TextBox 79"/>
          <p:cNvSpPr txBox="1">
            <a:spLocks noChangeArrowheads="1"/>
          </p:cNvSpPr>
          <p:nvPr/>
        </p:nvSpPr>
        <p:spPr bwMode="auto">
          <a:xfrm>
            <a:off x="5867400" y="1633538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699" name="TextBox 80"/>
          <p:cNvSpPr txBox="1">
            <a:spLocks noChangeArrowheads="1"/>
          </p:cNvSpPr>
          <p:nvPr/>
        </p:nvSpPr>
        <p:spPr bwMode="auto">
          <a:xfrm>
            <a:off x="5867400" y="1311275"/>
            <a:ext cx="288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0" name="TextBox 81"/>
          <p:cNvSpPr txBox="1">
            <a:spLocks noChangeArrowheads="1"/>
          </p:cNvSpPr>
          <p:nvPr/>
        </p:nvSpPr>
        <p:spPr bwMode="auto">
          <a:xfrm>
            <a:off x="6443663" y="2366963"/>
            <a:ext cx="2889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1" name="TextBox 82"/>
          <p:cNvSpPr txBox="1">
            <a:spLocks noChangeArrowheads="1"/>
          </p:cNvSpPr>
          <p:nvPr/>
        </p:nvSpPr>
        <p:spPr bwMode="auto">
          <a:xfrm>
            <a:off x="7164388" y="236855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702" name="TextBox 83"/>
          <p:cNvSpPr txBox="1">
            <a:spLocks noChangeArrowheads="1"/>
          </p:cNvSpPr>
          <p:nvPr/>
        </p:nvSpPr>
        <p:spPr bwMode="auto">
          <a:xfrm>
            <a:off x="7885113" y="2374900"/>
            <a:ext cx="287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100" b="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endParaRPr kumimoji="0" lang="ko-KR" altLang="en-US" sz="11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6703" name="꺾인 연결선 87"/>
          <p:cNvCxnSpPr>
            <a:cxnSpLocks noChangeShapeType="1"/>
          </p:cNvCxnSpPr>
          <p:nvPr/>
        </p:nvCxnSpPr>
        <p:spPr bwMode="auto">
          <a:xfrm flipV="1">
            <a:off x="6516688" y="1425575"/>
            <a:ext cx="1439862" cy="717550"/>
          </a:xfrm>
          <a:prstGeom prst="bentConnector3">
            <a:avLst>
              <a:gd name="adj1" fmla="val 124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4" name="꺾인 연결선 89"/>
          <p:cNvCxnSpPr>
            <a:cxnSpLocks noChangeShapeType="1"/>
          </p:cNvCxnSpPr>
          <p:nvPr/>
        </p:nvCxnSpPr>
        <p:spPr bwMode="auto">
          <a:xfrm flipV="1">
            <a:off x="6659563" y="1547813"/>
            <a:ext cx="1584325" cy="693737"/>
          </a:xfrm>
          <a:prstGeom prst="bentConnector3">
            <a:avLst>
              <a:gd name="adj1" fmla="val 9999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5" name="꺾인 연결선 93"/>
          <p:cNvCxnSpPr>
            <a:cxnSpLocks noChangeShapeType="1"/>
          </p:cNvCxnSpPr>
          <p:nvPr/>
        </p:nvCxnSpPr>
        <p:spPr bwMode="auto">
          <a:xfrm flipV="1">
            <a:off x="6588125" y="1508125"/>
            <a:ext cx="1439863" cy="563563"/>
          </a:xfrm>
          <a:prstGeom prst="bentConnector3">
            <a:avLst>
              <a:gd name="adj1" fmla="val 5169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6" name="꺾인 연결선 105"/>
          <p:cNvCxnSpPr>
            <a:cxnSpLocks noChangeShapeType="1"/>
          </p:cNvCxnSpPr>
          <p:nvPr/>
        </p:nvCxnSpPr>
        <p:spPr bwMode="auto">
          <a:xfrm flipV="1">
            <a:off x="6732588" y="1784350"/>
            <a:ext cx="1295400" cy="3762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7" name="직선 화살표 연결선 109"/>
          <p:cNvCxnSpPr>
            <a:cxnSpLocks noChangeShapeType="1"/>
          </p:cNvCxnSpPr>
          <p:nvPr/>
        </p:nvCxnSpPr>
        <p:spPr bwMode="auto">
          <a:xfrm flipV="1">
            <a:off x="8027988" y="1508125"/>
            <a:ext cx="0" cy="276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타원 110"/>
          <p:cNvSpPr/>
          <p:nvPr/>
        </p:nvSpPr>
        <p:spPr bwMode="auto">
          <a:xfrm>
            <a:off x="1889125" y="2574925"/>
            <a:ext cx="1898650" cy="10668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30763" y="5013325"/>
            <a:ext cx="3802062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NumPaths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(2,2,3) : 2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번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-----------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복잡한 계산을 반복하게 된다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26710" name="꺾인 연결선 112"/>
          <p:cNvCxnSpPr>
            <a:cxnSpLocks noChangeShapeType="1"/>
          </p:cNvCxnSpPr>
          <p:nvPr/>
        </p:nvCxnSpPr>
        <p:spPr bwMode="auto">
          <a:xfrm flipV="1">
            <a:off x="6630988" y="1836738"/>
            <a:ext cx="533400" cy="2889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11" name="꺾인 연결선 122"/>
          <p:cNvCxnSpPr>
            <a:cxnSpLocks noChangeShapeType="1"/>
          </p:cNvCxnSpPr>
          <p:nvPr/>
        </p:nvCxnSpPr>
        <p:spPr bwMode="auto">
          <a:xfrm flipV="1">
            <a:off x="6969125" y="1573213"/>
            <a:ext cx="533400" cy="2603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12" name="직선 화살표 연결선 124"/>
          <p:cNvCxnSpPr>
            <a:cxnSpLocks noChangeShapeType="1"/>
          </p:cNvCxnSpPr>
          <p:nvPr/>
        </p:nvCxnSpPr>
        <p:spPr bwMode="auto">
          <a:xfrm flipV="1">
            <a:off x="7502525" y="1547813"/>
            <a:ext cx="454025" cy="25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B. 2</a:t>
            </a:r>
            <a:r>
              <a:rPr lang="ko-KR" altLang="en-US" smtClean="0"/>
              <a:t>차원 배열을 이용하여 아직 계산하지 않은 칸은 </a:t>
            </a:r>
            <a:r>
              <a:rPr lang="en-US" altLang="ko-KR" smtClean="0"/>
              <a:t>-1</a:t>
            </a:r>
            <a:r>
              <a:rPr lang="ko-KR" altLang="en-US" smtClean="0"/>
              <a:t>로 설정하고 계산한 값은 현재 칸부터 목적지까지 총 이동 경로수를 기억시켜 놓는다</a:t>
            </a:r>
            <a:r>
              <a:rPr lang="en-US" altLang="ko-KR" smtClean="0"/>
              <a:t>. </a:t>
            </a:r>
            <a:r>
              <a:rPr lang="ko-KR" altLang="en-US" smtClean="0"/>
              <a:t>따라서 재귀적으로 호출될 때</a:t>
            </a:r>
            <a:r>
              <a:rPr lang="en-US" altLang="ko-KR" smtClean="0"/>
              <a:t>-1</a:t>
            </a:r>
            <a:r>
              <a:rPr lang="ko-KR" altLang="en-US" smtClean="0"/>
              <a:t>일때만 수행하여 프로그램의 성능을 향상시킨다</a:t>
            </a:r>
            <a:r>
              <a:rPr lang="en-US" altLang="ko-KR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6375" y="2205038"/>
            <a:ext cx="5930900" cy="2462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//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프로그램 </a:t>
            </a:r>
            <a:r>
              <a:rPr kumimoji="0" lang="ko-KR" altLang="en-US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수행시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배열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mat[][]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는 모두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-1 (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아직 경로 개수의 값이 구해지지 않은 것을 나타냄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로 초기화 되어있다고 가정한다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mat[MAX_ROWS][MAX_COLS];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NumPaths_C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row,int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col,int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n)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if(mat[row][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] == -1) { //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아직 구해지지 않은 경우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   // (a)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번의 코드를 이용하여 계산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    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위에서 구한 값을 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mat[row][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col</a:t>
            </a: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]</a:t>
            </a:r>
            <a:r>
              <a:rPr kumimoji="0" lang="ko-KR" altLang="en-US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에 기억시켜 놓음</a:t>
            </a:r>
            <a:endParaRPr kumimoji="0" lang="en-US" altLang="ko-KR" sz="1400" dirty="0">
              <a:solidFill>
                <a:schemeClr val="tx1"/>
              </a:solidFill>
              <a:latin typeface="Courier" charset="0"/>
              <a:ea typeface="Courier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 	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	return mat[row][col];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charset="0"/>
                <a:ea typeface="Courier" charset="0"/>
                <a:cs typeface="Times New Roman" pitchFamily="18" charset="0"/>
              </a:rPr>
              <a:t>}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Exercise 21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z="1800" smtClean="0"/>
              <a:t>문제</a:t>
            </a:r>
            <a:endParaRPr lang="en-US" altLang="ko-KR" sz="180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z="1600" smtClean="0"/>
              <a:t>다음의 두 재귀 루틴이 갖는 인자는 중복되지 않고 정렬되지 않는 숫자로 구성된 단일 연결 리스트에 대한 포인터이다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그리고 리스트의 각 노드는</a:t>
            </a:r>
            <a:r>
              <a:rPr lang="en-US" altLang="ko-KR" sz="1600" smtClean="0"/>
              <a:t> info(</a:t>
            </a:r>
            <a:r>
              <a:rPr lang="ko-KR" altLang="en-US" sz="1600" smtClean="0"/>
              <a:t>숫자</a:t>
            </a:r>
            <a:r>
              <a:rPr lang="en-US" altLang="ko-KR" sz="1600" smtClean="0"/>
              <a:t>)</a:t>
            </a:r>
            <a:r>
              <a:rPr lang="ko-KR" altLang="en-US" sz="1600" smtClean="0"/>
              <a:t>와</a:t>
            </a:r>
            <a:r>
              <a:rPr lang="en-US" altLang="ko-KR" sz="1600" smtClean="0"/>
              <a:t> next(</a:t>
            </a:r>
            <a:r>
              <a:rPr lang="ko-KR" altLang="en-US" sz="1600" smtClean="0"/>
              <a:t>다음 노드에 대한 포인터</a:t>
            </a:r>
            <a:r>
              <a:rPr lang="en-US" altLang="ko-KR" sz="1600" smtClean="0"/>
              <a:t>) </a:t>
            </a:r>
            <a:r>
              <a:rPr lang="ko-KR" altLang="en-US" sz="1600" smtClean="0"/>
              <a:t>멤버로 구성된다</a:t>
            </a:r>
            <a:r>
              <a:rPr lang="en-US" altLang="ko-KR" sz="1600" smtClean="0"/>
              <a:t>.</a:t>
            </a:r>
          </a:p>
          <a:p>
            <a:pPr lvl="2" eaLnBrk="1" hangingPunct="1"/>
            <a:r>
              <a:rPr lang="en-US" altLang="ko-KR" sz="1400" smtClean="0"/>
              <a:t>1</a:t>
            </a:r>
            <a:r>
              <a:rPr lang="ko-KR" altLang="en-US" sz="1400" smtClean="0"/>
              <a:t>번 문제와 같은 </a:t>
            </a:r>
            <a:r>
              <a:rPr lang="en-US" altLang="ko-KR" sz="1400" smtClean="0"/>
              <a:t>Unsorted Linked List </a:t>
            </a:r>
            <a:r>
              <a:rPr lang="ko-KR" altLang="en-US" sz="1400" smtClean="0"/>
              <a:t>파일 사용 </a:t>
            </a:r>
            <a:r>
              <a:rPr lang="en-US" altLang="ko-KR" sz="1400" smtClean="0"/>
              <a:t>(</a:t>
            </a:r>
            <a:r>
              <a:rPr lang="ko-KR" altLang="en-US" sz="1400" smtClean="0"/>
              <a:t>리스트에 저장되는 데이터 타입은 </a:t>
            </a:r>
            <a:r>
              <a:rPr lang="en-US" altLang="ko-KR" sz="1400" smtClean="0"/>
              <a:t>Integer)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z="1600" b="1" smtClean="0"/>
              <a:t>A. </a:t>
            </a:r>
            <a:r>
              <a:rPr lang="ko-KR" altLang="en-US" sz="1600" b="1" smtClean="0"/>
              <a:t>가장 최소값을 갖는 노드를 리턴하는 </a:t>
            </a:r>
            <a:r>
              <a:rPr lang="ko-KR" altLang="en-US" sz="1600" b="1" smtClean="0">
                <a:solidFill>
                  <a:srgbClr val="FF0000"/>
                </a:solidFill>
              </a:rPr>
              <a:t>멤버함수 </a:t>
            </a:r>
            <a:r>
              <a:rPr lang="en-US" altLang="ko-KR" sz="1600" b="1" smtClean="0">
                <a:solidFill>
                  <a:srgbClr val="FF0000"/>
                </a:solidFill>
              </a:rPr>
              <a:t>MinLoc</a:t>
            </a:r>
            <a:r>
              <a:rPr lang="ko-KR" altLang="en-US" sz="1600" b="1" smtClean="0">
                <a:solidFill>
                  <a:srgbClr val="FF0000"/>
                </a:solidFill>
              </a:rPr>
              <a:t>을 구현</a:t>
            </a:r>
            <a:r>
              <a:rPr lang="ko-KR" altLang="en-US" sz="1600" b="1" smtClean="0"/>
              <a:t>하시오</a:t>
            </a:r>
            <a:r>
              <a:rPr lang="en-US" altLang="ko-KR" sz="1600" b="1" smtClean="0"/>
              <a:t>. (</a:t>
            </a:r>
            <a:r>
              <a:rPr lang="ko-KR" altLang="en-US" sz="1600" b="1" smtClean="0"/>
              <a:t>단</a:t>
            </a:r>
            <a:r>
              <a:rPr lang="en-US" altLang="ko-KR" sz="1600" b="1" smtClean="0"/>
              <a:t>, </a:t>
            </a:r>
            <a:r>
              <a:rPr lang="ko-KR" altLang="en-US" sz="1600" b="1" smtClean="0">
                <a:solidFill>
                  <a:srgbClr val="FF0000"/>
                </a:solidFill>
              </a:rPr>
              <a:t>재귀버전</a:t>
            </a:r>
            <a:r>
              <a:rPr lang="ko-KR" altLang="en-US" sz="1600" b="1" smtClean="0"/>
              <a:t>으로 구현해야함</a:t>
            </a:r>
            <a:r>
              <a:rPr lang="en-US" altLang="ko-KR" sz="1600" b="1" smtClean="0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z="1600" b="1" smtClean="0"/>
              <a:t>B. </a:t>
            </a:r>
            <a:r>
              <a:rPr lang="ko-KR" altLang="en-US" sz="1600" b="1" smtClean="0"/>
              <a:t>원소들을 정렬하기 위한 멤버함수 </a:t>
            </a:r>
            <a:r>
              <a:rPr lang="en-US" altLang="ko-KR" sz="1600" b="1" smtClean="0"/>
              <a:t>Sort</a:t>
            </a:r>
            <a:r>
              <a:rPr lang="ko-KR" altLang="en-US" sz="1600" b="1" smtClean="0"/>
              <a:t>를 구현하시오</a:t>
            </a:r>
            <a:r>
              <a:rPr lang="en-US" altLang="ko-KR" sz="1600" b="1" smtClean="0"/>
              <a:t>. (</a:t>
            </a:r>
            <a:r>
              <a:rPr lang="ko-KR" altLang="en-US" sz="1600" b="1" smtClean="0"/>
              <a:t>단</a:t>
            </a:r>
            <a:r>
              <a:rPr lang="en-US" altLang="ko-KR" sz="1600" b="1" smtClean="0"/>
              <a:t>, MinLoc</a:t>
            </a:r>
            <a:r>
              <a:rPr lang="ko-KR" altLang="en-US" sz="1600" b="1" smtClean="0"/>
              <a:t>함수를 이용하여 구현할 것</a:t>
            </a:r>
            <a:r>
              <a:rPr lang="en-US" altLang="ko-KR" sz="1600" b="1" smtClean="0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sz="1600" b="1" smtClean="0"/>
          </a:p>
          <a:p>
            <a:pPr marL="358775" indent="-323850" eaLnBrk="1" hangingPunct="1"/>
            <a:r>
              <a:rPr lang="ko-KR" altLang="en-US" sz="1800" smtClean="0"/>
              <a:t>예제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sz="160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76700"/>
            <a:ext cx="446246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4213" y="5735638"/>
            <a:ext cx="6734175" cy="646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으로 각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비교하면서 가장 작은 값을 가지고 있는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리턴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.(location-&gt;next == NULL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까지 동작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 help slide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13" y="1089025"/>
            <a:ext cx="7429500" cy="2192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public: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...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//b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sort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void Sort(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protected: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최소값을 찾는 함수 정의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*location, 			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은 리스트의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이전에 있는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minimum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가리키는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입력값임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313" y="4098925"/>
            <a:ext cx="7429500" cy="2354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함수 호출 시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클래스 내부 변수인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넘겨져야 한다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 *location,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if(location != NULL) //general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if(location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 가리키는 값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가리키는 값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	//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이 되게 함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( …, …); // 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kumimoji="0" lang="ko-KR" altLang="en-US" sz="1050" b="1" dirty="0" err="1">
                <a:latin typeface="맑은 고딕" pitchFamily="50" charset="-127"/>
                <a:ea typeface="맑은 고딕" pitchFamily="50" charset="-127"/>
              </a:rPr>
              <a:t>노드로</a:t>
            </a:r>
            <a:r>
              <a:rPr kumimoji="0" lang="ko-KR" altLang="en-US" sz="1050" b="1" dirty="0">
                <a:latin typeface="맑은 고딕" pitchFamily="50" charset="-127"/>
                <a:ea typeface="맑은 고딕" pitchFamily="50" charset="-127"/>
              </a:rPr>
              <a:t> 함수 재귀 호출</a:t>
            </a:r>
            <a:endParaRPr kumimoji="0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else  // base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05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34950" y="639763"/>
            <a:ext cx="5702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/>
              <a:t>구현의 예</a:t>
            </a:r>
            <a:r>
              <a:rPr lang="ko-KR" altLang="en-US" sz="1200"/>
              <a:t> </a:t>
            </a:r>
            <a:r>
              <a:rPr lang="en-US" altLang="ko-KR" sz="1200"/>
              <a:t>: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첫번째 버전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앞에서 뒤로 이동하면서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minPtr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를 구함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클래스 정의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68313" y="3778250"/>
            <a:ext cx="14176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MinLoc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 help slide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1016000"/>
            <a:ext cx="7429500" cy="2124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template&lt;class ItemType&gt;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UnsortedType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public: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...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//b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sort 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void Sort(NodeType&lt;ItemType&gt; *location);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protected: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최소값을 찾는 함수 정의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NodeType&lt;ItemType&gt;* MinLoc(NodeType&lt;ItemType&gt; *location);</a:t>
            </a: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// </a:t>
            </a:r>
            <a:r>
              <a:rPr kumimoji="0"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 페이지 버전과 비교하여 </a:t>
            </a:r>
            <a:r>
              <a:rPr kumimoji="0" lang="ko-KR" altLang="en-US" sz="1100" b="1">
                <a:solidFill>
                  <a:srgbClr val="FF0000"/>
                </a:solidFill>
                <a:ea typeface="굴림" pitchFamily="50" charset="-127"/>
              </a:rPr>
              <a:t>파라메터 </a:t>
            </a:r>
            <a:r>
              <a:rPr kumimoji="0" lang="en-US" altLang="ko-KR" sz="1100" b="1">
                <a:solidFill>
                  <a:srgbClr val="FF0000"/>
                </a:solidFill>
                <a:ea typeface="굴림" pitchFamily="50" charset="-127"/>
              </a:rPr>
              <a:t>minPtr</a:t>
            </a:r>
            <a:r>
              <a:rPr kumimoji="0" lang="ko-KR" altLang="en-US" sz="1100" b="1">
                <a:solidFill>
                  <a:srgbClr val="FF0000"/>
                </a:solidFill>
                <a:ea typeface="굴림" pitchFamily="50" charset="-127"/>
              </a:rPr>
              <a:t>가 필요하지 않음</a:t>
            </a:r>
            <a:r>
              <a:rPr kumimoji="0" lang="ko-KR" altLang="en-US" sz="1100" b="1">
                <a:solidFill>
                  <a:srgbClr val="000000"/>
                </a:solidFill>
                <a:ea typeface="굴림" pitchFamily="50" charset="-127"/>
              </a:rPr>
              <a:t>에 주목</a:t>
            </a:r>
            <a:endParaRPr kumimoji="0"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850" y="3941763"/>
            <a:ext cx="7429500" cy="2462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 호출 시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클래스 내부 변수인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넘겨져야 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&gt;*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*location) 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if (location == NULL) // base case: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원래 리스트가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empty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NULL)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NULL;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else if (location-&gt;next == NULL) // another base case :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리스트의 마지막 노드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location;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else { // general case: location != NULL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(location-&gt;next);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if(location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가리키는 값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가리키는 값</a:t>
            </a:r>
            <a:r>
              <a:rPr kumimoji="0" lang="en-US" altLang="ko-KR" sz="1100" b="1">
                <a:latin typeface="맑은 고딕" pitchFamily="50" charset="-127"/>
                <a:ea typeface="맑은 고딕" pitchFamily="50" charset="-127"/>
              </a:rPr>
              <a:t>) // 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은 절대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아님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 Why?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되게 함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</a:tabLs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0825" y="668338"/>
            <a:ext cx="5942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/>
              <a:t>구현의 예</a:t>
            </a:r>
            <a:r>
              <a:rPr lang="ko-KR" altLang="en-US" sz="1100"/>
              <a:t> </a:t>
            </a:r>
            <a:r>
              <a:rPr lang="en-US" altLang="ko-KR" sz="1100"/>
              <a:t>:  </a:t>
            </a:r>
            <a:r>
              <a:rPr lang="ko-KR" altLang="en-US" sz="1100"/>
              <a:t>두 번째 방법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리스트 끝까지 간 후 리턴하면서 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minPtr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를 구함</a:t>
            </a: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100">
                <a:latin typeface="굴림" panose="020B0600000101010101" pitchFamily="50" charset="-127"/>
                <a:ea typeface="굴림" panose="020B0600000101010101" pitchFamily="50" charset="-127"/>
              </a:rPr>
              <a:t>클래스 정의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323850" y="3621088"/>
            <a:ext cx="1624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MinLoc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088" y="1135063"/>
            <a:ext cx="7286625" cy="46624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타입의 임시 저장 공간을 만든다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함수를 통해 작은 값의 위치를 파악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그 값을 임시 저장 공간에 저장한다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현재 가리키고 있는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대입하고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임시 저장한 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최소값으로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바꿔가면서 정렬을 구현한다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//Sort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함수의 파라메터는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listData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넘겨준다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template &lt;class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UnsortedType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&gt;::Sort(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*location)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NodeType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&gt; *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; 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최소값을 가리키는 포인터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temp;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if(location !=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NULL) // empty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리스트가 아니면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MinLoc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loctaion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, location);  // ***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// 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저장된 값과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저장된 값을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exchange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 temp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내용을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</a:t>
            </a:r>
            <a:r>
              <a:rPr kumimoji="0" lang="en-US" altLang="ko-KR" sz="1100" b="1" dirty="0" err="1">
                <a:latin typeface="맑은 고딕" pitchFamily="50" charset="-127"/>
                <a:ea typeface="맑은 고딕" pitchFamily="50" charset="-127"/>
              </a:rPr>
              <a:t>minPtr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를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	//location-&gt;info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temp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의 내용 저장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//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kumimoji="0" lang="ko-KR" altLang="en-US" sz="1100" b="1" dirty="0" err="1">
                <a:latin typeface="맑은 고딕" pitchFamily="50" charset="-127"/>
                <a:ea typeface="맑은 고딕" pitchFamily="50" charset="-127"/>
              </a:rPr>
              <a:t>노드로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(location-&gt;next)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 재귀함수 호출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	// base case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do nothing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위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***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에서 현재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이 마지막 노드이거나 리스트의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minimum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값을 갖는다면 어떻게 될까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좀 더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efficient</a:t>
            </a: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하게 수정하려면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755650" y="765175"/>
            <a:ext cx="135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Sort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08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1. Exercise 12</a:t>
            </a:r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2. Exercise 13</a:t>
            </a:r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3. Exercise 14</a:t>
            </a:r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4. Exercise 16</a:t>
            </a:r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5. Exercise 21</a:t>
            </a:r>
            <a:endParaRPr lang="ko-KR" altLang="en-US" smtClean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정수를 </a:t>
            </a:r>
            <a:r>
              <a:rPr lang="ko-KR" altLang="en-US" dirty="0"/>
              <a:t>포함하는 순환 리스트의 포인터를 인자로 가지며 리스트의 각 요소들의 제곱 합을 구하는</a:t>
            </a:r>
            <a:r>
              <a:rPr lang="en-US" altLang="ko-KR" dirty="0"/>
              <a:t> </a:t>
            </a:r>
            <a:r>
              <a:rPr lang="en-US" altLang="ko-KR" dirty="0" err="1"/>
              <a:t>SumSquares</a:t>
            </a:r>
            <a:r>
              <a:rPr lang="en-US" altLang="ko-KR" dirty="0"/>
              <a:t> </a:t>
            </a:r>
            <a:r>
              <a:rPr lang="ko-KR" altLang="en-US" dirty="0"/>
              <a:t>재귀 함수를 작성하라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예 </a:t>
            </a:r>
            <a:r>
              <a:rPr lang="en-US" altLang="ko-KR" dirty="0"/>
              <a:t>: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684000" lvl="2" eaLnBrk="1" hangingPunct="1">
              <a:defRPr/>
            </a:pP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 err="1"/>
              <a:t>SumSquares</a:t>
            </a:r>
            <a:r>
              <a:rPr lang="en-US" altLang="ko-KR" dirty="0"/>
              <a:t>(</a:t>
            </a:r>
            <a:r>
              <a:rPr lang="en-US" altLang="ko-KR" dirty="0" err="1"/>
              <a:t>listPtr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(5*5)+(2*2)+(3*3)+(1*1)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결과로 </a:t>
            </a:r>
            <a:r>
              <a:rPr lang="en-US" altLang="ko-KR" dirty="0"/>
              <a:t>39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marL="684000" lvl="2" eaLnBrk="1" hangingPunct="1">
              <a:defRPr/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리스트가 비어있지 않음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데이터를 넣은 후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페이지의 </a:t>
            </a:r>
            <a:r>
              <a:rPr lang="en-US" altLang="ko-KR" dirty="0"/>
              <a:t>a, b, c, d, </a:t>
            </a:r>
            <a:r>
              <a:rPr lang="en-US" altLang="ko-KR" dirty="0" smtClean="0"/>
              <a:t>e</a:t>
            </a:r>
            <a:r>
              <a:rPr lang="ko-KR" altLang="en-US" dirty="0" smtClean="0"/>
              <a:t> </a:t>
            </a:r>
            <a:r>
              <a:rPr lang="en-US" altLang="ko-KR" dirty="0" err="1"/>
              <a:t>SumSquares</a:t>
            </a:r>
            <a:r>
              <a:rPr lang="ko-KR" altLang="en-US" dirty="0"/>
              <a:t>가 </a:t>
            </a:r>
            <a:r>
              <a:rPr lang="ko-KR" altLang="en-US" dirty="0" smtClean="0"/>
              <a:t>각각 </a:t>
            </a:r>
            <a:r>
              <a:rPr lang="ko-KR" altLang="en-US" dirty="0"/>
              <a:t>동작하도록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잘못된 부분을 </a:t>
            </a:r>
            <a:r>
              <a:rPr lang="ko-KR" altLang="en-US" dirty="0" err="1">
                <a:solidFill>
                  <a:srgbClr val="FF0000"/>
                </a:solidFill>
              </a:rPr>
              <a:t>수정</a:t>
            </a:r>
            <a:r>
              <a:rPr lang="ko-KR" altLang="en-US" dirty="0" err="1"/>
              <a:t>한후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결과물을 출력하고 에러가 발생한 이유에 </a:t>
            </a:r>
            <a:r>
              <a:rPr lang="ko-KR" altLang="en-US" dirty="0"/>
              <a:t>대해서</a:t>
            </a: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기술하시오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16388" name="직사각형 3"/>
          <p:cNvSpPr>
            <a:spLocks noChangeArrowheads="1"/>
          </p:cNvSpPr>
          <p:nvPr/>
        </p:nvSpPr>
        <p:spPr bwMode="auto">
          <a:xfrm>
            <a:off x="2051050" y="2204864"/>
            <a:ext cx="1225550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5</a:t>
            </a:r>
            <a:endParaRPr kumimoji="0" lang="ko-KR" altLang="en-US" sz="2000"/>
          </a:p>
        </p:txBody>
      </p:sp>
      <p:sp>
        <p:nvSpPr>
          <p:cNvPr id="5" name="직사각형 4"/>
          <p:cNvSpPr/>
          <p:nvPr/>
        </p:nvSpPr>
        <p:spPr bwMode="auto">
          <a:xfrm>
            <a:off x="2916238" y="2204864"/>
            <a:ext cx="360362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3708400" y="2204864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2</a:t>
            </a:r>
            <a:endParaRPr kumimoji="0" lang="ko-KR" altLang="en-US" sz="2000"/>
          </a:p>
        </p:txBody>
      </p:sp>
      <p:sp>
        <p:nvSpPr>
          <p:cNvPr id="7" name="직사각형 6"/>
          <p:cNvSpPr/>
          <p:nvPr/>
        </p:nvSpPr>
        <p:spPr bwMode="auto">
          <a:xfrm>
            <a:off x="4572000" y="2204864"/>
            <a:ext cx="360363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직사각형 7"/>
          <p:cNvSpPr>
            <a:spLocks noChangeArrowheads="1"/>
          </p:cNvSpPr>
          <p:nvPr/>
        </p:nvSpPr>
        <p:spPr bwMode="auto">
          <a:xfrm>
            <a:off x="5219700" y="2204864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3</a:t>
            </a:r>
            <a:endParaRPr kumimoji="0" lang="ko-KR" altLang="en-US" sz="2000"/>
          </a:p>
        </p:txBody>
      </p:sp>
      <p:sp>
        <p:nvSpPr>
          <p:cNvPr id="9" name="직사각형 8"/>
          <p:cNvSpPr/>
          <p:nvPr/>
        </p:nvSpPr>
        <p:spPr bwMode="auto">
          <a:xfrm>
            <a:off x="6084888" y="2204864"/>
            <a:ext cx="358775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직사각형 9"/>
          <p:cNvSpPr>
            <a:spLocks noChangeArrowheads="1"/>
          </p:cNvSpPr>
          <p:nvPr/>
        </p:nvSpPr>
        <p:spPr bwMode="auto">
          <a:xfrm>
            <a:off x="6804025" y="2204864"/>
            <a:ext cx="1223963" cy="5762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/>
              <a:t>1</a:t>
            </a:r>
            <a:endParaRPr kumimoji="0" lang="ko-KR" altLang="en-US" sz="2000"/>
          </a:p>
        </p:txBody>
      </p:sp>
      <p:sp>
        <p:nvSpPr>
          <p:cNvPr id="11" name="직사각형 10"/>
          <p:cNvSpPr/>
          <p:nvPr/>
        </p:nvSpPr>
        <p:spPr bwMode="auto">
          <a:xfrm>
            <a:off x="7667625" y="2204864"/>
            <a:ext cx="360363" cy="576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kumimoji="0"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96" name="직선 화살표 연결선 12"/>
          <p:cNvCxnSpPr>
            <a:cxnSpLocks noChangeShapeType="1"/>
            <a:endCxn id="16390" idx="1"/>
          </p:cNvCxnSpPr>
          <p:nvPr/>
        </p:nvCxnSpPr>
        <p:spPr bwMode="auto">
          <a:xfrm>
            <a:off x="3095625" y="2492202"/>
            <a:ext cx="6127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직선 화살표 연결선 13"/>
          <p:cNvCxnSpPr>
            <a:cxnSpLocks noChangeShapeType="1"/>
          </p:cNvCxnSpPr>
          <p:nvPr/>
        </p:nvCxnSpPr>
        <p:spPr bwMode="auto">
          <a:xfrm>
            <a:off x="4625975" y="2492202"/>
            <a:ext cx="6127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직선 화살표 연결선 14"/>
          <p:cNvCxnSpPr>
            <a:cxnSpLocks noChangeShapeType="1"/>
          </p:cNvCxnSpPr>
          <p:nvPr/>
        </p:nvCxnSpPr>
        <p:spPr bwMode="auto">
          <a:xfrm>
            <a:off x="6192838" y="2500139"/>
            <a:ext cx="6111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직선 연결선 16"/>
          <p:cNvCxnSpPr>
            <a:cxnSpLocks noChangeShapeType="1"/>
          </p:cNvCxnSpPr>
          <p:nvPr/>
        </p:nvCxnSpPr>
        <p:spPr bwMode="auto">
          <a:xfrm flipV="1">
            <a:off x="7667625" y="2204864"/>
            <a:ext cx="3603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TextBox 17"/>
          <p:cNvSpPr txBox="1">
            <a:spLocks noChangeArrowheads="1"/>
          </p:cNvSpPr>
          <p:nvPr/>
        </p:nvSpPr>
        <p:spPr bwMode="auto">
          <a:xfrm>
            <a:off x="827088" y="2276302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  <a:ea typeface="굴림" panose="020B0600000101010101" pitchFamily="50" charset="-127"/>
              </a:rPr>
              <a:t>listPtr</a:t>
            </a:r>
            <a:endParaRPr kumimoji="0" lang="ko-KR" altLang="en-US" sz="18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6401" name="직선 화살표 연결선 18"/>
          <p:cNvCxnSpPr>
            <a:cxnSpLocks noChangeShapeType="1"/>
          </p:cNvCxnSpPr>
          <p:nvPr/>
        </p:nvCxnSpPr>
        <p:spPr bwMode="auto">
          <a:xfrm>
            <a:off x="1476375" y="2492202"/>
            <a:ext cx="6111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81013"/>
            <a:ext cx="5256213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50" y="931863"/>
            <a:ext cx="3429000" cy="5078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int main()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item1 = 1;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item2 = 3;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item3 = 2;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int item4 = 5;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UnsortedType&lt;int&gt; list;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list.InsertItem(item1);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list.InsertItem(item2);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list.InsertItem(item3);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list.InsertItem(item4);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list.PrintSumSquares();</a:t>
            </a:r>
          </a:p>
          <a:p>
            <a:pPr eaLnBrk="1" latinLnBrk="1" hangingPunct="1">
              <a:defRPr/>
            </a:pPr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	return 0;</a:t>
            </a:r>
          </a:p>
          <a:p>
            <a:pPr eaLnBrk="1" latinLnBrk="1" hangingPunct="1">
              <a:defRPr/>
            </a:pPr>
            <a:r>
              <a:rPr kumimoji="0" lang="en-US" altLang="ko-KR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8436" name="TextBox 140"/>
          <p:cNvSpPr txBox="1">
            <a:spLocks noChangeArrowheads="1"/>
          </p:cNvSpPr>
          <p:nvPr/>
        </p:nvSpPr>
        <p:spPr bwMode="auto">
          <a:xfrm>
            <a:off x="298450" y="5588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클라이언트 샘플 코드</a:t>
            </a:r>
            <a:endParaRPr lang="en-US" altLang="ko-KR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TextBox 141"/>
          <p:cNvSpPr txBox="1">
            <a:spLocks noChangeArrowheads="1"/>
          </p:cNvSpPr>
          <p:nvPr/>
        </p:nvSpPr>
        <p:spPr bwMode="auto">
          <a:xfrm>
            <a:off x="3963988" y="487363"/>
            <a:ext cx="189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UnsortedType.h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00500" y="879475"/>
            <a:ext cx="5072063" cy="5908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class UnsortedType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public: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void PrintSumSquares();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…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void UnsortedType&lt;ItemType&gt;::PrintSumSquares()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//a, b, c, d, e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의 문제를 수정 후 출력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SumSquares_a(listData) &lt;&lt; endl;  //  a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SumSquares_b(listData) &lt;&lt; endl;  //  b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SumSquares_c(listData) &lt;&lt; endl;  //  c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SumSquares_d(listData) &lt;&lt; endl;  //  d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    cout &lt;&lt; SumSquares_e(listData) &lt;&lt; endl;  //  e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함수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};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//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함수 정의 및 문제점 수정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클래스 멤버함수 가 아니다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template &lt;class ItemType&gt;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ItemType SumSquares_a(NodeType&lt;ItemType&gt;* list)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	//a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번 문제의 내용 수정</a:t>
            </a: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…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다른 문제 역시 위처럼 구현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ea typeface="굴림" pitchFamily="50" charset="-127"/>
              </a:rPr>
              <a:t>수정</a:t>
            </a:r>
            <a:r>
              <a:rPr kumimoji="0" lang="en-US" altLang="ko-KR" sz="1400">
                <a:solidFill>
                  <a:srgbClr val="000000"/>
                </a:solidFill>
                <a:ea typeface="굴림" pitchFamily="50" charset="-127"/>
              </a:rPr>
              <a:t>.</a:t>
            </a:r>
            <a:endParaRPr kumimoji="0" lang="ko-KR" altLang="en-US" sz="140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13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 smtClean="0"/>
              <a:t>문 제</a:t>
            </a: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 smtClean="0"/>
              <a:t>피보나치 수열</a:t>
            </a:r>
            <a:r>
              <a:rPr lang="en-US" altLang="ko-KR" dirty="0" smtClean="0"/>
              <a:t>(Fibonacci sequence)</a:t>
            </a:r>
            <a:r>
              <a:rPr lang="ko-KR" altLang="en-US" dirty="0" smtClean="0"/>
              <a:t>은 다음과 같은 정수의 연속이다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 smtClean="0"/>
              <a:t>0, 1, 1, 2, 3, 5, 8, 13, 21, 34, 55, 89 …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 smtClean="0"/>
              <a:t>이 정수의 연속은 현 시점에서 이전의 두 수에 대한 합이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수를 계산하는 </a:t>
            </a:r>
            <a:r>
              <a:rPr lang="ko-KR" altLang="en-US" dirty="0" err="1" smtClean="0"/>
              <a:t>재귀식은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Fib(0)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Fib(N) = N (N=0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), Fib(N-2)+Fib(N-1) (N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클 때</a:t>
            </a:r>
            <a:r>
              <a:rPr lang="en-US" altLang="ko-KR" dirty="0" smtClean="0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A. Fibonacci </a:t>
            </a: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rgbClr val="FF0000"/>
                </a:solidFill>
              </a:rPr>
              <a:t>재귀 버전</a:t>
            </a:r>
            <a:r>
              <a:rPr lang="ko-KR" altLang="en-US" dirty="0" smtClean="0"/>
              <a:t>으로 구현하시오</a:t>
            </a:r>
            <a:r>
              <a:rPr lang="en-US" altLang="ko-KR" dirty="0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B. Fibonacci </a:t>
            </a: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rgbClr val="FF0000"/>
                </a:solidFill>
              </a:rPr>
              <a:t>비 재귀 버전</a:t>
            </a:r>
            <a:r>
              <a:rPr lang="ko-KR" altLang="en-US" dirty="0" smtClean="0"/>
              <a:t>으로 구현하시오</a:t>
            </a:r>
            <a:r>
              <a:rPr lang="en-US" altLang="ko-KR" dirty="0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C. </a:t>
            </a:r>
            <a:r>
              <a:rPr lang="ko-KR" altLang="en-US" dirty="0" smtClean="0"/>
              <a:t>재귀 버전이 더 효율적으로 성능을 향상시킨다고 생각하는가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/>
              <a:t>답을 기록하고 답에 대한 근거를 </a:t>
            </a:r>
            <a:r>
              <a:rPr lang="ko-KR" altLang="en-US" dirty="0" smtClean="0">
                <a:solidFill>
                  <a:srgbClr val="FF0000"/>
                </a:solidFill>
              </a:rPr>
              <a:t>테스트 드라이버의 상단에 주석으로 기록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550" y="1341438"/>
            <a:ext cx="7000875" cy="2892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iostream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using</a:t>
            </a:r>
            <a:r>
              <a:rPr kumimoji="0" lang="ko-KR" altLang="en-US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namespace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std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n);</a:t>
            </a: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Fibonacci_non_recursive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n);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main ()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cout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&lt;&lt; </a:t>
            </a:r>
            <a:r>
              <a:rPr kumimoji="0" lang="en-US" altLang="ko-KR" sz="1400" dirty="0" err="1" smtClean="0">
                <a:solidFill>
                  <a:srgbClr val="000000"/>
                </a:solidFill>
                <a:ea typeface="굴림" pitchFamily="50" charset="-127"/>
              </a:rPr>
              <a:t>Fibonacci_recursive</a:t>
            </a:r>
            <a:r>
              <a:rPr kumimoji="0" lang="en-US" altLang="ko-KR" sz="1400" dirty="0" smtClean="0">
                <a:solidFill>
                  <a:srgbClr val="000000"/>
                </a:solidFill>
                <a:ea typeface="굴림" pitchFamily="50" charset="-127"/>
              </a:rPr>
              <a:t>(45) 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endl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cout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 &lt;&lt; </a:t>
            </a:r>
            <a:r>
              <a:rPr kumimoji="0" lang="en-US" altLang="ko-KR" sz="1400" dirty="0" err="1" smtClean="0">
                <a:solidFill>
                  <a:srgbClr val="000000"/>
                </a:solidFill>
                <a:ea typeface="굴림" pitchFamily="50" charset="-127"/>
              </a:rPr>
              <a:t>Fibonacci_non_recursive</a:t>
            </a:r>
            <a:r>
              <a:rPr kumimoji="0" lang="en-US" altLang="ko-KR" sz="1400" dirty="0" smtClean="0">
                <a:solidFill>
                  <a:srgbClr val="000000"/>
                </a:solidFill>
                <a:ea typeface="굴림" pitchFamily="50" charset="-127"/>
              </a:rPr>
              <a:t>(45) 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&lt;&lt;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pitchFamily="50" charset="-127"/>
              </a:rPr>
              <a:t>endl</a:t>
            </a: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;</a:t>
            </a:r>
          </a:p>
          <a:p>
            <a:pPr eaLnBrk="1" latin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	return 0;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pitchFamily="50" charset="-127"/>
              </a:rPr>
              <a:t>}</a:t>
            </a:r>
            <a:endParaRPr kumimoji="0" lang="ko-KR" altLang="en-US" sz="1400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900113" y="100806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클라이언트 코드 예제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14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 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다음은 주어진 근사치 답</a:t>
            </a:r>
            <a:r>
              <a:rPr lang="en-US" altLang="ko-KR" dirty="0"/>
              <a:t>(</a:t>
            </a:r>
            <a:r>
              <a:rPr lang="en-US" altLang="ko-KR" dirty="0" err="1"/>
              <a:t>approx</a:t>
            </a:r>
            <a:r>
              <a:rPr lang="en-US" altLang="ko-KR" dirty="0"/>
              <a:t>)</a:t>
            </a:r>
            <a:r>
              <a:rPr lang="ko-KR" altLang="en-US" dirty="0"/>
              <a:t>과 지정된 허용치</a:t>
            </a:r>
            <a:r>
              <a:rPr lang="en-US" altLang="ko-KR" dirty="0"/>
              <a:t>(</a:t>
            </a:r>
            <a:r>
              <a:rPr lang="en-US" altLang="ko-KR" dirty="0" err="1"/>
              <a:t>tol</a:t>
            </a:r>
            <a:r>
              <a:rPr lang="en-US" altLang="ko-KR" dirty="0"/>
              <a:t>) </a:t>
            </a:r>
            <a:r>
              <a:rPr lang="ko-KR" altLang="en-US" dirty="0"/>
              <a:t>내의 수에 대한 제곱근 근사치를 계산하는 함수이다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ko-KR" altLang="en-US" dirty="0"/>
          </a:p>
          <a:p>
            <a:pPr marL="684000" lvl="2" eaLnBrk="1" hangingPunct="1">
              <a:defRPr/>
            </a:pPr>
            <a:r>
              <a:rPr lang="en-US" altLang="ko-KR" dirty="0"/>
              <a:t>A. </a:t>
            </a:r>
            <a:r>
              <a:rPr lang="ko-KR" altLang="en-US" dirty="0"/>
              <a:t>재귀 버전으로 </a:t>
            </a:r>
            <a:r>
              <a:rPr lang="en-US" altLang="ko-KR" dirty="0" err="1"/>
              <a:t>SqrRoot_recursion</a:t>
            </a:r>
            <a:r>
              <a:rPr lang="en-US" altLang="ko-KR" dirty="0"/>
              <a:t> </a:t>
            </a:r>
            <a:r>
              <a:rPr lang="ko-KR" altLang="en-US" dirty="0"/>
              <a:t>함수를 구현하시오</a:t>
            </a:r>
            <a:r>
              <a:rPr lang="en-US" altLang="ko-KR" dirty="0"/>
              <a:t>.</a:t>
            </a:r>
          </a:p>
          <a:p>
            <a:pPr marL="684000" lvl="2" eaLnBrk="1" hangingPunct="1">
              <a:defRPr/>
            </a:pPr>
            <a:r>
              <a:rPr lang="en-US" altLang="ko-KR" dirty="0"/>
              <a:t>B. </a:t>
            </a:r>
            <a:r>
              <a:rPr lang="ko-KR" altLang="en-US" dirty="0" err="1"/>
              <a:t>비재귀</a:t>
            </a:r>
            <a:r>
              <a:rPr lang="ko-KR" altLang="en-US" dirty="0"/>
              <a:t> 버전으로 </a:t>
            </a:r>
            <a:r>
              <a:rPr lang="en-US" altLang="ko-KR" dirty="0" err="1"/>
              <a:t>SqrRoot_non_recursion</a:t>
            </a:r>
            <a:r>
              <a:rPr lang="en-US" altLang="ko-KR" dirty="0"/>
              <a:t> </a:t>
            </a:r>
            <a:r>
              <a:rPr lang="ko-KR" altLang="en-US" dirty="0"/>
              <a:t>함수를 구현하시오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0113" y="1773238"/>
            <a:ext cx="7286625" cy="138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SqrRoot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(number, approx, 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200" baseline="30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-number|&lt;=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kumimoji="0" 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approx</a:t>
            </a:r>
            <a:endParaRPr kumimoji="0" 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200" baseline="30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-number|&gt;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kumimoji="0" 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SqrRoot</a:t>
            </a:r>
            <a:r>
              <a:rPr kumimoji="0" 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(number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(approx</a:t>
            </a:r>
            <a:r>
              <a:rPr kumimoji="0" lang="en-US" sz="1200" baseline="30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+number)/(2*approx),</a:t>
            </a:r>
            <a:r>
              <a:rPr kumimoji="0" 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113" y="3284538"/>
            <a:ext cx="7286625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변수 설명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number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제곱근을 구하고자 하는 수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제곱근의 근사치입니다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계산을 반복할 수록 제곱근에 근접합니다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함수 호출 시 초기 조건으로 이 값이 들어가야 하는데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같은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어떠한 값이 들어가야 할지 생각해 보세요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얼마만큼 제곱근에 정확한지 그 범위를 지정합니다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작은 수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이하의 수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입력할 수록 정확해 집니다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538" y="730250"/>
            <a:ext cx="5235575" cy="95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함수 동작의 예제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제곱근을 구하기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고등학교 시간에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1.414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라고 외웠습니다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초기 조건을 다음과 같이 준다고 가정합니다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number:2, approx:1, tol:0.1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4413" y="4587875"/>
            <a:ext cx="4214812" cy="307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계산한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approx (1.416)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리턴합니다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2230438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조건문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계산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|1*1 – 2 | = 1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값은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에 지정한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(0.1)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정확도보다 높습니다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근사치 계산을 수행합니다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850" y="3516313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(approx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+number)/(2*approx)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(1*1+2)/(2*1) = 3/2 = 1.5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첫 번째 근사치가 나왔습니다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정확도를 비교해 봅시다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850" y="4802188"/>
            <a:ext cx="3929063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|1.5*1.5 – 2| = 2.25 – 2 = 0.25 ( &gt;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tol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)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아직은 원하는 만큼의 정확도가 아닙니다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다시 계산 합니다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24413" y="2230438"/>
            <a:ext cx="4214812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+number)/(2*approx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(1.5*1.5 + 2)/(2*1.5) = (2.25 + 2) / 3 = 1.416666…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두 번째 근사치가 나왔습니다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정확도를 비교해 봅시다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24413" y="3516313"/>
            <a:ext cx="4214812" cy="738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|approx</a:t>
            </a:r>
            <a:r>
              <a:rPr kumimoji="0" lang="en-US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-number|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|1.416*1.416 – 2| = 2.005 – 2 = 0.005</a:t>
            </a:r>
            <a:br>
              <a:rPr kumimoji="0" 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만족할만한 정확도를 가지는 값을 구했습니다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1" name="Shape 15"/>
          <p:cNvCxnSpPr>
            <a:stCxn id="8" idx="2"/>
            <a:endCxn id="9" idx="0"/>
          </p:cNvCxnSpPr>
          <p:nvPr/>
        </p:nvCxnSpPr>
        <p:spPr>
          <a:xfrm rot="5400000" flipH="1" flipV="1">
            <a:off x="2846388" y="1671638"/>
            <a:ext cx="3525837" cy="4643437"/>
          </a:xfrm>
          <a:prstGeom prst="bentConnector5">
            <a:avLst>
              <a:gd name="adj1" fmla="val -6483"/>
              <a:gd name="adj2" fmla="val 48462"/>
              <a:gd name="adj3" fmla="val 1064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rot="5400000">
            <a:off x="2122488" y="3349625"/>
            <a:ext cx="3317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rot="5400000">
            <a:off x="2122488" y="4635500"/>
            <a:ext cx="3317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0" idx="0"/>
          </p:cNvCxnSpPr>
          <p:nvPr/>
        </p:nvCxnSpPr>
        <p:spPr>
          <a:xfrm rot="16200000" flipH="1">
            <a:off x="6765131" y="3350419"/>
            <a:ext cx="3317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5" idx="0"/>
          </p:cNvCxnSpPr>
          <p:nvPr/>
        </p:nvCxnSpPr>
        <p:spPr>
          <a:xfrm rot="5400000">
            <a:off x="6765925" y="4421188"/>
            <a:ext cx="33178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9974</TotalTime>
  <Words>1193</Words>
  <Application>Microsoft Office PowerPoint</Application>
  <PresentationFormat>화면 슬라이드 쇼(4:3)</PresentationFormat>
  <Paragraphs>340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Courier</vt:lpstr>
      <vt:lpstr>굴림</vt:lpstr>
      <vt:lpstr>맑은 고딕</vt:lpstr>
      <vt:lpstr>바탕</vt:lpstr>
      <vt:lpstr>Arial</vt:lpstr>
      <vt:lpstr>Times New Roman</vt:lpstr>
      <vt:lpstr>Wingdings</vt:lpstr>
      <vt:lpstr>CT테마</vt:lpstr>
      <vt:lpstr>Data Structures</vt:lpstr>
      <vt:lpstr>Lab 08</vt:lpstr>
      <vt:lpstr>1. Exercise 12</vt:lpstr>
      <vt:lpstr>1-help slide</vt:lpstr>
      <vt:lpstr>1-help slide</vt:lpstr>
      <vt:lpstr>2. Exercise 13</vt:lpstr>
      <vt:lpstr>2-help slide</vt:lpstr>
      <vt:lpstr>3. Exercise 14</vt:lpstr>
      <vt:lpstr>3-help slide</vt:lpstr>
      <vt:lpstr>3-help slide</vt:lpstr>
      <vt:lpstr>4. Exercise 16</vt:lpstr>
      <vt:lpstr>4-help slide</vt:lpstr>
      <vt:lpstr>4-help slide</vt:lpstr>
      <vt:lpstr>4-help slide</vt:lpstr>
      <vt:lpstr>5. Exercise 21</vt:lpstr>
      <vt:lpstr>5 help slide</vt:lpstr>
      <vt:lpstr>5 help slide</vt:lpstr>
      <vt:lpstr>5. help slide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lee</cp:lastModifiedBy>
  <cp:revision>517</cp:revision>
  <dcterms:created xsi:type="dcterms:W3CDTF">2009-05-29T08:22:21Z</dcterms:created>
  <dcterms:modified xsi:type="dcterms:W3CDTF">2023-05-04T15:36:29Z</dcterms:modified>
</cp:coreProperties>
</file>