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84" r:id="rId4"/>
    <p:sldId id="283" r:id="rId5"/>
    <p:sldId id="286" r:id="rId6"/>
    <p:sldId id="287" r:id="rId7"/>
    <p:sldId id="288" r:id="rId8"/>
    <p:sldId id="289" r:id="rId9"/>
    <p:sldId id="290" r:id="rId10"/>
    <p:sldId id="291" r:id="rId11"/>
  </p:sldIdLst>
  <p:sldSz cx="14630400" cy="8229600"/>
  <p:notesSz cx="8229600" cy="146304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나눔스퀘어" panose="020B0600000101010101" pitchFamily="50" charset="-127"/>
      <p:regular r:id="rId15"/>
    </p:embeddedFont>
    <p:embeddedFont>
      <p:font typeface="Roboto Light" panose="02000000000000000000" pitchFamily="2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oppins Light" panose="00000400000000000000" pitchFamily="2" charset="0"/>
      <p:regular r:id="rId22"/>
      <p: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49B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10"/>
  </p:normalViewPr>
  <p:slideViewPr>
    <p:cSldViewPr snapToGrid="0" snapToObjects="1">
      <p:cViewPr varScale="1">
        <p:scale>
          <a:sx n="38" d="100"/>
          <a:sy n="38" d="100"/>
        </p:scale>
        <p:origin x="84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46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1xhlol/system-prompts-and-models-of-ai-tool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238018"/>
            <a:ext cx="8726728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ko-KR" altLang="en-US" sz="4450" dirty="0" smtClean="0">
                <a:solidFill>
                  <a:srgbClr val="F2F2F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oppins Light" pitchFamily="34" charset="-120"/>
              </a:rPr>
              <a:t>프롬프트의 이해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957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14:00 </a:t>
            </a:r>
            <a:r>
              <a:rPr lang="en-US" sz="1750" dirty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~ 15:00, </a:t>
            </a:r>
            <a:r>
              <a:rPr lang="en-US" sz="175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1</a:t>
            </a:r>
            <a:r>
              <a:rPr lang="ko-KR" altLang="en-US" sz="175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시간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613791"/>
            <a:ext cx="8088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프롬프트 엔지니어링이라는 직업이 사라지고 있다고 합니다</a:t>
            </a:r>
            <a:r>
              <a:rPr lang="en-US" altLang="ko-KR" sz="175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.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어느샌가 공통업무가 되고 있기 때문이죠</a:t>
            </a:r>
            <a:r>
              <a:rPr lang="en-US" altLang="ko-KR" sz="175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. </a:t>
            </a:r>
            <a:r>
              <a:rPr lang="ko-KR" altLang="en-US" sz="175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프롬프트</a:t>
            </a:r>
            <a:r>
              <a:rPr lang="en-US" altLang="ko-KR" sz="175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, </a:t>
            </a:r>
            <a:r>
              <a:rPr lang="ko-KR" altLang="en-US" sz="175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익숙한가요</a:t>
            </a:r>
            <a:r>
              <a:rPr lang="en-US" altLang="ko-KR" sz="175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?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어떻게 하면</a:t>
            </a:r>
            <a:r>
              <a:rPr lang="en-US" altLang="ko-KR" sz="175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,</a:t>
            </a:r>
            <a:r>
              <a:rPr lang="ko-KR" altLang="en-US" sz="1750" dirty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 </a:t>
            </a:r>
            <a:r>
              <a:rPr lang="ko-KR" altLang="en-US" sz="175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더 좋은 결과를 뽑아낼 수 있을까요</a:t>
            </a:r>
            <a:r>
              <a:rPr lang="en-US" altLang="ko-KR" sz="175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?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32" y="1993392"/>
            <a:ext cx="6377940" cy="36445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592"/>
            <a:ext cx="14927580" cy="85300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164592"/>
            <a:ext cx="14927580" cy="8530046"/>
          </a:xfrm>
          <a:prstGeom prst="rect">
            <a:avLst/>
          </a:prstGeom>
          <a:gradFill flip="none" rotWithShape="1">
            <a:gsLst>
              <a:gs pos="0">
                <a:srgbClr val="7B7C7E"/>
              </a:gs>
              <a:gs pos="0">
                <a:schemeClr val="accent1">
                  <a:lumMod val="5000"/>
                  <a:lumOff val="95000"/>
                </a:schemeClr>
              </a:gs>
              <a:gs pos="51000">
                <a:schemeClr val="tx1">
                  <a:alpha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 0"/>
          <p:cNvSpPr/>
          <p:nvPr/>
        </p:nvSpPr>
        <p:spPr>
          <a:xfrm>
            <a:off x="1459254" y="2298288"/>
            <a:ext cx="11035130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050"/>
              </a:lnSpc>
            </a:pPr>
            <a:r>
              <a:rPr lang="ko-KR" altLang="en-US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이제 시작입니다</a:t>
            </a:r>
            <a:r>
              <a:rPr lang="en-US" altLang="ko-KR" sz="4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>
              <a:lnSpc>
                <a:spcPts val="5050"/>
              </a:lnSpc>
            </a:pPr>
            <a:r>
              <a:rPr lang="ko-KR" altLang="en-US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여러분의 프롬프트를 마음껏 확장해보세요</a:t>
            </a:r>
            <a:r>
              <a:rPr lang="en-US" altLang="ko-KR" sz="40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en-US" sz="40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64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/>
          <p:cNvSpPr/>
          <p:nvPr/>
        </p:nvSpPr>
        <p:spPr>
          <a:xfrm>
            <a:off x="1038630" y="987600"/>
            <a:ext cx="11689818" cy="644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550"/>
              </a:lnSpc>
            </a:pPr>
            <a:r>
              <a:rPr lang="en-US" sz="4000" dirty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"Tiny Crap Riding Enormous Iguana"</a:t>
            </a:r>
            <a:endParaRPr lang="en-US" sz="4000" dirty="0">
              <a:solidFill>
                <a:srgbClr val="E5E0D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Roboto Light" pitchFamily="34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40" y="1668542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67814" y="1280208"/>
            <a:ext cx="11689818" cy="644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550"/>
              </a:lnSpc>
            </a:pPr>
            <a:r>
              <a:rPr lang="ko-KR" altLang="en-US" sz="400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갑자기 이구아나가 왜 튀어나오죠</a:t>
            </a:r>
            <a:r>
              <a:rPr lang="en-US" altLang="ko-KR" sz="400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Roboto Light" pitchFamily="34" charset="-120"/>
              </a:rPr>
              <a:t>?</a:t>
            </a:r>
            <a:endParaRPr lang="en-US" sz="4000" dirty="0">
              <a:solidFill>
                <a:srgbClr val="E5E0D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Roboto Light" pitchFamily="34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9286" y="2218923"/>
            <a:ext cx="12522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en-US" altLang="ko-KR" sz="440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iny</a:t>
            </a:r>
            <a:endParaRPr lang="en-US" altLang="ko-KR" sz="4400" dirty="0">
              <a:solidFill>
                <a:srgbClr val="E5E0D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89286" y="3194214"/>
            <a:ext cx="13861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en-US" altLang="ko-KR" sz="440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rap</a:t>
            </a:r>
            <a:endParaRPr lang="en-US" altLang="ko-KR" sz="4400" dirty="0">
              <a:solidFill>
                <a:srgbClr val="E5E0D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9286" y="4116055"/>
            <a:ext cx="17860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</a:t>
            </a:r>
            <a:r>
              <a:rPr lang="en-US" altLang="ko-KR" sz="440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iding</a:t>
            </a:r>
            <a:endParaRPr lang="en-US" altLang="ko-KR" sz="4400" dirty="0">
              <a:solidFill>
                <a:srgbClr val="E5E0D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9286" y="5102983"/>
            <a:ext cx="28071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r>
              <a:rPr lang="en-US" altLang="ko-KR" sz="440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normous</a:t>
            </a:r>
            <a:endParaRPr lang="en-US" altLang="ko-KR" sz="4400" dirty="0">
              <a:solidFill>
                <a:srgbClr val="E5E0D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9286" y="6115085"/>
            <a:ext cx="19014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440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guana</a:t>
            </a:r>
            <a:endParaRPr lang="en-US" altLang="ko-KR" sz="4400" dirty="0">
              <a:solidFill>
                <a:srgbClr val="E5E0D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3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/>
          <p:cNvSpPr/>
          <p:nvPr/>
        </p:nvSpPr>
        <p:spPr>
          <a:xfrm>
            <a:off x="721638" y="566976"/>
            <a:ext cx="11035130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ko-KR" altLang="en-US" sz="4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프롬프트의 원칙</a:t>
            </a:r>
            <a:endParaRPr lang="en-US" sz="4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89286" y="2218923"/>
            <a:ext cx="13635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</a:t>
            </a:r>
            <a:r>
              <a:rPr lang="en-US" altLang="ko-KR" sz="440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ask</a:t>
            </a:r>
            <a:endParaRPr lang="en-US" altLang="ko-KR" sz="4400" dirty="0">
              <a:solidFill>
                <a:srgbClr val="E5E0D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 0"/>
          <p:cNvSpPr/>
          <p:nvPr/>
        </p:nvSpPr>
        <p:spPr>
          <a:xfrm>
            <a:off x="4301715" y="2218923"/>
            <a:ext cx="10031936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짧은 호흡</a:t>
            </a:r>
            <a:r>
              <a:rPr lang="en-US" altLang="ko-KR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작게 쪼개고</a:t>
            </a:r>
            <a:r>
              <a:rPr lang="en-US" altLang="ko-KR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명확하게 지시</a:t>
            </a:r>
            <a:endParaRPr lang="en-US" sz="3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9286" y="3194214"/>
            <a:ext cx="22124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en-US" altLang="ko-KR" sz="440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ontext</a:t>
            </a:r>
            <a:endParaRPr lang="en-US" altLang="ko-KR" sz="4400" dirty="0">
              <a:solidFill>
                <a:srgbClr val="E5E0D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 0"/>
          <p:cNvSpPr/>
          <p:nvPr/>
        </p:nvSpPr>
        <p:spPr>
          <a:xfrm>
            <a:off x="4301715" y="3194214"/>
            <a:ext cx="10031936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배경지식 풍부하게</a:t>
            </a:r>
            <a:r>
              <a:rPr lang="en-US" altLang="ko-KR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각도로 제공</a:t>
            </a:r>
            <a:endParaRPr lang="en-US" sz="3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9286" y="4116055"/>
            <a:ext cx="28052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</a:t>
            </a:r>
            <a:r>
              <a:rPr lang="en-US" altLang="ko-KR" sz="440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eference</a:t>
            </a:r>
            <a:endParaRPr lang="en-US" altLang="ko-KR" sz="4400" dirty="0">
              <a:solidFill>
                <a:srgbClr val="E5E0D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 0"/>
          <p:cNvSpPr/>
          <p:nvPr/>
        </p:nvSpPr>
        <p:spPr>
          <a:xfrm>
            <a:off x="4301715" y="4116055"/>
            <a:ext cx="10031936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ko-KR" altLang="en-US" sz="360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참고 사례 및 밴치마크의 제공하여 명확화</a:t>
            </a:r>
            <a:endParaRPr lang="en-US" sz="3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89286" y="5102983"/>
            <a:ext cx="28496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r>
              <a:rPr lang="en-US" altLang="ko-KR" sz="440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valuation</a:t>
            </a:r>
            <a:endParaRPr lang="en-US" altLang="ko-KR" sz="4400" dirty="0">
              <a:solidFill>
                <a:srgbClr val="E5E0D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 0"/>
          <p:cNvSpPr/>
          <p:nvPr/>
        </p:nvSpPr>
        <p:spPr>
          <a:xfrm>
            <a:off x="4301715" y="5102983"/>
            <a:ext cx="10031936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ko-KR" altLang="en-US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r>
              <a:rPr lang="en-US" altLang="ko-KR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잣대 확보하여 평가</a:t>
            </a:r>
            <a:endParaRPr lang="en-US" sz="3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89286" y="6115085"/>
            <a:ext cx="23639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4400" dirty="0" smtClean="0">
                <a:solidFill>
                  <a:srgbClr val="E5E0D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teration</a:t>
            </a:r>
            <a:endParaRPr lang="en-US" altLang="ko-KR" sz="4400" dirty="0">
              <a:solidFill>
                <a:srgbClr val="E5E0D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 0"/>
          <p:cNvSpPr/>
          <p:nvPr/>
        </p:nvSpPr>
        <p:spPr>
          <a:xfrm>
            <a:off x="4301715" y="6115085"/>
            <a:ext cx="10031936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050"/>
              </a:lnSpc>
            </a:pPr>
            <a:r>
              <a:rPr lang="ko-KR" altLang="en-US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 수행으로</a:t>
            </a:r>
            <a:r>
              <a:rPr lang="en-US" altLang="ko-KR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36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더 낫게 </a:t>
            </a:r>
            <a:r>
              <a:rPr lang="ko-KR" altLang="en-US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개선</a:t>
            </a:r>
            <a:r>
              <a:rPr lang="en-US" altLang="ko-KR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sz="36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4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11035130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ko-KR" altLang="en-US" sz="4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주요사의 시스템 프롬프트를 확인해봅시다</a:t>
            </a:r>
            <a:endParaRPr lang="en-US" sz="4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876" y="2889504"/>
            <a:ext cx="6301158" cy="4668060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450" y="1211342"/>
            <a:ext cx="6516009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11035130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Perplexity</a:t>
            </a:r>
            <a:r>
              <a:rPr lang="ko-KR" altLang="en-US" sz="4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</a:t>
            </a:r>
            <a:r>
              <a:rPr lang="ko-KR" altLang="en-US" sz="4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프롬프트를 만들어봅시다</a:t>
            </a:r>
            <a:endParaRPr lang="en-US" sz="4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 0"/>
          <p:cNvSpPr/>
          <p:nvPr/>
        </p:nvSpPr>
        <p:spPr>
          <a:xfrm>
            <a:off x="1789898" y="2298288"/>
            <a:ext cx="10194749" cy="2145696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ko-KR" altLang="en-US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최근 내 업무의 트랜드 관련 </a:t>
            </a:r>
            <a:r>
              <a:rPr lang="en-US" altLang="ko-KR" sz="2800" dirty="0" err="1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Top5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키워드 주요내용을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정리하여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br>
              <a:rPr lang="en-US" altLang="ko-KR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뉴스레터 방식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(HTML)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출력하는 </a:t>
            </a:r>
            <a:endParaRPr lang="en-US" altLang="ko-KR" sz="28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lnSpc>
                <a:spcPts val="5050"/>
              </a:lnSpc>
              <a:buNone/>
            </a:pPr>
            <a:r>
              <a:rPr lang="en-US" altLang="ko-KR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N8N</a:t>
            </a: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 AGENT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프롬프트</a:t>
            </a:r>
            <a:endParaRPr lang="en-US" sz="2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4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11035130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Gemini</a:t>
            </a:r>
            <a:r>
              <a:rPr lang="ko-KR" altLang="en-US" sz="4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4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GEM</a:t>
            </a:r>
            <a:endParaRPr lang="en-US" sz="4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173" y="1639200"/>
            <a:ext cx="8602891" cy="60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11035130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Gemini</a:t>
            </a:r>
            <a:r>
              <a:rPr lang="ko-KR" altLang="en-US" sz="4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4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GEM</a:t>
            </a:r>
            <a:endParaRPr lang="en-US" sz="4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 0"/>
          <p:cNvSpPr/>
          <p:nvPr/>
        </p:nvSpPr>
        <p:spPr>
          <a:xfrm>
            <a:off x="1459254" y="2298288"/>
            <a:ext cx="11035130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05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docs\Prompt\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콘텐츠시각화</a:t>
            </a:r>
            <a:r>
              <a:rPr lang="en-US" altLang="ko-KR" sz="2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gems</a:t>
            </a:r>
          </a:p>
          <a:p>
            <a:pPr>
              <a:lnSpc>
                <a:spcPts val="505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gem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셋팅하고 실행해봅시다</a:t>
            </a:r>
            <a:endParaRPr lang="en-US" sz="2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91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11035130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 </a:t>
            </a:r>
            <a:r>
              <a:rPr lang="en-US" sz="40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studio</a:t>
            </a:r>
            <a:endParaRPr lang="en-US" sz="4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 0"/>
          <p:cNvSpPr/>
          <p:nvPr/>
        </p:nvSpPr>
        <p:spPr>
          <a:xfrm>
            <a:off x="1459254" y="2298288"/>
            <a:ext cx="11035130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050"/>
              </a:lnSpc>
            </a:pPr>
            <a:r>
              <a:rPr lang="en-US" altLang="ko-KR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gem </a:t>
            </a:r>
            <a:r>
              <a:rPr lang="ko-KR" altLang="en-US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프롬프트를 맥락으로 던지고</a:t>
            </a:r>
            <a:endParaRPr lang="en-US" altLang="ko-KR" sz="2800" dirty="0" smtClean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ts val="5050"/>
              </a:lnSpc>
            </a:pPr>
            <a:r>
              <a:rPr lang="ko-KR" altLang="en-US" sz="280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프롬프트를 만들어 봅시다</a:t>
            </a:r>
            <a:endParaRPr lang="en-US" sz="28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80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147</Words>
  <Application>Microsoft Office PowerPoint</Application>
  <PresentationFormat>Custom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나눔스퀘어</vt:lpstr>
      <vt:lpstr>Roboto Light</vt:lpstr>
      <vt:lpstr>Calibri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WOOSEOK JEONG</dc:creator>
  <cp:lastModifiedBy>David Jeong</cp:lastModifiedBy>
  <cp:revision>25</cp:revision>
  <dcterms:created xsi:type="dcterms:W3CDTF">2025-06-25T22:23:21Z</dcterms:created>
  <dcterms:modified xsi:type="dcterms:W3CDTF">2025-07-03T14:03:09Z</dcterms:modified>
</cp:coreProperties>
</file>