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5" r:id="rId9"/>
    <p:sldId id="266" r:id="rId10"/>
    <p:sldId id="267" r:id="rId11"/>
    <p:sldId id="260" r:id="rId12"/>
    <p:sldId id="269" r:id="rId13"/>
    <p:sldId id="270" r:id="rId14"/>
    <p:sldId id="271" r:id="rId15"/>
    <p:sldId id="26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661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rgbClr val="FFC000">
              <a:alpha val="29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 userDrawn="1"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2017-09-02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2017-09-02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2017-09-02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A73E1A6-FD5B-410B-8D77-29923B500F0F}" type="datetimeFigureOut">
              <a:rPr lang="ko-KR" altLang="en-US" smtClean="0"/>
              <a:pPr/>
              <a:t>2017-09-02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1196752"/>
            <a:ext cx="8458200" cy="122237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  <a:latin typeface="+mj-ea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+mj-ea"/>
              </a:rPr>
              <a:t>장</a:t>
            </a:r>
            <a:r>
              <a:rPr lang="en-US" altLang="ko-KR" dirty="0" smtClean="0">
                <a:solidFill>
                  <a:schemeClr val="tx1"/>
                </a:solidFill>
                <a:latin typeface="+mj-ea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웹 프로그래밍의 개요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5445224"/>
            <a:ext cx="8458200" cy="576064"/>
          </a:xfrm>
        </p:spPr>
        <p:txBody>
          <a:bodyPr/>
          <a:lstStyle/>
          <a:p>
            <a:pPr algn="r"/>
            <a:r>
              <a:rPr lang="ko-KR" altLang="en-US" dirty="0" smtClean="0">
                <a:solidFill>
                  <a:srgbClr val="002060"/>
                </a:solidFill>
              </a:rPr>
              <a:t>김은옥</a:t>
            </a:r>
            <a:r>
              <a:rPr lang="en-US" altLang="ko-KR" dirty="0" smtClean="0">
                <a:solidFill>
                  <a:srgbClr val="002060"/>
                </a:solidFill>
              </a:rPr>
              <a:t>(oda94@naver.com)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39552" y="2780928"/>
            <a:ext cx="8242176" cy="2448272"/>
          </a:xfrm>
          <a:prstGeom prst="rect">
            <a:avLst/>
          </a:prstGeom>
        </p:spPr>
        <p:txBody>
          <a:bodyPr vert="horz" anchor="b"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smtClean="0"/>
              <a:t>이 장에서 </a:t>
            </a:r>
            <a:r>
              <a:rPr lang="ko-KR" altLang="en-US" sz="2400" b="1" dirty="0" smtClean="0"/>
              <a:t>배울 내용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 월드 </a:t>
            </a:r>
            <a:r>
              <a:rPr lang="ko-KR" altLang="en-US" sz="2400" dirty="0" err="1" smtClean="0"/>
              <a:t>와이드</a:t>
            </a:r>
            <a:r>
              <a:rPr lang="ko-KR" altLang="en-US" sz="2400" dirty="0" smtClean="0"/>
              <a:t> 웹</a:t>
            </a:r>
            <a:r>
              <a:rPr lang="en-US" altLang="ko-KR" sz="2400" dirty="0" smtClean="0"/>
              <a:t>(World Wide Web, WWW)</a:t>
            </a:r>
            <a:r>
              <a:rPr lang="ko-KR" altLang="en-US" sz="2400" dirty="0" smtClean="0"/>
              <a:t>기반에서 동작되는 웹 프로그래밍에 대해 학습하고 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이러한 웹 기반에서 동작되는 웹 애플리케이션이 어떠한 방식으로 발전해 왔는지 알아본다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또한 이러한 웹 애플리케이션의 처리방식인 </a:t>
            </a:r>
            <a:r>
              <a:rPr lang="en-US" altLang="ko-KR" sz="2400" dirty="0" smtClean="0"/>
              <a:t>CGI</a:t>
            </a:r>
            <a:r>
              <a:rPr lang="ko-KR" altLang="en-US" sz="2400" dirty="0" smtClean="0"/>
              <a:t>방식과 웹 애플리케이션 서버방식에 대해 이해한다</a:t>
            </a:r>
            <a:r>
              <a:rPr lang="en-US" altLang="ko-KR" sz="2400" dirty="0" smtClean="0"/>
              <a:t>. </a:t>
            </a:r>
            <a:endParaRPr lang="en-US" altLang="ko-KR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132856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Servlet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JSP</a:t>
            </a:r>
          </a:p>
          <a:p>
            <a:pPr lvl="1"/>
            <a:r>
              <a:rPr lang="en-US" altLang="ko-KR" dirty="0" smtClean="0"/>
              <a:t>JSP</a:t>
            </a:r>
            <a:r>
              <a:rPr lang="ko-KR" altLang="en-US" dirty="0" smtClean="0"/>
              <a:t>의 특징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 지향적이다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플랫폼에 독립적이다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/>
            <a:r>
              <a:rPr lang="ko-KR" altLang="en-US" dirty="0" err="1" smtClean="0"/>
              <a:t>보안성이</a:t>
            </a:r>
            <a:r>
              <a:rPr lang="ko-KR" altLang="en-US" dirty="0" smtClean="0"/>
              <a:t> 뛰어나다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/>
            <a:r>
              <a:rPr lang="ko-KR" altLang="en-US" dirty="0" err="1" smtClean="0"/>
              <a:t>멀티쓰레드를</a:t>
            </a:r>
            <a:r>
              <a:rPr lang="ko-KR" altLang="en-US" dirty="0" smtClean="0"/>
              <a:t> 지원한다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분산 </a:t>
            </a:r>
            <a:r>
              <a:rPr lang="ko-KR" altLang="en-US" dirty="0" smtClean="0"/>
              <a:t>프로그래밍을 지원한다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웹 프로그래밍 언어의 종류 및 개요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204864"/>
            <a:ext cx="7408333" cy="3450696"/>
          </a:xfrm>
        </p:spPr>
        <p:txBody>
          <a:bodyPr/>
          <a:lstStyle/>
          <a:p>
            <a:r>
              <a:rPr lang="ko-KR" altLang="en-US" smtClean="0"/>
              <a:t>웹 애플리케이션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웹을 기반으로 실행되는 프로그램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웹 프로그래밍과 </a:t>
            </a:r>
            <a:r>
              <a:rPr lang="ko-KR" altLang="en-US" smtClean="0"/>
              <a:t>웹 애플리케이션의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프로그래밍을 통해 </a:t>
            </a:r>
            <a:r>
              <a:rPr lang="ko-KR" altLang="en-US" smtClean="0"/>
              <a:t>웹 애플리케이션을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웹 프로그래밍과 </a:t>
            </a:r>
            <a:r>
              <a:rPr lang="ko-KR" altLang="en-US" sz="4000"/>
              <a:t>웹 애플리케이션</a:t>
            </a:r>
            <a:endParaRPr lang="ko-KR" altLang="en-US" sz="4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2058218"/>
            <a:ext cx="8686800" cy="938734"/>
          </a:xfrm>
        </p:spPr>
        <p:txBody>
          <a:bodyPr/>
          <a:lstStyle/>
          <a:p>
            <a:r>
              <a:rPr lang="ko-KR" altLang="en-US" smtClean="0"/>
              <a:t>웹 애플리케이션의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웹 프로그래밍과 </a:t>
            </a:r>
            <a:r>
              <a:rPr lang="ko-KR" altLang="en-US" sz="4000"/>
              <a:t>웹 애플리케이션</a:t>
            </a:r>
            <a:endParaRPr lang="ko-KR" altLang="en-US" sz="40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07126776" descr="image01-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324" y="2996952"/>
            <a:ext cx="7655351" cy="33843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816424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웹 애플리케이션의 처리 순서</a:t>
            </a:r>
          </a:p>
          <a:p>
            <a:pPr lvl="1">
              <a:lnSpc>
                <a:spcPct val="160000"/>
              </a:lnSpc>
            </a:pPr>
            <a:r>
              <a:rPr lang="ko-KR" altLang="en-US" dirty="0" smtClean="0"/>
              <a:t>① 웹 브라우저가 웹 서버에 어떠한 페이지를 요청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60000"/>
              </a:lnSpc>
            </a:pPr>
            <a:r>
              <a:rPr lang="en-US" altLang="ko-KR" dirty="0" smtClean="0"/>
              <a:t>② </a:t>
            </a:r>
            <a:r>
              <a:rPr lang="ko-KR" altLang="en-US" dirty="0" smtClean="0"/>
              <a:t>그러면 해당 웹 서버는 웹 브라우저의 요청을 받아서 요청된 페이지의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및 데이터베이스와의 연동을 위해 웹 애플리케이션 서버에 이들의 처리를 요청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160000"/>
              </a:lnSpc>
            </a:pPr>
            <a:r>
              <a:rPr lang="en-US" altLang="ko-KR" dirty="0" smtClean="0"/>
              <a:t>③ </a:t>
            </a:r>
            <a:r>
              <a:rPr lang="ko-KR" altLang="en-US" dirty="0" smtClean="0"/>
              <a:t>이때 웹 애플리케이션 서버는 데이터베이스와의 연동이 필요하면 데이터베이스와 데이터의 처리를 수행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160000"/>
              </a:lnSpc>
            </a:pPr>
            <a:r>
              <a:rPr lang="en-US" altLang="ko-KR" dirty="0" smtClean="0"/>
              <a:t>④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및 데이터베이스 작업의 처리 결과를 웹 서버에 돌려보냄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60000"/>
              </a:lnSpc>
            </a:pPr>
            <a:r>
              <a:rPr lang="en-US" altLang="ko-KR" dirty="0" smtClean="0"/>
              <a:t>⑤ </a:t>
            </a:r>
            <a:r>
              <a:rPr lang="ko-KR" altLang="en-US" dirty="0" smtClean="0"/>
              <a:t>결과를 받은 웹 서버는 그 결과를 다시 웹 브라우저에게 응답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웹 프로그래밍과 </a:t>
            </a:r>
            <a:r>
              <a:rPr lang="ko-KR" altLang="en-US" sz="4000"/>
              <a:t>웹 애플리케이션</a:t>
            </a:r>
            <a:endParaRPr lang="ko-KR" altLang="en-US" sz="4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591056"/>
            <a:ext cx="8686800" cy="72271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웹 애플리케이션의 구성 요소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웹 프로그래밍과 </a:t>
            </a:r>
            <a:r>
              <a:rPr lang="ko-KR" altLang="en-US" smtClean="0"/>
              <a:t>웹 애플리케이션</a:t>
            </a:r>
            <a:endParaRPr lang="ko-KR" altLang="en-US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434678"/>
              </p:ext>
            </p:extLst>
          </p:nvPr>
        </p:nvGraphicFramePr>
        <p:xfrm>
          <a:off x="251520" y="2132856"/>
          <a:ext cx="8712968" cy="4606178"/>
        </p:xfrm>
        <a:graphic>
          <a:graphicData uri="http://schemas.openxmlformats.org/drawingml/2006/table">
            <a:tbl>
              <a:tblPr/>
              <a:tblGrid>
                <a:gridCol w="2664296"/>
                <a:gridCol w="6048672"/>
              </a:tblGrid>
              <a:tr h="3483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웹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굴림"/>
                        </a:rPr>
                        <a:t>애플리케이션의 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구성요소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6829" marR="16829" marT="16829" marB="168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기능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6829" marR="16829" marT="16829" marB="168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697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웹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굴림"/>
                        </a:rPr>
                        <a:t>브라우저</a:t>
                      </a:r>
                      <a:endParaRPr lang="ko-KR" altLang="en-US" sz="1400" dirty="0" smtClean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Web Browser)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6829" marR="16829" marT="16829" marB="168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웹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애플리케이션에서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클라이언트이며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사용자의 </a:t>
                      </a:r>
                      <a:r>
                        <a:rPr lang="ko-KR" altLang="en-US" sz="1400" dirty="0" err="1" smtClean="0">
                          <a:solidFill>
                            <a:srgbClr val="000000"/>
                          </a:solidFill>
                          <a:latin typeface="굴림"/>
                        </a:rPr>
                        <a:t>작업창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모든 사용자의 요청은 웹 브라우저를 통해서 웹 서버로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전달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6829" marR="16829" marT="16829" marB="168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394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웹 서버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Web Server)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6829" marR="16829" marT="16829" marB="168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웹 브라우저의 요청을 받아들이는 곳으로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웹 브라우저가 요청한 작업의 결과를 웹 브라우저에게 응답을 담당하는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곳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또한 요청된 페이지의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로직의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수행 및 데이터베이스와의 연동을 위해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웹 </a:t>
                      </a:r>
                      <a:r>
                        <a:rPr lang="ko-KR" altLang="en-US" sz="1400" smtClean="0">
                          <a:solidFill>
                            <a:srgbClr val="000000"/>
                          </a:solidFill>
                          <a:latin typeface="굴림"/>
                        </a:rPr>
                        <a:t>애플리케이션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서버에 이들의 처리를 요청하는 작업을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수행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6829" marR="16829" marT="16829" marB="168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9924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웹 </a:t>
                      </a:r>
                      <a:r>
                        <a:rPr lang="ko-KR" altLang="en-US" sz="1400" b="1" smtClean="0">
                          <a:solidFill>
                            <a:srgbClr val="000000"/>
                          </a:solidFill>
                          <a:latin typeface="굴림"/>
                        </a:rPr>
                        <a:t>애플리케이션 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서버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Web Application Server, WAS)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6829" marR="16829" marT="16829" marB="168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웹 브라우저가 요청한 작업에 필요한 프로그래밍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로직의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처리 및 데이터베이스와의 연동을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처리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이때 처리결과를 웹 브라우저로 응답하기 위해서 처리결과를 웹 서버로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보냄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6829" marR="16829" marT="16829" marB="168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992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데이터베이스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(Database)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6829" marR="16829" marT="16829" marB="168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데이터의 저장소로 웹에서 발생한 데이터는 모두 이곳에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저장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게시판의 글들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회원의 정보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등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사용자의 입장에서 가장 안쪽에 있기 때문에 데이터베이스 서버를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Back-end Server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라고도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부름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6829" marR="16829" marT="16829" marB="168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4454" y="2420888"/>
            <a:ext cx="7560000" cy="3450696"/>
          </a:xfrm>
        </p:spPr>
        <p:txBody>
          <a:bodyPr/>
          <a:lstStyle/>
          <a:p>
            <a:r>
              <a:rPr lang="en-US" altLang="ko-KR" dirty="0" smtClean="0"/>
              <a:t>CGI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r>
              <a:rPr lang="ko-KR" altLang="en-US" err="1" smtClean="0"/>
              <a:t>웹서버가</a:t>
            </a:r>
            <a:r>
              <a:rPr lang="ko-KR" altLang="en-US" smtClean="0"/>
              <a:t> 애플리케이션 </a:t>
            </a:r>
            <a:r>
              <a:rPr lang="ko-KR" altLang="en-US" dirty="0" smtClean="0"/>
              <a:t>프로그램을 직접 호출하는 구조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처리방식은 프로세스를 생성하여 처리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하나의 요청에 대해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프로세스가 생성이 되어서 그 요청을 처리한 뒤 종료</a:t>
            </a:r>
            <a:r>
              <a:rPr lang="en-US" altLang="ko-KR" dirty="0" smtClean="0"/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웹 애플리케이션 처리 방식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450696"/>
          </a:xfrm>
        </p:spPr>
        <p:txBody>
          <a:bodyPr/>
          <a:lstStyle/>
          <a:p>
            <a:r>
              <a:rPr lang="ko-KR" altLang="en-US" smtClean="0"/>
              <a:t>웹 애플리케이션 서버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서버가 </a:t>
            </a:r>
            <a:r>
              <a:rPr lang="ko-KR" altLang="en-US" smtClean="0"/>
              <a:t>직접 애플리케이션 </a:t>
            </a:r>
            <a:r>
              <a:rPr lang="ko-KR" altLang="en-US" dirty="0" smtClean="0"/>
              <a:t>프로그램의 처리를  </a:t>
            </a:r>
            <a:r>
              <a:rPr lang="ko-KR" altLang="en-US" smtClean="0"/>
              <a:t>웹 애플리케이션 </a:t>
            </a:r>
            <a:r>
              <a:rPr lang="ko-KR" altLang="en-US" dirty="0" smtClean="0"/>
              <a:t>서버에게 처리를 </a:t>
            </a:r>
            <a:r>
              <a:rPr lang="ko-KR" altLang="en-US" smtClean="0"/>
              <a:t>넘겨주고 애플리케이션 서버가 애플리케이션 </a:t>
            </a:r>
            <a:r>
              <a:rPr lang="ko-KR" altLang="en-US" dirty="0" smtClean="0"/>
              <a:t>프로그램을 처리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여러 명의 사용자가 동일한 페이지를 요청하여 </a:t>
            </a:r>
            <a:r>
              <a:rPr lang="ko-KR" altLang="en-US" smtClean="0"/>
              <a:t>같은 애플리케이션 </a:t>
            </a:r>
            <a:r>
              <a:rPr lang="ko-KR" altLang="en-US" dirty="0" smtClean="0"/>
              <a:t>프로그램을 처리할 때 오직 한 개의 프로세스만을 할당하고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사용자의 요청을 </a:t>
            </a:r>
            <a:r>
              <a:rPr lang="ko-KR" altLang="en-US" dirty="0" err="1" smtClean="0"/>
              <a:t>쓰레드</a:t>
            </a:r>
            <a:r>
              <a:rPr lang="en-US" altLang="ko-KR" dirty="0" smtClean="0"/>
              <a:t>(Thread) </a:t>
            </a:r>
            <a:r>
              <a:rPr lang="ko-KR" altLang="en-US" dirty="0" smtClean="0"/>
              <a:t>방식으로 처리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웹 </a:t>
            </a:r>
            <a:r>
              <a:rPr lang="ko-KR" altLang="en-US"/>
              <a:t>애</a:t>
            </a:r>
            <a:r>
              <a:rPr lang="ko-KR" altLang="en-US" smtClean="0"/>
              <a:t>플리케이션 처리 방식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4454" y="2276872"/>
            <a:ext cx="7560000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실행 코드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미리 컴파일 된 실행프로그램을 사용자가 요청하면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코드 방식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CGI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웹 애플리케이션 </a:t>
            </a:r>
            <a:r>
              <a:rPr lang="ko-KR" altLang="en-US" dirty="0" smtClean="0"/>
              <a:t>구현 방식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3441" y="2276872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스크립트 코드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사용자의 요청이 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스크립트 코드를 번역해서 번역된 코드를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스크립트 코드의 번역은 해당 페이지가 최초로 요청된 맨 처음에 단 한번만 실행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이후에는 해당페이지의 요청이 있는 경우에는 번역된 코드가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스크립트 코드 방식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 </a:t>
            </a:r>
            <a:r>
              <a:rPr lang="en-US" altLang="ko-KR" dirty="0" smtClean="0"/>
              <a:t>ASP, JSP</a:t>
            </a:r>
            <a:r>
              <a:rPr lang="ko-KR" altLang="en-US" dirty="0" smtClean="0"/>
              <a:t>등의 </a:t>
            </a:r>
            <a:r>
              <a:rPr lang="ko-KR" altLang="en-US" smtClean="0"/>
              <a:t>웹 애플리케이션 </a:t>
            </a:r>
            <a:r>
              <a:rPr lang="ko-KR" altLang="en-US" dirty="0" smtClean="0"/>
              <a:t>서버방식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웹 애플리케이션 </a:t>
            </a:r>
            <a:r>
              <a:rPr lang="ko-KR" altLang="en-US" dirty="0" smtClean="0"/>
              <a:t>구현 방식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프로그래밍이란 무엇인가</a:t>
            </a:r>
            <a:r>
              <a:rPr lang="en-US" altLang="ko-KR" dirty="0" smtClean="0"/>
              <a:t>?</a:t>
            </a:r>
            <a:endParaRPr lang="ko-KR" altLang="en-US" dirty="0" smtClean="0"/>
          </a:p>
          <a:p>
            <a:r>
              <a:rPr lang="ko-KR" altLang="en-US" dirty="0" smtClean="0"/>
              <a:t>웹 프로그래밍 언어의 종류 및 개요</a:t>
            </a:r>
          </a:p>
          <a:p>
            <a:r>
              <a:rPr lang="ko-KR" altLang="en-US" dirty="0" smtClean="0"/>
              <a:t>웹 프로그래밍과 </a:t>
            </a:r>
            <a:r>
              <a:rPr lang="ko-KR" altLang="en-US" smtClean="0"/>
              <a:t>웹 애플리케이션</a:t>
            </a:r>
            <a:endParaRPr lang="ko-KR" altLang="en-US" dirty="0" smtClean="0"/>
          </a:p>
          <a:p>
            <a:r>
              <a:rPr lang="ko-KR" altLang="en-US" smtClean="0"/>
              <a:t>웹 애플리케이션 처리 방식</a:t>
            </a:r>
            <a:endParaRPr lang="en-US" altLang="ko-KR" dirty="0" smtClean="0"/>
          </a:p>
          <a:p>
            <a:r>
              <a:rPr lang="ko-KR" altLang="en-US" smtClean="0"/>
              <a:t>웹 애플리케이션 </a:t>
            </a:r>
            <a:r>
              <a:rPr lang="ko-KR" altLang="en-US" dirty="0" smtClean="0"/>
              <a:t>구현 방식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월드 </a:t>
            </a:r>
            <a:r>
              <a:rPr lang="ko-KR" altLang="en-US" dirty="0" err="1" smtClean="0"/>
              <a:t>와이드</a:t>
            </a:r>
            <a:r>
              <a:rPr lang="ko-KR" altLang="en-US" dirty="0" smtClean="0"/>
              <a:t> 웹</a:t>
            </a:r>
            <a:r>
              <a:rPr lang="en-US" altLang="ko-KR" dirty="0" smtClean="0"/>
              <a:t>(World Wide Web, WWW : </a:t>
            </a:r>
            <a:r>
              <a:rPr lang="ko-KR" altLang="en-US" dirty="0" smtClean="0"/>
              <a:t>이하 웹</a:t>
            </a:r>
            <a:r>
              <a:rPr lang="en-US" altLang="ko-KR" dirty="0" smtClean="0"/>
              <a:t>(Web))</a:t>
            </a:r>
            <a:r>
              <a:rPr lang="ko-KR" altLang="en-US" dirty="0" smtClean="0"/>
              <a:t>기반에서 동작되는 프로그래밍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하이퍼텍스트를 기반</a:t>
            </a:r>
          </a:p>
          <a:p>
            <a:pPr lvl="1"/>
            <a:r>
              <a:rPr lang="ko-KR" altLang="en-US" dirty="0" smtClean="0"/>
              <a:t>웹 브라우저라는 일관된 사용자 인터페이스</a:t>
            </a:r>
            <a:r>
              <a:rPr lang="en-US" altLang="ko-KR" dirty="0" smtClean="0"/>
              <a:t>(User Interface, UI)</a:t>
            </a:r>
            <a:r>
              <a:rPr lang="ko-KR" altLang="en-US" dirty="0" smtClean="0"/>
              <a:t>를 제공</a:t>
            </a:r>
          </a:p>
          <a:p>
            <a:pPr lvl="1"/>
            <a:r>
              <a:rPr lang="ko-KR" altLang="en-US" dirty="0" smtClean="0"/>
              <a:t>전문자료들에 대한 접근이 쉬워지게 되어 현실적인 정보의 공유가 이루어짐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프로그래밍이란 무엇인가</a:t>
            </a:r>
            <a:r>
              <a:rPr lang="en-US" altLang="ko-KR" dirty="0" smtClean="0"/>
              <a:t>?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3441" y="2276872"/>
            <a:ext cx="7408333" cy="3672408"/>
          </a:xfrm>
        </p:spPr>
        <p:txBody>
          <a:bodyPr/>
          <a:lstStyle/>
          <a:p>
            <a:r>
              <a:rPr lang="en-US" altLang="ko-KR" dirty="0" smtClean="0"/>
              <a:t>HTML(</a:t>
            </a:r>
            <a:r>
              <a:rPr lang="en-US" altLang="ko-KR" dirty="0" err="1" smtClean="0"/>
              <a:t>HyperText</a:t>
            </a:r>
            <a:r>
              <a:rPr lang="en-US" altLang="ko-KR" dirty="0" smtClean="0"/>
              <a:t> Markup Language)</a:t>
            </a:r>
          </a:p>
          <a:p>
            <a:pPr lvl="1"/>
            <a:r>
              <a:rPr lang="ko-KR" altLang="en-US" dirty="0" err="1" smtClean="0"/>
              <a:t>마크업</a:t>
            </a:r>
            <a:r>
              <a:rPr lang="ko-KR" altLang="en-US" dirty="0" smtClean="0"/>
              <a:t> 언어로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정보를 한곳에 모아주는 역할</a:t>
            </a:r>
          </a:p>
          <a:p>
            <a:pPr lvl="2"/>
            <a:r>
              <a:rPr lang="ko-KR" altLang="en-US" dirty="0" err="1" smtClean="0"/>
              <a:t>마크업</a:t>
            </a:r>
            <a:r>
              <a:rPr lang="ko-KR" altLang="en-US" dirty="0" smtClean="0"/>
              <a:t> 언어</a:t>
            </a:r>
            <a:r>
              <a:rPr lang="en-US" altLang="ko-KR" dirty="0" smtClean="0"/>
              <a:t>(Markup Language):</a:t>
            </a:r>
            <a:r>
              <a:rPr lang="ko-KR" altLang="en-US" dirty="0" smtClean="0"/>
              <a:t> 일련의 요소를 단순하게 나열한 것으로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이때 각 요소들은 어떠한 특수문자들에 의해 구분되며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특수 문자 안에 포함되어있는 일련의 구문이나 다른 항목을 어떻게 표시할지를 정하는 언어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HTML</a:t>
            </a:r>
            <a:r>
              <a:rPr lang="ko-KR" altLang="en-US" dirty="0" smtClean="0"/>
              <a:t>은 변화하지 않는내용을 표현하는 정적인 웹 페이지를 작성하기에는 적합하나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변화되는 내용을 표시하는 동적인 웹 페이지를 작성할 수 없음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프로그래밍이란 무엇인가</a:t>
            </a:r>
            <a:r>
              <a:rPr lang="en-US" altLang="ko-KR" dirty="0" smtClean="0"/>
              <a:t>?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3441" y="2420888"/>
            <a:ext cx="7408333" cy="3450696"/>
          </a:xfrm>
        </p:spPr>
        <p:txBody>
          <a:bodyPr/>
          <a:lstStyle/>
          <a:p>
            <a:r>
              <a:rPr lang="ko-KR" altLang="en-US" dirty="0" smtClean="0"/>
              <a:t>정적 웹 페이지와 동적 웹 페이지</a:t>
            </a:r>
          </a:p>
          <a:p>
            <a:pPr lvl="1"/>
            <a:r>
              <a:rPr lang="ko-KR" altLang="en-US" dirty="0" smtClean="0"/>
              <a:t>정적 웹 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프로그래밍 코드를 사용할 수 없고 데이터베이스연동을 할 수 없음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HTML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동적 웹 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동적으로 변화하는 데이터를 처리하고 표시하기 위해서 개발됨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CGI, ASP, PHP, JSP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프로그래밍이란 무엇인가</a:t>
            </a:r>
            <a:r>
              <a:rPr lang="en-US" altLang="ko-KR" dirty="0" smtClean="0"/>
              <a:t>?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450696"/>
          </a:xfrm>
        </p:spPr>
        <p:txBody>
          <a:bodyPr/>
          <a:lstStyle/>
          <a:p>
            <a:r>
              <a:rPr lang="en-US" altLang="ko-KR" dirty="0" smtClean="0"/>
              <a:t>CGI(Common Gateway Interface) </a:t>
            </a:r>
          </a:p>
          <a:p>
            <a:pPr lvl="1"/>
            <a:r>
              <a:rPr lang="ko-KR" altLang="en-US" dirty="0" smtClean="0"/>
              <a:t>주로 </a:t>
            </a:r>
            <a:r>
              <a:rPr lang="en-US" altLang="ko-KR" dirty="0" smtClean="0"/>
              <a:t>C/C++</a:t>
            </a:r>
            <a:r>
              <a:rPr lang="ko-KR" altLang="en-US" dirty="0" smtClean="0"/>
              <a:t>언어사용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CGI </a:t>
            </a:r>
            <a:r>
              <a:rPr lang="ko-KR" altLang="en-US" dirty="0" smtClean="0"/>
              <a:t>기반의 언어는 개발 언어에 대한 지식이 충분하지 않으면 개발하기 어려움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서버의 리소스를 많이 사용하는 문제 때문에</a:t>
            </a:r>
            <a:r>
              <a:rPr lang="en-US" altLang="ko-KR" dirty="0" smtClean="0"/>
              <a:t>,</a:t>
            </a:r>
            <a:r>
              <a:rPr lang="ko-KR" altLang="en-US" dirty="0" smtClean="0"/>
              <a:t> 현재 </a:t>
            </a:r>
            <a:r>
              <a:rPr lang="en-US" altLang="ko-KR" dirty="0" smtClean="0"/>
              <a:t>UNIX </a:t>
            </a:r>
            <a:r>
              <a:rPr lang="ko-KR" altLang="en-US" dirty="0" smtClean="0"/>
              <a:t>플랫폼 외에는 거의 사용되지 않음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웹 프로그래밍 언어의 종류 및 개요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4454" y="2492896"/>
            <a:ext cx="7560000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ASP(Active Server Page)</a:t>
            </a:r>
          </a:p>
          <a:p>
            <a:pPr lvl="1"/>
            <a:r>
              <a:rPr lang="en-US" altLang="ko-KR" dirty="0" smtClean="0"/>
              <a:t>ASP</a:t>
            </a:r>
            <a:r>
              <a:rPr lang="ko-KR" altLang="en-US" dirty="0" smtClean="0"/>
              <a:t>는 비주얼 베이직</a:t>
            </a:r>
            <a:r>
              <a:rPr lang="en-US" altLang="ko-KR" dirty="0" smtClean="0"/>
              <a:t>(Visual Basic) </a:t>
            </a:r>
            <a:r>
              <a:rPr lang="ko-KR" altLang="en-US" dirty="0" smtClean="0"/>
              <a:t>언어를 기반으로 사용</a:t>
            </a:r>
          </a:p>
          <a:p>
            <a:pPr lvl="1"/>
            <a:r>
              <a:rPr lang="ko-KR" altLang="en-US" dirty="0" smtClean="0"/>
              <a:t>스크립트 방식으로 동적인 웹 페이지를 작성할 수 있도록 지원하는 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서버에서 실행하는 스크립트 언어</a:t>
            </a:r>
          </a:p>
          <a:p>
            <a:pPr lvl="1"/>
            <a:r>
              <a:rPr lang="ko-KR" altLang="en-US" dirty="0" smtClean="0"/>
              <a:t>단점으로는  특정 플랫폼인 </a:t>
            </a:r>
            <a:r>
              <a:rPr lang="ko-KR" altLang="en-US" dirty="0" err="1" smtClean="0"/>
              <a:t>윈도우즈</a:t>
            </a:r>
            <a:r>
              <a:rPr lang="ko-KR" altLang="en-US" dirty="0" smtClean="0"/>
              <a:t> 플랫폼에서 웹 서버로 </a:t>
            </a:r>
            <a:r>
              <a:rPr lang="en-US" altLang="ko-KR" dirty="0" smtClean="0"/>
              <a:t>IIS(Internet Information Server)</a:t>
            </a:r>
            <a:r>
              <a:rPr lang="ko-KR" altLang="en-US" dirty="0" smtClean="0"/>
              <a:t>만을 사용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웹 프로그래밍 언어의 종류 및 개요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564904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PHP(Personal </a:t>
            </a:r>
            <a:r>
              <a:rPr lang="en-US" altLang="ko-KR" dirty="0" err="1" smtClean="0"/>
              <a:t>HomePage</a:t>
            </a:r>
            <a:r>
              <a:rPr lang="en-US" altLang="ko-KR" dirty="0" smtClean="0"/>
              <a:t> tools, Professional Hypertext Preprocessor)</a:t>
            </a:r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 smtClean="0"/>
              <a:t>언어를 기반으로 만들어진 서버에서 실행되는 스크립트 언어</a:t>
            </a:r>
          </a:p>
          <a:p>
            <a:pPr lvl="1"/>
            <a:r>
              <a:rPr lang="ko-KR" altLang="en-US" dirty="0" smtClean="0"/>
              <a:t>장점 </a:t>
            </a:r>
            <a:r>
              <a:rPr lang="en-US" altLang="ko-KR" dirty="0" smtClean="0"/>
              <a:t>: PHP</a:t>
            </a:r>
            <a:r>
              <a:rPr lang="ko-KR" altLang="en-US" dirty="0" smtClean="0"/>
              <a:t>는 배우기 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 속도가 빠름</a:t>
            </a:r>
          </a:p>
          <a:p>
            <a:pPr lvl="1"/>
            <a:r>
              <a:rPr lang="ko-KR" altLang="en-US" dirty="0" smtClean="0"/>
              <a:t>단점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컴포넌트를 사용할 수 없음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보안에 취약해 </a:t>
            </a:r>
            <a:r>
              <a:rPr lang="en-US" altLang="ko-KR" dirty="0" smtClean="0"/>
              <a:t>PHP </a:t>
            </a:r>
            <a:r>
              <a:rPr lang="ko-KR" altLang="en-US" dirty="0" smtClean="0"/>
              <a:t>기반으로 만들어진 웹사이트들은 해킹의 대상이 됨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Malicious Source Injection(</a:t>
            </a:r>
            <a:r>
              <a:rPr lang="ko-KR" altLang="en-US" dirty="0" smtClean="0"/>
              <a:t>외부 파일 실행 공격 기법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의한 해킹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웹 프로그래밍 언어의 종류 및 개요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132856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Servlet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JSP</a:t>
            </a:r>
          </a:p>
          <a:p>
            <a:pPr lvl="1"/>
            <a:r>
              <a:rPr lang="ko-KR" altLang="en-US" dirty="0" smtClean="0"/>
              <a:t>자바 언어 기반의 서버사이드 스크립트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멀티쓰레딩</a:t>
            </a:r>
            <a:r>
              <a:rPr lang="en-US" altLang="ko-KR" dirty="0" smtClean="0"/>
              <a:t>(Multi Thread)</a:t>
            </a:r>
            <a:r>
              <a:rPr lang="ko-KR" altLang="en-US" dirty="0" smtClean="0"/>
              <a:t>에 의해 사용자 요구를 처리하고 가공해서 이에 대한 결과를 사용자에게 응답</a:t>
            </a:r>
          </a:p>
          <a:p>
            <a:pPr lvl="1"/>
            <a:r>
              <a:rPr lang="ko-KR" altLang="en-US" dirty="0" err="1" smtClean="0"/>
              <a:t>서블릿과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는 상호 연계되어 작동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 JSP</a:t>
            </a:r>
            <a:r>
              <a:rPr lang="ko-KR" altLang="en-US" dirty="0" smtClean="0"/>
              <a:t>에서 정적인 부분을 담당하고 서블릿에서 보다 동적인 부분을 담당하여 보다 효율적인 웹 사이트 구성이 가능</a:t>
            </a:r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웹 프로그래밍 언어의 종류 및 개요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556</TotalTime>
  <Words>871</Words>
  <Application>Microsoft Office PowerPoint</Application>
  <PresentationFormat>화면 슬라이드 쇼(4:3)</PresentationFormat>
  <Paragraphs>105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HY그래픽M</vt:lpstr>
      <vt:lpstr>굴림</vt:lpstr>
      <vt:lpstr>Candara</vt:lpstr>
      <vt:lpstr>Symbol</vt:lpstr>
      <vt:lpstr>파형</vt:lpstr>
      <vt:lpstr>1장. 웹 프로그래밍의 개요</vt:lpstr>
      <vt:lpstr>목차</vt:lpstr>
      <vt:lpstr>웹 프로그래밍이란 무엇인가?</vt:lpstr>
      <vt:lpstr>웹 프로그래밍이란 무엇인가?</vt:lpstr>
      <vt:lpstr>웹 프로그래밍이란 무엇인가?</vt:lpstr>
      <vt:lpstr>웹 프로그래밍 언어의 종류 및 개요</vt:lpstr>
      <vt:lpstr>웹 프로그래밍 언어의 종류 및 개요</vt:lpstr>
      <vt:lpstr>웹 프로그래밍 언어의 종류 및 개요</vt:lpstr>
      <vt:lpstr>웹 프로그래밍 언어의 종류 및 개요</vt:lpstr>
      <vt:lpstr>웹 프로그래밍 언어의 종류 및 개요</vt:lpstr>
      <vt:lpstr>웹 프로그래밍과 웹 애플리케이션</vt:lpstr>
      <vt:lpstr>웹 프로그래밍과 웹 애플리케이션</vt:lpstr>
      <vt:lpstr>웹 프로그래밍과 웹 애플리케이션</vt:lpstr>
      <vt:lpstr>웹 프로그래밍과 웹 애플리케이션</vt:lpstr>
      <vt:lpstr>웹 애플리케이션 처리 방식</vt:lpstr>
      <vt:lpstr>웹 애플리케이션 처리 방식</vt:lpstr>
      <vt:lpstr>웹 애플리케이션 구현 방식</vt:lpstr>
      <vt:lpstr>웹 애플리케이션 구현 방식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KEO</dc:creator>
  <cp:lastModifiedBy>dheum</cp:lastModifiedBy>
  <cp:revision>27</cp:revision>
  <dcterms:created xsi:type="dcterms:W3CDTF">2013-09-17T23:14:30Z</dcterms:created>
  <dcterms:modified xsi:type="dcterms:W3CDTF">2017-09-02T01:38:11Z</dcterms:modified>
</cp:coreProperties>
</file>