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7" r:id="rId10"/>
    <p:sldId id="268" r:id="rId11"/>
    <p:sldId id="269" r:id="rId12"/>
    <p:sldId id="260" r:id="rId13"/>
    <p:sldId id="270" r:id="rId14"/>
    <p:sldId id="271" r:id="rId15"/>
    <p:sldId id="272" r:id="rId16"/>
    <p:sldId id="273" r:id="rId17"/>
    <p:sldId id="274" r:id="rId18"/>
    <p:sldId id="275" r:id="rId19"/>
    <p:sldId id="261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62" r:id="rId36"/>
    <p:sldId id="291" r:id="rId37"/>
    <p:sldId id="292" r:id="rId38"/>
    <p:sldId id="293" r:id="rId39"/>
    <p:sldId id="294" r:id="rId40"/>
    <p:sldId id="295" r:id="rId41"/>
    <p:sldId id="296" r:id="rId42"/>
    <p:sldId id="298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FFC000">
              <a:alpha val="29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196752"/>
            <a:ext cx="8458200" cy="862335"/>
          </a:xfrm>
        </p:spPr>
        <p:txBody>
          <a:bodyPr/>
          <a:lstStyle/>
          <a:p>
            <a:r>
              <a:rPr lang="en-US" altLang="ko-KR" dirty="0" smtClean="0">
                <a:latin typeface="+mj-ea"/>
              </a:rPr>
              <a:t>11</a:t>
            </a:r>
            <a:r>
              <a:rPr lang="ko-KR" altLang="en-US" dirty="0" smtClean="0">
                <a:latin typeface="+mj-ea"/>
              </a:rPr>
              <a:t>장</a:t>
            </a:r>
            <a:r>
              <a:rPr lang="en-US" altLang="ko-KR" dirty="0" smtClean="0">
                <a:latin typeface="+mj-ea"/>
              </a:rPr>
              <a:t>. </a:t>
            </a:r>
            <a:r>
              <a:rPr lang="ko-KR" altLang="en-US" dirty="0" smtClean="0">
                <a:latin typeface="+mj-ea"/>
              </a:rPr>
              <a:t>데이터베이스와 </a:t>
            </a:r>
            <a:r>
              <a:rPr lang="en-US" altLang="ko-KR" dirty="0" smtClean="0">
                <a:latin typeface="+mj-ea"/>
              </a:rPr>
              <a:t>JSP</a:t>
            </a:r>
            <a:r>
              <a:rPr lang="ko-KR" altLang="en-US" dirty="0" smtClean="0">
                <a:latin typeface="+mj-ea"/>
              </a:rPr>
              <a:t>의 연동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5445224"/>
            <a:ext cx="8460432" cy="576064"/>
          </a:xfrm>
        </p:spPr>
        <p:txBody>
          <a:bodyPr/>
          <a:lstStyle/>
          <a:p>
            <a:pPr algn="r"/>
            <a:r>
              <a:rPr lang="ko-KR" altLang="en-US" dirty="0" smtClean="0">
                <a:solidFill>
                  <a:srgbClr val="002060"/>
                </a:solidFill>
              </a:rPr>
              <a:t>김은옥</a:t>
            </a:r>
            <a:r>
              <a:rPr lang="en-US" altLang="ko-KR" dirty="0" smtClean="0">
                <a:solidFill>
                  <a:srgbClr val="002060"/>
                </a:solidFill>
              </a:rPr>
              <a:t>(oda94@naver.com)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467544" y="2564904"/>
            <a:ext cx="8280920" cy="2304256"/>
          </a:xfrm>
          <a:prstGeom prst="rect">
            <a:avLst/>
          </a:prstGeom>
        </p:spPr>
        <p:txBody>
          <a:bodyPr vert="horz" anchor="b">
            <a:normAutofit fontScale="92500"/>
          </a:bodyPr>
          <a:lstStyle/>
          <a:p>
            <a:pPr algn="just">
              <a:lnSpc>
                <a:spcPct val="160000"/>
              </a:lnSpc>
            </a:pPr>
            <a:r>
              <a:rPr lang="ko-KR" altLang="en-US" sz="2400" b="1" dirty="0" smtClean="0"/>
              <a:t>이 장에서 배울 내용 </a:t>
            </a:r>
            <a:r>
              <a:rPr lang="en-US" altLang="ko-KR" sz="2400" dirty="0" smtClean="0"/>
              <a:t>: JSP</a:t>
            </a:r>
            <a:r>
              <a:rPr lang="ko-KR" altLang="en-US" sz="2400" dirty="0" smtClean="0"/>
              <a:t>페이지와 데이터베이스와의 연동을 위한 데이터베이스 연결 기술인 </a:t>
            </a:r>
            <a:r>
              <a:rPr lang="en-US" altLang="ko-KR" sz="2400" dirty="0" smtClean="0"/>
              <a:t>JDBC</a:t>
            </a:r>
            <a:r>
              <a:rPr lang="ko-KR" altLang="en-US" sz="2400" dirty="0" smtClean="0"/>
              <a:t>의 개념과 </a:t>
            </a:r>
            <a:r>
              <a:rPr lang="en-US" altLang="ko-KR" sz="2400" dirty="0" smtClean="0"/>
              <a:t>JSP</a:t>
            </a:r>
            <a:r>
              <a:rPr lang="ko-KR" altLang="en-US" sz="2400" dirty="0" smtClean="0"/>
              <a:t>페이지에서 </a:t>
            </a:r>
            <a:r>
              <a:rPr lang="en-US" altLang="ko-KR" sz="2400" dirty="0" smtClean="0"/>
              <a:t>JDBC</a:t>
            </a:r>
            <a:r>
              <a:rPr lang="ko-KR" altLang="en-US" sz="2400" dirty="0" smtClean="0"/>
              <a:t>를 사용하여 데이터베이스를 연동한 웹 애플리케이션을 작성을 학습한다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또한 </a:t>
            </a:r>
            <a:r>
              <a:rPr lang="en-US" altLang="ko-KR" sz="2400" dirty="0" smtClean="0"/>
              <a:t>DBCP API</a:t>
            </a:r>
            <a:r>
              <a:rPr lang="ko-KR" altLang="en-US" sz="2400" dirty="0" smtClean="0"/>
              <a:t>를 사용한 커넥션 풀도 설정한다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[Data Source Explorer]</a:t>
            </a:r>
            <a:r>
              <a:rPr lang="ko-KR" altLang="en-US" dirty="0" err="1" smtClean="0"/>
              <a:t>뷰에서</a:t>
            </a:r>
            <a:r>
              <a:rPr lang="ko-KR" altLang="en-US" dirty="0" smtClean="0"/>
              <a:t> 설정된 데이터베이스 커넥션을 사용한 데이터베이스 제어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쿼리문을</a:t>
            </a:r>
            <a:r>
              <a:rPr lang="ko-KR" altLang="en-US" dirty="0" smtClean="0"/>
              <a:t> 작성할 때는 스크랩북</a:t>
            </a:r>
            <a:r>
              <a:rPr lang="en-US" altLang="ko-KR" dirty="0" smtClean="0"/>
              <a:t>(scrapbook)</a:t>
            </a:r>
            <a:r>
              <a:rPr lang="ko-KR" altLang="en-US" dirty="0" smtClean="0"/>
              <a:t>을 생성해서 함</a:t>
            </a:r>
          </a:p>
          <a:p>
            <a:pPr lvl="1"/>
            <a:r>
              <a:rPr lang="ko-KR" altLang="en-US" dirty="0" smtClean="0"/>
              <a:t>① </a:t>
            </a:r>
            <a:r>
              <a:rPr lang="en-US" altLang="ko-KR" dirty="0" smtClean="0"/>
              <a:t>[Data Source Explorer]</a:t>
            </a:r>
            <a:r>
              <a:rPr lang="ko-KR" altLang="en-US" dirty="0" err="1" smtClean="0"/>
              <a:t>뷰에서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mysqlconn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v.5.5.30)]</a:t>
            </a:r>
            <a:r>
              <a:rPr lang="ko-KR" altLang="en-US" dirty="0" smtClean="0"/>
              <a:t>을 선택 후 마우스 오른쪽 버튼을 클릭해 </a:t>
            </a:r>
            <a:r>
              <a:rPr lang="en-US" altLang="ko-KR" dirty="0" smtClean="0"/>
              <a:t>[Open SQL Scrapbook]</a:t>
            </a:r>
            <a:r>
              <a:rPr lang="ko-KR" altLang="en-US" dirty="0" smtClean="0"/>
              <a:t>메뉴를 선택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40780" y="338328"/>
            <a:ext cx="8460000" cy="1252728"/>
          </a:xfrm>
        </p:spPr>
        <p:txBody>
          <a:bodyPr lIns="36000" rIns="36000"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이클립스에서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[Data Source Explorer]</a:t>
            </a:r>
            <a:r>
              <a:rPr lang="ko-KR" altLang="en-US" dirty="0" err="1" smtClean="0">
                <a:latin typeface="+mj-ea"/>
              </a:rPr>
              <a:t>뷰를</a:t>
            </a:r>
            <a:r>
              <a:rPr lang="ko-KR" altLang="en-US" dirty="0" smtClean="0">
                <a:latin typeface="+mj-ea"/>
              </a:rPr>
              <a:t> 사용한 데이터베이스 직접 제어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600000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smtClean="0"/>
              <a:t>② 새 스크랩 북이 </a:t>
            </a:r>
            <a:r>
              <a:rPr lang="ko-KR" altLang="en-US" dirty="0" err="1" smtClean="0"/>
              <a:t>뷰에</a:t>
            </a:r>
            <a:r>
              <a:rPr lang="ko-KR" altLang="en-US" dirty="0" smtClean="0"/>
              <a:t> 표시되면 </a:t>
            </a:r>
            <a:r>
              <a:rPr lang="en-US" altLang="ko-KR" dirty="0" smtClean="0"/>
              <a:t>[Connection profile]</a:t>
            </a:r>
            <a:r>
              <a:rPr lang="ko-KR" altLang="en-US" dirty="0" smtClean="0"/>
              <a:t>항목에 설정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[Type]</a:t>
            </a:r>
            <a:r>
              <a:rPr lang="ko-KR" altLang="en-US" dirty="0" smtClean="0"/>
              <a:t>항목의 </a:t>
            </a:r>
            <a:r>
              <a:rPr lang="ko-KR" altLang="en-US" dirty="0" err="1" smtClean="0"/>
              <a:t>콤보상자를</a:t>
            </a:r>
            <a:r>
              <a:rPr lang="ko-KR" altLang="en-US" dirty="0" smtClean="0"/>
              <a:t> 사용해 </a:t>
            </a:r>
            <a:r>
              <a:rPr lang="en-US" altLang="ko-KR" dirty="0" smtClean="0"/>
              <a:t>[MySql_5.1]</a:t>
            </a:r>
            <a:r>
              <a:rPr lang="ko-KR" altLang="en-US" dirty="0" smtClean="0"/>
              <a:t>을 선택한 후</a:t>
            </a:r>
            <a:r>
              <a:rPr lang="en-US" altLang="ko-KR" dirty="0" smtClean="0"/>
              <a:t>, [Name]</a:t>
            </a:r>
            <a:r>
              <a:rPr lang="ko-KR" altLang="en-US" dirty="0" smtClean="0"/>
              <a:t>항목에서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mysqlconn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 선택하고 </a:t>
            </a:r>
            <a:r>
              <a:rPr lang="en-US" altLang="ko-KR" dirty="0" smtClean="0"/>
              <a:t>[Database]</a:t>
            </a:r>
            <a:r>
              <a:rPr lang="ko-KR" altLang="en-US" dirty="0" smtClean="0"/>
              <a:t>항목에서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basicjsp</a:t>
            </a:r>
            <a:r>
              <a:rPr lang="en-US" altLang="ko-KR" dirty="0" smtClean="0"/>
              <a:t>]</a:t>
            </a:r>
            <a:r>
              <a:rPr lang="ko-KR" altLang="en-US" dirty="0" smtClean="0"/>
              <a:t>를 선택</a:t>
            </a:r>
          </a:p>
          <a:p>
            <a:pPr lvl="1"/>
            <a:r>
              <a:rPr lang="ko-KR" altLang="en-US" dirty="0" smtClean="0"/>
              <a:t>③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구문을 입력 후 마우스로 구문을 드래그해 블록을 지정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④ 지정한 블록에서 마우스 오른쪽 버튼을 클릭해 </a:t>
            </a:r>
            <a:r>
              <a:rPr lang="en-US" altLang="ko-KR" dirty="0" smtClean="0"/>
              <a:t>[Execute Selected Text]</a:t>
            </a:r>
            <a:r>
              <a:rPr lang="ko-KR" altLang="en-US" dirty="0" smtClean="0"/>
              <a:t>메뉴를 선택 또는 </a:t>
            </a:r>
            <a:r>
              <a:rPr lang="en-US" altLang="ko-KR" dirty="0" smtClean="0"/>
              <a:t>[Alt] +[x]</a:t>
            </a:r>
            <a:r>
              <a:rPr lang="ko-KR" altLang="en-US" dirty="0" smtClean="0"/>
              <a:t>를 눌러 실행</a:t>
            </a:r>
          </a:p>
          <a:p>
            <a:pPr lvl="2"/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40780" y="338328"/>
            <a:ext cx="8460000" cy="1252728"/>
          </a:xfrm>
        </p:spPr>
        <p:txBody>
          <a:bodyPr lIns="36000" rIns="36000"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이클립스에서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[Data Source Explorer]</a:t>
            </a:r>
            <a:r>
              <a:rPr lang="ko-KR" altLang="en-US" dirty="0" err="1" smtClean="0">
                <a:latin typeface="+mj-ea"/>
              </a:rPr>
              <a:t>뷰를</a:t>
            </a:r>
            <a:r>
              <a:rPr lang="ko-KR" altLang="en-US" dirty="0" smtClean="0">
                <a:latin typeface="+mj-ea"/>
              </a:rPr>
              <a:t> 사용한 데이터베이스 직접 제어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Structured Query Language</a:t>
            </a:r>
            <a:r>
              <a:rPr lang="ko-KR" altLang="en-US" dirty="0" smtClean="0"/>
              <a:t>의 약자로 구조화된 질의 언어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데이터베이스 생성부터 레코드 검색 등의 작업을 수행할 때 사용</a:t>
            </a:r>
            <a:r>
              <a:rPr lang="en-US" altLang="ko-KR" dirty="0" smtClean="0"/>
              <a:t>.</a:t>
            </a:r>
          </a:p>
          <a:p>
            <a:r>
              <a:rPr lang="en-US" altLang="ko-KR" smtClean="0"/>
              <a:t>SQL</a:t>
            </a:r>
            <a:r>
              <a:rPr lang="ko-KR" altLang="en-US" smtClean="0"/>
              <a:t>문은 크게 데이터 정의문</a:t>
            </a:r>
            <a:r>
              <a:rPr lang="en-US" altLang="ko-KR" smtClean="0"/>
              <a:t>(Data Definition Language, DDL), </a:t>
            </a:r>
            <a:r>
              <a:rPr lang="ko-KR" altLang="en-US" smtClean="0"/>
              <a:t>제어문</a:t>
            </a:r>
            <a:r>
              <a:rPr lang="en-US" altLang="ko-KR" smtClean="0"/>
              <a:t>, </a:t>
            </a:r>
            <a:r>
              <a:rPr lang="ko-KR" altLang="en-US" smtClean="0"/>
              <a:t>조작문</a:t>
            </a:r>
            <a:r>
              <a:rPr lang="en-US" altLang="ko-KR" smtClean="0"/>
              <a:t>(Data Control Language), </a:t>
            </a:r>
            <a:r>
              <a:rPr lang="ko-KR" altLang="en-US" smtClean="0"/>
              <a:t>쿼리</a:t>
            </a:r>
            <a:r>
              <a:rPr lang="en-US" altLang="ko-KR" smtClean="0"/>
              <a:t>(Query), </a:t>
            </a:r>
            <a:r>
              <a:rPr lang="ko-KR" altLang="en-US" smtClean="0"/>
              <a:t>트랜잭션</a:t>
            </a:r>
            <a:r>
              <a:rPr lang="en-US" altLang="ko-KR" smtClean="0"/>
              <a:t>(Transaction) </a:t>
            </a:r>
            <a:r>
              <a:rPr lang="ko-KR" altLang="en-US" smtClean="0"/>
              <a:t>처리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SQL(Structured Query </a:t>
            </a:r>
            <a:r>
              <a:rPr lang="en-US" altLang="ko-KR" smtClean="0">
                <a:latin typeface="+mj-ea"/>
              </a:rPr>
              <a:t>Language)</a:t>
            </a:r>
            <a:br>
              <a:rPr lang="en-US" altLang="ko-KR" smtClean="0">
                <a:latin typeface="+mj-ea"/>
              </a:rPr>
            </a:br>
            <a:r>
              <a:rPr lang="ko-KR" altLang="en-US" smtClean="0">
                <a:latin typeface="+mj-ea"/>
              </a:rPr>
              <a:t>쿼리의 </a:t>
            </a:r>
            <a:r>
              <a:rPr lang="ko-KR" altLang="en-US" dirty="0" smtClean="0">
                <a:latin typeface="+mj-ea"/>
              </a:rPr>
              <a:t>개요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데이터 </a:t>
            </a:r>
            <a:r>
              <a:rPr lang="ko-KR" altLang="en-US" dirty="0" err="1" smtClean="0"/>
              <a:t>정의문</a:t>
            </a:r>
            <a:r>
              <a:rPr lang="en-US" altLang="ko-KR" dirty="0" smtClean="0"/>
              <a:t>(DDL)- CREATE, ALTER, DROP</a:t>
            </a:r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(DCL) - GRANT, REVOKE</a:t>
            </a:r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 err="1" smtClean="0"/>
              <a:t>조작문</a:t>
            </a:r>
            <a:r>
              <a:rPr lang="en-US" altLang="ko-KR" dirty="0" smtClean="0"/>
              <a:t>(DML) - SELECT, INSERT, DELETE, </a:t>
            </a:r>
          </a:p>
          <a:p>
            <a:pPr lvl="1"/>
            <a:r>
              <a:rPr lang="ko-KR" altLang="en-US" dirty="0" smtClean="0"/>
              <a:t>쿼리</a:t>
            </a:r>
            <a:r>
              <a:rPr lang="en-US" altLang="ko-KR" dirty="0" smtClean="0"/>
              <a:t>(Query) - SELECT</a:t>
            </a:r>
          </a:p>
          <a:p>
            <a:pPr lvl="1"/>
            <a:r>
              <a:rPr lang="ko-KR" altLang="en-US" dirty="0" smtClean="0"/>
              <a:t>트랜잭션</a:t>
            </a:r>
            <a:r>
              <a:rPr lang="en-US" altLang="ko-KR" dirty="0" smtClean="0"/>
              <a:t>(Transaction)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- COMMIT, ROLLBACK</a:t>
            </a:r>
            <a:endParaRPr lang="en-US" altLang="ko-KR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SQL(Structured Query </a:t>
            </a:r>
            <a:r>
              <a:rPr lang="en-US" altLang="ko-KR" smtClean="0">
                <a:latin typeface="+mj-ea"/>
              </a:rPr>
              <a:t>Language)</a:t>
            </a:r>
            <a:br>
              <a:rPr lang="en-US" altLang="ko-KR" smtClean="0">
                <a:latin typeface="+mj-ea"/>
              </a:rPr>
            </a:br>
            <a:r>
              <a:rPr lang="ko-KR" altLang="en-US" smtClean="0">
                <a:latin typeface="+mj-ea"/>
              </a:rPr>
              <a:t>쿼리의 </a:t>
            </a:r>
            <a:r>
              <a:rPr lang="ko-KR" altLang="en-US" dirty="0" smtClean="0">
                <a:latin typeface="+mj-ea"/>
              </a:rPr>
              <a:t>개요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 타입</a:t>
            </a:r>
            <a:r>
              <a:rPr lang="en-US" altLang="ko-KR" dirty="0" smtClean="0"/>
              <a:t>(Data Type)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211944"/>
              </p:ext>
            </p:extLst>
          </p:nvPr>
        </p:nvGraphicFramePr>
        <p:xfrm>
          <a:off x="1052234" y="2924944"/>
          <a:ext cx="7020000" cy="3224571"/>
        </p:xfrm>
        <a:graphic>
          <a:graphicData uri="http://schemas.openxmlformats.org/drawingml/2006/table">
            <a:tbl>
              <a:tblPr/>
              <a:tblGrid>
                <a:gridCol w="1486290"/>
                <a:gridCol w="1080120"/>
                <a:gridCol w="4453590"/>
              </a:tblGrid>
              <a:tr h="174163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숫자 타입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41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데이터 타입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저장 공간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표현 범위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000"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TINYINT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 byte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-128~127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UNSIGNED 0~255 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000"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SMALLINT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2 bytes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-32768~32767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UNSIGNED 0~65535 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000"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MEDIUMINT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3 bytes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-8388608~8388607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UNSIGNED 0~16777215 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8000"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INT, INTEGER 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4 bytes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-2147483648~2147483647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UNSIGNED 0~4294967295 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3712"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BIGINT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8 bytes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-9223372036854775808~9223372036854775807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21590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UNSIGNED 18446744073709551615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SQL(Structured Query </a:t>
            </a:r>
            <a:r>
              <a:rPr lang="en-US" altLang="ko-KR" smtClean="0">
                <a:latin typeface="+mj-ea"/>
              </a:rPr>
              <a:t>Language)</a:t>
            </a:r>
            <a:br>
              <a:rPr lang="en-US" altLang="ko-KR" smtClean="0">
                <a:latin typeface="+mj-ea"/>
              </a:rPr>
            </a:br>
            <a:r>
              <a:rPr lang="ko-KR" altLang="en-US" smtClean="0">
                <a:latin typeface="+mj-ea"/>
              </a:rPr>
              <a:t>쿼리의 </a:t>
            </a:r>
            <a:r>
              <a:rPr lang="ko-KR" altLang="en-US" dirty="0" smtClean="0">
                <a:latin typeface="+mj-ea"/>
              </a:rPr>
              <a:t>개요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 타입</a:t>
            </a:r>
            <a:r>
              <a:rPr lang="en-US" altLang="ko-KR" dirty="0" smtClean="0"/>
              <a:t>(Data Type)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52821"/>
              </p:ext>
            </p:extLst>
          </p:nvPr>
        </p:nvGraphicFramePr>
        <p:xfrm>
          <a:off x="1043608" y="2780928"/>
          <a:ext cx="7020000" cy="3600000"/>
        </p:xfrm>
        <a:graphic>
          <a:graphicData uri="http://schemas.openxmlformats.org/drawingml/2006/table">
            <a:tbl>
              <a:tblPr/>
              <a:tblGrid>
                <a:gridCol w="3240360"/>
                <a:gridCol w="3779640"/>
              </a:tblGrid>
              <a:tr h="3000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날짜 및 시간 타입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0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데이터 타입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저장 공간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000"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DATE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3 bytes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000"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DATETIME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8 bytes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000"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TIMESTAMP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4 bytes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0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문자열 타입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0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rgbClr val="000000"/>
                          </a:solidFill>
                          <a:latin typeface="굴림"/>
                        </a:rPr>
                        <a:t>데이터 타입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저장 공간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저장 문자의 개수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</a:rPr>
                        <a:t>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000"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CHAR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1~255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000"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VARCHAR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1~255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000"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BLOB(Binary Large Object), TEXT 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1~65535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000"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MEDIUMBLOB, MEDIUMTEXT 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1~1677215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0000"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LONGBLOB, LONGTEXT 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0660" marR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1~4294967295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3288" marR="13288" marT="13288" marB="1328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SQL(Structured Query </a:t>
            </a:r>
            <a:r>
              <a:rPr lang="en-US" altLang="ko-KR" smtClean="0">
                <a:latin typeface="+mj-ea"/>
              </a:rPr>
              <a:t>Language)</a:t>
            </a:r>
            <a:br>
              <a:rPr lang="en-US" altLang="ko-KR" smtClean="0">
                <a:latin typeface="+mj-ea"/>
              </a:rPr>
            </a:br>
            <a:r>
              <a:rPr lang="ko-KR" altLang="en-US" smtClean="0">
                <a:latin typeface="+mj-ea"/>
              </a:rPr>
              <a:t>쿼리의 </a:t>
            </a:r>
            <a:r>
              <a:rPr lang="ko-KR" altLang="en-US" dirty="0" smtClean="0">
                <a:latin typeface="+mj-ea"/>
              </a:rPr>
              <a:t>개요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345069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테이블 생성 및 제거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 생성</a:t>
            </a:r>
            <a:r>
              <a:rPr lang="en-US" altLang="ko-KR" dirty="0" smtClean="0"/>
              <a:t>- CREATE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테이블 제거</a:t>
            </a:r>
            <a:r>
              <a:rPr lang="en-US" altLang="ko-KR" dirty="0" smtClean="0"/>
              <a:t>- </a:t>
            </a:r>
            <a:r>
              <a:rPr lang="en-US" altLang="ko-KR" smtClean="0"/>
              <a:t>DROP</a:t>
            </a:r>
            <a:r>
              <a:rPr lang="ko-KR" altLang="en-US" smtClean="0"/>
              <a:t>문</a:t>
            </a:r>
            <a:endParaRPr lang="ko-KR" altLang="en-US" dirty="0" smtClean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954589"/>
              </p:ext>
            </p:extLst>
          </p:nvPr>
        </p:nvGraphicFramePr>
        <p:xfrm>
          <a:off x="1683694" y="3140968"/>
          <a:ext cx="5760000" cy="1742694"/>
        </p:xfrm>
        <a:graphic>
          <a:graphicData uri="http://schemas.openxmlformats.org/drawingml/2006/table">
            <a:tbl>
              <a:tblPr/>
              <a:tblGrid>
                <a:gridCol w="5760000"/>
              </a:tblGrid>
              <a:tr h="15841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CREATE TABLE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table_name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(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col_name1 type [PRIMARY KEY] [NOT NULL/NULL],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col_name2 type,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....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col_name3 type );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151947"/>
              </p:ext>
            </p:extLst>
          </p:nvPr>
        </p:nvGraphicFramePr>
        <p:xfrm>
          <a:off x="1683694" y="5716106"/>
          <a:ext cx="5760000" cy="377190"/>
        </p:xfrm>
        <a:graphic>
          <a:graphicData uri="http://schemas.openxmlformats.org/drawingml/2006/table">
            <a:tbl>
              <a:tblPr/>
              <a:tblGrid>
                <a:gridCol w="5760000"/>
              </a:tblGrid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DROP TABLE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table_name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SQL(Structured Query </a:t>
            </a:r>
            <a:r>
              <a:rPr lang="en-US" altLang="ko-KR" smtClean="0">
                <a:latin typeface="+mj-ea"/>
              </a:rPr>
              <a:t>Language)</a:t>
            </a:r>
            <a:br>
              <a:rPr lang="en-US" altLang="ko-KR" smtClean="0">
                <a:latin typeface="+mj-ea"/>
              </a:rPr>
            </a:br>
            <a:r>
              <a:rPr lang="ko-KR" altLang="en-US" smtClean="0">
                <a:latin typeface="+mj-ea"/>
              </a:rPr>
              <a:t>쿼리의 </a:t>
            </a:r>
            <a:r>
              <a:rPr lang="ko-KR" altLang="en-US" dirty="0" smtClean="0">
                <a:latin typeface="+mj-ea"/>
              </a:rPr>
              <a:t>개요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레코드 처리 작업</a:t>
            </a:r>
          </a:p>
          <a:p>
            <a:pPr lvl="1"/>
            <a:r>
              <a:rPr lang="ko-KR" altLang="en-US" dirty="0" smtClean="0"/>
              <a:t>레코드 추가 </a:t>
            </a:r>
            <a:r>
              <a:rPr lang="en-US" altLang="ko-KR" dirty="0" smtClean="0"/>
              <a:t>- Insert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레코드 검색 </a:t>
            </a:r>
            <a:r>
              <a:rPr lang="en-US" altLang="ko-KR" dirty="0" smtClean="0"/>
              <a:t>- SELECT</a:t>
            </a:r>
            <a:r>
              <a:rPr lang="ko-KR" altLang="en-US" dirty="0" smtClean="0"/>
              <a:t>문</a:t>
            </a:r>
          </a:p>
          <a:p>
            <a:endParaRPr lang="ko-KR" altLang="en-US" dirty="0" smtClean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966703"/>
              </p:ext>
            </p:extLst>
          </p:nvPr>
        </p:nvGraphicFramePr>
        <p:xfrm>
          <a:off x="1683054" y="3637912"/>
          <a:ext cx="5760000" cy="718566"/>
        </p:xfrm>
        <a:graphic>
          <a:graphicData uri="http://schemas.openxmlformats.org/drawingml/2006/table">
            <a:tbl>
              <a:tblPr/>
              <a:tblGrid>
                <a:gridCol w="57600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INSERT INTO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table_name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(col_name1,col_name2...)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VALUES (col_value1, col_value2...)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64093"/>
              </p:ext>
            </p:extLst>
          </p:nvPr>
        </p:nvGraphicFramePr>
        <p:xfrm>
          <a:off x="1683054" y="5347338"/>
          <a:ext cx="5760000" cy="718566"/>
        </p:xfrm>
        <a:graphic>
          <a:graphicData uri="http://schemas.openxmlformats.org/drawingml/2006/table">
            <a:tbl>
              <a:tblPr/>
              <a:tblGrid>
                <a:gridCol w="5760000"/>
              </a:tblGrid>
              <a:tr h="4378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SELECT col_name1,col_name2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FROM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table_name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SQL(Structured Query </a:t>
            </a:r>
            <a:r>
              <a:rPr lang="en-US" altLang="ko-KR" smtClean="0">
                <a:latin typeface="+mj-ea"/>
              </a:rPr>
              <a:t>Language)</a:t>
            </a:r>
            <a:br>
              <a:rPr lang="en-US" altLang="ko-KR" smtClean="0">
                <a:latin typeface="+mj-ea"/>
              </a:rPr>
            </a:br>
            <a:r>
              <a:rPr lang="ko-KR" altLang="en-US" smtClean="0">
                <a:latin typeface="+mj-ea"/>
              </a:rPr>
              <a:t>쿼리의 </a:t>
            </a:r>
            <a:r>
              <a:rPr lang="ko-KR" altLang="en-US" dirty="0" smtClean="0">
                <a:latin typeface="+mj-ea"/>
              </a:rPr>
              <a:t>개요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레코드 </a:t>
            </a:r>
            <a:r>
              <a:rPr lang="ko-KR" altLang="en-US" smtClean="0"/>
              <a:t>처리 작업</a:t>
            </a:r>
            <a:endParaRPr lang="en-US" altLang="ko-KR" smtClean="0"/>
          </a:p>
          <a:p>
            <a:pPr lvl="1"/>
            <a:r>
              <a:rPr lang="ko-KR" altLang="en-US" smtClean="0"/>
              <a:t>레코드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- UPDATE</a:t>
            </a:r>
            <a:r>
              <a:rPr lang="ko-KR" altLang="en-US" dirty="0" smtClean="0"/>
              <a:t>문</a:t>
            </a:r>
          </a:p>
          <a:p>
            <a:endParaRPr lang="en-US" altLang="ko-KR" dirty="0" smtClean="0"/>
          </a:p>
          <a:p>
            <a:pPr lvl="1"/>
            <a:endParaRPr lang="en-US" altLang="ko-KR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레코드 삭제 </a:t>
            </a:r>
            <a:r>
              <a:rPr lang="en-US" altLang="ko-KR" dirty="0" smtClean="0"/>
              <a:t>- DELETE</a:t>
            </a:r>
            <a:r>
              <a:rPr lang="ko-KR" altLang="en-US" dirty="0" smtClean="0"/>
              <a:t>문</a:t>
            </a:r>
          </a:p>
          <a:p>
            <a:endParaRPr lang="ko-KR" altLang="en-US" dirty="0" smtClean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728839"/>
              </p:ext>
            </p:extLst>
          </p:nvPr>
        </p:nvGraphicFramePr>
        <p:xfrm>
          <a:off x="1683694" y="5255078"/>
          <a:ext cx="5760000" cy="718566"/>
        </p:xfrm>
        <a:graphic>
          <a:graphicData uri="http://schemas.openxmlformats.org/drawingml/2006/table">
            <a:tbl>
              <a:tblPr/>
              <a:tblGrid>
                <a:gridCol w="5760000"/>
              </a:tblGrid>
              <a:tr h="4738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DELETE FROM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table_name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WHERE condition;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504704"/>
              </p:ext>
            </p:extLst>
          </p:nvPr>
        </p:nvGraphicFramePr>
        <p:xfrm>
          <a:off x="1683694" y="3646538"/>
          <a:ext cx="5760000" cy="718566"/>
        </p:xfrm>
        <a:graphic>
          <a:graphicData uri="http://schemas.openxmlformats.org/drawingml/2006/table">
            <a:tbl>
              <a:tblPr/>
              <a:tblGrid>
                <a:gridCol w="5760000"/>
              </a:tblGrid>
              <a:tr h="4738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UPDATE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table_name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SET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col_name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= value,.....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WHERE condition;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SQL(Structured Query </a:t>
            </a:r>
            <a:r>
              <a:rPr lang="en-US" altLang="ko-KR" smtClean="0">
                <a:latin typeface="+mj-ea"/>
              </a:rPr>
              <a:t>Language)</a:t>
            </a:r>
            <a:br>
              <a:rPr lang="en-US" altLang="ko-KR" smtClean="0">
                <a:latin typeface="+mj-ea"/>
              </a:rPr>
            </a:br>
            <a:r>
              <a:rPr lang="ko-KR" altLang="en-US" smtClean="0">
                <a:latin typeface="+mj-ea"/>
              </a:rPr>
              <a:t>쿼리의 </a:t>
            </a:r>
            <a:r>
              <a:rPr lang="ko-KR" altLang="en-US" dirty="0" smtClean="0">
                <a:latin typeface="+mj-ea"/>
              </a:rPr>
              <a:t>개요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에서 데이터베이스를 사용하는 프로그래밍 하려면</a:t>
            </a:r>
            <a:r>
              <a:rPr lang="en-US" altLang="ko-KR" dirty="0" smtClean="0"/>
              <a:t>, JDBC(Java Database Connectivity)</a:t>
            </a:r>
            <a:r>
              <a:rPr lang="ko-KR" altLang="en-US" dirty="0" smtClean="0"/>
              <a:t>를 사용해 데이터베이스와 연동</a:t>
            </a:r>
            <a:endParaRPr lang="en-US" altLang="ko-KR" dirty="0" smtClean="0"/>
          </a:p>
          <a:p>
            <a:r>
              <a:rPr lang="en-US" altLang="ko-KR" dirty="0" smtClean="0"/>
              <a:t>JDBC(Java Database Connectivity)</a:t>
            </a:r>
          </a:p>
          <a:p>
            <a:pPr lvl="1"/>
            <a:r>
              <a:rPr lang="ko-KR" altLang="en-US" dirty="0" smtClean="0"/>
              <a:t>자바 프로그램</a:t>
            </a:r>
            <a:r>
              <a:rPr lang="en-US" altLang="ko-KR" dirty="0" smtClean="0"/>
              <a:t>(JSP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관계형 데이터 원본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...)</a:t>
            </a:r>
            <a:r>
              <a:rPr lang="ko-KR" altLang="en-US" dirty="0" smtClean="0"/>
              <a:t>을 연결하는 인터페이스</a:t>
            </a:r>
          </a:p>
          <a:p>
            <a:pPr lvl="1"/>
            <a:r>
              <a:rPr lang="en-US" altLang="ko-KR" dirty="0" smtClean="0"/>
              <a:t>JDBC </a:t>
            </a:r>
            <a:r>
              <a:rPr lang="ko-KR" altLang="en-US" dirty="0" smtClean="0"/>
              <a:t>라이브러리는 ‘</a:t>
            </a:r>
            <a:r>
              <a:rPr lang="en-US" altLang="ko-KR" dirty="0" smtClean="0"/>
              <a:t>java.sql’ </a:t>
            </a:r>
            <a:r>
              <a:rPr lang="ko-KR" altLang="en-US" dirty="0" smtClean="0"/>
              <a:t>패키지에의 구현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JDBC</a:t>
            </a:r>
            <a:r>
              <a:rPr lang="ko-KR" altLang="en-US" dirty="0" smtClean="0">
                <a:latin typeface="+mj-ea"/>
              </a:rPr>
              <a:t>를 사용한 </a:t>
            </a:r>
            <a:r>
              <a:rPr lang="en-US" altLang="ko-KR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와데이터베이스의 </a:t>
            </a:r>
            <a:r>
              <a:rPr lang="ko-KR" altLang="en-US" dirty="0" smtClean="0">
                <a:latin typeface="+mj-ea"/>
              </a:rPr>
              <a:t>연동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데이터베이스의 개요 및 설치</a:t>
            </a:r>
          </a:p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[Data Source Explorer]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사용한 데이터베이스 직접 제어</a:t>
            </a:r>
          </a:p>
          <a:p>
            <a:r>
              <a:rPr lang="en-US" altLang="ko-KR" dirty="0" smtClean="0"/>
              <a:t>SQL(Structured Query Language) </a:t>
            </a:r>
            <a:r>
              <a:rPr lang="ko-KR" altLang="en-US" dirty="0" smtClean="0"/>
              <a:t>쿼리의 개요</a:t>
            </a:r>
          </a:p>
          <a:p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</a:p>
          <a:p>
            <a:r>
              <a:rPr lang="ko-KR" altLang="en-US" dirty="0" smtClean="0"/>
              <a:t>자카르타 </a:t>
            </a:r>
            <a:r>
              <a:rPr lang="en-US" altLang="ko-KR" dirty="0" smtClean="0"/>
              <a:t>DBCP API</a:t>
            </a:r>
            <a:r>
              <a:rPr lang="ko-KR" altLang="en-US" dirty="0" smtClean="0"/>
              <a:t>를 이용한 커넥션 풀</a:t>
            </a:r>
            <a:r>
              <a:rPr lang="en-US" altLang="ko-KR" dirty="0" smtClean="0"/>
              <a:t>(connection pools)</a:t>
            </a:r>
            <a:r>
              <a:rPr lang="ko-KR" altLang="en-US" dirty="0" smtClean="0"/>
              <a:t> 설정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7800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데이터베이스의 연동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JDBC</a:t>
            </a:r>
            <a:r>
              <a:rPr lang="ko-KR" altLang="en-US" dirty="0" smtClean="0"/>
              <a:t>프로그램의 작성 단계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(JDBC </a:t>
            </a:r>
            <a:r>
              <a:rPr lang="ko-KR" altLang="en-US" dirty="0" smtClean="0"/>
              <a:t>드라이버 </a:t>
            </a:r>
            <a:r>
              <a:rPr lang="en-US" altLang="ko-KR" dirty="0" smtClean="0"/>
              <a:t>Load) : </a:t>
            </a:r>
            <a:r>
              <a:rPr lang="ko-KR" altLang="en-US" dirty="0" smtClean="0"/>
              <a:t>인터페이스 드라이버</a:t>
            </a:r>
            <a:r>
              <a:rPr lang="en-US" altLang="ko-KR" dirty="0" smtClean="0"/>
              <a:t>(interface driver)</a:t>
            </a:r>
            <a:r>
              <a:rPr lang="ko-KR" altLang="en-US" dirty="0" smtClean="0"/>
              <a:t>를 구현</a:t>
            </a:r>
            <a:r>
              <a:rPr lang="en-US" altLang="ko-KR" dirty="0" smtClean="0"/>
              <a:t>(implements)</a:t>
            </a:r>
            <a:r>
              <a:rPr lang="ko-KR" altLang="en-US" dirty="0" smtClean="0"/>
              <a:t>하는 작업으로</a:t>
            </a:r>
            <a:r>
              <a:rPr lang="en-US" altLang="ko-KR" dirty="0" smtClean="0"/>
              <a:t>, Class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forName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사용해서 드라이버를 로드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10000"/>
              </a:lnSpc>
            </a:pP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드라이버 로딩</a:t>
            </a:r>
            <a:endParaRPr lang="en-US" altLang="ko-KR" dirty="0" smtClean="0"/>
          </a:p>
          <a:p>
            <a:pPr lvl="2">
              <a:lnSpc>
                <a:spcPct val="110000"/>
              </a:lnSpc>
              <a:buNone/>
            </a:pPr>
            <a:r>
              <a:rPr lang="en-US" altLang="ko-KR" dirty="0" err="1" smtClean="0"/>
              <a:t>Class.forName</a:t>
            </a:r>
            <a:r>
              <a:rPr lang="en-US" altLang="ko-KR" dirty="0" smtClean="0"/>
              <a:t> ("</a:t>
            </a:r>
            <a:r>
              <a:rPr lang="en-US" altLang="ko-KR" dirty="0" err="1" smtClean="0"/>
              <a:t>com.mysql.jdbc.Driver</a:t>
            </a:r>
            <a:r>
              <a:rPr lang="en-US" altLang="ko-KR" dirty="0" smtClean="0"/>
              <a:t>");</a:t>
            </a:r>
          </a:p>
          <a:p>
            <a:pPr lvl="2">
              <a:lnSpc>
                <a:spcPct val="110000"/>
              </a:lnSpc>
            </a:pPr>
            <a:r>
              <a:rPr lang="en-US" altLang="ko-KR" dirty="0" smtClean="0"/>
              <a:t>Oracle 10g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11g thin </a:t>
            </a:r>
            <a:r>
              <a:rPr lang="ko-KR" altLang="en-US" dirty="0" smtClean="0"/>
              <a:t>드라이버 로딩</a:t>
            </a:r>
          </a:p>
          <a:p>
            <a:pPr lvl="2">
              <a:lnSpc>
                <a:spcPct val="110000"/>
              </a:lnSpc>
              <a:buNone/>
            </a:pPr>
            <a:r>
              <a:rPr lang="en-US" altLang="ko-KR" dirty="0" err="1" smtClean="0"/>
              <a:t>Class.forName</a:t>
            </a:r>
            <a:r>
              <a:rPr lang="en-US" altLang="ko-KR" dirty="0" smtClean="0"/>
              <a:t> ("</a:t>
            </a:r>
            <a:r>
              <a:rPr lang="en-US" altLang="ko-KR" dirty="0" err="1" smtClean="0"/>
              <a:t>oracle.jdbc.driver.OracleDriver</a:t>
            </a:r>
            <a:r>
              <a:rPr lang="en-US" altLang="ko-KR" dirty="0" smtClean="0"/>
              <a:t>");</a:t>
            </a:r>
          </a:p>
          <a:p>
            <a:pPr lvl="1">
              <a:lnSpc>
                <a:spcPct val="110000"/>
              </a:lnSpc>
            </a:pPr>
            <a:endParaRPr lang="ko-KR" altLang="en-US" dirty="0" smtClean="0"/>
          </a:p>
          <a:p>
            <a:pPr>
              <a:lnSpc>
                <a:spcPct val="110000"/>
              </a:lnSpc>
            </a:pP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JDBC</a:t>
            </a:r>
            <a:r>
              <a:rPr lang="ko-KR" altLang="en-US" dirty="0" smtClean="0">
                <a:latin typeface="+mj-ea"/>
              </a:rPr>
              <a:t>를 사용한 </a:t>
            </a:r>
            <a:r>
              <a:rPr lang="en-US" altLang="ko-KR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와데이터베이스의 </a:t>
            </a:r>
            <a:r>
              <a:rPr lang="ko-KR" altLang="en-US" dirty="0" smtClean="0">
                <a:latin typeface="+mj-ea"/>
              </a:rPr>
              <a:t>연동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780000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(Connection </a:t>
            </a:r>
            <a:r>
              <a:rPr lang="ko-KR" altLang="en-US" dirty="0" smtClean="0"/>
              <a:t>객체 생성</a:t>
            </a:r>
            <a:r>
              <a:rPr lang="en-US" altLang="ko-KR" dirty="0" smtClean="0"/>
              <a:t>) : Connection </a:t>
            </a:r>
            <a:r>
              <a:rPr lang="ko-KR" altLang="en-US" dirty="0" smtClean="0"/>
              <a:t>객체를 연결하는 것으로 </a:t>
            </a:r>
            <a:r>
              <a:rPr lang="en-US" altLang="ko-KR" dirty="0" err="1" smtClean="0"/>
              <a:t>DriverManager</a:t>
            </a:r>
            <a:r>
              <a:rPr lang="ko-KR" altLang="en-US" dirty="0" smtClean="0"/>
              <a:t>에 등록된 각 드라이버들을 </a:t>
            </a:r>
            <a:r>
              <a:rPr lang="en-US" altLang="ko-KR" dirty="0" err="1" smtClean="0"/>
              <a:t>getConnection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사용해서 식별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사용시 </a:t>
            </a:r>
            <a:r>
              <a:rPr lang="en-US" altLang="ko-KR" dirty="0" smtClean="0"/>
              <a:t>Connection </a:t>
            </a:r>
            <a:r>
              <a:rPr lang="ko-KR" altLang="en-US" dirty="0" smtClean="0"/>
              <a:t>객체 생성</a:t>
            </a:r>
          </a:p>
          <a:p>
            <a:pPr lvl="2">
              <a:buNone/>
            </a:pPr>
            <a:r>
              <a:rPr lang="en-US" altLang="ko-KR" dirty="0" smtClean="0"/>
              <a:t>Connection </a:t>
            </a:r>
            <a:r>
              <a:rPr lang="en-US" altLang="ko-KR" dirty="0" err="1" smtClean="0"/>
              <a:t>conn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DriverManage.getConnection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("</a:t>
            </a:r>
            <a:r>
              <a:rPr lang="en-US" altLang="ko-KR" dirty="0" err="1" smtClean="0"/>
              <a:t>jdbc:mysql</a:t>
            </a:r>
            <a:r>
              <a:rPr lang="en-US" altLang="ko-KR" dirty="0" smtClean="0"/>
              <a:t>://localhost:3306/</a:t>
            </a:r>
            <a:r>
              <a:rPr lang="en-US" altLang="ko-KR" dirty="0" err="1" smtClean="0"/>
              <a:t>basicjsp","jspid","jsppass</a:t>
            </a:r>
            <a:r>
              <a:rPr lang="en-US" altLang="ko-KR" dirty="0" smtClean="0"/>
              <a:t>");</a:t>
            </a:r>
          </a:p>
          <a:p>
            <a:pPr lvl="2"/>
            <a:r>
              <a:rPr lang="en-US" altLang="ko-KR" dirty="0" smtClean="0"/>
              <a:t>Oracle </a:t>
            </a:r>
            <a:r>
              <a:rPr lang="ko-KR" altLang="en-US" dirty="0" smtClean="0"/>
              <a:t>사용시 </a:t>
            </a:r>
            <a:r>
              <a:rPr lang="en-US" altLang="ko-KR" dirty="0" smtClean="0"/>
              <a:t>Connection </a:t>
            </a:r>
            <a:r>
              <a:rPr lang="ko-KR" altLang="en-US" dirty="0" smtClean="0"/>
              <a:t>객체 생성</a:t>
            </a:r>
          </a:p>
          <a:p>
            <a:pPr lvl="2">
              <a:buNone/>
            </a:pPr>
            <a:r>
              <a:rPr lang="en-US" altLang="ko-KR" dirty="0" smtClean="0"/>
              <a:t>Connection </a:t>
            </a:r>
            <a:r>
              <a:rPr lang="en-US" altLang="ko-KR" dirty="0" err="1" smtClean="0"/>
              <a:t>conn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DriverManager.getConnection</a:t>
            </a:r>
            <a:r>
              <a:rPr lang="en-US" altLang="ko-KR" dirty="0" smtClean="0"/>
              <a:t> ("</a:t>
            </a:r>
            <a:r>
              <a:rPr lang="en-US" altLang="ko-KR" dirty="0" err="1" smtClean="0"/>
              <a:t>jdbc:oracle:thin</a:t>
            </a:r>
            <a:r>
              <a:rPr lang="en-US" altLang="ko-KR" dirty="0" smtClean="0"/>
              <a:t>:@localhost:1521:orcl", "</a:t>
            </a:r>
            <a:r>
              <a:rPr lang="en-US" altLang="ko-KR" dirty="0" err="1" smtClean="0"/>
              <a:t>scott</a:t>
            </a:r>
            <a:r>
              <a:rPr lang="en-US" altLang="ko-KR" dirty="0" smtClean="0"/>
              <a:t>", "tiger");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JDBC</a:t>
            </a:r>
            <a:r>
              <a:rPr lang="ko-KR" altLang="en-US" dirty="0" smtClean="0">
                <a:latin typeface="+mj-ea"/>
              </a:rPr>
              <a:t>를 사용한 </a:t>
            </a:r>
            <a:r>
              <a:rPr lang="en-US" altLang="ko-KR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와데이터베이스의 </a:t>
            </a:r>
            <a:r>
              <a:rPr lang="ko-KR" altLang="en-US" dirty="0" smtClean="0">
                <a:latin typeface="+mj-ea"/>
              </a:rPr>
              <a:t>연동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(Statement/</a:t>
            </a:r>
            <a:r>
              <a:rPr lang="en-US" altLang="ko-KR" dirty="0" err="1" smtClean="0"/>
              <a:t>PrepardStatement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CallableStatement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생성</a:t>
            </a:r>
            <a:r>
              <a:rPr lang="en-US" altLang="ko-KR" dirty="0" smtClean="0"/>
              <a:t>) :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쿼리를 생성하며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반환된 결과를 가져오게 할 작업영역을 제공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3</a:t>
            </a:r>
            <a:r>
              <a:rPr lang="ko-KR" altLang="en-US" dirty="0" smtClean="0"/>
              <a:t>단계부터는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드라이버에 구애 받지 않음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>
              <a:buNone/>
            </a:pPr>
            <a:r>
              <a:rPr lang="en-US" altLang="ko-KR" dirty="0" smtClean="0"/>
              <a:t>Statement stmt = </a:t>
            </a:r>
            <a:r>
              <a:rPr lang="en-US" altLang="ko-KR" dirty="0" err="1" smtClean="0"/>
              <a:t>con.createStatement</a:t>
            </a:r>
            <a:r>
              <a:rPr lang="en-US" altLang="ko-KR" dirty="0" smtClean="0"/>
              <a:t>();</a:t>
            </a:r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JDBC</a:t>
            </a:r>
            <a:r>
              <a:rPr lang="ko-KR" altLang="en-US" dirty="0" smtClean="0">
                <a:latin typeface="+mj-ea"/>
              </a:rPr>
              <a:t>를 사용한 </a:t>
            </a:r>
            <a:r>
              <a:rPr lang="en-US" altLang="ko-KR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와데이터베이스의 </a:t>
            </a:r>
            <a:r>
              <a:rPr lang="ko-KR" altLang="en-US" dirty="0" smtClean="0">
                <a:latin typeface="+mj-ea"/>
              </a:rPr>
              <a:t>연동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6" y="2276872"/>
            <a:ext cx="7452000" cy="3450696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(Query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) : Statement/</a:t>
            </a:r>
            <a:r>
              <a:rPr lang="en-US" altLang="ko-KR" dirty="0" err="1" smtClean="0"/>
              <a:t>PrepardStatement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CallableStatement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생성되면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executeQuery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executeUpdate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사용해서 쿼리를 실행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stmt.executeQuery</a:t>
            </a:r>
            <a:r>
              <a:rPr lang="en-US" altLang="ko-KR" dirty="0" smtClean="0"/>
              <a:t>() :</a:t>
            </a:r>
            <a:r>
              <a:rPr lang="en-US" altLang="ko-KR" dirty="0" err="1" smtClean="0"/>
              <a:t>recordSet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반환 </a:t>
            </a:r>
            <a:r>
              <a:rPr lang="en-US" altLang="ko-KR" dirty="0" smtClean="0"/>
              <a:t>=&gt; Select </a:t>
            </a:r>
            <a:r>
              <a:rPr lang="ko-KR" altLang="en-US" dirty="0" smtClean="0"/>
              <a:t>문에서 사용</a:t>
            </a:r>
            <a:endParaRPr lang="en-US" altLang="ko-KR" dirty="0" smtClean="0"/>
          </a:p>
          <a:p>
            <a:pPr lvl="2"/>
            <a:endParaRPr lang="en-US" altLang="ko-KR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err="1" smtClean="0"/>
              <a:t>stmt.executeUpdate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성공한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수 반환 </a:t>
            </a:r>
            <a:r>
              <a:rPr lang="en-US" altLang="ko-KR" dirty="0" smtClean="0"/>
              <a:t>=&gt; Insert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Update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Delete </a:t>
            </a:r>
            <a:r>
              <a:rPr lang="ko-KR" altLang="en-US" dirty="0" smtClean="0"/>
              <a:t>문에서 사용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648499"/>
              </p:ext>
            </p:extLst>
          </p:nvPr>
        </p:nvGraphicFramePr>
        <p:xfrm>
          <a:off x="1683694" y="4149080"/>
          <a:ext cx="5760000" cy="377190"/>
        </p:xfrm>
        <a:graphic>
          <a:graphicData uri="http://schemas.openxmlformats.org/drawingml/2006/table">
            <a:tbl>
              <a:tblPr/>
              <a:tblGrid>
                <a:gridCol w="5760000"/>
              </a:tblGrid>
              <a:tr h="234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ResultSet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=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stmt.executeQuery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("select * from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소속기관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");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519449"/>
              </p:ext>
            </p:extLst>
          </p:nvPr>
        </p:nvGraphicFramePr>
        <p:xfrm>
          <a:off x="1683054" y="5580614"/>
          <a:ext cx="5760000" cy="718566"/>
        </p:xfrm>
        <a:graphic>
          <a:graphicData uri="http://schemas.openxmlformats.org/drawingml/2006/table">
            <a:tbl>
              <a:tblPr/>
              <a:tblGrid>
                <a:gridCol w="5760000"/>
              </a:tblGrid>
              <a:tr h="4378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String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sql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="update member set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passwd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='3579' where id='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abc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'";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stmt.executeUpdate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sql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JDBC</a:t>
            </a:r>
            <a:r>
              <a:rPr lang="ko-KR" altLang="en-US" dirty="0" smtClean="0">
                <a:latin typeface="+mj-ea"/>
              </a:rPr>
              <a:t>를 사용한 </a:t>
            </a:r>
            <a:r>
              <a:rPr lang="en-US" altLang="ko-KR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와데이터베이스의 </a:t>
            </a:r>
            <a:r>
              <a:rPr lang="ko-KR" altLang="en-US" dirty="0" smtClean="0">
                <a:latin typeface="+mj-ea"/>
              </a:rPr>
              <a:t>연동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6" y="2564904"/>
            <a:ext cx="7560000" cy="3450696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5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) : </a:t>
            </a:r>
            <a:r>
              <a:rPr lang="en-US" altLang="ko-KR" dirty="0" err="1" smtClean="0"/>
              <a:t>executeQuery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수행 결과로 </a:t>
            </a:r>
            <a:r>
              <a:rPr lang="en-US" altLang="ko-KR" dirty="0" err="1" smtClean="0"/>
              <a:t>ResultSet</a:t>
            </a:r>
            <a:r>
              <a:rPr lang="ko-KR" altLang="en-US" dirty="0" smtClean="0"/>
              <a:t>을 반환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객체로부터 원하는 데이터를 추출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데이터를 추출하는 방법은 </a:t>
            </a:r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객체에서 </a:t>
            </a:r>
            <a:r>
              <a:rPr lang="en-US" altLang="ko-KR" dirty="0" smtClean="0"/>
              <a:t>next()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 한 행씩 이동하면서 </a:t>
            </a:r>
            <a:r>
              <a:rPr lang="en-US" altLang="ko-KR" dirty="0" err="1" smtClean="0"/>
              <a:t>getXxx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이용해서 원하는 필드 값을 추출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 문자열 데이터를 갖는 필드는 </a:t>
            </a:r>
            <a:r>
              <a:rPr lang="en-US" altLang="ko-KR" dirty="0" err="1" smtClean="0"/>
              <a:t>rs.getString</a:t>
            </a:r>
            <a:r>
              <a:rPr lang="en-US" altLang="ko-KR" dirty="0" smtClean="0"/>
              <a:t>("name")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rs.getString</a:t>
            </a:r>
            <a:r>
              <a:rPr lang="en-US" altLang="ko-KR" dirty="0" smtClean="0"/>
              <a:t>(1) </a:t>
            </a:r>
            <a:r>
              <a:rPr lang="ko-KR" altLang="en-US" dirty="0" smtClean="0"/>
              <a:t>로 사용</a:t>
            </a:r>
            <a:r>
              <a:rPr lang="en-US" altLang="ko-KR" dirty="0" smtClean="0"/>
              <a:t>. </a:t>
            </a:r>
          </a:p>
          <a:p>
            <a:pPr lvl="3"/>
            <a:r>
              <a:rPr lang="en-US" altLang="ko-KR" dirty="0" err="1" smtClean="0"/>
              <a:t>ResultSet</a:t>
            </a:r>
            <a:r>
              <a:rPr lang="ko-KR" altLang="en-US" dirty="0" smtClean="0"/>
              <a:t>의 첫 번째 필드는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시작</a:t>
            </a:r>
            <a:r>
              <a:rPr lang="en-US" altLang="ko-KR" dirty="0" smtClean="0"/>
              <a:t>.</a:t>
            </a:r>
          </a:p>
          <a:p>
            <a:pPr lvl="3"/>
            <a:r>
              <a:rPr lang="en-US" altLang="ko-KR" dirty="0" err="1" smtClean="0"/>
              <a:t>rs.getString</a:t>
            </a:r>
            <a:r>
              <a:rPr lang="en-US" altLang="ko-KR" dirty="0" smtClean="0"/>
              <a:t>("name")</a:t>
            </a:r>
            <a:r>
              <a:rPr lang="ko-KR" altLang="en-US" dirty="0" smtClean="0"/>
              <a:t>과 같이 필드명을 사용하는 것이 권장 형태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JDBC</a:t>
            </a:r>
            <a:r>
              <a:rPr lang="ko-KR" altLang="en-US" dirty="0" smtClean="0">
                <a:latin typeface="+mj-ea"/>
              </a:rPr>
              <a:t>를 사용한 </a:t>
            </a:r>
            <a:r>
              <a:rPr lang="en-US" altLang="ko-KR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와데이터베이스의 </a:t>
            </a:r>
            <a:r>
              <a:rPr lang="ko-KR" altLang="en-US" dirty="0" smtClean="0">
                <a:latin typeface="+mj-ea"/>
              </a:rPr>
              <a:t>연동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JDBC</a:t>
            </a:r>
            <a:r>
              <a:rPr lang="ko-KR" altLang="en-US" dirty="0" smtClean="0"/>
              <a:t>프로그래밍에 사용되는 객체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DriverManager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커넥션을 만드는 역할</a:t>
            </a:r>
          </a:p>
          <a:p>
            <a:pPr lvl="2"/>
            <a:r>
              <a:rPr lang="en-US" altLang="ko-KR" dirty="0" err="1" smtClean="0"/>
              <a:t>Class.forName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사용해서 생성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Class.forName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com.mysql.jdbc.Driver</a:t>
            </a:r>
            <a:r>
              <a:rPr lang="en-US" altLang="ko-KR" dirty="0" smtClean="0"/>
              <a:t>")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매개변수로 </a:t>
            </a:r>
            <a:r>
              <a:rPr lang="en-US" altLang="ko-KR" dirty="0" smtClean="0"/>
              <a:t>"</a:t>
            </a:r>
            <a:r>
              <a:rPr lang="en-US" altLang="ko-KR" dirty="0" err="1" smtClean="0"/>
              <a:t>com.mysql.jdbc.Driver</a:t>
            </a:r>
            <a:r>
              <a:rPr lang="en-US" altLang="ko-KR" dirty="0" smtClean="0"/>
              <a:t>"</a:t>
            </a:r>
            <a:r>
              <a:rPr lang="ko-KR" altLang="en-US" dirty="0" smtClean="0"/>
              <a:t>과 같은 특정 드라이버 클래스를 지정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JDBC</a:t>
            </a:r>
            <a:r>
              <a:rPr lang="ko-KR" altLang="en-US" dirty="0" smtClean="0">
                <a:latin typeface="+mj-ea"/>
              </a:rPr>
              <a:t>를 사용한 </a:t>
            </a:r>
            <a:r>
              <a:rPr lang="en-US" altLang="ko-KR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와데이터베이스의 </a:t>
            </a:r>
            <a:r>
              <a:rPr lang="ko-KR" altLang="en-US" dirty="0" smtClean="0">
                <a:latin typeface="+mj-ea"/>
              </a:rPr>
              <a:t>연동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Connection </a:t>
            </a:r>
            <a:r>
              <a:rPr lang="ko-KR" altLang="en-US" dirty="0" smtClean="0"/>
              <a:t>인터페이스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특정 데이터 원본에 대한 커넥션은</a:t>
            </a:r>
            <a:r>
              <a:rPr lang="en-US" altLang="ko-KR" dirty="0" smtClean="0"/>
              <a:t>, Connection</a:t>
            </a:r>
            <a:r>
              <a:rPr lang="ko-KR" altLang="en-US" dirty="0" smtClean="0"/>
              <a:t>인터페이스가 구현된 클래스의 객체로 표현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err="1" smtClean="0"/>
              <a:t>DriverManger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getConnection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</a:t>
            </a:r>
            <a:r>
              <a:rPr lang="en-US" altLang="ko-KR" dirty="0" smtClean="0"/>
              <a:t>, Connection</a:t>
            </a:r>
            <a:r>
              <a:rPr lang="ko-KR" altLang="en-US" dirty="0" smtClean="0"/>
              <a:t>객체 </a:t>
            </a:r>
            <a:r>
              <a:rPr lang="en-US" altLang="ko-KR" dirty="0" err="1" smtClean="0"/>
              <a:t>conn</a:t>
            </a:r>
            <a:r>
              <a:rPr lang="ko-KR" altLang="en-US" dirty="0" smtClean="0"/>
              <a:t>을 얻어냄</a:t>
            </a:r>
          </a:p>
          <a:p>
            <a:pPr lvl="1"/>
            <a:endParaRPr lang="ko-KR" altLang="en-US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959"/>
              </p:ext>
            </p:extLst>
          </p:nvPr>
        </p:nvGraphicFramePr>
        <p:xfrm>
          <a:off x="1501534" y="4869160"/>
          <a:ext cx="6120000" cy="792088"/>
        </p:xfrm>
        <a:graphic>
          <a:graphicData uri="http://schemas.openxmlformats.org/drawingml/2006/table">
            <a:tbl>
              <a:tblPr/>
              <a:tblGrid>
                <a:gridCol w="6120000"/>
              </a:tblGrid>
              <a:tr h="7920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Connection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=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DriverManger.getConnection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jdbc:mysql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://localhost:3306/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basicjsp","jspid","jsppass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");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JDBC</a:t>
            </a:r>
            <a:r>
              <a:rPr lang="ko-KR" altLang="en-US" dirty="0" smtClean="0">
                <a:latin typeface="+mj-ea"/>
              </a:rPr>
              <a:t>를 사용한 </a:t>
            </a:r>
            <a:r>
              <a:rPr lang="en-US" altLang="ko-KR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와데이터베이스의 </a:t>
            </a:r>
            <a:r>
              <a:rPr lang="ko-KR" altLang="en-US" dirty="0" smtClean="0">
                <a:latin typeface="+mj-ea"/>
              </a:rPr>
              <a:t>연동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Statement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쿼리를 실행 시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처리 속도가 느려 현재 거의 사용 안 함</a:t>
            </a:r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JDBC</a:t>
            </a:r>
            <a:r>
              <a:rPr lang="ko-KR" altLang="en-US" dirty="0" smtClean="0">
                <a:latin typeface="+mj-ea"/>
              </a:rPr>
              <a:t>를 사용한 </a:t>
            </a:r>
            <a:r>
              <a:rPr lang="en-US" altLang="ko-KR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와데이터베이스의 </a:t>
            </a:r>
            <a:r>
              <a:rPr lang="ko-KR" altLang="en-US" dirty="0" smtClean="0">
                <a:latin typeface="+mj-ea"/>
              </a:rPr>
              <a:t>연동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242368"/>
            <a:ext cx="7408333" cy="3450696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</a:p>
          <a:p>
            <a:pPr lvl="2"/>
            <a:r>
              <a:rPr lang="ko-KR" altLang="en-US" dirty="0" smtClean="0"/>
              <a:t>쿼리를 실행 시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선 컴파일 되기 때문에 속도 빠름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Connection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prepareStatement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사용해서 객체를 생성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prepareStatement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SQLException</a:t>
            </a:r>
            <a:r>
              <a:rPr lang="ko-KR" altLang="en-US" dirty="0" smtClean="0"/>
              <a:t>예외를 발생시키기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반드시 예외 처리</a:t>
            </a:r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354190"/>
              </p:ext>
            </p:extLst>
          </p:nvPr>
        </p:nvGraphicFramePr>
        <p:xfrm>
          <a:off x="1683054" y="4808778"/>
          <a:ext cx="5760000" cy="1742694"/>
        </p:xfrm>
        <a:graphic>
          <a:graphicData uri="http://schemas.openxmlformats.org/drawingml/2006/table">
            <a:tbl>
              <a:tblPr/>
              <a:tblGrid>
                <a:gridCol w="5760000"/>
              </a:tblGrid>
              <a:tr h="13274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try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PreparedStatement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pstmt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conn.prepareStatement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sql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}catch(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SQLException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e)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e.printStackTrace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JDBC</a:t>
            </a:r>
            <a:r>
              <a:rPr lang="ko-KR" altLang="en-US" dirty="0" smtClean="0">
                <a:latin typeface="+mj-ea"/>
              </a:rPr>
              <a:t>를 사용한 </a:t>
            </a:r>
            <a:r>
              <a:rPr lang="en-US" altLang="ko-KR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와데이터베이스의 </a:t>
            </a:r>
            <a:r>
              <a:rPr lang="ko-KR" altLang="en-US" dirty="0" smtClean="0">
                <a:latin typeface="+mj-ea"/>
              </a:rPr>
              <a:t>연동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294" y="2132856"/>
            <a:ext cx="7560000" cy="3450696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</a:p>
          <a:p>
            <a:pPr lvl="2"/>
            <a:r>
              <a:rPr lang="ko-KR" altLang="en-US" dirty="0" smtClean="0"/>
              <a:t>각각의 인수에 대해 </a:t>
            </a:r>
            <a:r>
              <a:rPr lang="ko-KR" altLang="en-US" dirty="0" err="1" smtClean="0"/>
              <a:t>위치홀더</a:t>
            </a:r>
            <a:r>
              <a:rPr lang="en-US" altLang="ko-KR" dirty="0" smtClean="0"/>
              <a:t>(placeholder)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문장을 정의할 수 있게 해줌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위치홀더는</a:t>
            </a:r>
            <a:r>
              <a:rPr lang="ko-KR" altLang="en-US" dirty="0" smtClean="0"/>
              <a:t> 물음표</a:t>
            </a:r>
            <a:r>
              <a:rPr lang="en-US" altLang="ko-KR" dirty="0" smtClean="0"/>
              <a:t>(?)</a:t>
            </a:r>
            <a:r>
              <a:rPr lang="ko-KR" altLang="en-US" dirty="0" smtClean="0"/>
              <a:t>로 표현되며 실행시간 동안 인수 값을 위한 공간을 확보하는 역할</a:t>
            </a:r>
            <a:endParaRPr lang="ko-KR" altLang="en-US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295368"/>
              </p:ext>
            </p:extLst>
          </p:nvPr>
        </p:nvGraphicFramePr>
        <p:xfrm>
          <a:off x="1573542" y="3593268"/>
          <a:ext cx="5976664" cy="3053017"/>
        </p:xfrm>
        <a:graphic>
          <a:graphicData uri="http://schemas.openxmlformats.org/drawingml/2006/table">
            <a:tbl>
              <a:tblPr/>
              <a:tblGrid>
                <a:gridCol w="5976664"/>
              </a:tblGrid>
              <a:tr h="3024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try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String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sql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 "insert into member values (?,?,?,?)";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PreparedStatement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pstmt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conn.prepareStatement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sql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pstmt.setString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(1,id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pstmt.setString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(2,passwd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생략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...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catch(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SQLException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e)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e.printStackTrace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JDBC</a:t>
            </a:r>
            <a:r>
              <a:rPr lang="ko-KR" altLang="en-US" dirty="0" smtClean="0">
                <a:latin typeface="+mj-ea"/>
              </a:rPr>
              <a:t>를 사용한 </a:t>
            </a:r>
            <a:r>
              <a:rPr lang="en-US" altLang="ko-KR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와데이터베이스의 </a:t>
            </a:r>
            <a:r>
              <a:rPr lang="ko-KR" altLang="en-US" dirty="0" smtClean="0">
                <a:latin typeface="+mj-ea"/>
              </a:rPr>
              <a:t>연동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데이터베이스와 </a:t>
            </a:r>
            <a:r>
              <a:rPr lang="en-US" altLang="ko-KR" dirty="0" smtClean="0"/>
              <a:t>DBMS(Database Management System)</a:t>
            </a:r>
          </a:p>
          <a:p>
            <a:pPr lvl="1"/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데이터의 효율적인 관리를 목적으로 하는 데이터의 집합으로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데이터를 지속적으로 관리하는 것이 목적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DBMS</a:t>
            </a:r>
          </a:p>
          <a:p>
            <a:pPr lvl="2"/>
            <a:r>
              <a:rPr lang="ko-KR" altLang="en-US" dirty="0" smtClean="0"/>
              <a:t>데이터를 안정적으로 보관할 수 있는 다양한 기능을 제공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주요한 기능</a:t>
            </a:r>
            <a:r>
              <a:rPr lang="en-US" altLang="ko-KR" dirty="0" smtClean="0"/>
              <a:t>:</a:t>
            </a:r>
            <a:r>
              <a:rPr lang="ko-KR" altLang="en-US" dirty="0" smtClean="0"/>
              <a:t> 데이터의 삽입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데이터의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유지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트랜잭션관리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데이터의 백업 및 복원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보안기능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데이터베이스의 개요 및 설치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3441" y="2421328"/>
            <a:ext cx="7408333" cy="3960000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</a:p>
          <a:p>
            <a:pPr lvl="2"/>
            <a:r>
              <a:rPr lang="en-US" altLang="ko-KR" dirty="0" err="1" smtClean="0"/>
              <a:t>PreparedStatement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객체는 각각의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데이터 타입을 처리할 수 있는 </a:t>
            </a:r>
            <a:r>
              <a:rPr lang="en-US" altLang="ko-KR" dirty="0" err="1" smtClean="0"/>
              <a:t>setXxx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제공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smtClean="0"/>
              <a:t>여기서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는 해당테이블의 해당필드의 데이터 타입과 관련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smtClean="0"/>
              <a:t>해당필드의 데이터 타입이 문자열이면 </a:t>
            </a:r>
            <a:r>
              <a:rPr lang="en-US" altLang="ko-KR" dirty="0" err="1" smtClean="0"/>
              <a:t>setString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해당필드의 데이터 타입이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이면 </a:t>
            </a:r>
            <a:r>
              <a:rPr lang="en-US" altLang="ko-KR" dirty="0" err="1" smtClean="0"/>
              <a:t>setInt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2"/>
            <a:r>
              <a:rPr lang="en-US" altLang="ko-KR" dirty="0" err="1" smtClean="0"/>
              <a:t>setXxx</a:t>
            </a:r>
            <a:r>
              <a:rPr lang="en-US" altLang="ko-KR" dirty="0" smtClean="0"/>
              <a:t>(num,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매개변수를 가짐</a:t>
            </a:r>
            <a:r>
              <a:rPr lang="en-US" altLang="ko-KR" dirty="0" smtClean="0"/>
              <a:t>. </a:t>
            </a:r>
          </a:p>
          <a:p>
            <a:pPr lvl="3"/>
            <a:r>
              <a:rPr lang="en-US" altLang="ko-KR" dirty="0" smtClean="0"/>
              <a:t>num:</a:t>
            </a:r>
            <a:r>
              <a:rPr lang="ko-KR" altLang="en-US" dirty="0" smtClean="0"/>
              <a:t> 파라미터 인덱스로서 </a:t>
            </a:r>
            <a:r>
              <a:rPr lang="ko-KR" altLang="en-US" dirty="0" err="1" smtClean="0"/>
              <a:t>위치홀더</a:t>
            </a:r>
            <a:r>
              <a:rPr lang="en-US" altLang="ko-KR" dirty="0" smtClean="0"/>
              <a:t>(?)</a:t>
            </a:r>
            <a:r>
              <a:rPr lang="ko-KR" altLang="en-US" dirty="0" smtClean="0"/>
              <a:t>와 대응</a:t>
            </a:r>
            <a:r>
              <a:rPr lang="en-US" altLang="ko-KR" dirty="0" smtClean="0"/>
              <a:t>. </a:t>
            </a:r>
          </a:p>
          <a:p>
            <a:pPr lvl="4"/>
            <a:r>
              <a:rPr lang="ko-KR" altLang="en-US" dirty="0" smtClean="0"/>
              <a:t>첫 번째 </a:t>
            </a:r>
            <a:r>
              <a:rPr lang="ko-KR" altLang="en-US" dirty="0" err="1" smtClean="0"/>
              <a:t>위치홀더</a:t>
            </a:r>
            <a:r>
              <a:rPr lang="en-US" altLang="ko-KR" dirty="0" smtClean="0"/>
              <a:t>(?)</a:t>
            </a:r>
            <a:r>
              <a:rPr lang="ko-KR" altLang="en-US" dirty="0" smtClean="0"/>
              <a:t>에 대응되면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</a:t>
            </a:r>
            <a:r>
              <a:rPr lang="ko-KR" altLang="en-US" dirty="0" err="1" smtClean="0"/>
              <a:t>위치홀더</a:t>
            </a:r>
            <a:r>
              <a:rPr lang="en-US" altLang="ko-KR" dirty="0" smtClean="0"/>
              <a:t>(?)</a:t>
            </a:r>
            <a:r>
              <a:rPr lang="ko-KR" altLang="en-US" dirty="0" smtClean="0"/>
              <a:t>와 대응부터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값을 증가</a:t>
            </a:r>
            <a:r>
              <a:rPr lang="en-US" altLang="ko-KR" dirty="0" smtClean="0"/>
              <a:t>. </a:t>
            </a:r>
          </a:p>
          <a:p>
            <a:pPr lvl="3"/>
            <a:r>
              <a:rPr lang="en-US" altLang="ko-KR" dirty="0" err="1" smtClean="0"/>
              <a:t>var</a:t>
            </a:r>
            <a:r>
              <a:rPr lang="en-US" altLang="ko-KR" dirty="0" smtClean="0"/>
              <a:t>:</a:t>
            </a:r>
            <a:r>
              <a:rPr lang="ko-KR" altLang="en-US" dirty="0" smtClean="0"/>
              <a:t> 해당필드에 저장할 데이터 값을 기술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변수를 사용해도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JDBC</a:t>
            </a:r>
            <a:r>
              <a:rPr lang="ko-KR" altLang="en-US" dirty="0" smtClean="0">
                <a:latin typeface="+mj-ea"/>
              </a:rPr>
              <a:t>를 사용한 </a:t>
            </a:r>
            <a:r>
              <a:rPr lang="en-US" altLang="ko-KR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와데이터베이스의 </a:t>
            </a:r>
            <a:r>
              <a:rPr lang="ko-KR" altLang="en-US" dirty="0" smtClean="0">
                <a:latin typeface="+mj-ea"/>
              </a:rPr>
              <a:t>연동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3441" y="2132856"/>
            <a:ext cx="7408333" cy="3450696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CallableStatement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</a:p>
          <a:p>
            <a:pPr lvl="2"/>
            <a:r>
              <a:rPr lang="en-US" altLang="ko-KR" dirty="0" smtClean="0"/>
              <a:t>Connection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prepareCall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사용해서 객체를 생성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err="1" smtClean="0"/>
              <a:t>prepareCall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SQLException</a:t>
            </a:r>
            <a:r>
              <a:rPr lang="ko-KR" altLang="en-US" dirty="0" smtClean="0"/>
              <a:t>예외를 발생시키기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반드시 예외 처리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 </a:t>
            </a:r>
            <a:r>
              <a:rPr lang="en-US" altLang="ko-KR" dirty="0" smtClean="0"/>
              <a:t>(Stored Procedure)</a:t>
            </a:r>
            <a:r>
              <a:rPr lang="ko-KR" altLang="en-US" dirty="0" smtClean="0"/>
              <a:t>를 사용하기 위해 사용</a:t>
            </a:r>
          </a:p>
          <a:p>
            <a:pPr lvl="2"/>
            <a:endParaRPr lang="ko-KR" altLang="en-US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614671"/>
              </p:ext>
            </p:extLst>
          </p:nvPr>
        </p:nvGraphicFramePr>
        <p:xfrm>
          <a:off x="1683054" y="4653136"/>
          <a:ext cx="5760000" cy="1742694"/>
        </p:xfrm>
        <a:graphic>
          <a:graphicData uri="http://schemas.openxmlformats.org/drawingml/2006/table">
            <a:tbl>
              <a:tblPr/>
              <a:tblGrid>
                <a:gridCol w="57600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try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CallableStatement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cstmt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 connection.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prepareCall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}catch(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SQLException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e) {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e.printStackTrace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();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}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JDBC</a:t>
            </a:r>
            <a:r>
              <a:rPr lang="ko-KR" altLang="en-US" dirty="0" smtClean="0">
                <a:latin typeface="+mj-ea"/>
              </a:rPr>
              <a:t>를 사용한 </a:t>
            </a:r>
            <a:r>
              <a:rPr lang="en-US" altLang="ko-KR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와데이터베이스의 </a:t>
            </a:r>
            <a:r>
              <a:rPr lang="ko-KR" altLang="en-US" dirty="0" smtClean="0">
                <a:latin typeface="+mj-ea"/>
              </a:rPr>
              <a:t>연동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3441" y="2354568"/>
            <a:ext cx="7408333" cy="3450696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Select</a:t>
            </a:r>
            <a:r>
              <a:rPr lang="ko-KR" altLang="en-US" dirty="0" smtClean="0"/>
              <a:t>문을 사용한 </a:t>
            </a:r>
            <a:r>
              <a:rPr lang="ko-KR" altLang="en-US" dirty="0" err="1" smtClean="0"/>
              <a:t>쿼리문은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executeQuery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메소드의 수행이 성공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결과물로 </a:t>
            </a:r>
            <a:r>
              <a:rPr lang="en-US" altLang="ko-KR" dirty="0" err="1" smtClean="0"/>
              <a:t>ResultSet</a:t>
            </a:r>
            <a:r>
              <a:rPr lang="ko-KR" altLang="en-US" dirty="0" smtClean="0"/>
              <a:t>객체가 반환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err="1" smtClean="0"/>
              <a:t>ResultSet</a:t>
            </a:r>
            <a:r>
              <a:rPr lang="ko-KR" altLang="en-US" dirty="0" smtClean="0"/>
              <a:t>은 쿼리의 결과로 생성된 테이블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레코드셋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레코드들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가짐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2"/>
            <a:endParaRPr lang="ko-KR" altLang="en-US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JDBC</a:t>
            </a:r>
            <a:r>
              <a:rPr lang="ko-KR" altLang="en-US" dirty="0" smtClean="0">
                <a:latin typeface="+mj-ea"/>
              </a:rPr>
              <a:t>를 사용한 </a:t>
            </a:r>
            <a:r>
              <a:rPr lang="en-US" altLang="ko-KR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와데이터베이스의 </a:t>
            </a:r>
            <a:r>
              <a:rPr lang="ko-KR" altLang="en-US" dirty="0" smtClean="0">
                <a:latin typeface="+mj-ea"/>
              </a:rPr>
              <a:t>연동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2828" y="2354568"/>
            <a:ext cx="7596000" cy="3450696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2"/>
            <a:r>
              <a:rPr lang="en-US" altLang="ko-KR" err="1" smtClean="0"/>
              <a:t>ResultSet</a:t>
            </a:r>
            <a:r>
              <a:rPr lang="ko-KR" altLang="en-US" smtClean="0"/>
              <a:t>객체는‘커서</a:t>
            </a:r>
            <a:r>
              <a:rPr lang="en-US" altLang="ko-KR" dirty="0" smtClean="0"/>
              <a:t>(cursor)'</a:t>
            </a:r>
            <a:r>
              <a:rPr lang="ko-KR" altLang="en-US" dirty="0" smtClean="0"/>
              <a:t>라 불리는 것을 가지고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이것을 사용해 </a:t>
            </a:r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객체에서 특정 레코드를 참조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 </a:t>
            </a:r>
            <a:r>
              <a:rPr lang="ko-KR" altLang="en-US" dirty="0" smtClean="0"/>
              <a:t>커서는 초기에 첫 번째 레코드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직전 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필드명이</a:t>
            </a:r>
            <a:r>
              <a:rPr lang="ko-KR" altLang="en-US" dirty="0" smtClean="0"/>
              <a:t> 위치한 </a:t>
            </a:r>
            <a:r>
              <a:rPr lang="ko-KR" altLang="en-US" smtClean="0"/>
              <a:t>곳을 가리킴</a:t>
            </a:r>
            <a:endParaRPr lang="ko-KR" altLang="en-US" dirty="0" smtClean="0"/>
          </a:p>
          <a:p>
            <a:pPr lvl="2"/>
            <a:endParaRPr lang="ko-KR" altLang="en-US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6081" name="_x107127576" descr="DRW000012b4baa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2314" y="4509120"/>
            <a:ext cx="5201974" cy="1440160"/>
          </a:xfrm>
          <a:prstGeom prst="rect">
            <a:avLst/>
          </a:prstGeom>
          <a:noFill/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JDBC</a:t>
            </a:r>
            <a:r>
              <a:rPr lang="ko-KR" altLang="en-US" dirty="0" smtClean="0">
                <a:latin typeface="+mj-ea"/>
              </a:rPr>
              <a:t>를 사용한 </a:t>
            </a:r>
            <a:r>
              <a:rPr lang="en-US" altLang="ko-KR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와데이터베이스의 </a:t>
            </a:r>
            <a:r>
              <a:rPr lang="ko-KR" altLang="en-US" dirty="0" smtClean="0">
                <a:latin typeface="+mj-ea"/>
              </a:rPr>
              <a:t>연동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450696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ResultSet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레코드셋에서</a:t>
            </a:r>
            <a:r>
              <a:rPr lang="ko-KR" altLang="en-US" dirty="0" smtClean="0"/>
              <a:t> 필드 값을 얻어내기 위해 </a:t>
            </a:r>
            <a:r>
              <a:rPr lang="en-US" altLang="ko-KR" dirty="0" err="1" smtClean="0"/>
              <a:t>ResultSet</a:t>
            </a:r>
            <a:r>
              <a:rPr lang="ko-KR" altLang="en-US" dirty="0" smtClean="0"/>
              <a:t>객체는 </a:t>
            </a:r>
            <a:r>
              <a:rPr lang="en-US" altLang="ko-KR" dirty="0" err="1" smtClean="0"/>
              <a:t>getXxx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제공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smtClean="0"/>
              <a:t>이때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는 해당필드의 데이터타입이 결정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smtClean="0"/>
              <a:t>해당필드의 데이터 타입이 문자열이면 </a:t>
            </a:r>
            <a:r>
              <a:rPr lang="en-US" altLang="ko-KR" dirty="0" err="1" smtClean="0"/>
              <a:t>getString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해당필드의 데이터 타입이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이면 </a:t>
            </a:r>
            <a:r>
              <a:rPr lang="en-US" altLang="ko-KR" dirty="0" err="1" smtClean="0"/>
              <a:t>getInt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가 됨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+mj-ea"/>
              </a:rPr>
              <a:t>JDBC</a:t>
            </a:r>
            <a:r>
              <a:rPr lang="ko-KR" altLang="en-US" dirty="0" smtClean="0">
                <a:latin typeface="+mj-ea"/>
              </a:rPr>
              <a:t>를 사용한 </a:t>
            </a:r>
            <a:r>
              <a:rPr lang="en-US" altLang="ko-KR" smtClean="0">
                <a:latin typeface="+mj-ea"/>
              </a:rPr>
              <a:t>JSP</a:t>
            </a:r>
            <a:r>
              <a:rPr lang="ko-KR" altLang="en-US" smtClean="0">
                <a:latin typeface="+mj-ea"/>
              </a:rPr>
              <a:t>와데이터베이스의 </a:t>
            </a:r>
            <a:r>
              <a:rPr lang="ko-KR" altLang="en-US" dirty="0" smtClean="0">
                <a:latin typeface="+mj-ea"/>
              </a:rPr>
              <a:t>연동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Connection </a:t>
            </a:r>
            <a:r>
              <a:rPr lang="ko-KR" altLang="en-US" dirty="0" smtClean="0"/>
              <a:t> 객체는 새롭게 만들어질 때 많은 시스템 자원을 요구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이런 문제를 해결하기 위해 커넥션 풀에 커넥션 객체들을 만들어 놓은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커넥션 객체가 필요한 경우 작성한 객체를 할당해 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사용이 끝난 후에는 다시 커넥션 풀로 회수 하는 방법을 사용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한번 만들어져서 사용된 커넥션 객체는 다시 커넥션 풀</a:t>
            </a:r>
            <a:r>
              <a:rPr lang="en-US" altLang="ko-KR" dirty="0" smtClean="0"/>
              <a:t>(connection pools)</a:t>
            </a:r>
            <a:r>
              <a:rPr lang="ko-KR" altLang="en-US" dirty="0" smtClean="0"/>
              <a:t>로 회수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388000" cy="1252728"/>
          </a:xfrm>
        </p:spPr>
        <p:txBody>
          <a:bodyPr lIns="0" rIns="0">
            <a:normAutofit fontScale="90000"/>
          </a:bodyPr>
          <a:lstStyle/>
          <a:p>
            <a:pPr algn="l"/>
            <a:r>
              <a:rPr lang="ko-KR" altLang="en-US" dirty="0" smtClean="0">
                <a:latin typeface="+mj-ea"/>
              </a:rPr>
              <a:t>자카르타 </a:t>
            </a:r>
            <a:r>
              <a:rPr lang="en-US" altLang="ko-KR" dirty="0" smtClean="0">
                <a:latin typeface="+mj-ea"/>
              </a:rPr>
              <a:t>DBCP API</a:t>
            </a:r>
            <a:r>
              <a:rPr lang="ko-KR" altLang="en-US" dirty="0" smtClean="0">
                <a:latin typeface="+mj-ea"/>
              </a:rPr>
              <a:t>를 이용한 커넥션 풀</a:t>
            </a:r>
            <a:r>
              <a:rPr lang="en-US" altLang="ko-KR" dirty="0" smtClean="0">
                <a:latin typeface="+mj-ea"/>
              </a:rPr>
              <a:t>(connection pools)</a:t>
            </a:r>
            <a:r>
              <a:rPr lang="ko-KR" altLang="en-US" dirty="0" smtClean="0">
                <a:latin typeface="+mj-ea"/>
              </a:rPr>
              <a:t> 설정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자카르타 프로젝트의 </a:t>
            </a:r>
            <a:r>
              <a:rPr lang="en-US" altLang="ko-KR" dirty="0" smtClean="0"/>
              <a:t>DBCP API</a:t>
            </a:r>
            <a:r>
              <a:rPr lang="ko-KR" altLang="en-US" dirty="0" smtClean="0"/>
              <a:t>를 사용해서 커넥션 풀을 사용하기 위한 순서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① </a:t>
            </a:r>
            <a:r>
              <a:rPr lang="en-US" altLang="ko-KR" dirty="0" smtClean="0"/>
              <a:t>DBCP API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파일 설치</a:t>
            </a:r>
          </a:p>
          <a:p>
            <a:pPr>
              <a:buNone/>
            </a:pPr>
            <a:r>
              <a:rPr lang="ko-KR" altLang="en-US" dirty="0" smtClean="0"/>
              <a:t>② </a:t>
            </a:r>
            <a:r>
              <a:rPr lang="en-US" altLang="ko-KR" dirty="0" smtClean="0"/>
              <a:t>DBCP</a:t>
            </a:r>
            <a:r>
              <a:rPr lang="ko-KR" altLang="en-US" dirty="0" smtClean="0"/>
              <a:t>에 관한 정보 설정 </a:t>
            </a:r>
            <a:r>
              <a:rPr lang="en-US" altLang="ko-KR" dirty="0" smtClean="0"/>
              <a:t>- server.xml 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③ </a:t>
            </a:r>
            <a:r>
              <a:rPr lang="en-US" altLang="ko-KR" dirty="0" smtClean="0"/>
              <a:t>JNDI </a:t>
            </a:r>
            <a:r>
              <a:rPr lang="ko-KR" altLang="en-US" dirty="0" smtClean="0"/>
              <a:t>리소스 사용 설정 </a:t>
            </a:r>
            <a:r>
              <a:rPr lang="en-US" altLang="ko-KR" dirty="0" smtClean="0"/>
              <a:t>- web.xml 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페이지에서 커넥션 풀 사용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388000" cy="1252728"/>
          </a:xfrm>
        </p:spPr>
        <p:txBody>
          <a:bodyPr lIns="0" rIns="0">
            <a:normAutofit fontScale="90000"/>
          </a:bodyPr>
          <a:lstStyle/>
          <a:p>
            <a:pPr algn="l"/>
            <a:r>
              <a:rPr lang="ko-KR" altLang="en-US" dirty="0" smtClean="0">
                <a:latin typeface="+mj-ea"/>
              </a:rPr>
              <a:t>자카르타 </a:t>
            </a:r>
            <a:r>
              <a:rPr lang="en-US" altLang="ko-KR" dirty="0" smtClean="0">
                <a:latin typeface="+mj-ea"/>
              </a:rPr>
              <a:t>DBCP API</a:t>
            </a:r>
            <a:r>
              <a:rPr lang="ko-KR" altLang="en-US" dirty="0" smtClean="0">
                <a:latin typeface="+mj-ea"/>
              </a:rPr>
              <a:t>를 이용한 커넥션 풀</a:t>
            </a:r>
            <a:r>
              <a:rPr lang="en-US" altLang="ko-KR" dirty="0" smtClean="0">
                <a:latin typeface="+mj-ea"/>
              </a:rPr>
              <a:t>(connection pools)</a:t>
            </a:r>
            <a:r>
              <a:rPr lang="ko-KR" altLang="en-US" dirty="0" smtClean="0">
                <a:latin typeface="+mj-ea"/>
              </a:rPr>
              <a:t> 설정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① </a:t>
            </a:r>
            <a:r>
              <a:rPr lang="en-US" altLang="ko-KR" dirty="0" smtClean="0"/>
              <a:t>DBCP API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파일 설치</a:t>
            </a:r>
          </a:p>
          <a:p>
            <a:pPr lvl="1"/>
            <a:r>
              <a:rPr lang="ko-KR" altLang="en-US" dirty="0" smtClean="0"/>
              <a:t>압축이 해제된 폴더에서 각각 </a:t>
            </a:r>
            <a:r>
              <a:rPr lang="en-US" altLang="ko-KR" dirty="0" smtClean="0"/>
              <a:t>commons-collections-3.2.1.jar, commons-dbcp-1.4.jar , commons-pool-1.6.jar</a:t>
            </a:r>
            <a:r>
              <a:rPr lang="ko-KR" altLang="en-US" dirty="0" smtClean="0"/>
              <a:t>파일을 복사해 공용 라이브러리 폴더인 </a:t>
            </a:r>
            <a:r>
              <a:rPr lang="ko-KR" altLang="en-US" dirty="0" err="1" smtClean="0"/>
              <a:t>톰캣홈</a:t>
            </a:r>
            <a:r>
              <a:rPr lang="en-US" altLang="ko-KR" dirty="0" smtClean="0"/>
              <a:t>\lib </a:t>
            </a:r>
            <a:r>
              <a:rPr lang="ko-KR" altLang="en-US" dirty="0" smtClean="0"/>
              <a:t>폴더 및 </a:t>
            </a:r>
            <a:r>
              <a:rPr lang="ko-KR" altLang="en-US" dirty="0" err="1" smtClean="0"/>
              <a:t>이클립스의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]-[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]-[WEB-INF]-[lib]</a:t>
            </a:r>
            <a:r>
              <a:rPr lang="ko-KR" altLang="en-US" dirty="0" smtClean="0"/>
              <a:t>폴더에 복사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JDBC </a:t>
            </a:r>
            <a:r>
              <a:rPr lang="ko-KR" altLang="en-US" dirty="0" smtClean="0"/>
              <a:t>커넥터인 </a:t>
            </a:r>
            <a:r>
              <a:rPr lang="en-US" altLang="ko-KR" dirty="0" smtClean="0"/>
              <a:t>mysql-connector-java-5.1.23-bin.jar</a:t>
            </a:r>
            <a:r>
              <a:rPr lang="ko-KR" altLang="en-US" dirty="0" smtClean="0"/>
              <a:t>파일을 복사해서 </a:t>
            </a:r>
            <a:r>
              <a:rPr lang="ko-KR" altLang="en-US" dirty="0" err="1" smtClean="0"/>
              <a:t>톰캣홈</a:t>
            </a:r>
            <a:r>
              <a:rPr lang="en-US" altLang="ko-KR" dirty="0" smtClean="0"/>
              <a:t>\common\lib </a:t>
            </a:r>
            <a:r>
              <a:rPr lang="ko-KR" altLang="en-US" dirty="0" smtClean="0"/>
              <a:t>폴더에 복사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388000" cy="1252728"/>
          </a:xfrm>
        </p:spPr>
        <p:txBody>
          <a:bodyPr lIns="0" rIns="0">
            <a:normAutofit fontScale="90000"/>
          </a:bodyPr>
          <a:lstStyle/>
          <a:p>
            <a:pPr algn="l"/>
            <a:r>
              <a:rPr lang="ko-KR" altLang="en-US" dirty="0" smtClean="0">
                <a:latin typeface="+mj-ea"/>
              </a:rPr>
              <a:t>자카르타 </a:t>
            </a:r>
            <a:r>
              <a:rPr lang="en-US" altLang="ko-KR" dirty="0" smtClean="0">
                <a:latin typeface="+mj-ea"/>
              </a:rPr>
              <a:t>DBCP API</a:t>
            </a:r>
            <a:r>
              <a:rPr lang="ko-KR" altLang="en-US" dirty="0" smtClean="0">
                <a:latin typeface="+mj-ea"/>
              </a:rPr>
              <a:t>를 이용한 커넥션 풀</a:t>
            </a:r>
            <a:r>
              <a:rPr lang="en-US" altLang="ko-KR" dirty="0" smtClean="0">
                <a:latin typeface="+mj-ea"/>
              </a:rPr>
              <a:t>(connection pools)</a:t>
            </a:r>
            <a:r>
              <a:rPr lang="ko-KR" altLang="en-US" dirty="0" smtClean="0">
                <a:latin typeface="+mj-ea"/>
              </a:rPr>
              <a:t> 설정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② </a:t>
            </a:r>
            <a:r>
              <a:rPr lang="en-US" altLang="ko-KR" dirty="0" smtClean="0"/>
              <a:t>DBCP</a:t>
            </a:r>
            <a:r>
              <a:rPr lang="ko-KR" altLang="en-US" dirty="0" smtClean="0"/>
              <a:t>에 관한 정보 설정 </a:t>
            </a:r>
            <a:r>
              <a:rPr lang="en-US" altLang="ko-KR" dirty="0" smtClean="0"/>
              <a:t>- server.xml </a:t>
            </a:r>
          </a:p>
          <a:p>
            <a:pPr lvl="1"/>
            <a:r>
              <a:rPr lang="ko-KR" altLang="en-US" dirty="0" smtClean="0"/>
              <a:t>실제 서비스 환경인 </a:t>
            </a:r>
            <a:r>
              <a:rPr lang="ko-KR" altLang="en-US" dirty="0" err="1" smtClean="0"/>
              <a:t>톰캣홈</a:t>
            </a:r>
            <a:r>
              <a:rPr lang="en-US" altLang="ko-KR" dirty="0" smtClean="0"/>
              <a:t>\conf</a:t>
            </a:r>
            <a:r>
              <a:rPr lang="ko-KR" altLang="en-US" dirty="0" smtClean="0"/>
              <a:t>안에 있는</a:t>
            </a:r>
            <a:r>
              <a:rPr lang="en-US" altLang="ko-KR" dirty="0" smtClean="0"/>
              <a:t>server.xml</a:t>
            </a:r>
            <a:r>
              <a:rPr lang="ko-KR" altLang="en-US" dirty="0" smtClean="0"/>
              <a:t>과 이클립스 가상환경의 </a:t>
            </a:r>
            <a:r>
              <a:rPr lang="en-US" altLang="ko-KR" dirty="0" smtClean="0"/>
              <a:t>[Servers]-[Tomcat v7.0 Server ~]</a:t>
            </a:r>
            <a:r>
              <a:rPr lang="ko-KR" altLang="en-US" dirty="0" smtClean="0"/>
              <a:t>안에 있는 </a:t>
            </a:r>
            <a:r>
              <a:rPr lang="en-US" altLang="ko-KR" dirty="0" smtClean="0"/>
              <a:t>server.xml</a:t>
            </a:r>
            <a:r>
              <a:rPr lang="ko-KR" altLang="en-US" dirty="0" smtClean="0"/>
              <a:t>에 정보 설정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&lt;Resource&gt;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정의해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GlobalNamingResources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엘리먼트와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&lt;Context&gt;</a:t>
            </a:r>
            <a:r>
              <a:rPr lang="ko-KR" altLang="en-US" dirty="0" err="1" smtClean="0"/>
              <a:t>엘리먼트의</a:t>
            </a:r>
            <a:r>
              <a:rPr lang="ko-KR" altLang="en-US" dirty="0" smtClean="0"/>
              <a:t> 하위에 </a:t>
            </a:r>
            <a:r>
              <a:rPr lang="ko-KR" altLang="en-US" dirty="0" err="1" smtClean="0"/>
              <a:t>엘리먼트로</a:t>
            </a:r>
            <a:r>
              <a:rPr lang="ko-KR" altLang="en-US" dirty="0" smtClean="0"/>
              <a:t> 추가</a:t>
            </a:r>
          </a:p>
          <a:p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388000" cy="1252728"/>
          </a:xfrm>
        </p:spPr>
        <p:txBody>
          <a:bodyPr lIns="0" rIns="0">
            <a:normAutofit fontScale="90000"/>
          </a:bodyPr>
          <a:lstStyle/>
          <a:p>
            <a:pPr algn="l"/>
            <a:r>
              <a:rPr lang="ko-KR" altLang="en-US" dirty="0" smtClean="0">
                <a:latin typeface="+mj-ea"/>
              </a:rPr>
              <a:t>자카르타 </a:t>
            </a:r>
            <a:r>
              <a:rPr lang="en-US" altLang="ko-KR" dirty="0" smtClean="0">
                <a:latin typeface="+mj-ea"/>
              </a:rPr>
              <a:t>DBCP API</a:t>
            </a:r>
            <a:r>
              <a:rPr lang="ko-KR" altLang="en-US" dirty="0" smtClean="0">
                <a:latin typeface="+mj-ea"/>
              </a:rPr>
              <a:t>를 이용한 커넥션 풀</a:t>
            </a:r>
            <a:r>
              <a:rPr lang="en-US" altLang="ko-KR" dirty="0" smtClean="0">
                <a:latin typeface="+mj-ea"/>
              </a:rPr>
              <a:t>(connection pools)</a:t>
            </a:r>
            <a:r>
              <a:rPr lang="ko-KR" altLang="en-US" dirty="0" smtClean="0">
                <a:latin typeface="+mj-ea"/>
              </a:rPr>
              <a:t> 설정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642600"/>
            <a:ext cx="7408333" cy="34506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② </a:t>
            </a:r>
            <a:r>
              <a:rPr lang="en-US" altLang="ko-KR" dirty="0" smtClean="0"/>
              <a:t>DBCP</a:t>
            </a:r>
            <a:r>
              <a:rPr lang="ko-KR" altLang="en-US" dirty="0" smtClean="0"/>
              <a:t>에 관한 정보 설정 </a:t>
            </a:r>
            <a:r>
              <a:rPr lang="en-US" altLang="ko-KR" dirty="0" smtClean="0"/>
              <a:t>- server.xml </a:t>
            </a:r>
          </a:p>
          <a:p>
            <a:pPr>
              <a:buNone/>
            </a:pPr>
            <a:endParaRPr lang="ko-KR" altLang="en-US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290041"/>
              </p:ext>
            </p:extLst>
          </p:nvPr>
        </p:nvGraphicFramePr>
        <p:xfrm>
          <a:off x="1683488" y="3218374"/>
          <a:ext cx="5760000" cy="3108198"/>
        </p:xfrm>
        <a:graphic>
          <a:graphicData uri="http://schemas.openxmlformats.org/drawingml/2006/table">
            <a:tbl>
              <a:tblPr/>
              <a:tblGrid>
                <a:gridCol w="57600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&lt;Resource name="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jdbc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/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basicjsp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auth="Container"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type="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javax.sql.DataSource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driverClassName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com.mysql.jdbc.Driver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username="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jspid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password="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jsppass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url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jdbc:mysql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://localhost:3306/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basicjsp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maxWait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="5000"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/&gt;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388000" cy="1252728"/>
          </a:xfrm>
        </p:spPr>
        <p:txBody>
          <a:bodyPr lIns="0" rIns="0">
            <a:normAutofit fontScale="90000"/>
          </a:bodyPr>
          <a:lstStyle/>
          <a:p>
            <a:pPr algn="l"/>
            <a:r>
              <a:rPr lang="ko-KR" altLang="en-US" dirty="0" smtClean="0">
                <a:latin typeface="+mj-ea"/>
              </a:rPr>
              <a:t>자카르타 </a:t>
            </a:r>
            <a:r>
              <a:rPr lang="en-US" altLang="ko-KR" dirty="0" smtClean="0">
                <a:latin typeface="+mj-ea"/>
              </a:rPr>
              <a:t>DBCP API</a:t>
            </a:r>
            <a:r>
              <a:rPr lang="ko-KR" altLang="en-US" dirty="0" smtClean="0">
                <a:latin typeface="+mj-ea"/>
              </a:rPr>
              <a:t>를 이용한 커넥션 풀</a:t>
            </a:r>
            <a:r>
              <a:rPr lang="en-US" altLang="ko-KR" dirty="0" smtClean="0">
                <a:latin typeface="+mj-ea"/>
              </a:rPr>
              <a:t>(connection pools)</a:t>
            </a:r>
            <a:r>
              <a:rPr lang="ko-KR" altLang="en-US" dirty="0" smtClean="0">
                <a:latin typeface="+mj-ea"/>
              </a:rPr>
              <a:t> 설정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</a:t>
            </a:r>
            <a:r>
              <a:rPr lang="ko-KR" alt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드라이버 설치</a:t>
            </a:r>
          </a:p>
          <a:p>
            <a:pPr lvl="1"/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 및 설치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DBMS</a:t>
            </a:r>
          </a:p>
          <a:p>
            <a:pPr lvl="2"/>
            <a:r>
              <a:rPr lang="en-US" altLang="ko-KR" dirty="0" smtClean="0"/>
              <a:t>http://dev.mysql.com/downloads/ </a:t>
            </a:r>
            <a:r>
              <a:rPr lang="ko-KR" altLang="en-US" dirty="0" smtClean="0"/>
              <a:t>사이트에서 다운로드 받아 설치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드라이버 다운로드 및 설치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MySQL</a:t>
            </a:r>
            <a:r>
              <a:rPr lang="ko-KR" altLang="en-US" dirty="0" smtClean="0"/>
              <a:t>과 프로그래밍과 연동시 필요</a:t>
            </a:r>
          </a:p>
          <a:p>
            <a:pPr lvl="2"/>
            <a:r>
              <a:rPr lang="en-US" altLang="ko-KR" dirty="0" smtClean="0"/>
              <a:t>http://dev.mysql.com/downloads/</a:t>
            </a:r>
            <a:r>
              <a:rPr lang="ko-KR" altLang="en-US" dirty="0" smtClean="0"/>
              <a:t>에서 다운로드 받아 설치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데이터베이스의 개요 및 설치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636912"/>
            <a:ext cx="7408333" cy="34506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③ </a:t>
            </a:r>
            <a:r>
              <a:rPr lang="en-US" altLang="ko-KR" dirty="0" smtClean="0"/>
              <a:t>JNDI </a:t>
            </a:r>
            <a:r>
              <a:rPr lang="ko-KR" altLang="en-US" dirty="0" smtClean="0"/>
              <a:t>리소스 사용 설정 </a:t>
            </a:r>
            <a:r>
              <a:rPr lang="en-US" altLang="ko-KR" dirty="0" smtClean="0"/>
              <a:t>- web.xml 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server.xml</a:t>
            </a:r>
            <a:r>
              <a:rPr lang="ko-KR" altLang="en-US" dirty="0" smtClean="0"/>
              <a:t>에 저장된 </a:t>
            </a:r>
            <a:r>
              <a:rPr lang="en-US" altLang="ko-KR" dirty="0" smtClean="0"/>
              <a:t>JNDI </a:t>
            </a:r>
            <a:r>
              <a:rPr lang="ko-KR" altLang="en-US" dirty="0" smtClean="0"/>
              <a:t>리소스를 사용하려면 </a:t>
            </a:r>
            <a:r>
              <a:rPr lang="en-US" altLang="ko-KR" dirty="0" smtClean="0"/>
              <a:t>web.xml</a:t>
            </a:r>
            <a:r>
              <a:rPr lang="ko-KR" altLang="en-US" dirty="0" smtClean="0"/>
              <a:t>에 다음과 같이 </a:t>
            </a:r>
            <a:r>
              <a:rPr lang="en-US" altLang="ko-KR" dirty="0" smtClean="0"/>
              <a:t>&lt;resource-ref&gt;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기술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23595"/>
              </p:ext>
            </p:extLst>
          </p:nvPr>
        </p:nvGraphicFramePr>
        <p:xfrm>
          <a:off x="1683694" y="4022316"/>
          <a:ext cx="5760000" cy="2088232"/>
        </p:xfrm>
        <a:graphic>
          <a:graphicData uri="http://schemas.openxmlformats.org/drawingml/2006/table">
            <a:tbl>
              <a:tblPr/>
              <a:tblGrid>
                <a:gridCol w="5760000"/>
              </a:tblGrid>
              <a:tr h="20882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&lt;resource-ref&gt;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&lt;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description&gt;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basicjsp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db&lt;/description&gt;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&lt;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res-ref-name&gt;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jdbc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/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basicjsp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&lt;/res-ref-name&gt;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&lt;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res-type&gt;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javax.sql.DataSource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&lt;/res-type&gt;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  &lt;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res-auth&gt;Container&lt;/res-auth&gt;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&lt;/resource-ref&gt; 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388000" cy="1252728"/>
          </a:xfrm>
        </p:spPr>
        <p:txBody>
          <a:bodyPr lIns="0" rIns="0">
            <a:normAutofit fontScale="90000"/>
          </a:bodyPr>
          <a:lstStyle/>
          <a:p>
            <a:pPr algn="l"/>
            <a:r>
              <a:rPr lang="ko-KR" altLang="en-US" dirty="0" smtClean="0">
                <a:latin typeface="+mj-ea"/>
              </a:rPr>
              <a:t>자카르타 </a:t>
            </a:r>
            <a:r>
              <a:rPr lang="en-US" altLang="ko-KR" dirty="0" smtClean="0">
                <a:latin typeface="+mj-ea"/>
              </a:rPr>
              <a:t>DBCP API</a:t>
            </a:r>
            <a:r>
              <a:rPr lang="ko-KR" altLang="en-US" dirty="0" smtClean="0">
                <a:latin typeface="+mj-ea"/>
              </a:rPr>
              <a:t>를 이용한 커넥션 풀</a:t>
            </a:r>
            <a:r>
              <a:rPr lang="en-US" altLang="ko-KR" dirty="0" smtClean="0">
                <a:latin typeface="+mj-ea"/>
              </a:rPr>
              <a:t>(connection pools)</a:t>
            </a:r>
            <a:r>
              <a:rPr lang="ko-KR" altLang="en-US" dirty="0" smtClean="0">
                <a:latin typeface="+mj-ea"/>
              </a:rPr>
              <a:t> 설정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페이지에서 커넥션 풀 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InitialContex</a:t>
            </a:r>
            <a:r>
              <a:rPr lang="ko-KR" altLang="en-US" dirty="0" smtClean="0"/>
              <a:t>객체를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Context </a:t>
            </a:r>
            <a:r>
              <a:rPr lang="en-US" altLang="ko-KR" dirty="0" err="1" smtClean="0"/>
              <a:t>initCtx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InitialContext</a:t>
            </a:r>
            <a:r>
              <a:rPr lang="en-US" altLang="ko-KR" dirty="0" smtClean="0"/>
              <a:t>();</a:t>
            </a:r>
          </a:p>
          <a:p>
            <a:pPr lvl="1"/>
            <a:r>
              <a:rPr lang="ko-KR" altLang="en-US" dirty="0" smtClean="0"/>
              <a:t> </a:t>
            </a:r>
            <a:r>
              <a:rPr lang="en-US" altLang="ko-KR" dirty="0" smtClean="0"/>
              <a:t>(Context) </a:t>
            </a:r>
            <a:r>
              <a:rPr lang="en-US" altLang="ko-KR" dirty="0" err="1" smtClean="0"/>
              <a:t>initCtx.lookup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java:comp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env</a:t>
            </a:r>
            <a:r>
              <a:rPr lang="en-US" altLang="ko-KR" smtClean="0"/>
              <a:t>")</a:t>
            </a:r>
            <a:r>
              <a:rPr lang="ko-KR" altLang="en-US" smtClean="0"/>
              <a:t>에서“”</a:t>
            </a:r>
            <a:r>
              <a:rPr lang="ko-KR" altLang="en-US" dirty="0" smtClean="0"/>
              <a:t>안에 기술된 이름을 </a:t>
            </a:r>
            <a:r>
              <a:rPr lang="en-US" altLang="ko-KR" dirty="0" smtClean="0"/>
              <a:t>lookup()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사용해서 찾음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Context </a:t>
            </a:r>
            <a:r>
              <a:rPr lang="en-US" altLang="ko-KR" dirty="0" err="1" smtClean="0"/>
              <a:t>envCtx</a:t>
            </a:r>
            <a:r>
              <a:rPr lang="en-US" altLang="ko-KR" dirty="0" smtClean="0"/>
              <a:t> = </a:t>
            </a:r>
          </a:p>
          <a:p>
            <a:pPr lvl="2">
              <a:buNone/>
            </a:pPr>
            <a:r>
              <a:rPr lang="en-US" altLang="ko-KR" dirty="0" smtClean="0"/>
              <a:t>       (Context)  </a:t>
            </a:r>
            <a:r>
              <a:rPr lang="en-US" altLang="ko-KR" dirty="0" err="1" smtClean="0"/>
              <a:t>initCtx.lookup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java:comp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env</a:t>
            </a:r>
            <a:r>
              <a:rPr lang="en-US" altLang="ko-KR" dirty="0" smtClean="0"/>
              <a:t>");</a:t>
            </a: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388000" cy="1252728"/>
          </a:xfrm>
        </p:spPr>
        <p:txBody>
          <a:bodyPr lIns="0" rIns="0">
            <a:normAutofit fontScale="90000"/>
          </a:bodyPr>
          <a:lstStyle/>
          <a:p>
            <a:pPr algn="l"/>
            <a:r>
              <a:rPr lang="ko-KR" altLang="en-US" dirty="0" smtClean="0">
                <a:latin typeface="+mj-ea"/>
              </a:rPr>
              <a:t>자카르타 </a:t>
            </a:r>
            <a:r>
              <a:rPr lang="en-US" altLang="ko-KR" dirty="0" smtClean="0">
                <a:latin typeface="+mj-ea"/>
              </a:rPr>
              <a:t>DBCP API</a:t>
            </a:r>
            <a:r>
              <a:rPr lang="ko-KR" altLang="en-US" dirty="0" smtClean="0">
                <a:latin typeface="+mj-ea"/>
              </a:rPr>
              <a:t>를 이용한 커넥션 풀</a:t>
            </a:r>
            <a:r>
              <a:rPr lang="en-US" altLang="ko-KR" dirty="0" smtClean="0">
                <a:latin typeface="+mj-ea"/>
              </a:rPr>
              <a:t>(connection pools)</a:t>
            </a:r>
            <a:r>
              <a:rPr lang="ko-KR" altLang="en-US" dirty="0" smtClean="0">
                <a:latin typeface="+mj-ea"/>
              </a:rPr>
              <a:t> 설정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636912"/>
            <a:ext cx="7408333" cy="37800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페이지에서 커넥션 풀 사용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"</a:t>
            </a:r>
            <a:r>
              <a:rPr lang="en-US" altLang="ko-KR" dirty="0" err="1" smtClean="0"/>
              <a:t>java:comp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env</a:t>
            </a:r>
            <a:r>
              <a:rPr lang="en-US" altLang="ko-KR" dirty="0" smtClean="0"/>
              <a:t>"</a:t>
            </a:r>
            <a:r>
              <a:rPr lang="ko-KR" altLang="en-US" dirty="0" smtClean="0"/>
              <a:t>이름으로 찾아낸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객체를 가지고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envCtx.lookup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basicjsp</a:t>
            </a:r>
            <a:r>
              <a:rPr lang="en-US" altLang="ko-KR" dirty="0" smtClean="0"/>
              <a:t>");</a:t>
            </a:r>
            <a:r>
              <a:rPr lang="ko-KR" altLang="en-US" dirty="0" smtClean="0"/>
              <a:t>를 사용해 </a:t>
            </a:r>
            <a:r>
              <a:rPr lang="en-US" altLang="ko-KR" dirty="0" smtClean="0"/>
              <a:t>"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basicjsp</a:t>
            </a:r>
            <a:r>
              <a:rPr lang="en-US" altLang="ko-KR" dirty="0" smtClean="0"/>
              <a:t>"</a:t>
            </a:r>
            <a:r>
              <a:rPr lang="ko-KR" altLang="en-US" dirty="0" smtClean="0"/>
              <a:t>를 가지고 객체를 얻어내서 </a:t>
            </a:r>
            <a:r>
              <a:rPr lang="en-US" altLang="ko-KR" dirty="0" err="1" smtClean="0"/>
              <a:t>DataSource</a:t>
            </a:r>
            <a:r>
              <a:rPr lang="ko-KR" altLang="en-US" dirty="0" smtClean="0"/>
              <a:t>객체 타입으로 형 변환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10000"/>
              </a:lnSpc>
            </a:pPr>
            <a:r>
              <a:rPr lang="en-US" altLang="ko-KR" dirty="0" err="1" smtClean="0"/>
              <a:t>DataSource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ds</a:t>
            </a:r>
            <a:r>
              <a:rPr lang="en-US" altLang="ko-KR" dirty="0" smtClean="0"/>
              <a:t> = (</a:t>
            </a:r>
            <a:r>
              <a:rPr lang="en-US" altLang="ko-KR" dirty="0" err="1" smtClean="0"/>
              <a:t>DataSource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envCtx.lookup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basicjsp</a:t>
            </a:r>
            <a:r>
              <a:rPr lang="en-US" altLang="ko-KR" dirty="0" smtClean="0"/>
              <a:t>");</a:t>
            </a:r>
          </a:p>
          <a:p>
            <a:pPr lvl="1">
              <a:lnSpc>
                <a:spcPct val="110000"/>
              </a:lnSpc>
            </a:pPr>
            <a:r>
              <a:rPr lang="en-US" altLang="ko-KR" smtClean="0"/>
              <a:t>ds.getConnection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메소드를사용해서</a:t>
            </a:r>
            <a:r>
              <a:rPr lang="ko-KR" altLang="en-US" dirty="0" smtClean="0"/>
              <a:t> 커넥션 풀로부터 커넥션 객체를 할당 받음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10000"/>
              </a:lnSpc>
            </a:pPr>
            <a:r>
              <a:rPr lang="en-US" altLang="ko-KR" dirty="0" smtClean="0"/>
              <a:t>Connection </a:t>
            </a:r>
            <a:r>
              <a:rPr lang="en-US" altLang="ko-KR" dirty="0" err="1" smtClean="0"/>
              <a:t>conn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ds.getConnection</a:t>
            </a:r>
            <a:r>
              <a:rPr lang="en-US" altLang="ko-KR" dirty="0" smtClean="0"/>
              <a:t>();</a:t>
            </a:r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388000" cy="1252728"/>
          </a:xfrm>
        </p:spPr>
        <p:txBody>
          <a:bodyPr lIns="0" rIns="0">
            <a:normAutofit fontScale="90000"/>
          </a:bodyPr>
          <a:lstStyle/>
          <a:p>
            <a:pPr algn="l"/>
            <a:r>
              <a:rPr lang="ko-KR" altLang="en-US" dirty="0" smtClean="0">
                <a:latin typeface="+mj-ea"/>
              </a:rPr>
              <a:t>자카르타 </a:t>
            </a:r>
            <a:r>
              <a:rPr lang="en-US" altLang="ko-KR" dirty="0" smtClean="0">
                <a:latin typeface="+mj-ea"/>
              </a:rPr>
              <a:t>DBCP API</a:t>
            </a:r>
            <a:r>
              <a:rPr lang="ko-KR" altLang="en-US" dirty="0" smtClean="0">
                <a:latin typeface="+mj-ea"/>
              </a:rPr>
              <a:t>를 이용한 커넥션 풀</a:t>
            </a:r>
            <a:r>
              <a:rPr lang="en-US" altLang="ko-KR" dirty="0" smtClean="0">
                <a:latin typeface="+mj-ea"/>
              </a:rPr>
              <a:t>(connection pools)</a:t>
            </a:r>
            <a:r>
              <a:rPr lang="ko-KR" altLang="en-US" dirty="0" smtClean="0">
                <a:latin typeface="+mj-ea"/>
              </a:rPr>
              <a:t> 설정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</a:t>
            </a:r>
            <a:r>
              <a:rPr lang="ko-KR" alt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드라이버 설치</a:t>
            </a:r>
          </a:p>
          <a:p>
            <a:pPr lvl="1"/>
            <a:r>
              <a:rPr lang="ko-KR" altLang="en-US" dirty="0" err="1" smtClean="0"/>
              <a:t>이클립스</a:t>
            </a:r>
            <a:r>
              <a:rPr lang="ko-KR" altLang="en-US" dirty="0" smtClean="0"/>
              <a:t> 프로젝트에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커넥터 드라이버 연결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커넥터 드라이버는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를 사용한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연동이 필요한 프로젝트에서 설정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프로젝트마다 다른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를 사용할 수 있게 하기 위한 것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</a:t>
            </a:r>
            <a:r>
              <a:rPr lang="ko-KR" altLang="en-US" dirty="0" smtClean="0"/>
              <a:t>동적 웹 프로젝트에서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연동을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해당드라이버는 반드시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]-[WEB-INF]-[lib]</a:t>
            </a:r>
            <a:r>
              <a:rPr lang="ko-KR" altLang="en-US" dirty="0" smtClean="0"/>
              <a:t>폴더에 위치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데이터베이스의 개요 및 설치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</a:t>
            </a:r>
            <a:r>
              <a:rPr lang="ko-KR" alt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드라이버 설치</a:t>
            </a:r>
          </a:p>
          <a:p>
            <a:pPr lvl="1"/>
            <a:r>
              <a:rPr lang="en-US" altLang="ko-KR" dirty="0" err="1" smtClean="0"/>
              <a:t>MySQL</a:t>
            </a:r>
            <a:r>
              <a:rPr lang="ko-KR" altLang="en-US" dirty="0" smtClean="0"/>
              <a:t>에 데이터베이스 추가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데이터베이스명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basicjsp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데이터베이스의 개요 및 설치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211414"/>
              </p:ext>
            </p:extLst>
          </p:nvPr>
        </p:nvGraphicFramePr>
        <p:xfrm>
          <a:off x="962974" y="4133767"/>
          <a:ext cx="7200800" cy="663385"/>
        </p:xfrm>
        <a:graphic>
          <a:graphicData uri="http://schemas.openxmlformats.org/drawingml/2006/table">
            <a:tbl>
              <a:tblPr/>
              <a:tblGrid>
                <a:gridCol w="72008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C:\Program Files\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MySQL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\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MySQL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Server 5.5\bin&gt;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mysqladmin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-u root -p create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basicjsp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43254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</a:t>
            </a:r>
            <a:r>
              <a:rPr lang="ko-KR" alt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드라이버 설치</a:t>
            </a:r>
          </a:p>
          <a:p>
            <a:pPr lvl="1"/>
            <a:r>
              <a:rPr lang="ko-KR" altLang="en-US" dirty="0" smtClean="0"/>
              <a:t>생성된 데이터베이스에 사용자계정 추가 및 권한설정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로컬호스트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localhost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접근할 수 있는 권한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smtClean="0"/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모든 서버</a:t>
            </a:r>
            <a:r>
              <a:rPr lang="en-US" altLang="ko-KR" dirty="0" smtClean="0"/>
              <a:t>(%)</a:t>
            </a:r>
            <a:r>
              <a:rPr lang="ko-KR" altLang="en-US" dirty="0" smtClean="0"/>
              <a:t>에 접근할 수 있는 권한</a:t>
            </a:r>
          </a:p>
          <a:p>
            <a:pPr lvl="1"/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데이터베이스의 개요 및 설치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298927"/>
              </p:ext>
            </p:extLst>
          </p:nvPr>
        </p:nvGraphicFramePr>
        <p:xfrm>
          <a:off x="1683054" y="3645024"/>
          <a:ext cx="5760000" cy="913638"/>
        </p:xfrm>
        <a:graphic>
          <a:graphicData uri="http://schemas.openxmlformats.org/drawingml/2006/table">
            <a:tbl>
              <a:tblPr/>
              <a:tblGrid>
                <a:gridCol w="57600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grant select, insert, update, delete, create, drop, alter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on basicjsp.* to '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jspid'@'localhost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'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identified by '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jsppass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';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869109"/>
              </p:ext>
            </p:extLst>
          </p:nvPr>
        </p:nvGraphicFramePr>
        <p:xfrm>
          <a:off x="1683054" y="5229200"/>
          <a:ext cx="5760000" cy="913638"/>
        </p:xfrm>
        <a:graphic>
          <a:graphicData uri="http://schemas.openxmlformats.org/drawingml/2006/table">
            <a:tbl>
              <a:tblPr/>
              <a:tblGrid>
                <a:gridCol w="5760000"/>
              </a:tblGrid>
              <a:tr h="6410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grant select, insert, update, delete, create, drop, alter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on basicjsp.* to '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jspid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'@'%'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identified by '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jsppass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';</a:t>
                      </a:r>
                      <a:endParaRPr lang="en-US" sz="12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780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[Data Source Explorer]</a:t>
            </a:r>
            <a:r>
              <a:rPr lang="ko-KR" altLang="en-US" dirty="0" err="1" smtClean="0"/>
              <a:t>뷰에서</a:t>
            </a:r>
            <a:r>
              <a:rPr lang="ko-KR" altLang="en-US" dirty="0" smtClean="0"/>
              <a:t> 데이터베이스 커넥션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① 데이터베이스 커넥션을 설정하기 위해 </a:t>
            </a:r>
            <a:r>
              <a:rPr lang="ko-KR" altLang="en-US" dirty="0" err="1" smtClean="0"/>
              <a:t>이클립스창의</a:t>
            </a:r>
            <a:r>
              <a:rPr lang="ko-KR" altLang="en-US" dirty="0" smtClean="0"/>
              <a:t> 아래에 위치한 </a:t>
            </a:r>
            <a:r>
              <a:rPr lang="en-US" altLang="ko-KR" dirty="0" smtClean="0"/>
              <a:t>[Data Source Explorer]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② </a:t>
            </a:r>
            <a:r>
              <a:rPr lang="en-US" altLang="ko-KR" dirty="0" smtClean="0"/>
              <a:t>[Data Source Explorer]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내용이 표시되면 </a:t>
            </a:r>
            <a:r>
              <a:rPr lang="en-US" altLang="ko-KR" dirty="0" smtClean="0"/>
              <a:t>[Database Connections]</a:t>
            </a:r>
            <a:r>
              <a:rPr lang="ko-KR" altLang="en-US" dirty="0" smtClean="0"/>
              <a:t>항목을 선택 후 마우스 오른쪽 버튼을 눌러 </a:t>
            </a:r>
            <a:r>
              <a:rPr lang="en-US" altLang="ko-KR" dirty="0" smtClean="0"/>
              <a:t>[New...]</a:t>
            </a:r>
            <a:r>
              <a:rPr lang="ko-KR" altLang="en-US" dirty="0" smtClean="0"/>
              <a:t>메뉴를 선택</a:t>
            </a:r>
          </a:p>
          <a:p>
            <a:pPr lvl="1"/>
            <a:r>
              <a:rPr lang="en-US" altLang="ko-KR" dirty="0" smtClean="0"/>
              <a:t>③[New Connection Profile]</a:t>
            </a:r>
            <a:r>
              <a:rPr lang="ko-KR" altLang="en-US" dirty="0" smtClean="0"/>
              <a:t>창이 표시되면</a:t>
            </a:r>
            <a:r>
              <a:rPr lang="en-US" altLang="ko-KR" dirty="0" smtClean="0"/>
              <a:t>, [Connection Profile Type]</a:t>
            </a:r>
            <a:r>
              <a:rPr lang="ko-KR" altLang="en-US" dirty="0" smtClean="0"/>
              <a:t>항목에서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 선택하고 </a:t>
            </a:r>
            <a:r>
              <a:rPr lang="en-US" altLang="ko-KR" dirty="0" smtClean="0"/>
              <a:t>[Name]</a:t>
            </a:r>
            <a:r>
              <a:rPr lang="ko-KR" altLang="en-US" dirty="0" smtClean="0"/>
              <a:t>항목에 </a:t>
            </a:r>
            <a:r>
              <a:rPr lang="en-US" altLang="ko-KR" dirty="0" smtClean="0"/>
              <a:t>"</a:t>
            </a:r>
            <a:r>
              <a:rPr lang="en-US" altLang="ko-KR" dirty="0" err="1" smtClean="0"/>
              <a:t>mysqlconn</a:t>
            </a:r>
            <a:r>
              <a:rPr lang="en-US" altLang="ko-KR" dirty="0" smtClean="0"/>
              <a:t>"</a:t>
            </a:r>
            <a:r>
              <a:rPr lang="ko-KR" altLang="en-US" dirty="0" smtClean="0"/>
              <a:t>을 입력 후 </a:t>
            </a:r>
            <a:r>
              <a:rPr lang="en-US" altLang="ko-KR" dirty="0" smtClean="0"/>
              <a:t>[Next]</a:t>
            </a:r>
            <a:r>
              <a:rPr lang="ko-KR" altLang="en-US" dirty="0" smtClean="0"/>
              <a:t>버튼을 클릭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0780" y="338328"/>
            <a:ext cx="8460000" cy="1252728"/>
          </a:xfrm>
        </p:spPr>
        <p:txBody>
          <a:bodyPr lIns="36000" rIns="36000"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이클립스에서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[Data Source Explorer]</a:t>
            </a:r>
            <a:r>
              <a:rPr lang="ko-KR" altLang="en-US" dirty="0" err="1" smtClean="0">
                <a:latin typeface="+mj-ea"/>
              </a:rPr>
              <a:t>뷰를</a:t>
            </a:r>
            <a:r>
              <a:rPr lang="ko-KR" altLang="en-US" dirty="0" smtClean="0">
                <a:latin typeface="+mj-ea"/>
              </a:rPr>
              <a:t> 사용한 데이터베이스 직접 제어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④ [Specify a Driver and Connection Details]</a:t>
            </a:r>
            <a:r>
              <a:rPr lang="ko-KR" altLang="en-US" dirty="0" smtClean="0"/>
              <a:t>화면이 표시되면</a:t>
            </a:r>
            <a:r>
              <a:rPr lang="en-US" altLang="ko-KR" dirty="0" smtClean="0"/>
              <a:t>, [Drivers]</a:t>
            </a:r>
            <a:r>
              <a:rPr lang="ko-KR" altLang="en-US" dirty="0" smtClean="0"/>
              <a:t>항목의 </a:t>
            </a:r>
            <a:r>
              <a:rPr lang="en-US" altLang="ko-KR" dirty="0" smtClean="0"/>
              <a:t>[New Driver Definition]</a:t>
            </a:r>
            <a:r>
              <a:rPr lang="ko-KR" altLang="en-US" dirty="0" smtClean="0"/>
              <a:t>버튼을 클릭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⑤[New Driver Definition]</a:t>
            </a:r>
            <a:r>
              <a:rPr lang="ko-KR" altLang="en-US" dirty="0" smtClean="0"/>
              <a:t>창이 표시되면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화면의 </a:t>
            </a:r>
            <a:r>
              <a:rPr lang="en-US" altLang="ko-KR" dirty="0" smtClean="0"/>
              <a:t>[Name/Type], [JAR List], [Properties]</a:t>
            </a:r>
            <a:r>
              <a:rPr lang="ko-KR" altLang="en-US" dirty="0" smtClean="0"/>
              <a:t>탭에 각각 필요한 설정을 차례로 지정 후 </a:t>
            </a:r>
            <a:r>
              <a:rPr lang="en-US" altLang="ko-KR" dirty="0" smtClean="0"/>
              <a:t>[Finish]</a:t>
            </a:r>
            <a:r>
              <a:rPr lang="ko-KR" altLang="en-US" dirty="0" smtClean="0"/>
              <a:t>버튼 클릭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40780" y="338328"/>
            <a:ext cx="8460000" cy="1252728"/>
          </a:xfrm>
        </p:spPr>
        <p:txBody>
          <a:bodyPr lIns="36000" rIns="36000">
            <a:normAutofit fontScale="90000"/>
          </a:bodyPr>
          <a:lstStyle/>
          <a:p>
            <a:r>
              <a:rPr lang="ko-KR" altLang="en-US" dirty="0" err="1" smtClean="0">
                <a:latin typeface="+mj-ea"/>
              </a:rPr>
              <a:t>이클립스에서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[Data Source Explorer]</a:t>
            </a:r>
            <a:r>
              <a:rPr lang="ko-KR" altLang="en-US" dirty="0" err="1" smtClean="0">
                <a:latin typeface="+mj-ea"/>
              </a:rPr>
              <a:t>뷰를</a:t>
            </a:r>
            <a:r>
              <a:rPr lang="ko-KR" altLang="en-US" dirty="0" smtClean="0">
                <a:latin typeface="+mj-ea"/>
              </a:rPr>
              <a:t> 사용한 데이터베이스 직접 제어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194</TotalTime>
  <Words>2385</Words>
  <Application>Microsoft Office PowerPoint</Application>
  <PresentationFormat>화면 슬라이드 쇼(4:3)</PresentationFormat>
  <Paragraphs>323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HY그래픽M</vt:lpstr>
      <vt:lpstr>굴림</vt:lpstr>
      <vt:lpstr>한양신명조</vt:lpstr>
      <vt:lpstr>Candara</vt:lpstr>
      <vt:lpstr>Symbol</vt:lpstr>
      <vt:lpstr>파형</vt:lpstr>
      <vt:lpstr>11장. 데이터베이스와 JSP의 연동</vt:lpstr>
      <vt:lpstr>목차</vt:lpstr>
      <vt:lpstr>데이터베이스의 개요 및 설치</vt:lpstr>
      <vt:lpstr>데이터베이스의 개요 및 설치</vt:lpstr>
      <vt:lpstr>데이터베이스의 개요 및 설치</vt:lpstr>
      <vt:lpstr>데이터베이스의 개요 및 설치</vt:lpstr>
      <vt:lpstr>데이터베이스의 개요 및 설치</vt:lpstr>
      <vt:lpstr>이클립스에서 [Data Source Explorer]뷰를 사용한 데이터베이스 직접 제어</vt:lpstr>
      <vt:lpstr>이클립스에서 [Data Source Explorer]뷰를 사용한 데이터베이스 직접 제어</vt:lpstr>
      <vt:lpstr>이클립스에서 [Data Source Explorer]뷰를 사용한 데이터베이스 직접 제어</vt:lpstr>
      <vt:lpstr>이클립스에서 [Data Source Explorer]뷰를 사용한 데이터베이스 직접 제어</vt:lpstr>
      <vt:lpstr>SQL(Structured Query Language) 쿼리의 개요</vt:lpstr>
      <vt:lpstr>SQL(Structured Query Language) 쿼리의 개요</vt:lpstr>
      <vt:lpstr>SQL(Structured Query Language) 쿼리의 개요</vt:lpstr>
      <vt:lpstr>SQL(Structured Query Language) 쿼리의 개요</vt:lpstr>
      <vt:lpstr>SQL(Structured Query Language) 쿼리의 개요</vt:lpstr>
      <vt:lpstr>SQL(Structured Query Language) 쿼리의 개요</vt:lpstr>
      <vt:lpstr>SQL(Structured Query Language) 쿼리의 개요</vt:lpstr>
      <vt:lpstr>JDBC를 사용한 JSP와데이터베이스의 연동</vt:lpstr>
      <vt:lpstr>JDBC를 사용한 JSP와데이터베이스의 연동</vt:lpstr>
      <vt:lpstr>JDBC를 사용한 JSP와데이터베이스의 연동</vt:lpstr>
      <vt:lpstr>JDBC를 사용한 JSP와데이터베이스의 연동</vt:lpstr>
      <vt:lpstr>JDBC를 사용한 JSP와데이터베이스의 연동</vt:lpstr>
      <vt:lpstr>JDBC를 사용한 JSP와데이터베이스의 연동</vt:lpstr>
      <vt:lpstr>JDBC를 사용한 JSP와데이터베이스의 연동</vt:lpstr>
      <vt:lpstr>JDBC를 사용한 JSP와데이터베이스의 연동</vt:lpstr>
      <vt:lpstr>JDBC를 사용한 JSP와데이터베이스의 연동</vt:lpstr>
      <vt:lpstr>JDBC를 사용한 JSP와데이터베이스의 연동</vt:lpstr>
      <vt:lpstr>JDBC를 사용한 JSP와데이터베이스의 연동</vt:lpstr>
      <vt:lpstr>JDBC를 사용한 JSP와데이터베이스의 연동</vt:lpstr>
      <vt:lpstr>JDBC를 사용한 JSP와데이터베이스의 연동</vt:lpstr>
      <vt:lpstr>JDBC를 사용한 JSP와데이터베이스의 연동</vt:lpstr>
      <vt:lpstr>JDBC를 사용한 JSP와데이터베이스의 연동</vt:lpstr>
      <vt:lpstr>JDBC를 사용한 JSP와데이터베이스의 연동</vt:lpstr>
      <vt:lpstr>자카르타 DBCP API를 이용한 커넥션 풀(connection pools) 설정</vt:lpstr>
      <vt:lpstr>자카르타 DBCP API를 이용한 커넥션 풀(connection pools) 설정</vt:lpstr>
      <vt:lpstr>자카르타 DBCP API를 이용한 커넥션 풀(connection pools) 설정</vt:lpstr>
      <vt:lpstr>자카르타 DBCP API를 이용한 커넥션 풀(connection pools) 설정</vt:lpstr>
      <vt:lpstr>자카르타 DBCP API를 이용한 커넥션 풀(connection pools) 설정</vt:lpstr>
      <vt:lpstr>자카르타 DBCP API를 이용한 커넥션 풀(connection pools) 설정</vt:lpstr>
      <vt:lpstr>자카르타 DBCP API를 이용한 커넥션 풀(connection pools) 설정</vt:lpstr>
      <vt:lpstr>자카르타 DBCP API를 이용한 커넥션 풀(connection pools) 설정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KEO</dc:creator>
  <cp:lastModifiedBy>유은경</cp:lastModifiedBy>
  <cp:revision>30</cp:revision>
  <dcterms:created xsi:type="dcterms:W3CDTF">2013-09-17T23:14:30Z</dcterms:created>
  <dcterms:modified xsi:type="dcterms:W3CDTF">2015-09-21T05:51:48Z</dcterms:modified>
</cp:coreProperties>
</file>