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0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5" r:id="rId9"/>
    <p:sldId id="266" r:id="rId10"/>
    <p:sldId id="267" r:id="rId11"/>
    <p:sldId id="268" r:id="rId12"/>
    <p:sldId id="259" r:id="rId13"/>
    <p:sldId id="269" r:id="rId14"/>
    <p:sldId id="274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956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7C407D-FE0C-423D-AD0C-8046E62DCC4B}" type="datetimeFigureOut">
              <a:rPr lang="ko-KR" altLang="en-US" smtClean="0"/>
              <a:t>2018-12-02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C452C3-574A-444A-B038-7F9EE827D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674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122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defTabSz="91122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defTabSz="91122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defTabSz="91122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defTabSz="91122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defTabSz="911225" eaLnBrk="0" fontAlgn="base" hangingPunct="0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defTabSz="911225" eaLnBrk="0" fontAlgn="base" hangingPunct="0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defTabSz="911225" eaLnBrk="0" fontAlgn="base" hangingPunct="0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defTabSz="911225" eaLnBrk="0" fontAlgn="base" hangingPunct="0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0D5980AD-CEBD-491F-8D21-707CFD160B62}" type="slidenum">
              <a:rPr lang="en-US" altLang="ko-KR"/>
              <a:pPr eaLnBrk="1" hangingPunct="1"/>
              <a:t>14</a:t>
            </a:fld>
            <a:endParaRPr lang="en-US" altLang="ko-KR"/>
          </a:p>
        </p:txBody>
      </p:sp>
      <p:sp>
        <p:nvSpPr>
          <p:cNvPr id="3789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3084354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rgbClr val="FF6600"/>
              </a:gs>
              <a:gs pos="90000">
                <a:schemeClr val="accent5">
                  <a:lumMod val="20000"/>
                  <a:lumOff val="8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rgbClr val="FFC000">
                <a:alpha val="29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rgbClr val="FFC000">
                <a:alpha val="40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E1A6-FD5B-410B-8D77-29923B500F0F}" type="datetimeFigureOut">
              <a:rPr lang="ko-KR" altLang="en-US" smtClean="0"/>
              <a:pPr/>
              <a:t>2018-12-02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E1A6-FD5B-410B-8D77-29923B500F0F}" type="datetimeFigureOut">
              <a:rPr lang="ko-KR" altLang="en-US" smtClean="0"/>
              <a:pPr/>
              <a:t>2018-12-02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E1A6-FD5B-410B-8D77-29923B500F0F}" type="datetimeFigureOut">
              <a:rPr lang="ko-KR" altLang="en-US" smtClean="0"/>
              <a:pPr/>
              <a:t>2018-12-02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E1A6-FD5B-410B-8D77-29923B500F0F}" type="datetimeFigureOut">
              <a:rPr lang="ko-KR" altLang="en-US" smtClean="0"/>
              <a:pPr/>
              <a:t>2018-12-02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rgbClr val="FF6600"/>
              </a:gs>
              <a:gs pos="90000">
                <a:schemeClr val="accent5">
                  <a:lumMod val="20000"/>
                  <a:lumOff val="8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rgbClr val="FFC000">
              <a:alpha val="29000"/>
            </a:srgb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rgbClr val="FFC000">
              <a:alpha val="40000"/>
            </a:srgb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1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E1A6-FD5B-410B-8D77-29923B500F0F}" type="datetimeFigureOut">
              <a:rPr lang="ko-KR" altLang="en-US" smtClean="0"/>
              <a:pPr/>
              <a:t>2018-12-02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E1A6-FD5B-410B-8D77-29923B500F0F}" type="datetimeFigureOut">
              <a:rPr lang="ko-KR" altLang="en-US" smtClean="0"/>
              <a:pPr/>
              <a:t>2018-12-02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E1A6-FD5B-410B-8D77-29923B500F0F}" type="datetimeFigureOut">
              <a:rPr lang="ko-KR" altLang="en-US" smtClean="0"/>
              <a:pPr/>
              <a:t>2018-12-02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E1A6-FD5B-410B-8D77-29923B500F0F}" type="datetimeFigureOut">
              <a:rPr lang="ko-KR" altLang="en-US" smtClean="0"/>
              <a:pPr/>
              <a:t>2018-12-02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E1A6-FD5B-410B-8D77-29923B500F0F}" type="datetimeFigureOut">
              <a:rPr lang="ko-KR" altLang="en-US" smtClean="0"/>
              <a:pPr/>
              <a:t>2018-12-02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E1A6-FD5B-410B-8D77-29923B500F0F}" type="datetimeFigureOut">
              <a:rPr lang="ko-KR" altLang="en-US" smtClean="0"/>
              <a:pPr/>
              <a:t>2018-12-02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E1A6-FD5B-410B-8D77-29923B500F0F}" type="datetimeFigureOut">
              <a:rPr lang="ko-KR" altLang="en-US" smtClean="0"/>
              <a:pPr/>
              <a:t>2018-12-02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rgbClr val="FF6600"/>
              </a:gs>
              <a:gs pos="90000">
                <a:schemeClr val="accent5">
                  <a:lumMod val="20000"/>
                  <a:lumOff val="8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rgbClr val="FFC000">
                <a:alpha val="29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rgbClr val="FFC000">
                <a:alpha val="40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4A73E1A6-FD5B-410B-8D77-29923B500F0F}" type="datetimeFigureOut">
              <a:rPr lang="ko-KR" altLang="en-US" smtClean="0"/>
              <a:pPr/>
              <a:t>2018-12-02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1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1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1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1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95536" y="1196752"/>
            <a:ext cx="8458200" cy="790327"/>
          </a:xfrm>
        </p:spPr>
        <p:txBody>
          <a:bodyPr/>
          <a:lstStyle/>
          <a:p>
            <a:r>
              <a:rPr lang="en-US" altLang="ko-KR" dirty="0" smtClean="0">
                <a:latin typeface="+mj-ea"/>
              </a:rPr>
              <a:t>12</a:t>
            </a:r>
            <a:r>
              <a:rPr lang="ko-KR" altLang="en-US" dirty="0" smtClean="0">
                <a:latin typeface="+mj-ea"/>
              </a:rPr>
              <a:t>장</a:t>
            </a:r>
            <a:r>
              <a:rPr lang="en-US" altLang="ko-KR" dirty="0" smtClean="0">
                <a:latin typeface="+mj-ea"/>
              </a:rPr>
              <a:t>. </a:t>
            </a:r>
            <a:r>
              <a:rPr lang="ko-KR" altLang="en-US" dirty="0" smtClean="0">
                <a:latin typeface="+mj-ea"/>
              </a:rPr>
              <a:t>쿠키와 세션</a:t>
            </a:r>
            <a:endParaRPr lang="ko-KR" altLang="en-US" dirty="0">
              <a:latin typeface="+mj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83568" y="5445224"/>
            <a:ext cx="8460432" cy="576064"/>
          </a:xfrm>
        </p:spPr>
        <p:txBody>
          <a:bodyPr/>
          <a:lstStyle/>
          <a:p>
            <a:pPr algn="r"/>
            <a:r>
              <a:rPr lang="ko-KR" altLang="en-US" dirty="0" smtClean="0">
                <a:solidFill>
                  <a:srgbClr val="002060"/>
                </a:solidFill>
              </a:rPr>
              <a:t>김은옥</a:t>
            </a:r>
            <a:r>
              <a:rPr lang="en-US" altLang="ko-KR" dirty="0" smtClean="0">
                <a:solidFill>
                  <a:srgbClr val="002060"/>
                </a:solidFill>
              </a:rPr>
              <a:t>(oda94@naver.com)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4" name="부제목 2"/>
          <p:cNvSpPr txBox="1">
            <a:spLocks/>
          </p:cNvSpPr>
          <p:nvPr/>
        </p:nvSpPr>
        <p:spPr>
          <a:xfrm>
            <a:off x="539552" y="2492896"/>
            <a:ext cx="8208912" cy="2376264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400" b="1" dirty="0" smtClean="0"/>
              <a:t>이 장에서 배울 내용 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쿠키와 세션은 웹 페이지 간에 정보를 유지할 때 사용된다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쿠키와 세션은 사용되는 형태가 비슷하나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쿠키는 웹 브라우저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클라이언트</a:t>
            </a:r>
            <a:r>
              <a:rPr lang="en-US" altLang="ko-KR" sz="2400" dirty="0" smtClean="0"/>
              <a:t>) </a:t>
            </a:r>
            <a:r>
              <a:rPr lang="ko-KR" altLang="en-US" sz="2400" dirty="0" smtClean="0"/>
              <a:t>쪽에 저장되고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세션은 웹 서버 쪽에 저장된다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이 번장에서는 이들에 대해 학습한다</a:t>
            </a:r>
            <a:r>
              <a:rPr lang="en-US" altLang="ko-KR" sz="2400" dirty="0" smtClean="0"/>
              <a:t>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쿠키의 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쿠키를 작성해서 사용하는 순서</a:t>
            </a:r>
            <a:endParaRPr lang="en-US" altLang="ko-KR" dirty="0" smtClean="0"/>
          </a:p>
          <a:p>
            <a:pPr lvl="2">
              <a:buNone/>
            </a:pPr>
            <a:r>
              <a:rPr lang="en-US" altLang="ko-KR" dirty="0" smtClean="0"/>
              <a:t>① </a:t>
            </a:r>
            <a:r>
              <a:rPr lang="ko-KR" altLang="en-US" dirty="0" smtClean="0"/>
              <a:t>먼저 쿠키를 생성</a:t>
            </a:r>
            <a:r>
              <a:rPr lang="en-US" altLang="ko-KR" dirty="0" smtClean="0"/>
              <a:t>.</a:t>
            </a:r>
          </a:p>
          <a:p>
            <a:pPr lvl="2">
              <a:buNone/>
            </a:pPr>
            <a:r>
              <a:rPr lang="en-US" altLang="ko-KR" dirty="0" smtClean="0"/>
              <a:t>② </a:t>
            </a:r>
            <a:r>
              <a:rPr lang="ko-KR" altLang="en-US" dirty="0" smtClean="0"/>
              <a:t>쿠키에 필요한 설정</a:t>
            </a:r>
            <a:r>
              <a:rPr lang="en-US" altLang="ko-KR" dirty="0" smtClean="0"/>
              <a:t>. </a:t>
            </a:r>
          </a:p>
          <a:p>
            <a:pPr lvl="3"/>
            <a:r>
              <a:rPr lang="ko-KR" altLang="en-US" dirty="0" smtClean="0"/>
              <a:t>예를 들면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쿠키의 유효시간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쿠키에 대한 설명 등을 적용하고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도메인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패스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보안</a:t>
            </a:r>
            <a:r>
              <a:rPr lang="en-US" altLang="ko-KR" dirty="0" smtClean="0"/>
              <a:t>.</a:t>
            </a:r>
          </a:p>
          <a:p>
            <a:pPr lvl="2">
              <a:buNone/>
            </a:pPr>
            <a:r>
              <a:rPr lang="en-US" altLang="ko-KR" dirty="0" smtClean="0"/>
              <a:t>③ </a:t>
            </a:r>
            <a:r>
              <a:rPr lang="ko-KR" altLang="en-US" dirty="0" smtClean="0"/>
              <a:t>웹 브라우저에 생성된 쿠키를 전송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+mj-ea"/>
              </a:rPr>
              <a:t>쿠키</a:t>
            </a:r>
            <a:r>
              <a:rPr lang="en-US" altLang="ko-KR" dirty="0" smtClean="0">
                <a:latin typeface="+mj-ea"/>
              </a:rPr>
              <a:t>(Cookie)</a:t>
            </a:r>
            <a:endParaRPr lang="ko-KR" altLang="en-US" dirty="0" smtClean="0">
              <a:latin typeface="+mj-ea"/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45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쿠키의 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웹 브라우저에 저장된 쿠키를 사용하는 절차</a:t>
            </a:r>
            <a:endParaRPr lang="en-US" altLang="ko-KR" dirty="0" smtClean="0"/>
          </a:p>
          <a:p>
            <a:pPr lvl="2">
              <a:buNone/>
            </a:pPr>
            <a:r>
              <a:rPr lang="en-US" altLang="ko-KR" dirty="0" smtClean="0"/>
              <a:t>① </a:t>
            </a:r>
            <a:r>
              <a:rPr lang="ko-KR" altLang="en-US" dirty="0" smtClean="0"/>
              <a:t>웹 브라우저의 요청에서 쿠키를 얻어옴</a:t>
            </a:r>
            <a:r>
              <a:rPr lang="en-US" altLang="ko-KR" dirty="0" smtClean="0"/>
              <a:t>.</a:t>
            </a:r>
          </a:p>
          <a:p>
            <a:pPr lvl="2">
              <a:buNone/>
            </a:pPr>
            <a:r>
              <a:rPr lang="en-US" altLang="ko-KR" dirty="0" smtClean="0"/>
              <a:t>② </a:t>
            </a:r>
            <a:r>
              <a:rPr lang="ko-KR" altLang="en-US" dirty="0" smtClean="0"/>
              <a:t>쿠키는 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값의 쌍으로 된 배열형태로 리턴 </a:t>
            </a:r>
            <a:r>
              <a:rPr lang="en-US" altLang="ko-KR" dirty="0" smtClean="0"/>
              <a:t>. </a:t>
            </a:r>
            <a:r>
              <a:rPr lang="ko-KR" altLang="en-US" dirty="0" smtClean="0"/>
              <a:t>리턴 된 쿠키의 배열에서 쿠키이름을 가져옴</a:t>
            </a:r>
            <a:r>
              <a:rPr lang="en-US" altLang="ko-KR" dirty="0" smtClean="0"/>
              <a:t>.</a:t>
            </a:r>
          </a:p>
          <a:p>
            <a:pPr lvl="2">
              <a:buNone/>
            </a:pPr>
            <a:r>
              <a:rPr lang="en-US" altLang="ko-KR" dirty="0" smtClean="0"/>
              <a:t>③ </a:t>
            </a:r>
            <a:r>
              <a:rPr lang="ko-KR" altLang="en-US" dirty="0" smtClean="0"/>
              <a:t>쿠키이름을 통해서 해당 쿠키에 설정된 값을 추출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+mj-ea"/>
              </a:rPr>
              <a:t>쿠키</a:t>
            </a:r>
            <a:r>
              <a:rPr lang="en-US" altLang="ko-KR" dirty="0" smtClean="0">
                <a:latin typeface="+mj-ea"/>
              </a:rPr>
              <a:t>(Cookie)</a:t>
            </a:r>
            <a:endParaRPr lang="ko-KR" altLang="en-US" dirty="0" smtClean="0">
              <a:latin typeface="+mj-ea"/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45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ko-KR" altLang="en-US" dirty="0" smtClean="0"/>
              <a:t>웹 서버 쪽의 웹 컨테이너에 상태를 유지하기 위한 정보를 저장</a:t>
            </a:r>
            <a:endParaRPr lang="en-US" altLang="ko-KR" dirty="0" smtClean="0"/>
          </a:p>
          <a:p>
            <a:r>
              <a:rPr lang="ko-KR" altLang="en-US" dirty="0" smtClean="0"/>
              <a:t>세션은 사용자의 정보를 유지하기 위해 </a:t>
            </a:r>
            <a:r>
              <a:rPr lang="en-US" altLang="ko-KR" dirty="0" err="1" smtClean="0"/>
              <a:t>javax.servlet.http</a:t>
            </a:r>
            <a:r>
              <a:rPr lang="en-US" altLang="ko-KR" dirty="0" smtClean="0"/>
              <a:t> </a:t>
            </a:r>
            <a:r>
              <a:rPr lang="ko-KR" altLang="en-US" dirty="0" smtClean="0"/>
              <a:t>패키지의 </a:t>
            </a:r>
            <a:r>
              <a:rPr lang="en-US" altLang="ko-KR" dirty="0" err="1" smtClean="0"/>
              <a:t>HttpSession</a:t>
            </a:r>
            <a:r>
              <a:rPr lang="en-US" altLang="ko-KR" dirty="0" smtClean="0"/>
              <a:t> </a:t>
            </a:r>
            <a:r>
              <a:rPr lang="ko-KR" altLang="en-US" dirty="0" smtClean="0"/>
              <a:t>인터페이스를 구현해서 사용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사용자의 정보를 유지하기 위해서는 쿠키를 사용하는 것보다 세션을 사용한 </a:t>
            </a:r>
            <a:r>
              <a:rPr lang="ko-KR" altLang="en-US" dirty="0" err="1" smtClean="0"/>
              <a:t>웹브라우저와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웹서버의</a:t>
            </a:r>
            <a:r>
              <a:rPr lang="ko-KR" altLang="en-US" dirty="0" smtClean="0"/>
              <a:t> 상태유지가 훨씬 안정적이고 보안상의 문제도 해결할 수 있음</a:t>
            </a:r>
            <a:r>
              <a:rPr lang="en-US" altLang="ko-KR" dirty="0" smtClean="0"/>
              <a:t>.</a:t>
            </a:r>
          </a:p>
          <a:p>
            <a:r>
              <a:rPr lang="ko-KR" altLang="en-US" spc="-20" dirty="0" smtClean="0"/>
              <a:t>세션은 웹 브라우저 당 </a:t>
            </a:r>
            <a:r>
              <a:rPr lang="en-US" altLang="ko-KR" spc="-20" dirty="0" smtClean="0"/>
              <a:t>1</a:t>
            </a:r>
            <a:r>
              <a:rPr lang="ko-KR" altLang="en-US" spc="-20" dirty="0" smtClean="0"/>
              <a:t>개씩 생성되어 웹 컨테이너에 저장</a:t>
            </a:r>
            <a:r>
              <a:rPr lang="en-US" altLang="ko-KR" spc="-20" dirty="0" smtClean="0"/>
              <a:t>.</a:t>
            </a:r>
          </a:p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+mj-ea"/>
              </a:rPr>
              <a:t>세션</a:t>
            </a:r>
            <a:r>
              <a:rPr lang="en-US" altLang="ko-KR" dirty="0" smtClean="0">
                <a:latin typeface="+mj-ea"/>
              </a:rPr>
              <a:t>(Session)</a:t>
            </a:r>
            <a:endParaRPr lang="ko-KR" altLang="en-US" dirty="0" smtClean="0">
              <a:latin typeface="+mj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72067" y="2320002"/>
            <a:ext cx="7408333" cy="3450696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세션과 웹 브라우저의 관계</a:t>
            </a:r>
          </a:p>
          <a:p>
            <a:pPr>
              <a:buNone/>
            </a:pP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+mj-ea"/>
              </a:rPr>
              <a:t>세션</a:t>
            </a:r>
            <a:r>
              <a:rPr lang="en-US" altLang="ko-KR" dirty="0" smtClean="0">
                <a:latin typeface="+mj-ea"/>
              </a:rPr>
              <a:t>(Session)</a:t>
            </a:r>
            <a:endParaRPr lang="ko-KR" altLang="en-US" dirty="0" smtClean="0">
              <a:latin typeface="+mj-ea"/>
            </a:endParaRPr>
          </a:p>
        </p:txBody>
      </p:sp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1505" name="_x107126056" descr="image12-02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30760" y="2996115"/>
            <a:ext cx="4680000" cy="339851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5763" y="1089025"/>
            <a:ext cx="8372475" cy="18907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2000" smtClean="0"/>
              <a:t>세션</a:t>
            </a:r>
            <a:r>
              <a:rPr lang="en-US" altLang="ko-KR" sz="2000" smtClean="0"/>
              <a:t>(Session)</a:t>
            </a:r>
          </a:p>
          <a:p>
            <a:pPr lvl="1" eaLnBrk="1" hangingPunct="1">
              <a:lnSpc>
                <a:spcPct val="90000"/>
              </a:lnSpc>
            </a:pPr>
            <a:r>
              <a:rPr lang="ko-KR" altLang="en-US" sz="1800" smtClean="0"/>
              <a:t>클라이언트와 서버간의 상태를 유지하기 위한 방법</a:t>
            </a:r>
          </a:p>
          <a:p>
            <a:pPr lvl="1" eaLnBrk="1" hangingPunct="1">
              <a:lnSpc>
                <a:spcPct val="90000"/>
              </a:lnSpc>
            </a:pPr>
            <a:r>
              <a:rPr lang="ko-KR" altLang="en-US" sz="1800" smtClean="0"/>
              <a:t>클라이언트가 처음 접속했을 때 세션 </a:t>
            </a:r>
            <a:r>
              <a:rPr lang="en-US" altLang="ko-KR" sz="1800" smtClean="0"/>
              <a:t>ID</a:t>
            </a:r>
            <a:r>
              <a:rPr lang="ko-KR" altLang="en-US" sz="1800" smtClean="0"/>
              <a:t>를 부여하고</a:t>
            </a:r>
            <a:r>
              <a:rPr lang="en-US" altLang="ko-KR" sz="1800" smtClean="0"/>
              <a:t>, </a:t>
            </a:r>
            <a:r>
              <a:rPr lang="ko-KR" altLang="en-US" sz="1800" smtClean="0"/>
              <a:t>서버에 세션 </a:t>
            </a:r>
            <a:r>
              <a:rPr lang="en-US" altLang="ko-KR" sz="1800" smtClean="0"/>
              <a:t>ID</a:t>
            </a:r>
            <a:r>
              <a:rPr lang="ko-KR" altLang="en-US" sz="1800" smtClean="0"/>
              <a:t>를 저장</a:t>
            </a:r>
          </a:p>
          <a:p>
            <a:pPr lvl="1" eaLnBrk="1" hangingPunct="1">
              <a:lnSpc>
                <a:spcPct val="90000"/>
              </a:lnSpc>
            </a:pPr>
            <a:r>
              <a:rPr lang="ko-KR" altLang="en-US" sz="1800" smtClean="0"/>
              <a:t>다시 클라이언트가 접속했을 때 부여된 세션 </a:t>
            </a:r>
            <a:r>
              <a:rPr lang="en-US" altLang="ko-KR" sz="1800" smtClean="0"/>
              <a:t>ID</a:t>
            </a:r>
            <a:r>
              <a:rPr lang="ko-KR" altLang="en-US" sz="1800" smtClean="0"/>
              <a:t>를 이용해서 클라이언트를 구분</a:t>
            </a: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376238" y="2978150"/>
            <a:ext cx="8382000" cy="3330575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ot="10800000" vert="eaVert" wrap="none" lIns="93600" tIns="46800" rIns="93600" bIns="46800" anchor="ctr"/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8" y="3187700"/>
            <a:ext cx="1260475" cy="96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1958975" y="3195638"/>
            <a:ext cx="8112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ko-KR" b="1"/>
              <a:t>Client</a:t>
            </a:r>
          </a:p>
        </p:txBody>
      </p:sp>
      <p:sp>
        <p:nvSpPr>
          <p:cNvPr id="16391" name="Text Box 7"/>
          <p:cNvSpPr txBox="1">
            <a:spLocks noChangeArrowheads="1"/>
          </p:cNvSpPr>
          <p:nvPr/>
        </p:nvSpPr>
        <p:spPr bwMode="auto">
          <a:xfrm>
            <a:off x="4167188" y="3241675"/>
            <a:ext cx="8937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ko-KR" b="1"/>
              <a:t>Server</a:t>
            </a:r>
          </a:p>
        </p:txBody>
      </p:sp>
      <p:sp>
        <p:nvSpPr>
          <p:cNvPr id="16392" name="Line 8"/>
          <p:cNvSpPr>
            <a:spLocks noChangeShapeType="1"/>
          </p:cNvSpPr>
          <p:nvPr/>
        </p:nvSpPr>
        <p:spPr bwMode="auto">
          <a:xfrm>
            <a:off x="2184400" y="3608388"/>
            <a:ext cx="0" cy="252095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6800" tIns="46800" rIns="0" bIns="46800" anchor="ctr">
            <a:spAutoFit/>
          </a:bodyPr>
          <a:lstStyle/>
          <a:p>
            <a:endParaRPr lang="ko-KR" altLang="en-US"/>
          </a:p>
        </p:txBody>
      </p:sp>
      <p:sp>
        <p:nvSpPr>
          <p:cNvPr id="16393" name="Line 9"/>
          <p:cNvSpPr>
            <a:spLocks noChangeShapeType="1"/>
          </p:cNvSpPr>
          <p:nvPr/>
        </p:nvSpPr>
        <p:spPr bwMode="auto">
          <a:xfrm>
            <a:off x="4887913" y="3608388"/>
            <a:ext cx="0" cy="252095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6800" tIns="46800" rIns="0" bIns="46800" anchor="ctr">
            <a:spAutoFit/>
          </a:bodyPr>
          <a:lstStyle/>
          <a:p>
            <a:endParaRPr lang="ko-KR" altLang="en-US"/>
          </a:p>
        </p:txBody>
      </p:sp>
      <p:sp>
        <p:nvSpPr>
          <p:cNvPr id="16394" name="Line 10"/>
          <p:cNvSpPr>
            <a:spLocks noChangeShapeType="1"/>
          </p:cNvSpPr>
          <p:nvPr/>
        </p:nvSpPr>
        <p:spPr bwMode="auto">
          <a:xfrm>
            <a:off x="2319338" y="4135438"/>
            <a:ext cx="24320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6800" tIns="46800" rIns="0" bIns="46800" anchor="ctr">
            <a:spAutoFit/>
          </a:bodyPr>
          <a:lstStyle/>
          <a:p>
            <a:endParaRPr lang="ko-KR" altLang="en-US"/>
          </a:p>
        </p:txBody>
      </p:sp>
      <p:sp>
        <p:nvSpPr>
          <p:cNvPr id="16395" name="Line 11"/>
          <p:cNvSpPr>
            <a:spLocks noChangeShapeType="1"/>
          </p:cNvSpPr>
          <p:nvPr/>
        </p:nvSpPr>
        <p:spPr bwMode="auto">
          <a:xfrm>
            <a:off x="2319338" y="4314825"/>
            <a:ext cx="24320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6800" tIns="46800" rIns="0" bIns="46800" anchor="ctr">
            <a:spAutoFit/>
          </a:bodyPr>
          <a:lstStyle/>
          <a:p>
            <a:endParaRPr lang="ko-KR" altLang="en-US"/>
          </a:p>
        </p:txBody>
      </p:sp>
      <p:sp>
        <p:nvSpPr>
          <p:cNvPr id="16396" name="Text Box 12"/>
          <p:cNvSpPr txBox="1">
            <a:spLocks noChangeArrowheads="1"/>
          </p:cNvSpPr>
          <p:nvPr/>
        </p:nvSpPr>
        <p:spPr bwMode="auto">
          <a:xfrm>
            <a:off x="2822575" y="3787775"/>
            <a:ext cx="560388" cy="27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46800" tIns="46800" rIns="0" bIns="4680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400"/>
              <a:t>request</a:t>
            </a:r>
          </a:p>
        </p:txBody>
      </p:sp>
      <p:sp>
        <p:nvSpPr>
          <p:cNvPr id="16397" name="Oval 13"/>
          <p:cNvSpPr>
            <a:spLocks noChangeArrowheads="1"/>
          </p:cNvSpPr>
          <p:nvPr/>
        </p:nvSpPr>
        <p:spPr bwMode="auto">
          <a:xfrm>
            <a:off x="2501900" y="3787775"/>
            <a:ext cx="298450" cy="303213"/>
          </a:xfrm>
          <a:prstGeom prst="ellipse">
            <a:avLst/>
          </a:prstGeom>
          <a:solidFill>
            <a:srgbClr val="77777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6398" name="Text Box 14"/>
          <p:cNvSpPr txBox="1">
            <a:spLocks noChangeArrowheads="1"/>
          </p:cNvSpPr>
          <p:nvPr/>
        </p:nvSpPr>
        <p:spPr bwMode="auto">
          <a:xfrm>
            <a:off x="6102350" y="3248025"/>
            <a:ext cx="2519363" cy="9223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6800" tIns="46800" rIns="0" bIns="4680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ko-KR" sz="1400"/>
              <a:t> </a:t>
            </a:r>
            <a:r>
              <a:rPr lang="ko-KR" altLang="en-US" sz="1400"/>
              <a:t>세션 </a:t>
            </a:r>
            <a:r>
              <a:rPr lang="en-US" altLang="ko-KR" sz="1400"/>
              <a:t>ID</a:t>
            </a:r>
            <a:r>
              <a:rPr lang="ko-KR" altLang="en-US" sz="1400"/>
              <a:t>가 존재하지 않는다면 세션 </a:t>
            </a:r>
            <a:r>
              <a:rPr lang="en-US" altLang="ko-KR" sz="1400"/>
              <a:t>ID </a:t>
            </a:r>
            <a:r>
              <a:rPr lang="ko-KR" altLang="en-US" sz="1400"/>
              <a:t>부여</a:t>
            </a:r>
          </a:p>
          <a:p>
            <a:pPr eaLnBrk="1" hangingPunct="1">
              <a:buFontTx/>
              <a:buChar char="•"/>
            </a:pPr>
            <a:r>
              <a:rPr lang="ko-KR" altLang="en-US" sz="1400"/>
              <a:t> 서버에 세션 </a:t>
            </a:r>
            <a:r>
              <a:rPr lang="en-US" altLang="ko-KR" sz="1400"/>
              <a:t>ID</a:t>
            </a:r>
            <a:r>
              <a:rPr lang="ko-KR" altLang="en-US" sz="1400"/>
              <a:t>와 메모리 공간 확보</a:t>
            </a:r>
          </a:p>
        </p:txBody>
      </p:sp>
      <p:sp>
        <p:nvSpPr>
          <p:cNvPr id="16399" name="Text Box 15"/>
          <p:cNvSpPr txBox="1">
            <a:spLocks noChangeArrowheads="1"/>
          </p:cNvSpPr>
          <p:nvPr/>
        </p:nvSpPr>
        <p:spPr bwMode="auto">
          <a:xfrm>
            <a:off x="3679825" y="4395788"/>
            <a:ext cx="892175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46800" tIns="46800" rIns="0" bIns="4680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1200"/>
              <a:t>세션 </a:t>
            </a:r>
            <a:r>
              <a:rPr lang="en-US" altLang="ko-KR" sz="1200"/>
              <a:t>ID </a:t>
            </a:r>
            <a:r>
              <a:rPr lang="ko-KR" altLang="en-US" sz="1200"/>
              <a:t>부여</a:t>
            </a:r>
          </a:p>
        </p:txBody>
      </p:sp>
      <p:sp>
        <p:nvSpPr>
          <p:cNvPr id="16400" name="Oval 16"/>
          <p:cNvSpPr>
            <a:spLocks noChangeArrowheads="1"/>
          </p:cNvSpPr>
          <p:nvPr/>
        </p:nvSpPr>
        <p:spPr bwMode="auto">
          <a:xfrm>
            <a:off x="3359150" y="4373563"/>
            <a:ext cx="298450" cy="303212"/>
          </a:xfrm>
          <a:prstGeom prst="ellipse">
            <a:avLst/>
          </a:prstGeom>
          <a:solidFill>
            <a:srgbClr val="77777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6401" name="Line 17"/>
          <p:cNvSpPr>
            <a:spLocks noChangeShapeType="1"/>
          </p:cNvSpPr>
          <p:nvPr/>
        </p:nvSpPr>
        <p:spPr bwMode="auto">
          <a:xfrm>
            <a:off x="2322513" y="5453063"/>
            <a:ext cx="24320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6800" tIns="46800" rIns="0" bIns="46800" anchor="ctr">
            <a:spAutoFit/>
          </a:bodyPr>
          <a:lstStyle/>
          <a:p>
            <a:endParaRPr lang="ko-KR" altLang="en-US"/>
          </a:p>
        </p:txBody>
      </p:sp>
      <p:sp>
        <p:nvSpPr>
          <p:cNvPr id="16402" name="Text Box 18"/>
          <p:cNvSpPr txBox="1">
            <a:spLocks noChangeArrowheads="1"/>
          </p:cNvSpPr>
          <p:nvPr/>
        </p:nvSpPr>
        <p:spPr bwMode="auto">
          <a:xfrm>
            <a:off x="2825750" y="5105400"/>
            <a:ext cx="1252538" cy="27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46800" tIns="46800" rIns="0" bIns="4680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400"/>
              <a:t>request + </a:t>
            </a:r>
            <a:r>
              <a:rPr lang="ko-KR" altLang="en-US" sz="1200"/>
              <a:t>세션 </a:t>
            </a:r>
            <a:r>
              <a:rPr lang="en-US" altLang="ko-KR" sz="1200"/>
              <a:t>ID</a:t>
            </a:r>
          </a:p>
        </p:txBody>
      </p:sp>
      <p:sp>
        <p:nvSpPr>
          <p:cNvPr id="16403" name="Oval 19"/>
          <p:cNvSpPr>
            <a:spLocks noChangeArrowheads="1"/>
          </p:cNvSpPr>
          <p:nvPr/>
        </p:nvSpPr>
        <p:spPr bwMode="auto">
          <a:xfrm>
            <a:off x="2505075" y="5105400"/>
            <a:ext cx="298450" cy="303213"/>
          </a:xfrm>
          <a:prstGeom prst="ellipse">
            <a:avLst/>
          </a:prstGeom>
          <a:solidFill>
            <a:srgbClr val="77777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6404" name="Text Box 20"/>
          <p:cNvSpPr txBox="1">
            <a:spLocks noChangeArrowheads="1"/>
          </p:cNvSpPr>
          <p:nvPr/>
        </p:nvSpPr>
        <p:spPr bwMode="auto">
          <a:xfrm>
            <a:off x="4976813" y="5765800"/>
            <a:ext cx="1090612" cy="27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46800" tIns="46800" rIns="0" bIns="4680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400"/>
              <a:t>Session Check</a:t>
            </a:r>
          </a:p>
        </p:txBody>
      </p:sp>
      <p:graphicFrame>
        <p:nvGraphicFramePr>
          <p:cNvPr id="7647253" name="Group 21"/>
          <p:cNvGraphicFramePr>
            <a:graphicFrameLocks noGrp="1"/>
          </p:cNvGraphicFramePr>
          <p:nvPr/>
        </p:nvGraphicFramePr>
        <p:xfrm>
          <a:off x="6102350" y="4373563"/>
          <a:ext cx="2563813" cy="1349376"/>
        </p:xfrm>
        <a:graphic>
          <a:graphicData uri="http://schemas.openxmlformats.org/drawingml/2006/table">
            <a:tbl>
              <a:tblPr/>
              <a:tblGrid>
                <a:gridCol w="642938"/>
                <a:gridCol w="639762"/>
                <a:gridCol w="642938"/>
                <a:gridCol w="638175"/>
              </a:tblGrid>
              <a:tr h="338138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HY신명조" pitchFamily="18" charset="-127"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Session Memory</a:t>
                      </a:r>
                    </a:p>
                  </a:txBody>
                  <a:tcPr marL="46800" marR="0" marT="46800" marB="468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3655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HY신명조" pitchFamily="18" charset="-127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ID: 350975BC2334</a:t>
                      </a:r>
                    </a:p>
                  </a:txBody>
                  <a:tcPr marL="46800" marR="0" marT="46800" marB="468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HY신명조" pitchFamily="18" charset="-127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ID: </a:t>
                      </a:r>
                    </a:p>
                  </a:txBody>
                  <a:tcPr marL="46800" marR="0" marT="46800" marB="468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HY신명조" pitchFamily="18" charset="-127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변수</a:t>
                      </a:r>
                    </a:p>
                  </a:txBody>
                  <a:tcPr marL="46800" marR="0" marT="46800" marB="468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HY신명조" pitchFamily="18" charset="-127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값</a:t>
                      </a:r>
                    </a:p>
                  </a:txBody>
                  <a:tcPr marL="46800" marR="0" marT="46800" marB="468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HY신명조" pitchFamily="18" charset="-127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...</a:t>
                      </a:r>
                    </a:p>
                  </a:txBody>
                  <a:tcPr marL="46800" marR="0" marT="46800" marB="468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HY신명조" pitchFamily="18" charset="-127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...</a:t>
                      </a:r>
                    </a:p>
                  </a:txBody>
                  <a:tcPr marL="46800" marR="0" marT="46800" marB="468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HY신명조" pitchFamily="18" charset="-127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변수</a:t>
                      </a:r>
                    </a:p>
                  </a:txBody>
                  <a:tcPr marL="46800" marR="0" marT="46800" marB="468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HY신명조" pitchFamily="18" charset="-127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값</a:t>
                      </a:r>
                    </a:p>
                  </a:txBody>
                  <a:tcPr marL="46800" marR="0" marT="46800" marB="468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HY신명조" pitchFamily="18" charset="-127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...</a:t>
                      </a:r>
                    </a:p>
                  </a:txBody>
                  <a:tcPr marL="46800" marR="0" marT="46800" marB="468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HY신명조" pitchFamily="18" charset="-127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...</a:t>
                      </a:r>
                    </a:p>
                  </a:txBody>
                  <a:tcPr marL="46800" marR="0" marT="46800" marB="468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6427" name="Picture 43" descr="serve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7300" y="3205163"/>
            <a:ext cx="723900" cy="94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428" name="Picture 44" descr="recycl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750" y="4965700"/>
            <a:ext cx="809625" cy="80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33479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67833" y="1772816"/>
            <a:ext cx="7408333" cy="3450696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세션의 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세션에서 웹 브라우저와의 상태를 유지하기 위해 제공되는 </a:t>
            </a:r>
            <a:r>
              <a:rPr lang="ko-KR" altLang="en-US" dirty="0" err="1" smtClean="0"/>
              <a:t>메소드</a:t>
            </a:r>
            <a:endParaRPr lang="ko-KR" altLang="en-US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+mj-ea"/>
              </a:rPr>
              <a:t>세션</a:t>
            </a:r>
            <a:r>
              <a:rPr lang="en-US" altLang="ko-KR" dirty="0" smtClean="0">
                <a:latin typeface="+mj-ea"/>
              </a:rPr>
              <a:t>(Session)</a:t>
            </a:r>
            <a:endParaRPr lang="ko-KR" altLang="en-US" dirty="0" smtClean="0">
              <a:latin typeface="+mj-ea"/>
            </a:endParaRPr>
          </a:p>
        </p:txBody>
      </p:sp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5787382"/>
              </p:ext>
            </p:extLst>
          </p:nvPr>
        </p:nvGraphicFramePr>
        <p:xfrm>
          <a:off x="971599" y="3068960"/>
          <a:ext cx="7200800" cy="3535958"/>
        </p:xfrm>
        <a:graphic>
          <a:graphicData uri="http://schemas.openxmlformats.org/drawingml/2006/table">
            <a:tbl>
              <a:tblPr/>
              <a:tblGrid>
                <a:gridCol w="7200800"/>
              </a:tblGrid>
              <a:tr h="27506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 err="1">
                          <a:solidFill>
                            <a:srgbClr val="000000"/>
                          </a:solidFill>
                          <a:latin typeface="굴림"/>
                        </a:rPr>
                        <a:t>메소드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</a:rPr>
                        <a:t> 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굴림"/>
                        </a:rPr>
                        <a:t>: 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</a:rPr>
                        <a:t>리턴 타입</a:t>
                      </a:r>
                    </a:p>
                  </a:txBody>
                  <a:tcPr marL="25106" marR="25106" marT="25106" marB="251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77857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getAttribute(java.lang.String name) : java.lang.Object</a:t>
                      </a:r>
                      <a:endParaRPr lang="ko-KR" alt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굴림"/>
                        </a:rPr>
                        <a:t>세션 속성명이 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굴림"/>
                        </a:rPr>
                        <a:t>name</a:t>
                      </a: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굴림"/>
                        </a:rPr>
                        <a:t>인 속성의 값을 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굴림"/>
                        </a:rPr>
                        <a:t>Object </a:t>
                      </a: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굴림"/>
                        </a:rPr>
                        <a:t>타입으로 리턴한다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굴림"/>
                        </a:rPr>
                        <a:t>. </a:t>
                      </a: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굴림"/>
                        </a:rPr>
                        <a:t>해당되는 속성명이 없을 경우에는 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굴림"/>
                        </a:rPr>
                        <a:t>null </a:t>
                      </a: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굴림"/>
                        </a:rPr>
                        <a:t>값을 리턴한다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굴림"/>
                        </a:rPr>
                        <a:t>.</a:t>
                      </a:r>
                    </a:p>
                  </a:txBody>
                  <a:tcPr marL="15733" marR="15733" marT="15733" marB="1573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2926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getAttributeNames() : java.util.Enumeration</a:t>
                      </a:r>
                      <a:endParaRPr 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굴림"/>
                        </a:rPr>
                        <a:t>세션 속성의 이름들을 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latin typeface="굴림"/>
                        </a:rPr>
                        <a:t>Enumeration </a:t>
                      </a: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굴림"/>
                        </a:rPr>
                        <a:t>객체 타입으로 리턴한다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굴림"/>
                        </a:rPr>
                        <a:t>.</a:t>
                      </a:r>
                    </a:p>
                  </a:txBody>
                  <a:tcPr marL="15733" marR="15733" marT="15733" marB="1573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7857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getCreationTime() : long</a:t>
                      </a:r>
                      <a:endParaRPr lang="ko-KR" alt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1970</a:t>
                      </a: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년 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1</a:t>
                      </a: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월 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1</a:t>
                      </a: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일 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0</a:t>
                      </a: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시 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0</a:t>
                      </a: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초를 기준으로 하여 현재 세션이 생성된 시간까지 경과한 시간을 계산하여 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1/1000</a:t>
                      </a: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초 값으로 리턴한다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.</a:t>
                      </a:r>
                      <a:endParaRPr lang="ko-KR" alt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5733" marR="15733" marT="15733" marB="1573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2926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getId() : java.lang.String</a:t>
                      </a:r>
                      <a:endParaRPr lang="ko-KR" alt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굴림"/>
                        </a:rPr>
                        <a:t>세션에 할당된 고유 식별자를 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굴림"/>
                        </a:rPr>
                        <a:t>String </a:t>
                      </a: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굴림"/>
                        </a:rPr>
                        <a:t>타입으로 리턴한다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굴림"/>
                        </a:rPr>
                        <a:t>.</a:t>
                      </a:r>
                    </a:p>
                  </a:txBody>
                  <a:tcPr marL="15733" marR="15733" marT="15733" marB="1573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2926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getMaxInactiveInterval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() : </a:t>
                      </a:r>
                      <a:r>
                        <a:rPr lang="en-US" altLang="ko-KR" sz="140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int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</a:rPr>
                        <a:t>현재 생성된 세션을 유지하기 위해 설정된 세션 유지시간을 </a:t>
                      </a:r>
                      <a:r>
                        <a:rPr lang="en-US" altLang="ko-KR" sz="1400" dirty="0" err="1">
                          <a:solidFill>
                            <a:srgbClr val="000000"/>
                          </a:solidFill>
                          <a:latin typeface="굴림"/>
                        </a:rPr>
                        <a:t>int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</a:rPr>
                        <a:t>형으로 </a:t>
                      </a:r>
                      <a:r>
                        <a:rPr lang="ko-KR" altLang="en-US" sz="1400" dirty="0" err="1">
                          <a:solidFill>
                            <a:srgbClr val="000000"/>
                          </a:solidFill>
                          <a:latin typeface="굴림"/>
                        </a:rPr>
                        <a:t>리턴한다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굴림"/>
                        </a:rPr>
                        <a:t>.</a:t>
                      </a:r>
                    </a:p>
                  </a:txBody>
                  <a:tcPr marL="15733" marR="15733" marT="15733" marB="1573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764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72067" y="2204864"/>
            <a:ext cx="7408333" cy="3450696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세션의 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세션에서 웹 브라우저와의 상태를 유지하기 위해 제공되는 </a:t>
            </a:r>
            <a:r>
              <a:rPr lang="ko-KR" altLang="en-US" dirty="0" err="1" smtClean="0"/>
              <a:t>메소드</a:t>
            </a:r>
            <a:endParaRPr lang="ko-KR" altLang="en-US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+mj-ea"/>
              </a:rPr>
              <a:t>세션</a:t>
            </a:r>
            <a:r>
              <a:rPr lang="en-US" altLang="ko-KR" dirty="0" smtClean="0">
                <a:latin typeface="+mj-ea"/>
              </a:rPr>
              <a:t>(Session)</a:t>
            </a:r>
            <a:endParaRPr lang="ko-KR" altLang="en-US" dirty="0" smtClean="0">
              <a:latin typeface="+mj-ea"/>
            </a:endParaRPr>
          </a:p>
        </p:txBody>
      </p:sp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4917444"/>
              </p:ext>
            </p:extLst>
          </p:nvPr>
        </p:nvGraphicFramePr>
        <p:xfrm>
          <a:off x="962974" y="3573016"/>
          <a:ext cx="7200800" cy="2480364"/>
        </p:xfrm>
        <a:graphic>
          <a:graphicData uri="http://schemas.openxmlformats.org/drawingml/2006/table">
            <a:tbl>
              <a:tblPr/>
              <a:tblGrid>
                <a:gridCol w="7200800"/>
              </a:tblGrid>
              <a:tr h="2477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 err="1">
                          <a:solidFill>
                            <a:srgbClr val="000000"/>
                          </a:solidFill>
                          <a:latin typeface="굴림"/>
                        </a:rPr>
                        <a:t>메소드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</a:rPr>
                        <a:t> 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굴림"/>
                        </a:rPr>
                        <a:t>: 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</a:rPr>
                        <a:t>리턴 타입</a:t>
                      </a:r>
                    </a:p>
                  </a:txBody>
                  <a:tcPr marL="25106" marR="25106" marT="25106" marB="251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42690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invalidate() : void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</a:rPr>
                        <a:t>현재 생성된 세션을 무효화 시킨다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굴림"/>
                        </a:rPr>
                        <a:t>.</a:t>
                      </a:r>
                    </a:p>
                  </a:txBody>
                  <a:tcPr marL="15733" marR="15733" marT="15733" marB="1573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281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removeAttribute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(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java.lang.String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name) : void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세션 </a:t>
                      </a:r>
                      <a:r>
                        <a:rPr lang="ko-KR" altLang="en-US" sz="140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속성명이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name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인 속성을 제거한다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.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5733" marR="15733" marT="15733" marB="1573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281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setAttribute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(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java.lang.String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name,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java.lang.Object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value) : void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세션 </a:t>
                      </a:r>
                      <a:r>
                        <a:rPr lang="ko-KR" altLang="en-US" sz="140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속성명이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name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인 속성에 속성값으로 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value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를 할당한다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. 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5733" marR="15733" marT="15733" marB="1573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559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setMaxInactiveInterval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(</a:t>
                      </a:r>
                      <a:r>
                        <a:rPr lang="en-US" altLang="ko-KR" sz="140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int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interval) : void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세션을 유지하기 위한 세션 유지시간을 초 단위로 설정한다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5733" marR="15733" marT="15733" marB="1573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764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세션의 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세션 속성의 설정은 </a:t>
            </a:r>
            <a:r>
              <a:rPr lang="en-US" altLang="ko-KR" dirty="0" smtClean="0"/>
              <a:t>session</a:t>
            </a:r>
            <a:r>
              <a:rPr lang="ko-KR" altLang="en-US" dirty="0" smtClean="0"/>
              <a:t>객체의 </a:t>
            </a:r>
            <a:r>
              <a:rPr lang="en-US" altLang="ko-KR" dirty="0" err="1" smtClean="0"/>
              <a:t>setAttribute</a:t>
            </a:r>
            <a:r>
              <a:rPr lang="en-US" altLang="ko-KR" dirty="0" smtClean="0"/>
              <a:t>()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사용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session.setAttribute</a:t>
            </a:r>
            <a:r>
              <a:rPr lang="en-US" altLang="ko-KR" dirty="0" smtClean="0"/>
              <a:t>(“</a:t>
            </a:r>
            <a:r>
              <a:rPr lang="en-US" altLang="ko-KR" dirty="0" err="1" smtClean="0"/>
              <a:t>id","aaaa@king.com</a:t>
            </a:r>
            <a:r>
              <a:rPr lang="en-US" altLang="ko-KR" dirty="0" smtClean="0"/>
              <a:t>");</a:t>
            </a:r>
          </a:p>
          <a:p>
            <a:pPr lvl="1"/>
            <a:r>
              <a:rPr lang="ko-KR" altLang="en-US" dirty="0" smtClean="0"/>
              <a:t>세션의 속성을 사용하려면 </a:t>
            </a:r>
            <a:r>
              <a:rPr lang="en-US" altLang="ko-KR" dirty="0" smtClean="0"/>
              <a:t>session</a:t>
            </a:r>
            <a:r>
              <a:rPr lang="ko-KR" altLang="en-US" dirty="0" smtClean="0"/>
              <a:t>객체의 </a:t>
            </a:r>
            <a:r>
              <a:rPr lang="en-US" altLang="ko-KR" dirty="0" err="1" smtClean="0"/>
              <a:t>getAttribute</a:t>
            </a:r>
            <a:r>
              <a:rPr lang="en-US" altLang="ko-KR" dirty="0" smtClean="0"/>
              <a:t>()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사용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String id = (String)</a:t>
            </a:r>
            <a:r>
              <a:rPr lang="en-US" altLang="ko-KR" dirty="0" err="1" smtClean="0"/>
              <a:t>session.getAttribute</a:t>
            </a:r>
            <a:r>
              <a:rPr lang="en-US" altLang="ko-KR" dirty="0" smtClean="0"/>
              <a:t>("id");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+mj-ea"/>
              </a:rPr>
              <a:t>세션</a:t>
            </a:r>
            <a:r>
              <a:rPr lang="en-US" altLang="ko-KR" dirty="0" smtClean="0">
                <a:latin typeface="+mj-ea"/>
              </a:rPr>
              <a:t>(Session)</a:t>
            </a:r>
            <a:endParaRPr lang="ko-KR" altLang="en-US" dirty="0" smtClean="0">
              <a:latin typeface="+mj-ea"/>
            </a:endParaRPr>
          </a:p>
        </p:txBody>
      </p:sp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764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세션의 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세션의 속성을 삭제하려면</a:t>
            </a:r>
            <a:r>
              <a:rPr lang="en-US" altLang="ko-KR" dirty="0" smtClean="0"/>
              <a:t>, session</a:t>
            </a:r>
            <a:r>
              <a:rPr lang="ko-KR" altLang="en-US" dirty="0" smtClean="0"/>
              <a:t>객체의 </a:t>
            </a:r>
            <a:r>
              <a:rPr lang="en-US" altLang="ko-KR" dirty="0" err="1" smtClean="0"/>
              <a:t>removeAttribute</a:t>
            </a:r>
            <a:r>
              <a:rPr lang="en-US" altLang="ko-KR" dirty="0" smtClean="0"/>
              <a:t>()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사용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session.removeAttribute</a:t>
            </a:r>
            <a:r>
              <a:rPr lang="en-US" altLang="ko-KR" dirty="0" smtClean="0"/>
              <a:t>("id");</a:t>
            </a:r>
          </a:p>
          <a:p>
            <a:pPr lvl="1"/>
            <a:r>
              <a:rPr lang="ko-KR" altLang="en-US" dirty="0" smtClean="0"/>
              <a:t>세션의 모든 속성을 삭제할 때는 </a:t>
            </a:r>
            <a:r>
              <a:rPr lang="en-US" altLang="ko-KR" dirty="0" smtClean="0"/>
              <a:t>session</a:t>
            </a:r>
            <a:r>
              <a:rPr lang="ko-KR" altLang="en-US" dirty="0" smtClean="0"/>
              <a:t>객체의 </a:t>
            </a:r>
            <a:r>
              <a:rPr lang="en-US" altLang="ko-KR" dirty="0" smtClean="0"/>
              <a:t>invalidate()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사용</a:t>
            </a:r>
          </a:p>
          <a:p>
            <a:pPr lvl="2"/>
            <a:r>
              <a:rPr lang="en-US" altLang="ko-KR" dirty="0" err="1" smtClean="0"/>
              <a:t>session.invalidate</a:t>
            </a:r>
            <a:r>
              <a:rPr lang="en-US" altLang="ko-KR" dirty="0" smtClean="0"/>
              <a:t>()</a:t>
            </a:r>
            <a:endParaRPr lang="ko-KR" altLang="en-US" dirty="0" smtClean="0"/>
          </a:p>
          <a:p>
            <a:pPr lvl="2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+mj-ea"/>
              </a:rPr>
              <a:t>세션</a:t>
            </a:r>
            <a:r>
              <a:rPr lang="en-US" altLang="ko-KR" dirty="0" smtClean="0">
                <a:latin typeface="+mj-ea"/>
              </a:rPr>
              <a:t>(Session)</a:t>
            </a:r>
            <a:endParaRPr lang="ko-KR" altLang="en-US" dirty="0" smtClean="0">
              <a:latin typeface="+mj-ea"/>
            </a:endParaRPr>
          </a:p>
        </p:txBody>
      </p:sp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764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쿠키</a:t>
            </a:r>
            <a:r>
              <a:rPr lang="en-US" altLang="ko-KR" dirty="0" smtClean="0"/>
              <a:t>(Cookie)</a:t>
            </a:r>
            <a:endParaRPr lang="ko-KR" altLang="en-US" dirty="0" smtClean="0"/>
          </a:p>
          <a:p>
            <a:r>
              <a:rPr lang="ko-KR" altLang="en-US" dirty="0" smtClean="0"/>
              <a:t>세션</a:t>
            </a:r>
            <a:r>
              <a:rPr lang="en-US" altLang="ko-KR" dirty="0" smtClean="0"/>
              <a:t>(Session)</a:t>
            </a:r>
            <a:endParaRPr lang="ko-KR" altLang="en-US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72067" y="2348880"/>
            <a:ext cx="7408333" cy="39600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ko-KR" altLang="en-US" dirty="0" smtClean="0"/>
              <a:t>쿠키의 개요</a:t>
            </a:r>
            <a:endParaRPr lang="en-US" altLang="ko-KR" dirty="0" smtClean="0"/>
          </a:p>
          <a:p>
            <a:pPr lvl="1">
              <a:lnSpc>
                <a:spcPct val="110000"/>
              </a:lnSpc>
            </a:pPr>
            <a:r>
              <a:rPr lang="en-US" altLang="ko-KR" dirty="0" smtClean="0"/>
              <a:t>HTTP </a:t>
            </a:r>
            <a:r>
              <a:rPr lang="ko-KR" altLang="en-US" dirty="0" smtClean="0"/>
              <a:t>프로토콜은 상태가 없음</a:t>
            </a:r>
            <a:r>
              <a:rPr lang="en-US" altLang="ko-KR" dirty="0" smtClean="0"/>
              <a:t>.</a:t>
            </a:r>
          </a:p>
          <a:p>
            <a:pPr lvl="2">
              <a:lnSpc>
                <a:spcPct val="110000"/>
              </a:lnSpc>
            </a:pPr>
            <a:r>
              <a:rPr lang="ko-KR" altLang="en-US" dirty="0" smtClean="0"/>
              <a:t>이전에 무엇을 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지금 무엇을 했는지에 대한 정보를 갖고 있지 않음</a:t>
            </a:r>
            <a:r>
              <a:rPr lang="en-US" altLang="ko-KR" dirty="0" smtClean="0"/>
              <a:t> </a:t>
            </a:r>
          </a:p>
          <a:p>
            <a:pPr lvl="2">
              <a:lnSpc>
                <a:spcPct val="110000"/>
              </a:lnSpc>
            </a:pPr>
            <a:r>
              <a:rPr lang="ko-KR" altLang="en-US" dirty="0" smtClean="0"/>
              <a:t>웹 브라우저</a:t>
            </a:r>
            <a:r>
              <a:rPr lang="en-US" altLang="ko-KR" dirty="0" smtClean="0"/>
              <a:t>(</a:t>
            </a:r>
            <a:r>
              <a:rPr lang="ko-KR" altLang="en-US" dirty="0" smtClean="0"/>
              <a:t>클라이언트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요청에 대한 응답을 하고 나면 해당 클라이언트와의 연결을 지속하지 않음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10000"/>
              </a:lnSpc>
            </a:pPr>
            <a:r>
              <a:rPr lang="ko-KR" altLang="en-US" dirty="0" smtClean="0"/>
              <a:t>이런 부분을 해결하기 위해서 웹 서버 측에 웹 브라우저의 정보를 저장</a:t>
            </a:r>
            <a:r>
              <a:rPr lang="en-US" altLang="ko-KR" dirty="0" smtClean="0"/>
              <a:t>. </a:t>
            </a:r>
          </a:p>
          <a:p>
            <a:pPr lvl="2">
              <a:lnSpc>
                <a:spcPct val="110000"/>
              </a:lnSpc>
            </a:pPr>
            <a:r>
              <a:rPr lang="ko-KR" altLang="en-US" dirty="0" smtClean="0"/>
              <a:t>이후 계속 되는 웹 브라우저의 요청에 포함되어 있는 웹 브라우저의 정보와 서버에 저장되어 있는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각각의 웹 브라우저에 대한 정보를 비교해서 동일한 웹 브라우저로부터 온 요청을 판단</a:t>
            </a:r>
            <a:r>
              <a:rPr lang="en-US" altLang="ko-KR" dirty="0" smtClean="0"/>
              <a:t>. 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+mj-ea"/>
              </a:rPr>
              <a:t>쿠키</a:t>
            </a:r>
            <a:r>
              <a:rPr lang="en-US" altLang="ko-KR" dirty="0" smtClean="0">
                <a:latin typeface="+mj-ea"/>
              </a:rPr>
              <a:t>(Cookie)</a:t>
            </a:r>
            <a:endParaRPr lang="ko-KR" altLang="en-US" dirty="0" smtClean="0">
              <a:latin typeface="+mj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쿠키의 개요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쿠키는 상태가 없는 프로토콜을 위해 상태를 지속시키기 위한 방법</a:t>
            </a:r>
          </a:p>
          <a:p>
            <a:pPr lvl="1"/>
            <a:r>
              <a:rPr lang="ko-KR" altLang="en-US" dirty="0" smtClean="0"/>
              <a:t>쿠키는 웹 브라우저의 정보를 웹 브라우저에 저장하므로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이후에 서버로 전송되는 요청에는 쿠키가 가지고 있는 정보가 같이 포함되어서 전송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웹 서버는 웹 브라우저의 요청에 포함되어 있을 쿠키를 읽어서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새로운 웹 브라우저인지 이전에 요청을 했던 웹 브라우저인지를 판단</a:t>
            </a:r>
            <a:r>
              <a:rPr lang="en-US" altLang="ko-KR" dirty="0" smtClean="0"/>
              <a:t>. 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+mj-ea"/>
              </a:rPr>
              <a:t>쿠키</a:t>
            </a:r>
            <a:r>
              <a:rPr lang="en-US" altLang="ko-KR" dirty="0" smtClean="0">
                <a:latin typeface="+mj-ea"/>
              </a:rPr>
              <a:t>(Cookie)</a:t>
            </a:r>
            <a:endParaRPr lang="ko-KR" altLang="en-US" dirty="0" smtClean="0">
              <a:latin typeface="+mj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72067" y="2276872"/>
            <a:ext cx="7408333" cy="3450696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쿠키의 개요</a:t>
            </a:r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+mj-ea"/>
              </a:rPr>
              <a:t>쿠키</a:t>
            </a:r>
            <a:r>
              <a:rPr lang="en-US" altLang="ko-KR" dirty="0" smtClean="0">
                <a:latin typeface="+mj-ea"/>
              </a:rPr>
              <a:t>(Cookie)</a:t>
            </a:r>
            <a:endParaRPr lang="ko-KR" altLang="en-US" dirty="0" smtClean="0">
              <a:latin typeface="+mj-ea"/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107126456" descr="image12-00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64060" y="2383384"/>
            <a:ext cx="2880000" cy="440494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72066" y="2673336"/>
            <a:ext cx="7416000" cy="378000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쿠키의 사용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JSP</a:t>
            </a:r>
            <a:r>
              <a:rPr lang="ko-KR" altLang="en-US" dirty="0" smtClean="0"/>
              <a:t>에서 쿠키를 사용하기 위해서는 </a:t>
            </a:r>
            <a:r>
              <a:rPr lang="en-US" altLang="ko-KR" dirty="0" err="1" smtClean="0"/>
              <a:t>javax.servlet.http</a:t>
            </a:r>
            <a:r>
              <a:rPr lang="en-US" altLang="ko-KR" dirty="0" smtClean="0"/>
              <a:t> </a:t>
            </a:r>
            <a:r>
              <a:rPr lang="ko-KR" altLang="en-US" dirty="0" smtClean="0"/>
              <a:t>패키지에 있는 </a:t>
            </a:r>
            <a:r>
              <a:rPr lang="en-US" altLang="ko-KR" dirty="0" smtClean="0"/>
              <a:t>Cookie </a:t>
            </a:r>
            <a:r>
              <a:rPr lang="ko-KR" altLang="en-US" dirty="0" smtClean="0"/>
              <a:t>클래스의 객체를 생성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생성된 쿠키에는 각각의 웹 브라우저를 판별할 수 있는 정보가 포함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생성된 쿠키는 웹 서버가 웹 브라우저의 요청에 응답할 때</a:t>
            </a:r>
            <a:r>
              <a:rPr lang="en-US" altLang="ko-KR" smtClean="0"/>
              <a:t>, </a:t>
            </a:r>
            <a:r>
              <a:rPr lang="en-US" altLang="ko-KR" spc="-50" dirty="0" smtClean="0"/>
              <a:t>response</a:t>
            </a:r>
            <a:r>
              <a:rPr lang="ko-KR" altLang="en-US" spc="-50" dirty="0" smtClean="0"/>
              <a:t>객체에 실려서 사용자의 웹 브라우저에 저장</a:t>
            </a:r>
            <a:r>
              <a:rPr lang="en-US" altLang="ko-KR" spc="-50" dirty="0" smtClean="0"/>
              <a:t> </a:t>
            </a:r>
          </a:p>
          <a:p>
            <a:pPr lvl="1"/>
            <a:r>
              <a:rPr lang="ko-KR" altLang="en-US" smtClean="0"/>
              <a:t>웹 브라우저에 저장된 쿠키는 다시 사용자가 웹 서버에 요청을 할 때 </a:t>
            </a:r>
            <a:r>
              <a:rPr lang="en-US" altLang="ko-KR" smtClean="0"/>
              <a:t>request</a:t>
            </a:r>
            <a:r>
              <a:rPr lang="ko-KR" altLang="en-US" smtClean="0"/>
              <a:t>객체에 실려서 웹 서버에 전달</a:t>
            </a:r>
          </a:p>
          <a:p>
            <a:pPr lvl="1"/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+mj-ea"/>
              </a:rPr>
              <a:t>쿠키</a:t>
            </a:r>
            <a:r>
              <a:rPr lang="en-US" altLang="ko-KR" dirty="0" smtClean="0">
                <a:latin typeface="+mj-ea"/>
              </a:rPr>
              <a:t>(Cookie)</a:t>
            </a:r>
            <a:endParaRPr lang="ko-KR" altLang="en-US" dirty="0" smtClean="0">
              <a:latin typeface="+mj-ea"/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쿠키의 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키는 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값</a:t>
            </a:r>
            <a:r>
              <a:rPr lang="en-US" altLang="ko-KR" dirty="0" smtClean="0"/>
              <a:t>, </a:t>
            </a:r>
            <a:r>
              <a:rPr lang="ko-KR" altLang="en-US" dirty="0" smtClean="0"/>
              <a:t>유효기간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도메인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경로 등으로 이루어짐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JSP</a:t>
            </a:r>
            <a:r>
              <a:rPr lang="ko-KR" altLang="en-US" dirty="0" smtClean="0"/>
              <a:t>에서 쿠키를 생성할 때에는 </a:t>
            </a:r>
            <a:r>
              <a:rPr lang="en-US" altLang="ko-KR" dirty="0" smtClean="0"/>
              <a:t>Cookie</a:t>
            </a:r>
            <a:r>
              <a:rPr lang="ko-KR" altLang="en-US" dirty="0" smtClean="0"/>
              <a:t>클래스를 사용</a:t>
            </a:r>
          </a:p>
          <a:p>
            <a:pPr lvl="2"/>
            <a:r>
              <a:rPr lang="en-US" altLang="ko-KR" dirty="0" smtClean="0">
                <a:solidFill>
                  <a:srgbClr val="000000"/>
                </a:solidFill>
                <a:latin typeface="굴림"/>
                <a:ea typeface="굴림"/>
              </a:rPr>
              <a:t>Cookie </a:t>
            </a:r>
            <a:r>
              <a:rPr lang="en-US" altLang="ko-KR" dirty="0" err="1" smtClean="0">
                <a:solidFill>
                  <a:srgbClr val="000000"/>
                </a:solidFill>
                <a:latin typeface="굴림"/>
                <a:ea typeface="굴림"/>
              </a:rPr>
              <a:t>cookie</a:t>
            </a:r>
            <a:r>
              <a:rPr lang="en-US" altLang="ko-KR" dirty="0" smtClean="0">
                <a:solidFill>
                  <a:srgbClr val="000000"/>
                </a:solidFill>
                <a:latin typeface="굴림"/>
                <a:ea typeface="굴림"/>
              </a:rPr>
              <a:t> = new Cookie(String name, String value);</a:t>
            </a:r>
            <a:endParaRPr lang="ko-KR" altLang="en-US" dirty="0" smtClean="0"/>
          </a:p>
          <a:p>
            <a:pPr lvl="3"/>
            <a:r>
              <a:rPr lang="en-US" altLang="ko-KR" dirty="0" smtClean="0"/>
              <a:t>name :</a:t>
            </a:r>
            <a:r>
              <a:rPr lang="ko-KR" altLang="en-US" dirty="0" smtClean="0"/>
              <a:t> 생성되어지는 쿠키의 이름을 설정하는 매개변수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value : </a:t>
            </a:r>
            <a:r>
              <a:rPr lang="ko-KR" altLang="en-US" dirty="0" smtClean="0"/>
              <a:t>이 쿠키에 해당하는 값을 설정하는 매개변수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쿠키</a:t>
            </a:r>
            <a:r>
              <a:rPr lang="en-US" altLang="ko-KR" dirty="0" smtClean="0"/>
              <a:t>(Cookie)</a:t>
            </a:r>
            <a:endParaRPr lang="ko-KR" altLang="en-US" dirty="0" smtClean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45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쿠키의 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쿠키를 생성한 후에는 반드시 </a:t>
            </a:r>
            <a:r>
              <a:rPr lang="en-US" altLang="ko-KR" dirty="0" smtClean="0"/>
              <a:t>response</a:t>
            </a:r>
            <a:r>
              <a:rPr lang="ko-KR" altLang="en-US" dirty="0" smtClean="0"/>
              <a:t>객체의 </a:t>
            </a:r>
            <a:r>
              <a:rPr lang="en-US" altLang="ko-KR" dirty="0" err="1" smtClean="0"/>
              <a:t>addCookie</a:t>
            </a:r>
            <a:r>
              <a:rPr lang="en-US" altLang="ko-KR" dirty="0" smtClean="0"/>
              <a:t>()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사용해서 쿠키를 추가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response.addCookie</a:t>
            </a:r>
            <a:r>
              <a:rPr lang="en-US" altLang="ko-KR" dirty="0" smtClean="0"/>
              <a:t>(name);</a:t>
            </a:r>
          </a:p>
          <a:p>
            <a:pPr lvl="1"/>
            <a:r>
              <a:rPr lang="ko-KR" altLang="en-US" dirty="0" smtClean="0"/>
              <a:t>쿠키의 수명</a:t>
            </a:r>
            <a:r>
              <a:rPr lang="en-US" altLang="ko-KR" dirty="0" smtClean="0"/>
              <a:t>(</a:t>
            </a:r>
            <a:r>
              <a:rPr lang="ko-KR" altLang="en-US" dirty="0" smtClean="0"/>
              <a:t>지속시간</a:t>
            </a:r>
            <a:r>
              <a:rPr lang="en-US" altLang="ko-KR" dirty="0" smtClean="0"/>
              <a:t>)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cookie</a:t>
            </a:r>
            <a:r>
              <a:rPr lang="ko-KR" altLang="en-US" dirty="0" smtClean="0"/>
              <a:t>객체의 </a:t>
            </a:r>
            <a:r>
              <a:rPr lang="en-US" altLang="ko-KR" dirty="0" err="1" smtClean="0"/>
              <a:t>setMaxAge</a:t>
            </a:r>
            <a:r>
              <a:rPr lang="en-US" altLang="ko-KR" dirty="0" smtClean="0"/>
              <a:t>()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사용해서 지정</a:t>
            </a:r>
          </a:p>
          <a:p>
            <a:pPr lvl="2"/>
            <a:r>
              <a:rPr lang="en-US" altLang="ko-KR" dirty="0" err="1" smtClean="0"/>
              <a:t>cookie.setMaxAge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expiry);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+mj-ea"/>
              </a:rPr>
              <a:t>쿠키</a:t>
            </a:r>
            <a:r>
              <a:rPr lang="en-US" altLang="ko-KR" dirty="0" smtClean="0">
                <a:latin typeface="+mj-ea"/>
              </a:rPr>
              <a:t>(Cookie)</a:t>
            </a:r>
            <a:endParaRPr lang="ko-KR" altLang="en-US" dirty="0" smtClean="0">
              <a:latin typeface="+mj-ea"/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45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쿠키의 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웹 브라우저의 요청과 함께 </a:t>
            </a:r>
            <a:r>
              <a:rPr lang="en-US" altLang="ko-KR" dirty="0" smtClean="0"/>
              <a:t>request</a:t>
            </a:r>
            <a:r>
              <a:rPr lang="ko-KR" altLang="en-US" dirty="0" smtClean="0"/>
              <a:t>객체에 실려 온 쿠키를 읽어 올 때는 </a:t>
            </a:r>
            <a:r>
              <a:rPr lang="en-US" altLang="ko-KR" dirty="0" smtClean="0"/>
              <a:t>request</a:t>
            </a:r>
            <a:r>
              <a:rPr lang="ko-KR" altLang="en-US" dirty="0" smtClean="0"/>
              <a:t>객체의 </a:t>
            </a:r>
            <a:r>
              <a:rPr lang="en-US" altLang="ko-KR" dirty="0" err="1" smtClean="0"/>
              <a:t>getCookies</a:t>
            </a:r>
            <a:r>
              <a:rPr lang="en-US" altLang="ko-KR" dirty="0" smtClean="0"/>
              <a:t>()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사용</a:t>
            </a:r>
            <a:r>
              <a:rPr lang="en-US" altLang="ko-KR" dirty="0" smtClean="0"/>
              <a:t>. </a:t>
            </a:r>
          </a:p>
          <a:p>
            <a:pPr lvl="2"/>
            <a:r>
              <a:rPr lang="en-US" altLang="ko-KR" dirty="0" smtClean="0"/>
              <a:t>Cookie[] cookies = </a:t>
            </a:r>
            <a:r>
              <a:rPr lang="en-US" altLang="ko-KR" dirty="0" err="1" smtClean="0"/>
              <a:t>request.getCookies</a:t>
            </a:r>
            <a:r>
              <a:rPr lang="en-US" altLang="ko-KR" dirty="0" smtClean="0"/>
              <a:t>();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+mj-ea"/>
              </a:rPr>
              <a:t>쿠키</a:t>
            </a:r>
            <a:r>
              <a:rPr lang="en-US" altLang="ko-KR" dirty="0" smtClean="0">
                <a:latin typeface="+mj-ea"/>
              </a:rPr>
              <a:t>(Cookie)</a:t>
            </a:r>
            <a:endParaRPr lang="ko-KR" altLang="en-US" dirty="0" smtClean="0">
              <a:latin typeface="+mj-ea"/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45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파형">
  <a:themeElements>
    <a:clrScheme name="파형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파형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파형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39</TotalTime>
  <Words>869</Words>
  <Application>Microsoft Office PowerPoint</Application>
  <PresentationFormat>화면 슬라이드 쇼(4:3)</PresentationFormat>
  <Paragraphs>128</Paragraphs>
  <Slides>18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6" baseType="lpstr">
      <vt:lpstr>HY그래픽M</vt:lpstr>
      <vt:lpstr>HY신명조</vt:lpstr>
      <vt:lpstr>굴림</vt:lpstr>
      <vt:lpstr>맑은 고딕</vt:lpstr>
      <vt:lpstr>Candara</vt:lpstr>
      <vt:lpstr>Symbol</vt:lpstr>
      <vt:lpstr>Times New Roman</vt:lpstr>
      <vt:lpstr>파형</vt:lpstr>
      <vt:lpstr>12장. 쿠키와 세션</vt:lpstr>
      <vt:lpstr>목차</vt:lpstr>
      <vt:lpstr>쿠키(Cookie)</vt:lpstr>
      <vt:lpstr>쿠키(Cookie)</vt:lpstr>
      <vt:lpstr>쿠키(Cookie)</vt:lpstr>
      <vt:lpstr>쿠키(Cookie)</vt:lpstr>
      <vt:lpstr>쿠키(Cookie)</vt:lpstr>
      <vt:lpstr>쿠키(Cookie)</vt:lpstr>
      <vt:lpstr>쿠키(Cookie)</vt:lpstr>
      <vt:lpstr>쿠키(Cookie)</vt:lpstr>
      <vt:lpstr>쿠키(Cookie)</vt:lpstr>
      <vt:lpstr>세션(Session)</vt:lpstr>
      <vt:lpstr>세션(Session)</vt:lpstr>
      <vt:lpstr>PowerPoint 프레젠테이션</vt:lpstr>
      <vt:lpstr>세션(Session)</vt:lpstr>
      <vt:lpstr>세션(Session)</vt:lpstr>
      <vt:lpstr>세션(Session)</vt:lpstr>
      <vt:lpstr>세션(Session)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KEO</dc:creator>
  <cp:lastModifiedBy>dheum</cp:lastModifiedBy>
  <cp:revision>11</cp:revision>
  <dcterms:created xsi:type="dcterms:W3CDTF">2013-09-17T23:14:30Z</dcterms:created>
  <dcterms:modified xsi:type="dcterms:W3CDTF">2018-12-02T01:34:59Z</dcterms:modified>
</cp:coreProperties>
</file>