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4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412776"/>
            <a:ext cx="8458200" cy="71831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5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.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스크립트 요소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5445224"/>
            <a:ext cx="8460432" cy="576064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김은옥</a:t>
            </a:r>
            <a:r>
              <a:rPr lang="en-US" altLang="ko-KR" dirty="0" smtClean="0">
                <a:solidFill>
                  <a:srgbClr val="002060"/>
                </a:solidFill>
              </a:rPr>
              <a:t>(oda94@naver.com)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39552" y="2708920"/>
            <a:ext cx="8460432" cy="2016224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이 장에서 배울 내용 </a:t>
            </a:r>
            <a:r>
              <a:rPr lang="en-US" altLang="ko-KR" sz="2400" dirty="0" smtClean="0"/>
              <a:t>: JSP</a:t>
            </a:r>
            <a:r>
              <a:rPr lang="ko-KR" altLang="en-US" sz="2400" dirty="0" smtClean="0"/>
              <a:t>페이지를 구성하는 </a:t>
            </a:r>
            <a:r>
              <a:rPr lang="ko-KR" altLang="en-US" sz="2400" dirty="0" err="1" smtClean="0"/>
              <a:t>구성요소중</a:t>
            </a:r>
            <a:r>
              <a:rPr lang="ko-KR" altLang="en-US" sz="2400" dirty="0" smtClean="0"/>
              <a:t> 하나인 스크립트요소를 학습하는 장으로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페이지의 스크립트의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가지 요소인 선언문</a:t>
            </a:r>
            <a:r>
              <a:rPr lang="en-US" altLang="ko-KR" sz="2400" dirty="0" smtClean="0"/>
              <a:t>(Declaration), </a:t>
            </a:r>
            <a:r>
              <a:rPr lang="ko-KR" altLang="en-US" sz="2400" dirty="0" err="1" smtClean="0"/>
              <a:t>스크립트릿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Scriptlet</a:t>
            </a:r>
            <a:r>
              <a:rPr lang="en-US" altLang="ko-KR" sz="2400" dirty="0" smtClean="0"/>
              <a:t>), </a:t>
            </a:r>
            <a:r>
              <a:rPr lang="ko-KR" altLang="en-US" sz="2400" dirty="0" err="1" smtClean="0"/>
              <a:t>표현식</a:t>
            </a:r>
            <a:r>
              <a:rPr lang="en-US" altLang="ko-KR" sz="2400" dirty="0" smtClean="0"/>
              <a:t>(Expression)</a:t>
            </a:r>
            <a:r>
              <a:rPr lang="ko-KR" altLang="en-US" sz="2400" dirty="0" smtClean="0"/>
              <a:t>에 대해 학습한다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88843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600" dirty="0" smtClean="0"/>
              <a:t>자바주석 </a:t>
            </a:r>
            <a:endParaRPr lang="en-US" altLang="ko-KR" sz="2600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자바 주석은 </a:t>
            </a:r>
            <a:r>
              <a:rPr lang="en-US" altLang="ko-KR" dirty="0" smtClean="0"/>
              <a:t>//, /**/</a:t>
            </a:r>
            <a:r>
              <a:rPr lang="ko-KR" altLang="en-US" dirty="0" smtClean="0"/>
              <a:t>을 사용해서 작성</a:t>
            </a:r>
            <a:r>
              <a:rPr lang="en-US" altLang="ko-KR" dirty="0" smtClean="0"/>
              <a:t>. 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//</a:t>
            </a:r>
            <a:r>
              <a:rPr lang="ko-KR" altLang="en-US" dirty="0" smtClean="0"/>
              <a:t>은 한 줄짜리 주석을 작성할 때 사용되고</a:t>
            </a:r>
            <a:r>
              <a:rPr lang="en-US" altLang="ko-KR" dirty="0" smtClean="0"/>
              <a:t>, /**/</a:t>
            </a:r>
            <a:r>
              <a:rPr lang="ko-KR" altLang="en-US" dirty="0" smtClean="0"/>
              <a:t>은 여러 줄의 주석을 작성할 때 사용</a:t>
            </a:r>
          </a:p>
          <a:p>
            <a:pPr lvl="1">
              <a:spcAft>
                <a:spcPts val="600"/>
              </a:spcAft>
            </a:pPr>
            <a:r>
              <a:rPr lang="ko-KR" altLang="en-US" dirty="0" err="1" smtClean="0"/>
              <a:t>스크립트릿이나</a:t>
            </a:r>
            <a:r>
              <a:rPr lang="ko-KR" altLang="en-US" dirty="0" smtClean="0"/>
              <a:t> 선언문에서 사용되는 주석으로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자바와 주석 처리 방법이 같음</a:t>
            </a:r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자바주석의 예시</a:t>
            </a:r>
          </a:p>
          <a:p>
            <a:pPr lvl="2">
              <a:spcAft>
                <a:spcPts val="600"/>
              </a:spcAft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주석</a:t>
            </a:r>
          </a:p>
          <a:p>
            <a:pPr lvl="2">
              <a:spcAft>
                <a:spcPts val="600"/>
              </a:spcAft>
              <a:buNone/>
            </a:pPr>
            <a:r>
              <a:rPr lang="en-US" altLang="ko-KR" dirty="0" smtClean="0"/>
              <a:t>/*</a:t>
            </a:r>
            <a:r>
              <a:rPr lang="ko-KR" altLang="en-US" dirty="0" smtClean="0"/>
              <a:t>주석</a:t>
            </a:r>
          </a:p>
          <a:p>
            <a:pPr lvl="2">
              <a:spcAft>
                <a:spcPts val="600"/>
              </a:spcAft>
              <a:buNone/>
            </a:pPr>
            <a:r>
              <a:rPr lang="ko-KR" altLang="en-US" dirty="0" smtClean="0"/>
              <a:t>여러 줄에 걸친 주석이다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>
              <a:spcAft>
                <a:spcPts val="600"/>
              </a:spcAft>
              <a:buNone/>
            </a:pPr>
            <a:r>
              <a:rPr lang="ko-KR" altLang="en-US" dirty="0" smtClean="0"/>
              <a:t>*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주석</a:t>
            </a:r>
            <a:r>
              <a:rPr lang="en-US" altLang="ko-KR" dirty="0" smtClean="0">
                <a:latin typeface="+mj-ea"/>
              </a:rPr>
              <a:t>(Comment) 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스크립트 요소의 이해</a:t>
            </a:r>
          </a:p>
          <a:p>
            <a:r>
              <a:rPr lang="ko-KR" altLang="en-US" dirty="0" smtClean="0"/>
              <a:t>선언문</a:t>
            </a:r>
            <a:r>
              <a:rPr lang="en-US" altLang="ko-KR" dirty="0" smtClean="0"/>
              <a:t>(Declaration)</a:t>
            </a:r>
            <a:endParaRPr lang="ko-KR" altLang="en-US" dirty="0" smtClean="0"/>
          </a:p>
          <a:p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ko-KR" altLang="en-US" dirty="0" err="1" smtClean="0"/>
              <a:t>표현식</a:t>
            </a:r>
            <a:r>
              <a:rPr lang="en-US" altLang="ko-KR" dirty="0" smtClean="0"/>
              <a:t>(Expression) </a:t>
            </a:r>
            <a:endParaRPr lang="ko-KR" altLang="en-US" dirty="0" smtClean="0"/>
          </a:p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 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페이지에서는 선언문</a:t>
            </a:r>
            <a:r>
              <a:rPr lang="en-US" altLang="ko-KR" dirty="0" smtClean="0"/>
              <a:t>(Declaration), </a:t>
            </a:r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(Expression) 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가지의 스크립트 요소를 제공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스크립트 요소의 이해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73010"/>
              </p:ext>
            </p:extLst>
          </p:nvPr>
        </p:nvGraphicFramePr>
        <p:xfrm>
          <a:off x="853462" y="4293096"/>
          <a:ext cx="7416824" cy="1728192"/>
        </p:xfrm>
        <a:graphic>
          <a:graphicData uri="http://schemas.openxmlformats.org/drawingml/2006/table">
            <a:tbl>
              <a:tblPr/>
              <a:tblGrid>
                <a:gridCol w="741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81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선언문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</a:rPr>
                        <a:t>(Declaration) - &lt;%! %&gt;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전역변수 선언 및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 선언에 사용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굴림"/>
                        </a:rPr>
                        <a:t>스크립트릿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굴림"/>
                        </a:rPr>
                        <a:t>Scriptlet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</a:rPr>
                        <a:t>) - &lt;% %&gt;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프로그래밍 코드 기술에 사용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굴림"/>
                        </a:rPr>
                        <a:t>표현식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</a:rPr>
                        <a:t>(Expression) - &lt;%=%&gt;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화면에 출력할 내용 기술에 사용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선언문</a:t>
            </a:r>
            <a:r>
              <a:rPr lang="en-US" altLang="ko-KR" dirty="0" smtClean="0"/>
              <a:t>:&lt;%! %&gt;</a:t>
            </a:r>
          </a:p>
          <a:p>
            <a:r>
              <a:rPr lang="ko-KR" altLang="en-US" dirty="0" smtClean="0"/>
              <a:t>선언문은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내에서 필요한 멤버변수나 메소드가 필요할 때 선언해 사용하는 요소</a:t>
            </a:r>
            <a:endParaRPr lang="en-US" altLang="ko-KR" dirty="0" smtClean="0"/>
          </a:p>
          <a:p>
            <a:r>
              <a:rPr lang="ko-KR" altLang="en-US" dirty="0" smtClean="0"/>
              <a:t>선언문의 문법</a:t>
            </a:r>
          </a:p>
          <a:p>
            <a:pPr lvl="1"/>
            <a:r>
              <a:rPr lang="en-US" altLang="ko-KR" dirty="0" smtClean="0"/>
              <a:t>&lt;%! </a:t>
            </a:r>
            <a:r>
              <a:rPr lang="ko-KR" altLang="en-US" dirty="0" smtClean="0"/>
              <a:t>문장 </a:t>
            </a:r>
            <a:r>
              <a:rPr lang="en-US" altLang="ko-KR" dirty="0" smtClean="0"/>
              <a:t>%&gt; 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선언문</a:t>
            </a:r>
            <a:r>
              <a:rPr lang="en-US" altLang="ko-KR" dirty="0" smtClean="0">
                <a:latin typeface="+mj-ea"/>
              </a:rPr>
              <a:t>(Declaration)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선언문에서 변수 및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</a:t>
            </a:r>
          </a:p>
          <a:p>
            <a:pPr lvl="1">
              <a:buNone/>
            </a:pPr>
            <a:r>
              <a:rPr lang="en-US" altLang="ko-KR" dirty="0" smtClean="0"/>
              <a:t>&lt;%!</a:t>
            </a:r>
          </a:p>
          <a:p>
            <a:pPr lvl="1">
              <a:buNone/>
            </a:pPr>
            <a:r>
              <a:rPr lang="en-US" altLang="ko-KR" dirty="0" smtClean="0"/>
              <a:t>    String id = “</a:t>
            </a:r>
            <a:r>
              <a:rPr lang="en-US" altLang="ko-KR" dirty="0" err="1" smtClean="0"/>
              <a:t>Kingdora</a:t>
            </a:r>
            <a:r>
              <a:rPr lang="en-US" altLang="ko-KR" dirty="0" smtClean="0"/>
              <a:t>”; //</a:t>
            </a:r>
            <a:r>
              <a:rPr lang="ko-KR" altLang="en-US" dirty="0" smtClean="0"/>
              <a:t>멤버변수 선언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public String </a:t>
            </a:r>
            <a:r>
              <a:rPr lang="en-US" altLang="ko-KR" dirty="0" err="1" smtClean="0"/>
              <a:t>getId</a:t>
            </a:r>
            <a:r>
              <a:rPr lang="en-US" altLang="ko-KR" dirty="0" smtClean="0"/>
              <a:t>( ) { //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return id;</a:t>
            </a:r>
          </a:p>
          <a:p>
            <a:pPr lvl="1">
              <a:buNone/>
            </a:pPr>
            <a:r>
              <a:rPr lang="en-US" altLang="ko-KR" dirty="0" smtClean="0"/>
              <a:t>    }</a:t>
            </a:r>
          </a:p>
          <a:p>
            <a:pPr lvl="1">
              <a:buNone/>
            </a:pPr>
            <a:r>
              <a:rPr lang="en-US" altLang="ko-KR" dirty="0" smtClean="0"/>
              <a:t>%&gt;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선언문</a:t>
            </a:r>
            <a:r>
              <a:rPr lang="en-US" altLang="ko-KR" dirty="0" smtClean="0">
                <a:latin typeface="+mj-ea"/>
              </a:rPr>
              <a:t>(Declaration)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스크립트릿</a:t>
            </a:r>
            <a:r>
              <a:rPr lang="en-US" altLang="ko-KR" dirty="0" smtClean="0"/>
              <a:t> :&lt;% %&gt;</a:t>
            </a:r>
          </a:p>
          <a:p>
            <a:r>
              <a:rPr lang="ko-KR" altLang="en-US" dirty="0" smtClean="0"/>
              <a:t>가장 일반적으로 많이 쓰이는 스크립트 요소</a:t>
            </a:r>
            <a:endParaRPr lang="en-US" altLang="ko-KR" dirty="0" smtClean="0"/>
          </a:p>
          <a:p>
            <a:r>
              <a:rPr lang="ko-KR" altLang="en-US" dirty="0" smtClean="0"/>
              <a:t>주로 프로그래밍의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기술할 때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스크립트릿에서</a:t>
            </a:r>
            <a:r>
              <a:rPr lang="ko-KR" altLang="en-US" dirty="0" smtClean="0"/>
              <a:t> 선언된 변수는 지역변수</a:t>
            </a:r>
            <a:endParaRPr lang="en-US" altLang="ko-KR" dirty="0" smtClean="0"/>
          </a:p>
          <a:p>
            <a:r>
              <a:rPr lang="ko-KR" altLang="en-US" dirty="0" err="1" smtClean="0"/>
              <a:t>스크립트릿의</a:t>
            </a:r>
            <a:r>
              <a:rPr lang="ko-KR" altLang="en-US" dirty="0" smtClean="0"/>
              <a:t> 문법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&lt;%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%&gt;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+mj-ea"/>
              </a:rPr>
              <a:t>스크립트릿</a:t>
            </a:r>
            <a:r>
              <a:rPr lang="en-US" altLang="ko-KR" dirty="0" smtClean="0">
                <a:latin typeface="+mj-ea"/>
              </a:rPr>
              <a:t>(</a:t>
            </a:r>
            <a:r>
              <a:rPr lang="en-US" altLang="ko-KR" dirty="0" err="1" smtClean="0">
                <a:latin typeface="+mj-ea"/>
              </a:rPr>
              <a:t>Scriptlet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&lt;%=%&gt;</a:t>
            </a:r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페이지에서 웹 브라우저에 출력할 부분을 표현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화면에 출력하기 위한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스크립트릿내에서</a:t>
            </a:r>
            <a:r>
              <a:rPr lang="ko-KR" altLang="en-US" dirty="0" smtClean="0"/>
              <a:t> 출력할 부분은 내장객체인 </a:t>
            </a:r>
            <a:r>
              <a:rPr lang="en-US" altLang="ko-KR" dirty="0" smtClean="0"/>
              <a:t>out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print()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출력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표현식의</a:t>
            </a:r>
            <a:r>
              <a:rPr lang="ko-KR" altLang="en-US" dirty="0" smtClean="0"/>
              <a:t> 문법</a:t>
            </a:r>
          </a:p>
          <a:p>
            <a:pPr lvl="1"/>
            <a:r>
              <a:rPr lang="en-US" altLang="ko-KR" dirty="0" smtClean="0"/>
              <a:t>&lt;%=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%&gt;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+mj-ea"/>
              </a:rPr>
              <a:t>표현식</a:t>
            </a:r>
            <a:r>
              <a:rPr lang="en-US" altLang="ko-KR" dirty="0" smtClean="0">
                <a:latin typeface="+mj-ea"/>
              </a:rPr>
              <a:t>(Expression) 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페이지에서 사용할 수 있는 주석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자바주석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주석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주석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주석은 </a:t>
            </a:r>
            <a:r>
              <a:rPr lang="en-US" altLang="ko-KR" dirty="0" smtClean="0"/>
              <a:t>&lt;!--</a:t>
            </a:r>
            <a:r>
              <a:rPr lang="ko-KR" altLang="en-US" dirty="0" smtClean="0"/>
              <a:t>로 시작해서 </a:t>
            </a:r>
            <a:r>
              <a:rPr lang="en-US" altLang="ko-KR" dirty="0" smtClean="0"/>
              <a:t>--&gt;</a:t>
            </a:r>
            <a:r>
              <a:rPr lang="ko-KR" altLang="en-US" dirty="0" smtClean="0"/>
              <a:t>로 끝나는 형태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주석은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주석을 사용한 페이지를 웹에서 서비스할 때 화면에 주석이 내용이 표시되지는 않으나 </a:t>
            </a:r>
            <a:r>
              <a:rPr lang="en-US" altLang="ko-KR" dirty="0" smtClean="0"/>
              <a:t>, [</a:t>
            </a:r>
            <a:r>
              <a:rPr lang="ko-KR" altLang="en-US" dirty="0" smtClean="0"/>
              <a:t>소스보기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수행하면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주석의 내용이 화면에 표시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주석의 예시</a:t>
            </a:r>
          </a:p>
          <a:p>
            <a:pPr lvl="1">
              <a:buNone/>
            </a:pPr>
            <a:r>
              <a:rPr lang="en-US" altLang="ko-KR" dirty="0" smtClean="0"/>
              <a:t>&lt;!-- html </a:t>
            </a:r>
            <a:r>
              <a:rPr lang="ko-KR" altLang="en-US" dirty="0" smtClean="0"/>
              <a:t>주석입니다</a:t>
            </a:r>
            <a:r>
              <a:rPr lang="en-US" altLang="ko-KR" dirty="0" smtClean="0"/>
              <a:t>. --&gt;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주석</a:t>
            </a:r>
            <a:r>
              <a:rPr lang="en-US" altLang="ko-KR" dirty="0" smtClean="0">
                <a:latin typeface="+mj-ea"/>
              </a:rPr>
              <a:t>(Comment) 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주석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페이지에서만 사용되며 </a:t>
            </a:r>
            <a:r>
              <a:rPr lang="en-US" altLang="ko-KR" dirty="0" smtClean="0"/>
              <a:t>&lt;%--</a:t>
            </a:r>
            <a:r>
              <a:rPr lang="ko-KR" altLang="en-US" dirty="0" smtClean="0"/>
              <a:t>로 시작해서 </a:t>
            </a:r>
            <a:r>
              <a:rPr lang="en-US" altLang="ko-KR" dirty="0" smtClean="0"/>
              <a:t>--%&gt;</a:t>
            </a:r>
            <a:r>
              <a:rPr lang="ko-KR" altLang="en-US" dirty="0" smtClean="0"/>
              <a:t>로 끝나는 형태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주석은 해당 페이지를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브라우저를 통해 출력 결과로서 표시하거나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 상에서 소스 보기를 해도 표시 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주석 내에 실행코드를 넣어도 그 코드는 실행되지 않음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주석의 예시</a:t>
            </a:r>
          </a:p>
          <a:p>
            <a:pPr lvl="1"/>
            <a:r>
              <a:rPr lang="en-US" altLang="ko-KR" dirty="0" smtClean="0"/>
              <a:t>&lt;%--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주석입니다</a:t>
            </a:r>
            <a:r>
              <a:rPr lang="en-US" altLang="ko-KR" dirty="0" smtClean="0"/>
              <a:t>. --%&gt;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주석</a:t>
            </a:r>
            <a:r>
              <a:rPr lang="en-US" altLang="ko-KR" dirty="0" smtClean="0">
                <a:latin typeface="+mj-ea"/>
              </a:rPr>
              <a:t>(Comment) 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94</TotalTime>
  <Words>432</Words>
  <Application>Microsoft Office PowerPoint</Application>
  <PresentationFormat>화면 슬라이드 쇼(4:3)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HY그래픽M</vt:lpstr>
      <vt:lpstr>굴림</vt:lpstr>
      <vt:lpstr>Candara</vt:lpstr>
      <vt:lpstr>Symbol</vt:lpstr>
      <vt:lpstr>파형</vt:lpstr>
      <vt:lpstr>5장. JSP 페이지의 스크립트 요소</vt:lpstr>
      <vt:lpstr>목차</vt:lpstr>
      <vt:lpstr>스크립트 요소의 이해</vt:lpstr>
      <vt:lpstr>선언문(Declaration)</vt:lpstr>
      <vt:lpstr>선언문(Declaration)</vt:lpstr>
      <vt:lpstr>스크립트릿(Scriptlet)</vt:lpstr>
      <vt:lpstr>표현식(Expression) </vt:lpstr>
      <vt:lpstr>주석(Comment) </vt:lpstr>
      <vt:lpstr>주석(Comment) </vt:lpstr>
      <vt:lpstr>주석(Comment)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eum</cp:lastModifiedBy>
  <cp:revision>15</cp:revision>
  <dcterms:created xsi:type="dcterms:W3CDTF">2013-09-17T23:14:30Z</dcterms:created>
  <dcterms:modified xsi:type="dcterms:W3CDTF">2019-09-28T01:53:18Z</dcterms:modified>
</cp:coreProperties>
</file>