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8" r:id="rId10"/>
    <p:sldId id="267" r:id="rId11"/>
    <p:sldId id="266" r:id="rId12"/>
    <p:sldId id="269" r:id="rId13"/>
    <p:sldId id="270" r:id="rId14"/>
    <p:sldId id="271" r:id="rId15"/>
    <p:sldId id="272" r:id="rId16"/>
    <p:sldId id="25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0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7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JSP</a:t>
            </a:r>
            <a:r>
              <a:rPr lang="ko-KR" altLang="en-US" dirty="0" smtClean="0">
                <a:latin typeface="+mj-ea"/>
              </a:rPr>
              <a:t>페이지의 내장객체</a:t>
            </a:r>
            <a:r>
              <a:rPr lang="en-US" altLang="ko-KR" dirty="0" smtClean="0">
                <a:latin typeface="+mj-ea"/>
              </a:rPr>
              <a:t>(Implicit Object)</a:t>
            </a:r>
            <a:r>
              <a:rPr lang="ko-KR" altLang="en-US" dirty="0" smtClean="0">
                <a:latin typeface="+mj-ea"/>
              </a:rPr>
              <a:t>와 영역</a:t>
            </a:r>
            <a:r>
              <a:rPr lang="en-US" altLang="ko-KR" dirty="0" smtClean="0">
                <a:latin typeface="+mj-ea"/>
              </a:rPr>
              <a:t>(Scope)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20180" y="2527924"/>
            <a:ext cx="8208912" cy="2664296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컨테이너는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페이지에서 상황에 따라 필수적으로 사용되는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개의 객체를 객체의 생성 없이 바로 사용할 수 있도록 제공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이들 객체들을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내장객체</a:t>
            </a:r>
            <a:r>
              <a:rPr lang="en-US" altLang="ko-KR" sz="2400" dirty="0" smtClean="0"/>
              <a:t>(Implicit Object)</a:t>
            </a:r>
            <a:r>
              <a:rPr lang="ko-KR" altLang="en-US" sz="2400" dirty="0" smtClean="0"/>
              <a:t>라고 부르는데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이번 장에서는 이들 기본 객체가 무엇이며 어떻게 쓰이지는 그리고 이들의 영역에 대해 학습한다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객체의 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 및 요청 헤더의 정보를 가져올 때 사용되는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48017"/>
              </p:ext>
            </p:extLst>
          </p:nvPr>
        </p:nvGraphicFramePr>
        <p:xfrm>
          <a:off x="1178998" y="2835684"/>
          <a:ext cx="6768752" cy="3894156"/>
        </p:xfrm>
        <a:graphic>
          <a:graphicData uri="http://schemas.openxmlformats.org/drawingml/2006/table">
            <a:tbl>
              <a:tblPr/>
              <a:tblGrid>
                <a:gridCol w="6768752"/>
              </a:tblGrid>
              <a:tr h="180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getProtocol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 중인 프로토콜을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서버의 도메인 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getMethod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요청 방식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(GET, POST, PUT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getQueryString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QueryString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getRequestURI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로부터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URI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값을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62559"/>
              </p:ext>
            </p:extLst>
          </p:nvPr>
        </p:nvGraphicFramePr>
        <p:xfrm>
          <a:off x="755576" y="2132856"/>
          <a:ext cx="7668000" cy="4600078"/>
        </p:xfrm>
        <a:graphic>
          <a:graphicData uri="http://schemas.openxmlformats.org/drawingml/2006/table">
            <a:tbl>
              <a:tblPr/>
              <a:tblGrid>
                <a:gridCol w="7668000"/>
              </a:tblGrid>
              <a:tr h="356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getRemoteHost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정보를 요청한 웹 브라우저의 호스트 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getRemoteAddr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정보를 요청한 웹 브라우저의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IP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주소를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getServerPort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Port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번호를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getContextPath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JSP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페이지가 속한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컨텍스트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경로를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getHeader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(name)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HTTP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　요청 헤더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(header)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헤더이름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에 해당하는 속성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</a:rPr>
                        <a:t>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getHeaderNames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Enumeration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HTTP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　요청 헤더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(header)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에 있는 모든 헤더이름을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객체는 웹 브라우저로 응답할 응답 정보를 가짐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웹 브라우저에 보내는 응답정보는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사용하는데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객체를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객체는 응답 정보와 관련하여 주로 헤더 정보 입력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하기 등의 기능을 제공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675467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객체에서 자주 사용되는 헤더 정보 입력과 </a:t>
            </a:r>
            <a:r>
              <a:rPr lang="ko-KR" altLang="en-US" dirty="0" err="1" smtClean="0"/>
              <a:t>리다이렉트에</a:t>
            </a:r>
            <a:r>
              <a:rPr lang="ko-KR" altLang="en-US" dirty="0" smtClean="0"/>
              <a:t> 관련된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97066"/>
              </p:ext>
            </p:extLst>
          </p:nvPr>
        </p:nvGraphicFramePr>
        <p:xfrm>
          <a:off x="827584" y="3573016"/>
          <a:ext cx="7488832" cy="2536646"/>
        </p:xfrm>
        <a:graphic>
          <a:graphicData uri="http://schemas.openxmlformats.org/drawingml/2006/table">
            <a:tbl>
              <a:tblPr/>
              <a:tblGrid>
                <a:gridCol w="2592288"/>
                <a:gridCol w="4896544"/>
              </a:tblGrid>
              <a:tr h="380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setHeader(name, value)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헤더정보의 값을 수정하는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헤더정보를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값으로 설정한다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setContentType(type)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요청의 결과로 보일 페이지의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contentType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을 설정한다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sendRedirect(url)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페이지를 이동시키는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메소드로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로 주어진 페이지로 제어가 이동한다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 smtClean="0"/>
              <a:t>out </a:t>
            </a:r>
            <a:r>
              <a:rPr lang="ko-KR" altLang="en-US" sz="2600" dirty="0" smtClean="0"/>
              <a:t>내장 객체</a:t>
            </a:r>
            <a:endParaRPr lang="en-US" altLang="ko-KR" sz="2600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페이지가 생성한 결과를 웹 브라우저에 전송해 주는 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페이지가 웹 브라우저에게 보내는 모든 정보는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객체로 통해서 전송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여기서 모든 정보는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스크립트요소 뿐만 아니라 비 스크립트요소인 </a:t>
            </a:r>
            <a:r>
              <a:rPr lang="en-US" altLang="ko-KR" dirty="0" smtClean="0"/>
              <a:t>HTML, </a:t>
            </a:r>
            <a:r>
              <a:rPr lang="ko-KR" altLang="en-US" dirty="0" smtClean="0"/>
              <a:t>일반텍스트도 모두 포함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out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javax.servlet.jsp.JspWriter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타입으로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객체로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주로 많이 사용되는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웹 브라우저에 출력을 하기 위한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5456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내장 객체의 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62576"/>
              </p:ext>
            </p:extLst>
          </p:nvPr>
        </p:nvGraphicFramePr>
        <p:xfrm>
          <a:off x="461918" y="2924944"/>
          <a:ext cx="8208912" cy="3672405"/>
        </p:xfrm>
        <a:graphic>
          <a:graphicData uri="http://schemas.openxmlformats.org/drawingml/2006/table">
            <a:tbl>
              <a:tblPr/>
              <a:tblGrid>
                <a:gridCol w="8208912"/>
              </a:tblGrid>
              <a:tr h="432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isAutoFlush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 :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boolean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버퍼가 다 찼을 때 처리여부를 결정하는 것으로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자동으로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플러시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출력해서 비우기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할 경우에는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리턴하고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그렇지 않을 경우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false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리턴 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getBufferSize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버퍼의 전체 크기를 리턴 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getRemaining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남아 있는 출력 버퍼의 크기를 리턴 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clearBuffer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버퍼에 저장되어 있는 내용을 웹 브라우저에 전송하지 않고 비운다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println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주어진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값을 웹 브라우저에 출력한다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이때 줄 바꿈은 적용되지 않는다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flush()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버퍼에 저장되어 있는 내용을 웹 브라우저에 전송하고 비운다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close()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버퍼에 저장되어 있는 내용을 웹 브라우저에 전송하고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출력스트림을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닫는다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1454" y="2675467"/>
            <a:ext cx="7560000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현재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(Context)</a:t>
            </a:r>
            <a:r>
              <a:rPr lang="ko-KR" altLang="en-US" dirty="0" smtClean="0"/>
              <a:t>를 나타내며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다른 내장객체를 구하거나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페이지의 흐름제어 그리고 에러데이터를 얻어낼 때 사용</a:t>
            </a:r>
            <a:r>
              <a:rPr lang="en-US" altLang="ko-KR" smtClean="0"/>
              <a:t>. </a:t>
            </a:r>
          </a:p>
          <a:p>
            <a:pPr lvl="1"/>
            <a:endParaRPr lang="en-US" altLang="ko-KR" sz="1000" dirty="0" smtClean="0"/>
          </a:p>
          <a:p>
            <a:pPr lvl="1"/>
            <a:r>
              <a:rPr lang="en-US" altLang="ko-KR" dirty="0" err="1" smtClean="0"/>
              <a:t>javax.servlet.jsp.PageContext</a:t>
            </a:r>
            <a:r>
              <a:rPr lang="ko-KR" altLang="en-US" dirty="0" smtClean="0"/>
              <a:t>객체 타입으로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pageContext</a:t>
            </a:r>
            <a:r>
              <a:rPr lang="ko-KR" altLang="en-US" dirty="0" smtClean="0"/>
              <a:t>객체로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80169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256"/>
              </p:ext>
            </p:extLst>
          </p:nvPr>
        </p:nvGraphicFramePr>
        <p:xfrm>
          <a:off x="1034982" y="2302750"/>
          <a:ext cx="7056784" cy="4473713"/>
        </p:xfrm>
        <a:graphic>
          <a:graphicData uri="http://schemas.openxmlformats.org/drawingml/2006/table">
            <a:tbl>
              <a:tblPr/>
              <a:tblGrid>
                <a:gridCol w="7056784"/>
              </a:tblGrid>
              <a:tr h="2550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getRequest()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ServletRequest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요청 정보를 가지고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request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getResopnse()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ServletResponse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요청에 대한 응답 정보를 가지고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response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getOut()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JspWriter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요청에 대한 출력 스트림인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out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getSession()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HttpSession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요청한 웹 브라우저의 세션 정보를 담고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getServletContext()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ServletContext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페이지에 대한 서블릿 실행 환경 정보를 담고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getPage()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Object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getServletConfig()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ServletConfig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페이지의 서블릿 초기 정보 설정 정보를 담고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config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getException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Exception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실행 중에 발생되는 에러 페이지에 대한 예외정보를 갖고 있는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exception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요청한 웹 브라우저에 관한 정보를 저장하고 </a:t>
            </a:r>
            <a:r>
              <a:rPr lang="ko-KR" altLang="en-US" smtClean="0"/>
              <a:t>관리하는 내장객체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javax.servlet.http.HttpSession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타입으로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객체는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할당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따라서 주로 회원관리 시스템에서 사용자 인증에 관련된 작업을 수행할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574585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33850"/>
              </p:ext>
            </p:extLst>
          </p:nvPr>
        </p:nvGraphicFramePr>
        <p:xfrm>
          <a:off x="755575" y="2060848"/>
          <a:ext cx="7632848" cy="4666208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279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getId()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　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웹 브라우저에 대한 고유한 세션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getCreationTime()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long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세션이 생성된 시간을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getLastAccessedTime()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long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요청이 시도된 마지막 접근시간을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setMaxInactiveInterval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(time)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: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세션을 유지할 시간을 초단위로 설정한다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getMaxInactiveInterval()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int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기본 값은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30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분으로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setMaxInactiveInterval(time)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로 지정된 값을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isNew()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boolean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현재의 웹 브라우저가 새로 불려진 즉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새로 생성된 세션의 경우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8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invalidate()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void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정보의 유지로 설정된 세션의 속성 값을 모두 제거한다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주로 세션을 무효화시킬 때 사용된다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  <a:p>
            <a:r>
              <a:rPr lang="ko-KR" altLang="en-US" dirty="0" smtClean="0"/>
              <a:t>내장객체의 종류</a:t>
            </a:r>
          </a:p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780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application </a:t>
            </a:r>
            <a:r>
              <a:rPr lang="ko-KR" altLang="en-US" sz="2800" dirty="0" smtClean="0"/>
              <a:t>내장객체</a:t>
            </a:r>
            <a:endParaRPr lang="en-US" altLang="ko-KR" sz="2800" dirty="0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웹 애플리케이션의 </a:t>
            </a:r>
            <a:r>
              <a:rPr lang="ko-KR" altLang="en-US" dirty="0" smtClean="0"/>
              <a:t>설정정보를 갖는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와 관련이 있는 객체로 </a:t>
            </a:r>
            <a:r>
              <a:rPr lang="ko-KR" altLang="en-US" smtClean="0"/>
              <a:t>웹 애플리케이션과 </a:t>
            </a:r>
            <a:r>
              <a:rPr lang="ko-KR" altLang="en-US" dirty="0" smtClean="0"/>
              <a:t>연관됨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객체는 </a:t>
            </a:r>
            <a:r>
              <a:rPr lang="ko-KR" altLang="en-US" smtClean="0"/>
              <a:t>웹 애플리케이션이 </a:t>
            </a:r>
            <a:r>
              <a:rPr lang="ko-KR" altLang="en-US" dirty="0" smtClean="0"/>
              <a:t>실행되는 서버 의 설정 정보 및 자원에 대한 정보를 얻어내거나</a:t>
            </a:r>
            <a:r>
              <a:rPr lang="en-US" altLang="ko-KR" smtClean="0"/>
              <a:t>, </a:t>
            </a:r>
            <a:r>
              <a:rPr lang="ko-KR" altLang="en-US" smtClean="0"/>
              <a:t>애플리케이션이 </a:t>
            </a:r>
            <a:r>
              <a:rPr lang="ko-KR" altLang="en-US" dirty="0" smtClean="0"/>
              <a:t>실행되고 있는 동안에 발생할 수 있는 이벤트 로그 정보와 관련된 기능들을 제공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r>
              <a:rPr lang="en-US" altLang="ko-KR" spc="-40" dirty="0" smtClean="0"/>
              <a:t>application </a:t>
            </a:r>
            <a:r>
              <a:rPr lang="ko-KR" altLang="en-US" spc="-40" dirty="0" smtClean="0"/>
              <a:t>기본 객체는 </a:t>
            </a:r>
            <a:r>
              <a:rPr lang="ko-KR" altLang="en-US" spc="-40" smtClean="0"/>
              <a:t>웹 애플리케이션 </a:t>
            </a:r>
            <a:r>
              <a:rPr lang="ko-KR" altLang="en-US" spc="-40" dirty="0" smtClean="0"/>
              <a:t>당 </a:t>
            </a:r>
            <a:r>
              <a:rPr lang="en-US" altLang="ko-KR" spc="-40" dirty="0" smtClean="0"/>
              <a:t>1</a:t>
            </a:r>
            <a:r>
              <a:rPr lang="ko-KR" altLang="en-US" spc="-40" dirty="0" smtClean="0"/>
              <a:t>개의 </a:t>
            </a:r>
            <a:r>
              <a:rPr lang="ko-KR" altLang="en-US" spc="-40" smtClean="0"/>
              <a:t>객체가 생성</a:t>
            </a:r>
            <a:r>
              <a:rPr lang="en-US" altLang="ko-KR" spc="-40" smtClean="0"/>
              <a:t>. </a:t>
            </a:r>
            <a:endParaRPr lang="en-US" altLang="ko-KR" spc="-40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smtClean="0"/>
              <a:t>웹 애플리케이션에서 </a:t>
            </a:r>
            <a:r>
              <a:rPr lang="ko-KR" altLang="en-US" dirty="0" smtClean="0"/>
              <a:t>공유하는 변수로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사이트의 방문자 기록을 카운트할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타입으로 제공하고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객체 형태로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객체 관련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37896"/>
              </p:ext>
            </p:extLst>
          </p:nvPr>
        </p:nvGraphicFramePr>
        <p:xfrm>
          <a:off x="1348892" y="2841842"/>
          <a:ext cx="6408712" cy="3251454"/>
        </p:xfrm>
        <a:graphic>
          <a:graphicData uri="http://schemas.openxmlformats.org/drawingml/2006/table">
            <a:tbl>
              <a:tblPr/>
              <a:tblGrid>
                <a:gridCol w="6408712"/>
              </a:tblGrid>
              <a:tr h="363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getServerInfo()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컨테이너의 이름과 버전을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getMimeType(fileName)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지정한 파일의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MIME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타입을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RealPath(path)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지정한 경로를 웹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애플리케이션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시스템상의 경로로 변경하여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log(message)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void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로그 파일에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message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기록한다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en-US" altLang="ko-KR" err="1" smtClean="0"/>
              <a:t>config</a:t>
            </a:r>
            <a:r>
              <a:rPr lang="en-US" altLang="ko-KR" smtClean="0"/>
              <a:t> </a:t>
            </a:r>
            <a:r>
              <a:rPr lang="ko-KR" altLang="en-US" smtClean="0"/>
              <a:t>내장객체는 </a:t>
            </a:r>
            <a:r>
              <a:rPr lang="en-US" altLang="ko-KR" err="1" smtClean="0"/>
              <a:t>javax.sevlet.ServletConfig</a:t>
            </a:r>
            <a:r>
              <a:rPr lang="en-US" altLang="ko-KR" smtClean="0"/>
              <a:t> </a:t>
            </a:r>
            <a:r>
              <a:rPr lang="ko-KR" altLang="en-US" smtClean="0"/>
              <a:t>객체 타입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ServletConfig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초기화되는 동안 참조해야 할 정보를 전달해 주는 역할을 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서블릿이</a:t>
            </a:r>
            <a:r>
              <a:rPr lang="ko-KR" altLang="en-US" dirty="0" smtClean="0"/>
              <a:t> 초기화될 때 참조해야 하는 정보를 가지고 있다가 전달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객체는 컨테이너당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객체가 생성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같은 컨테이너에서 서비스되는 모든 페이지는 같은 객체를 공유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03584"/>
              </p:ext>
            </p:extLst>
          </p:nvPr>
        </p:nvGraphicFramePr>
        <p:xfrm>
          <a:off x="1279884" y="2996952"/>
          <a:ext cx="6552728" cy="3456385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407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getInitParameterNames()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Enumeration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모든 초기화 파라미터 이름을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getInitParameter(name)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이름이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초기화 파라미터의 값을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getServletName()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서블릿의 이름을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getServletContext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ServletContext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실행하는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서블릿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ServletContext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객체를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내장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 그 자체를 나타내는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 내에서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(this : </a:t>
            </a:r>
            <a:r>
              <a:rPr lang="ko-KR" altLang="en-US" dirty="0" smtClean="0"/>
              <a:t>자바에서 자기 자신을 가리키는 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자기 자신을 참조할 수 가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javax.servlet.jsp.HttpJspPage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타입으로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내장 객체이다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컨테이너는 자바만을 스크립트 언어로 지원하기 때문에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객체는 현재 거의 사용 되지 않는 내장 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내장객체 </a:t>
            </a:r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페이지에서 예외가 발생하였을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예외를 처리할 페이지에 전달되는 객체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exception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페이지에서만 사용 가능한 내장 객체로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java.lang.Throwable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96898"/>
              </p:ext>
            </p:extLst>
          </p:nvPr>
        </p:nvGraphicFramePr>
        <p:xfrm>
          <a:off x="1106990" y="2996952"/>
          <a:ext cx="6912768" cy="2952327"/>
        </p:xfrm>
        <a:graphic>
          <a:graphicData uri="http://schemas.openxmlformats.org/drawingml/2006/table">
            <a:tbl>
              <a:tblPr/>
              <a:tblGrid>
                <a:gridCol w="6912768"/>
              </a:tblGrid>
              <a:tr h="411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73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getMessage()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발생된 예외의 메시지를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toString()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발생된 예외 클래스명과 메시지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printStackTrace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발생된 예외를 역추적하기 위해 표준 예외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스트림을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출력한다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예외발생시 예외가 발생한 곳을 알아낼 때 주로 사용된다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웹 애플리케이션은 </a:t>
            </a:r>
            <a:r>
              <a:rPr lang="en-US" altLang="ko-KR" dirty="0" smtClean="0"/>
              <a:t>page, request, session, application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영역을 가지고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내장 객체의 영역은 객체의 유효기간이라고도 불리며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공유 범위</a:t>
            </a:r>
            <a:endParaRPr lang="en-US" altLang="ko-KR" dirty="0" smtClean="0"/>
          </a:p>
          <a:p>
            <a:r>
              <a:rPr lang="en-US" altLang="ko-KR" sz="2600" b="1" dirty="0" smtClean="0"/>
              <a:t>page</a:t>
            </a:r>
            <a:r>
              <a:rPr lang="ko-KR" altLang="en-US" sz="2600" b="1" dirty="0" smtClean="0"/>
              <a:t>영역</a:t>
            </a:r>
            <a:endParaRPr lang="en-US" altLang="ko-KR" sz="2600" b="1" dirty="0" smtClean="0"/>
          </a:p>
          <a:p>
            <a:pPr lvl="1"/>
            <a:r>
              <a:rPr lang="ko-KR" altLang="en-US" dirty="0" smtClean="0"/>
              <a:t>한 번의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대해 하나의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페이지가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브라우저의 요청이 들어오면 이때 단 한 개의 페이지만 대응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page</a:t>
            </a:r>
            <a:r>
              <a:rPr lang="ko-KR" altLang="en-US" dirty="0" smtClean="0"/>
              <a:t>영역은 객체를 하나의 페이지 내에서만 공유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page</a:t>
            </a:r>
            <a:r>
              <a:rPr lang="ko-KR" altLang="en-US" dirty="0" smtClean="0"/>
              <a:t>영역은 </a:t>
            </a:r>
            <a:r>
              <a:rPr lang="en-US" altLang="ko-KR" dirty="0" err="1" smtClean="0"/>
              <a:t>pageContext</a:t>
            </a:r>
            <a:r>
              <a:rPr lang="ko-KR" altLang="en-US" dirty="0" smtClean="0"/>
              <a:t>내장 객체를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248472"/>
          </a:xfrm>
        </p:spPr>
        <p:txBody>
          <a:bodyPr>
            <a:normAutofit fontScale="92500"/>
          </a:bodyPr>
          <a:lstStyle/>
          <a:p>
            <a:r>
              <a:rPr lang="en-US" altLang="ko-KR" sz="2800" b="1" dirty="0" smtClean="0"/>
              <a:t>request</a:t>
            </a:r>
            <a:r>
              <a:rPr lang="ko-KR" altLang="en-US" sz="2800" b="1" dirty="0" smtClean="0"/>
              <a:t>영역</a:t>
            </a:r>
            <a:endParaRPr lang="en-US" altLang="ko-KR" sz="2800" dirty="0" smtClean="0"/>
          </a:p>
          <a:p>
            <a:pPr lvl="1"/>
            <a:r>
              <a:rPr lang="ko-KR" altLang="en-US" dirty="0" smtClean="0"/>
              <a:t>한 번의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대해 같은 요청을 공유하는 페이지가 대응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웹 브라우저의 한 번의 요청에 단지 한 개의 페이지만 요청될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때에 따라 같은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영역이면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페이지가 같은 요청을 공유할 수 있음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request</a:t>
            </a:r>
            <a:r>
              <a:rPr lang="ko-KR" altLang="en-US" dirty="0" smtClean="0"/>
              <a:t>영역은 객체를 하나 또는 두 개의 페이지 내에서 공유할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, forward </a:t>
            </a:r>
            <a:r>
              <a:rPr lang="ko-KR" altLang="en-US" dirty="0" smtClean="0"/>
              <a:t>액션 태그를 사용하면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기본객체를 공유하게 되어서 같은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영역이 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주로 페이지 모듈화에 사용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request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객체를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03244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session</a:t>
            </a:r>
            <a:r>
              <a:rPr lang="ko-KR" altLang="en-US" b="1" dirty="0" smtClean="0"/>
              <a:t>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객체가 생성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같은 웹 브라우저 내에서는 요청되는 페이지 들은 같은 객체를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회원관리에서 회원인증에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session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내장 객체를 사용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 객체</a:t>
            </a:r>
            <a:r>
              <a:rPr lang="en-US" altLang="ko-KR" dirty="0" smtClean="0"/>
              <a:t> (Implicit Object)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내에서 제공하는 특수한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타입의 변수로 사용하고자 하는 변수와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사용하는 특수한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타입의 변수는 선언과 객체 생성 없이 사용 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변환이 될 때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컨테이너가 자동적으로 제공을 하기 때문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36912"/>
            <a:ext cx="7632000" cy="345069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application</a:t>
            </a:r>
            <a:r>
              <a:rPr lang="ko-KR" altLang="en-US" b="1" dirty="0" smtClean="0"/>
              <a:t>영역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객체가 생성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smtClean="0"/>
              <a:t>같은 웹 애플리케이션에 </a:t>
            </a:r>
            <a:r>
              <a:rPr lang="ko-KR" altLang="en-US" dirty="0" smtClean="0"/>
              <a:t>요청되는 페이지들은 같은 객체를 공유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 객체를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8505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내장 객체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88976"/>
              </p:ext>
            </p:extLst>
          </p:nvPr>
        </p:nvGraphicFramePr>
        <p:xfrm>
          <a:off x="251520" y="2356224"/>
          <a:ext cx="8640961" cy="4540872"/>
        </p:xfrm>
        <a:graphic>
          <a:graphicData uri="http://schemas.openxmlformats.org/drawingml/2006/table">
            <a:tbl>
              <a:tblPr/>
              <a:tblGrid>
                <a:gridCol w="1127082"/>
                <a:gridCol w="2930413"/>
                <a:gridCol w="4583466"/>
              </a:tblGrid>
              <a:tr h="270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내장 객체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Return Type)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request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javax.servlet.http.HttpServletRequest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또는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javax.servlet.ServletRequest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 정보를 저장하고 있는 객체이다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response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javax.servlet.http.HttpServletResponse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또는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javax.servlet.ServletResponse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요청에 대한 응답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out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javax.servlet.jsp.JspWriter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출력할 내용을 가지도 있는 출력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스트림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1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javax.servlet.http.HttpSession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하나의 웹 브라우저 내에서 정보를 유지하기 위한 세션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application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javax.servlet.ServletContext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</a:t>
                      </a:r>
                      <a:r>
                        <a:rPr lang="ko-KR" altLang="en-US" sz="120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애플리케이션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Context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의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pageContext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javax.servlet.jsp.PageContext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대한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java.lang.Object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페이지를 구현한 자바 클래스 객체이다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config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javax.servlet.ServletConfig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대한 설정정보를 저장하고 있는 객체이다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exception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java.lang.Throwable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페이지에서 예외가 발생한 경우에 사용되는 객체이다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596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request, session, application,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객체는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값을 저장하고 읽을 수 있는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smtClean="0"/>
              <a:t>제공</a:t>
            </a:r>
            <a:r>
              <a:rPr lang="en-US" altLang="ko-KR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dirty="0" smtClean="0"/>
              <a:t>속성 값을 저장하고 읽을 수 있는 기능은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내장객체를 사용해서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페이지들 및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간에 정보를 주고받을 수 있게 해 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내장 객체의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 관련된 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37723"/>
              </p:ext>
            </p:extLst>
          </p:nvPr>
        </p:nvGraphicFramePr>
        <p:xfrm>
          <a:off x="575555" y="2420888"/>
          <a:ext cx="7992888" cy="4275582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33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setAttribute(String key, Object value)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void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설정하는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속성명에 해당하는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key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매개변수에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 값에 해당하는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매개변수의 값을 지정한다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getAttributeNames()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java.util.Enumeration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명을 읽어오는 메소드로 모든 속성의 이름을 얻어낸다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getAttribute(String key)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Object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명을 읽어오는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주어진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key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매개변수에 해당하는 속성 값을 얻어낸다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removeAttribute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(String key)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제거하는 메소드로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주어진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key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매개변수에 해당하는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제거한다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request </a:t>
            </a:r>
            <a:r>
              <a:rPr lang="ko-KR" altLang="en-US" dirty="0" smtClean="0"/>
              <a:t>객체는 웹 브라우저에서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페이지로 전달되는 정보의 모임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웹 컨테이너는 요청된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메시지를 통해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얻어내고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객체로부터 사용자의 요구사항을 얻어냄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페이지에서는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request </a:t>
            </a:r>
            <a:r>
              <a:rPr lang="ko-KR" altLang="en-US" dirty="0" err="1" smtClean="0"/>
              <a:t>객체명으로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8256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객체에서 사용자의 </a:t>
            </a:r>
            <a:r>
              <a:rPr lang="ko-KR" altLang="en-US" smtClean="0"/>
              <a:t>요구사항을 얻어내는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요청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96350"/>
              </p:ext>
            </p:extLst>
          </p:nvPr>
        </p:nvGraphicFramePr>
        <p:xfrm>
          <a:off x="899592" y="3140968"/>
          <a:ext cx="7416824" cy="3550820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getParameter(name)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파라메터 변수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 저장된 변수 값을 얻어내는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파라메터 변수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 해당하는 변수명이 없으면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getParameterValues(name)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String[]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파라메터 변수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 저장된 모든 변수 값을 얻어내는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이때 변수의 값은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String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배열로 리턴 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 checkbox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에서 주로 사용된다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getParameterNames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Enumeration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의해 넘어오는 모든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파라미터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변수를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java.util.Enumeration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타입으로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변수가 가진 객체들을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저장해야 하기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때문에 컬렉션인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타입을 사용했다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9452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객체의 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 및 요청 헤더의 정보를 가져올 때 사용되는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45406"/>
              </p:ext>
            </p:extLst>
          </p:nvPr>
        </p:nvGraphicFramePr>
        <p:xfrm>
          <a:off x="1170372" y="2821334"/>
          <a:ext cx="6768752" cy="3894156"/>
        </p:xfrm>
        <a:graphic>
          <a:graphicData uri="http://schemas.openxmlformats.org/drawingml/2006/table">
            <a:tbl>
              <a:tblPr/>
              <a:tblGrid>
                <a:gridCol w="6768752"/>
              </a:tblGrid>
              <a:tr h="180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getProtocol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 중인 프로토콜을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서버의 도메인 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getMethod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요청 방식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(GET, POST, PUT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getQueryString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QueryString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getRequestURI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로부터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URI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값을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124</TotalTime>
  <Words>2089</Words>
  <Application>Microsoft Office PowerPoint</Application>
  <PresentationFormat>화면 슬라이드 쇼(4:3)</PresentationFormat>
  <Paragraphs>273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HY그래픽M</vt:lpstr>
      <vt:lpstr>굴림</vt:lpstr>
      <vt:lpstr>Candara</vt:lpstr>
      <vt:lpstr>Symbol</vt:lpstr>
      <vt:lpstr>파형</vt:lpstr>
      <vt:lpstr>7장. JSP페이지의 내장객체(Implicit Object)와 영역(Scope)</vt:lpstr>
      <vt:lpstr>목차</vt:lpstr>
      <vt:lpstr>내장객체의 개요</vt:lpstr>
      <vt:lpstr>내장객체의 개요</vt:lpstr>
      <vt:lpstr>내장객체의 개요</vt:lpstr>
      <vt:lpstr>내장객체의 개요</vt:lpstr>
      <vt:lpstr>내장객체의 종류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영역</vt:lpstr>
      <vt:lpstr>내장객체의 영역</vt:lpstr>
      <vt:lpstr>내장객체의 영역</vt:lpstr>
      <vt:lpstr>내장객체의 영역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22</cp:revision>
  <dcterms:created xsi:type="dcterms:W3CDTF">2013-09-17T23:14:30Z</dcterms:created>
  <dcterms:modified xsi:type="dcterms:W3CDTF">2015-09-21T05:50:03Z</dcterms:modified>
</cp:coreProperties>
</file>