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7091" y="1124744"/>
            <a:ext cx="8180034" cy="1222375"/>
          </a:xfrm>
        </p:spPr>
        <p:txBody>
          <a:bodyPr>
            <a:normAutofit fontScale="90000"/>
          </a:bodyPr>
          <a:lstStyle/>
          <a:p>
            <a:r>
              <a:rPr lang="en-US" altLang="ko-KR" spc="-40" dirty="0" smtClean="0">
                <a:latin typeface="+mj-ea"/>
              </a:rPr>
              <a:t>8</a:t>
            </a:r>
            <a:r>
              <a:rPr lang="ko-KR" altLang="en-US" spc="-40" dirty="0" smtClean="0">
                <a:latin typeface="+mj-ea"/>
              </a:rPr>
              <a:t>장</a:t>
            </a:r>
            <a:r>
              <a:rPr lang="en-US" altLang="ko-KR" spc="-40" dirty="0" smtClean="0">
                <a:latin typeface="+mj-ea"/>
              </a:rPr>
              <a:t>. JSP</a:t>
            </a:r>
            <a:r>
              <a:rPr lang="ko-KR" altLang="en-US" spc="-40" dirty="0" smtClean="0">
                <a:latin typeface="+mj-ea"/>
              </a:rPr>
              <a:t>페이지의 </a:t>
            </a:r>
            <a:r>
              <a:rPr lang="ko-KR" altLang="en-US" spc="-40" dirty="0" smtClean="0">
                <a:latin typeface="+mj-ea"/>
              </a:rPr>
              <a:t>액션태그</a:t>
            </a:r>
            <a:r>
              <a:rPr lang="en-US" altLang="ko-KR" spc="-40" dirty="0" smtClean="0">
                <a:latin typeface="+mj-ea"/>
              </a:rPr>
              <a:t>(Action tag)</a:t>
            </a:r>
            <a:endParaRPr lang="ko-KR" altLang="en-US" spc="-40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8460432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김은옥</a:t>
            </a:r>
            <a:r>
              <a:rPr lang="en-US" altLang="ko-KR" dirty="0" smtClean="0">
                <a:solidFill>
                  <a:srgbClr val="002060"/>
                </a:solidFill>
              </a:rPr>
              <a:t>(oda94@naver.com)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07091" y="2635151"/>
            <a:ext cx="8241373" cy="2738065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JSP</a:t>
            </a:r>
            <a:r>
              <a:rPr lang="ko-KR" altLang="en-US" sz="2400" dirty="0" smtClean="0"/>
              <a:t>페이지에서 페이지의 모듈화와 흐름제어를 위해 </a:t>
            </a:r>
            <a:r>
              <a:rPr lang="en-US" altLang="ko-KR" sz="2400" dirty="0" smtClean="0"/>
              <a:t>include, forward </a:t>
            </a:r>
            <a:r>
              <a:rPr lang="ko-KR" altLang="en-US" sz="2400" dirty="0" smtClean="0"/>
              <a:t>액션태그를 제공하고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자바빈의</a:t>
            </a:r>
            <a:r>
              <a:rPr lang="ko-KR" altLang="en-US" sz="2400" dirty="0" smtClean="0"/>
              <a:t> 사용을 위해 </a:t>
            </a:r>
            <a:r>
              <a:rPr lang="en-US" altLang="ko-KR" sz="2400" dirty="0" err="1" smtClean="0"/>
              <a:t>useBean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setProperty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getProperty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액션태그를 제공한다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플러그인의 사용을 위해 </a:t>
            </a:r>
            <a:r>
              <a:rPr lang="en-US" altLang="ko-KR" sz="2400" dirty="0" smtClean="0"/>
              <a:t>plug-in</a:t>
            </a:r>
            <a:r>
              <a:rPr lang="ko-KR" altLang="en-US" sz="2400" dirty="0" smtClean="0"/>
              <a:t>액션태그를 제공하는데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이번 장에서는 이들 중 </a:t>
            </a:r>
            <a:r>
              <a:rPr lang="en-US" altLang="ko-KR" sz="2400" dirty="0" smtClean="0"/>
              <a:t>include</a:t>
            </a:r>
            <a:r>
              <a:rPr lang="ko-KR" altLang="en-US" sz="2400" dirty="0" smtClean="0"/>
              <a:t>액션태그와 </a:t>
            </a:r>
            <a:r>
              <a:rPr lang="en-US" altLang="ko-KR" sz="2400" dirty="0" smtClean="0"/>
              <a:t>forward</a:t>
            </a:r>
            <a:r>
              <a:rPr lang="ko-KR" altLang="en-US" sz="2400" dirty="0" smtClean="0"/>
              <a:t>액션태그에 대해서 학습한다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828" y="2570592"/>
            <a:ext cx="7596000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include </a:t>
            </a:r>
            <a:r>
              <a:rPr lang="ko-KR" altLang="en-US" dirty="0" smtClean="0"/>
              <a:t>액션 태그에서 포함되는 페이지에 값 전달하기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 값 전달은 요청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추가적으로 지정해서 사용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include</a:t>
            </a:r>
            <a:r>
              <a:rPr lang="ko-KR" altLang="en-US" dirty="0" smtClean="0"/>
              <a:t>액션 태그의 바디</a:t>
            </a:r>
            <a:r>
              <a:rPr lang="en-US" altLang="ko-KR" dirty="0" smtClean="0"/>
              <a:t>(body)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&gt;)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name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 전달할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value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전달할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값</a:t>
            </a:r>
          </a:p>
          <a:p>
            <a:pPr lvl="2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모듈화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85428"/>
              </p:ext>
            </p:extLst>
          </p:nvPr>
        </p:nvGraphicFramePr>
        <p:xfrm>
          <a:off x="1908138" y="5373216"/>
          <a:ext cx="5328158" cy="1059942"/>
        </p:xfrm>
        <a:graphic>
          <a:graphicData uri="http://schemas.openxmlformats.org/drawingml/2006/table">
            <a:tbl>
              <a:tblPr/>
              <a:tblGrid>
                <a:gridCol w="5328158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page="b.jsp" flush="false"&gt;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&lt;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jsp:param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name="p1" value="&lt;%=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%&gt;"/&gt;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페이지의 중복 영역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중복되는 페이지의 호출은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액션 태그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모듈화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107129176" descr="image08-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72" y="3429000"/>
            <a:ext cx="3065860" cy="280831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779912" y="3501008"/>
            <a:ext cx="482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상단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로고 포함한 메뉴</a:t>
            </a:r>
            <a:endParaRPr lang="en-US" altLang="ko-KR" sz="2000" dirty="0" smtClean="0"/>
          </a:p>
          <a:p>
            <a:r>
              <a:rPr lang="ko-KR" altLang="en-US" sz="2000" b="1" dirty="0" smtClean="0"/>
              <a:t>좌측  메뉴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하위 메뉴 포함</a:t>
            </a:r>
            <a:endParaRPr lang="en-US" altLang="ko-KR" sz="2000" dirty="0" smtClean="0"/>
          </a:p>
          <a:p>
            <a:r>
              <a:rPr lang="ko-KR" altLang="en-US" sz="2000" b="1" dirty="0" smtClean="0"/>
              <a:t>중앙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내용</a:t>
            </a:r>
            <a:endParaRPr lang="en-US" altLang="ko-KR" sz="2000" dirty="0" smtClean="0"/>
          </a:p>
          <a:p>
            <a:r>
              <a:rPr lang="ko-KR" altLang="en-US" sz="2000" b="1" dirty="0" smtClean="0"/>
              <a:t>하단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회사소개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찾아오는 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보안 정책 등의 내용을 포함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주로 중앙의 내용부분의 내용만 계속 바뀌게 되는 같은 구조를 계속 유지 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94528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각각 상단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하단은 같은 페이지를 유지하고 중앙의 내용만 바뀌는 이것은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 태그를 사용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모듈화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07943"/>
              </p:ext>
            </p:extLst>
          </p:nvPr>
        </p:nvGraphicFramePr>
        <p:xfrm>
          <a:off x="1297136" y="3194258"/>
          <a:ext cx="6552728" cy="3547110"/>
        </p:xfrm>
        <a:graphic>
          <a:graphicData uri="http://schemas.openxmlformats.org/drawingml/2006/table">
            <a:tbl>
              <a:tblPr/>
              <a:tblGrid>
                <a:gridCol w="6552728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&lt;TABLE&gt;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&lt;TD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colspan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="2"&gt;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page="top.jsp" flush="false"/&gt;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&lt;TD&gt;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page="left.jsp" flush="false"/&gt;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&lt;TD&gt;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page="&lt;%=content%&gt;" flush="false"/&gt;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&lt;TD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colspan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="2"&gt;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jsp:include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page="bottom.jsp" flush="false"/&gt;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&lt;/TABLE&gt;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780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 smtClean="0"/>
              <a:t>forward </a:t>
            </a:r>
            <a:r>
              <a:rPr lang="ko-KR" altLang="en-US" sz="2200" dirty="0" smtClean="0"/>
              <a:t>액션태그</a:t>
            </a:r>
            <a:r>
              <a:rPr lang="en-US" altLang="ko-KR" sz="2200" dirty="0" smtClean="0"/>
              <a:t>(&lt;</a:t>
            </a:r>
            <a:r>
              <a:rPr lang="en-US" altLang="ko-KR" sz="2200" dirty="0" err="1" smtClean="0"/>
              <a:t>jsp:forward</a:t>
            </a:r>
            <a:r>
              <a:rPr lang="en-US" altLang="ko-KR" sz="2200" dirty="0" smtClean="0"/>
              <a:t>&gt;) </a:t>
            </a:r>
            <a:r>
              <a:rPr lang="ko-KR" altLang="en-US" sz="2200" dirty="0" smtClean="0"/>
              <a:t>는 다른 페이지로 프로그램의 제어를 이동할 때 사용</a:t>
            </a:r>
            <a:r>
              <a:rPr lang="en-US" altLang="ko-KR" sz="22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200" dirty="0" smtClean="0"/>
              <a:t> JSP </a:t>
            </a:r>
            <a:r>
              <a:rPr lang="ko-KR" altLang="en-US" sz="2200" dirty="0" smtClean="0"/>
              <a:t>페이지 내에 </a:t>
            </a:r>
            <a:r>
              <a:rPr lang="en-US" altLang="ko-KR" sz="2200" dirty="0" smtClean="0"/>
              <a:t>forward </a:t>
            </a:r>
            <a:r>
              <a:rPr lang="ko-KR" altLang="en-US" sz="2200" dirty="0" smtClean="0"/>
              <a:t>액션태그를 만나게 되면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그전까지 출력버퍼에 저장되어 있던 내용을 제거하고</a:t>
            </a:r>
            <a:r>
              <a:rPr lang="en-US" altLang="ko-KR" sz="2200" dirty="0" smtClean="0"/>
              <a:t>, forward </a:t>
            </a:r>
            <a:r>
              <a:rPr lang="ko-KR" altLang="en-US" sz="2200" dirty="0" smtClean="0"/>
              <a:t>액션태그가 지정하는 페이지로 이동</a:t>
            </a:r>
            <a:r>
              <a:rPr lang="en-US" altLang="ko-KR" sz="2200" dirty="0" smtClean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2200" dirty="0" smtClean="0"/>
              <a:t>사용자가 입력한 값에 따라 여러 페이지로 이동해야 할 경우에 사용하면 좋음</a:t>
            </a:r>
            <a:r>
              <a:rPr lang="en-US" altLang="ko-KR" sz="22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 forward</a:t>
            </a:r>
            <a:r>
              <a:rPr lang="ko-KR" altLang="en-US" dirty="0" smtClean="0"/>
              <a:t>액션태그를 잘 이해하면 모델</a:t>
            </a:r>
            <a:r>
              <a:rPr lang="en-US" altLang="ko-KR" dirty="0" smtClean="0"/>
              <a:t>2(Model2)</a:t>
            </a:r>
            <a:r>
              <a:rPr lang="ko-KR" altLang="en-US" dirty="0" smtClean="0"/>
              <a:t>에서 컨트롤러에 대한 이해가 쉬움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흐름제어</a:t>
            </a:r>
            <a:endParaRPr lang="ko-KR" altLang="en-US" dirty="0">
              <a:latin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forward </a:t>
            </a:r>
            <a:r>
              <a:rPr lang="ko-KR" altLang="en-US" dirty="0" smtClean="0"/>
              <a:t>액션태그의 사용법</a:t>
            </a:r>
          </a:p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page="</a:t>
            </a:r>
            <a:r>
              <a:rPr lang="ko-KR" altLang="en-US" dirty="0" smtClean="0"/>
              <a:t>이동할 페이지명</a:t>
            </a:r>
            <a:r>
              <a:rPr lang="en-US" altLang="ko-KR" dirty="0" smtClean="0"/>
              <a:t>"/&gt;</a:t>
            </a:r>
            <a:endParaRPr lang="ko-KR" altLang="en-US" dirty="0" smtClean="0"/>
          </a:p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page="</a:t>
            </a:r>
            <a:r>
              <a:rPr lang="ko-KR" altLang="en-US" dirty="0" smtClean="0"/>
              <a:t>이동할 페이지명</a:t>
            </a:r>
            <a:r>
              <a:rPr lang="en-US" altLang="ko-KR" dirty="0" smtClean="0"/>
              <a:t>"&gt;&lt;/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</a:p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page='&lt;%=expression + ".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"%&gt;'/&gt;</a:t>
            </a:r>
          </a:p>
          <a:p>
            <a:pPr lvl="2"/>
            <a:r>
              <a:rPr lang="en-US" altLang="ko-KR" dirty="0" err="1" smtClean="0"/>
              <a:t>page속성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이동할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페이지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명을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기술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흐름제어</a:t>
            </a:r>
            <a:endParaRPr lang="ko-KR" altLang="en-US" dirty="0">
              <a:latin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71478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smtClean="0"/>
              <a:t>forward</a:t>
            </a:r>
            <a:r>
              <a:rPr lang="ko-KR" altLang="en-US" smtClean="0"/>
              <a:t>액션태그의 </a:t>
            </a:r>
            <a:r>
              <a:rPr lang="ko-KR" altLang="en-US" dirty="0" smtClean="0"/>
              <a:t>처리과정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흐름제어</a:t>
            </a:r>
            <a:endParaRPr lang="ko-KR" altLang="en-US" dirty="0">
              <a:latin typeface="+mj-ea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107126776" descr="image08-0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898" y="3429000"/>
            <a:ext cx="4075021" cy="2808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ko-KR" altLang="en-US" dirty="0" smtClean="0"/>
              <a:t>① 웹 브라우저에서 웹 서버로 </a:t>
            </a:r>
            <a:r>
              <a:rPr lang="en-US" altLang="ko-KR" dirty="0" smtClean="0"/>
              <a:t>a.jsp</a:t>
            </a:r>
            <a:r>
              <a:rPr lang="ko-KR" altLang="en-US" dirty="0" smtClean="0"/>
              <a:t>페이지를 요청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② </a:t>
            </a:r>
            <a:r>
              <a:rPr lang="ko-KR" altLang="en-US" dirty="0" smtClean="0"/>
              <a:t>요청된 </a:t>
            </a:r>
            <a:r>
              <a:rPr lang="en-US" altLang="ko-KR" dirty="0" smtClean="0"/>
              <a:t>a.jsp</a:t>
            </a:r>
            <a:r>
              <a:rPr lang="ko-KR" altLang="en-US" dirty="0" smtClean="0"/>
              <a:t>페이지를 수행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③ a.jsp</a:t>
            </a:r>
            <a:r>
              <a:rPr lang="ko-KR" altLang="en-US" dirty="0" smtClean="0"/>
              <a:t>페이지를 수행하다가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 태그를 만나면 이제까지 저장되어있는 출력버퍼의 내용을 제거하고 프로그램제어를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속성에서 </a:t>
            </a:r>
            <a:r>
              <a:rPr lang="ko-KR" altLang="en-US" smtClean="0"/>
              <a:t>지정한 </a:t>
            </a:r>
            <a:r>
              <a:rPr lang="en-US" altLang="ko-KR" smtClean="0"/>
              <a:t>b.jsp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④ </a:t>
            </a:r>
            <a:r>
              <a:rPr lang="en-US" altLang="ko-KR" dirty="0" err="1" smtClean="0"/>
              <a:t>b,jsp</a:t>
            </a:r>
            <a:r>
              <a:rPr lang="ko-KR" altLang="en-US" dirty="0" smtClean="0"/>
              <a:t>페이지를 수행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⑤ </a:t>
            </a:r>
            <a:r>
              <a:rPr lang="en-US" altLang="ko-KR" dirty="0" err="1" smtClean="0"/>
              <a:t>b,jsp</a:t>
            </a:r>
            <a:r>
              <a:rPr lang="ko-KR" altLang="en-US" dirty="0" smtClean="0"/>
              <a:t>페이지를 수행한 결과를 웹 브라우저에게 응답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흐름제어</a:t>
            </a:r>
            <a:endParaRPr lang="ko-KR" altLang="en-US" dirty="0">
              <a:latin typeface="+mj-ea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forward </a:t>
            </a:r>
            <a:r>
              <a:rPr lang="ko-KR" altLang="en-US" dirty="0" smtClean="0"/>
              <a:t>액션 태그에서 </a:t>
            </a:r>
            <a:r>
              <a:rPr lang="ko-KR" altLang="en-US" dirty="0" err="1" smtClean="0"/>
              <a:t>포워딩되는</a:t>
            </a:r>
            <a:r>
              <a:rPr lang="ko-KR" altLang="en-US" dirty="0" smtClean="0"/>
              <a:t> 페이지에 값 전달하기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흐름제어</a:t>
            </a:r>
            <a:endParaRPr lang="ko-KR" altLang="en-US" dirty="0">
              <a:latin typeface="+mj-ea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59103"/>
              </p:ext>
            </p:extLst>
          </p:nvPr>
        </p:nvGraphicFramePr>
        <p:xfrm>
          <a:off x="1501534" y="3861048"/>
          <a:ext cx="6120680" cy="1533398"/>
        </p:xfrm>
        <a:graphic>
          <a:graphicData uri="http://schemas.openxmlformats.org/drawingml/2006/table">
            <a:tbl>
              <a:tblPr/>
              <a:tblGrid>
                <a:gridCol w="6120680"/>
              </a:tblGrid>
              <a:tr h="5760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jsp:forward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page="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"/>
                        </a:rPr>
                        <a:t>이동할 페이지명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"&gt;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&lt;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jsp:param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name="paramName1" value="var1"/&gt;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&lt;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jsp:param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name="paramName2" value="var2"/&gt;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jsp:forward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액션태그</a:t>
            </a:r>
            <a:r>
              <a:rPr lang="en-US" altLang="ko-KR" dirty="0" smtClean="0"/>
              <a:t>(Action tag)</a:t>
            </a:r>
            <a:r>
              <a:rPr lang="ko-KR" altLang="en-US" dirty="0" smtClean="0"/>
              <a:t>의 개요</a:t>
            </a:r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페이지의 모듈화</a:t>
            </a:r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페이지의 흐름제어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액션 태그는 페이지와 페이지 사이의 제어를 이동시킬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페이지의 실행결과를 현재의 페이지에 포함시킬 수 있음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자바빈도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사용할 수 있는 기능을 제공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웹 브라우저에서 자바 애플릿을 실행시킬 수 있도록 지원하는 기능도 있음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액션태그</a:t>
            </a:r>
            <a:r>
              <a:rPr lang="en-US" altLang="ko-KR" dirty="0" smtClean="0">
                <a:latin typeface="+mj-ea"/>
              </a:rPr>
              <a:t>(Action tag)</a:t>
            </a:r>
            <a:r>
              <a:rPr lang="ko-KR" altLang="en-US" dirty="0" smtClean="0">
                <a:latin typeface="+mj-ea"/>
              </a:rPr>
              <a:t>의 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10552"/>
            <a:ext cx="7408333" cy="3450696"/>
          </a:xfrm>
        </p:spPr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제공하는 액션 태그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액션태그</a:t>
            </a:r>
            <a:r>
              <a:rPr lang="en-US" altLang="ko-KR" dirty="0" smtClean="0">
                <a:latin typeface="+mj-ea"/>
              </a:rPr>
              <a:t>(Action tag)</a:t>
            </a:r>
            <a:r>
              <a:rPr lang="ko-KR" altLang="en-US" dirty="0" smtClean="0">
                <a:latin typeface="+mj-ea"/>
              </a:rPr>
              <a:t>의 개요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74682"/>
              </p:ext>
            </p:extLst>
          </p:nvPr>
        </p:nvGraphicFramePr>
        <p:xfrm>
          <a:off x="827584" y="2780928"/>
          <a:ext cx="7488832" cy="3528390"/>
        </p:xfrm>
        <a:graphic>
          <a:graphicData uri="http://schemas.openxmlformats.org/drawingml/2006/table">
            <a:tbl>
              <a:tblPr/>
              <a:tblGrid>
                <a:gridCol w="1586950"/>
                <a:gridCol w="1687986"/>
                <a:gridCol w="4213896"/>
              </a:tblGrid>
              <a:tr h="448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액션 태그명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액션태그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설명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390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include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&lt;jsp:include&gt;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다른 페이지의 실행결과를 현재의 페이지에 포함시킬 때 사용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82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forward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&lt;jsp:forward&gt;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페이지 사이의 제어를 이동시킬 때 사용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82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plug-in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&lt;jsp:plug-in&gt;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웹 브라우저에서 자바 애플릿을 실행시킬 때 사용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82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useBean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&lt;jsp:useBean&gt;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자바빈을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JSP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페이지에서 사용할 때 사용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82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setProperty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&lt;jsp:setProperty&gt;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프로퍼티의 값을 세팅할 때 사용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82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getProperty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&lt;jsp:getProperty&gt;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프로퍼티의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값을 얻어낼 때 사용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36912"/>
            <a:ext cx="7488000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페이지의 모듈화에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include </a:t>
            </a:r>
            <a:r>
              <a:rPr lang="ko-KR" altLang="en-US" dirty="0" smtClean="0"/>
              <a:t>액션태그와 </a:t>
            </a:r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주로 조각코드를 삽입할 때 사용되고</a:t>
            </a:r>
            <a:r>
              <a:rPr lang="en-US" altLang="ko-KR" dirty="0" smtClean="0"/>
              <a:t>, include </a:t>
            </a:r>
            <a:r>
              <a:rPr lang="ko-KR" altLang="en-US" dirty="0" smtClean="0"/>
              <a:t>액션 태그는 페이지를 모듈화 할 때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템플릿 페이지를 작성할 때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모듈화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36912"/>
            <a:ext cx="7488000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페이지의 모듈화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include </a:t>
            </a:r>
            <a:r>
              <a:rPr lang="ko-KR" altLang="en-US" dirty="0" smtClean="0"/>
              <a:t>액션태그와 </a:t>
            </a:r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주로 조각코드를 삽입할 때 사용되고</a:t>
            </a:r>
            <a:r>
              <a:rPr lang="en-US" altLang="ko-KR" dirty="0" smtClean="0"/>
              <a:t>, include </a:t>
            </a:r>
            <a:r>
              <a:rPr lang="ko-KR" altLang="en-US" dirty="0" smtClean="0"/>
              <a:t>액션 태그는 페이지를 모듈화 할 때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템플릿 페이지를 작성할 때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JSP</a:t>
            </a:r>
            <a:r>
              <a:rPr lang="ko-KR" altLang="en-US" dirty="0">
                <a:latin typeface="+mj-ea"/>
              </a:rPr>
              <a:t>페이지의 모듈화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include 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&gt;)</a:t>
            </a:r>
            <a:r>
              <a:rPr lang="ko-KR" altLang="en-US" dirty="0" smtClean="0"/>
              <a:t>의 사용법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page="</a:t>
            </a:r>
            <a:r>
              <a:rPr lang="ko-KR" altLang="en-US" dirty="0" smtClean="0"/>
              <a:t>포함될 페이지</a:t>
            </a:r>
            <a:r>
              <a:rPr lang="en-US" altLang="ko-KR" dirty="0" smtClean="0"/>
              <a:t>" flush="true"/&gt;</a:t>
            </a:r>
          </a:p>
          <a:p>
            <a:pPr lvl="2"/>
            <a:r>
              <a:rPr lang="en-US" altLang="ko-KR" dirty="0" smtClean="0"/>
              <a:t>page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현재 페이지에 결과가 포함될 페이지명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flush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포함될 페이지로 제어가 이동될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포함하는 페이지가 지금까지 출력 버퍼에 저장한 결과를 처리하는 방법을 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 </a:t>
            </a:r>
            <a:r>
              <a:rPr lang="ko-KR" altLang="en-US" dirty="0" smtClean="0"/>
              <a:t>액션 태그의 권장 형태</a:t>
            </a:r>
          </a:p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page="</a:t>
            </a:r>
            <a:r>
              <a:rPr lang="ko-KR" altLang="en-US" dirty="0" smtClean="0"/>
              <a:t>포함될 페이지</a:t>
            </a:r>
            <a:r>
              <a:rPr lang="en-US" altLang="ko-KR" dirty="0" smtClean="0"/>
              <a:t>" flush="false"/&gt;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모듈화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42600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include </a:t>
            </a:r>
            <a:r>
              <a:rPr lang="ko-KR" altLang="en-US" smtClean="0"/>
              <a:t>액션태그의 처리 과정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모듈화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107125576" descr="image08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676" y="3312337"/>
            <a:ext cx="7668000" cy="2708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4464496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</a:pPr>
            <a:r>
              <a:rPr lang="ko-KR" altLang="en-US" sz="1800" dirty="0" smtClean="0"/>
              <a:t>① 웹 브라우저가 </a:t>
            </a:r>
            <a:r>
              <a:rPr lang="en-US" altLang="ko-KR" sz="1800" dirty="0" smtClean="0"/>
              <a:t>a.jsp</a:t>
            </a:r>
            <a:r>
              <a:rPr lang="ko-KR" altLang="en-US" sz="1800" dirty="0" smtClean="0"/>
              <a:t>페이지를 웹 서버에 요청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② </a:t>
            </a:r>
            <a:r>
              <a:rPr lang="ko-KR" altLang="en-US" sz="1800" dirty="0" smtClean="0"/>
              <a:t>서버는 </a:t>
            </a:r>
            <a:r>
              <a:rPr lang="ko-KR" altLang="en-US" sz="1800" dirty="0" err="1" smtClean="0"/>
              <a:t>요청받은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a.jsp</a:t>
            </a:r>
            <a:r>
              <a:rPr lang="ko-KR" altLang="en-US" sz="1800" dirty="0" smtClean="0"/>
              <a:t>페이지를 처리하는데</a:t>
            </a:r>
            <a:r>
              <a:rPr lang="en-US" altLang="ko-KR" sz="1800" dirty="0" smtClean="0"/>
              <a:t>, a.jsp</a:t>
            </a:r>
            <a:r>
              <a:rPr lang="ko-KR" altLang="en-US" sz="1800" dirty="0" smtClean="0"/>
              <a:t>페이지 </a:t>
            </a:r>
            <a:r>
              <a:rPr lang="ko-KR" altLang="en-US" sz="1800" smtClean="0"/>
              <a:t>내에서 출력 내용은 </a:t>
            </a:r>
            <a:r>
              <a:rPr lang="ko-KR" altLang="en-US" sz="1800" dirty="0" smtClean="0"/>
              <a:t>출력버퍼에 저장하는 등의 작업을 처리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③ </a:t>
            </a:r>
            <a:r>
              <a:rPr lang="ko-KR" altLang="en-US" sz="1800" dirty="0" smtClean="0"/>
              <a:t>이때 </a:t>
            </a: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jsp:include</a:t>
            </a:r>
            <a:r>
              <a:rPr lang="en-US" altLang="ko-KR" sz="1800" dirty="0" smtClean="0"/>
              <a:t> page="b.jsp" flush="false"/&gt;</a:t>
            </a:r>
            <a:r>
              <a:rPr lang="ko-KR" altLang="en-US" sz="1800" dirty="0" smtClean="0"/>
              <a:t>문장을 만나면 하던 작업을 멈추고 프로그램제어를 </a:t>
            </a:r>
            <a:r>
              <a:rPr lang="en-US" altLang="ko-KR" sz="1800" dirty="0" smtClean="0"/>
              <a:t>b.jsp</a:t>
            </a:r>
            <a:r>
              <a:rPr lang="ko-KR" altLang="en-US" sz="1800" dirty="0" smtClean="0"/>
              <a:t>페이지로 이동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④ b.jsp</a:t>
            </a:r>
            <a:r>
              <a:rPr lang="ko-KR" altLang="en-US" sz="1800" dirty="0" smtClean="0"/>
              <a:t>페이지를 처리한다</a:t>
            </a:r>
            <a:r>
              <a:rPr lang="en-US" altLang="ko-KR" sz="1800" dirty="0" smtClean="0"/>
              <a:t>. b.jsp</a:t>
            </a:r>
            <a:r>
              <a:rPr lang="ko-KR" altLang="en-US" sz="1800" dirty="0" smtClean="0"/>
              <a:t>페이지 내에 출력내용은 출력버퍼에 저장하는 등의 작업을 처리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⑤ b.jsp</a:t>
            </a:r>
            <a:r>
              <a:rPr lang="ko-KR" altLang="en-US" sz="1800" dirty="0" smtClean="0"/>
              <a:t>페이지를 처리가 끝나면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다시 </a:t>
            </a:r>
            <a:r>
              <a:rPr lang="en-US" altLang="ko-KR" sz="1800" dirty="0" smtClean="0"/>
              <a:t>a.jsp</a:t>
            </a:r>
            <a:r>
              <a:rPr lang="ko-KR" altLang="en-US" sz="1800" dirty="0" smtClean="0"/>
              <a:t>페이지로 프로그램의 제어가 이동하는데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이동위치는 </a:t>
            </a: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jsp:include</a:t>
            </a:r>
            <a:r>
              <a:rPr lang="en-US" altLang="ko-KR" sz="1800" dirty="0" smtClean="0"/>
              <a:t> page="b.jsp" flush="false"/&gt;</a:t>
            </a:r>
            <a:r>
              <a:rPr lang="ko-KR" altLang="en-US" sz="1800" dirty="0" smtClean="0"/>
              <a:t>문장 다음 행이 됨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⑥ a.jsp</a:t>
            </a:r>
            <a:r>
              <a:rPr lang="ko-KR" altLang="en-US" sz="1800" dirty="0" smtClean="0"/>
              <a:t>페이지의 나머지 부분을 처리한다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출력할 내용이 있으면 출력버퍼에 저장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⑦ </a:t>
            </a:r>
            <a:r>
              <a:rPr lang="ko-KR" altLang="en-US" sz="1800" dirty="0" smtClean="0"/>
              <a:t>출력버퍼의 내용을 웹 브라우저로 응답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모듈화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89</TotalTime>
  <Words>896</Words>
  <Application>Microsoft Office PowerPoint</Application>
  <PresentationFormat>화면 슬라이드 쇼(4:3)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HY그래픽M</vt:lpstr>
      <vt:lpstr>굴림</vt:lpstr>
      <vt:lpstr>Candara</vt:lpstr>
      <vt:lpstr>Symbol</vt:lpstr>
      <vt:lpstr>파형</vt:lpstr>
      <vt:lpstr>8장. JSP페이지의 액션태그(Action tag)</vt:lpstr>
      <vt:lpstr>목차</vt:lpstr>
      <vt:lpstr>액션태그(Action tag)의 개요</vt:lpstr>
      <vt:lpstr>액션태그(Action tag)의 개요</vt:lpstr>
      <vt:lpstr>JSP페이지의 모듈화</vt:lpstr>
      <vt:lpstr>JSP페이지의 모듈화</vt:lpstr>
      <vt:lpstr>JSP페이지의 모듈화</vt:lpstr>
      <vt:lpstr>JSP페이지의 모듈화</vt:lpstr>
      <vt:lpstr>JSP페이지의 모듈화</vt:lpstr>
      <vt:lpstr>JSP페이지의 모듈화</vt:lpstr>
      <vt:lpstr>JSP페이지의 모듈화</vt:lpstr>
      <vt:lpstr>JSP페이지의 모듈화</vt:lpstr>
      <vt:lpstr>JSP페이지의 흐름제어</vt:lpstr>
      <vt:lpstr>JSP페이지의 흐름제어</vt:lpstr>
      <vt:lpstr>JSP페이지의 흐름제어</vt:lpstr>
      <vt:lpstr>JSP페이지의 흐름제어</vt:lpstr>
      <vt:lpstr>JSP페이지의 흐름제어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유은경</cp:lastModifiedBy>
  <cp:revision>18</cp:revision>
  <dcterms:created xsi:type="dcterms:W3CDTF">2013-09-17T23:14:30Z</dcterms:created>
  <dcterms:modified xsi:type="dcterms:W3CDTF">2015-09-21T05:50:38Z</dcterms:modified>
</cp:coreProperties>
</file>