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57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30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1ACD6-E33B-4713-8C25-D33C1762511E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E6988-728B-4C88-8E17-2606F87D60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79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12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112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112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112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112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11225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11225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11225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11225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FC1CEFAD-AC18-49CA-908C-4013430D91E5}" type="slidenum">
              <a:rPr lang="en-US" altLang="ko-KR"/>
              <a:pPr eaLnBrk="1" hangingPunct="1"/>
              <a:t>1</a:t>
            </a:fld>
            <a:endParaRPr lang="en-US" altLang="ko-KR"/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161455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12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112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112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112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112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11225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11225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11225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11225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9D30D0EF-AC3E-4C4D-92B4-3AEBA03ED887}" type="slidenum">
              <a:rPr lang="en-US" altLang="ko-KR"/>
              <a:pPr eaLnBrk="1" hangingPunct="1"/>
              <a:t>2</a:t>
            </a:fld>
            <a:endParaRPr lang="en-US" altLang="ko-KR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2"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772910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98C5-6055-4714-9282-2C8CB47F652D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A412-C1E0-4384-8494-BAACAC16E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44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98C5-6055-4714-9282-2C8CB47F652D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A412-C1E0-4384-8494-BAACAC16E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07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98C5-6055-4714-9282-2C8CB47F652D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A412-C1E0-4384-8494-BAACAC16E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93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98C5-6055-4714-9282-2C8CB47F652D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A412-C1E0-4384-8494-BAACAC16E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96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98C5-6055-4714-9282-2C8CB47F652D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A412-C1E0-4384-8494-BAACAC16E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0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98C5-6055-4714-9282-2C8CB47F652D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A412-C1E0-4384-8494-BAACAC16E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69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98C5-6055-4714-9282-2C8CB47F652D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A412-C1E0-4384-8494-BAACAC16E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61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98C5-6055-4714-9282-2C8CB47F652D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A412-C1E0-4384-8494-BAACAC16E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4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98C5-6055-4714-9282-2C8CB47F652D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A412-C1E0-4384-8494-BAACAC16E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39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98C5-6055-4714-9282-2C8CB47F652D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A412-C1E0-4384-8494-BAACAC16E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43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98C5-6055-4714-9282-2C8CB47F652D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A412-C1E0-4384-8494-BAACAC16E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78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098C5-6055-4714-9282-2C8CB47F652D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FA412-C1E0-4384-8494-BAACAC16E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14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881320" y="1166824"/>
            <a:ext cx="8382000" cy="445452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vert="eaVert" wrap="none" lIns="93600" tIns="46800" rIns="93600" bIns="468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271" y="1392248"/>
            <a:ext cx="1260475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375158" y="1400186"/>
            <a:ext cx="811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b="1"/>
              <a:t>Client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8193220" y="1446224"/>
            <a:ext cx="893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b="1"/>
              <a:t>Server</a:t>
            </a: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3600582" y="1812936"/>
            <a:ext cx="0" cy="371951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6800" tIns="46800" rIns="0" bIns="46800" anchor="ctr">
            <a:spAutoFit/>
          </a:bodyPr>
          <a:lstStyle/>
          <a:p>
            <a:endParaRPr lang="ko-KR" alt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8913945" y="1812937"/>
            <a:ext cx="0" cy="36734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6800" tIns="46800" rIns="0" bIns="46800" anchor="ctr">
            <a:spAutoFit/>
          </a:bodyPr>
          <a:lstStyle/>
          <a:p>
            <a:endParaRPr lang="ko-KR" alt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3735521" y="2233623"/>
            <a:ext cx="50434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6800" tIns="46800" rIns="0" bIns="46800" anchor="ctr">
            <a:spAutoFit/>
          </a:bodyPr>
          <a:lstStyle/>
          <a:p>
            <a:endParaRPr lang="ko-KR" alt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3703770" y="3649028"/>
            <a:ext cx="50434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6800" tIns="46800" rIns="0" bIns="46800" anchor="ctr">
            <a:spAutoFit/>
          </a:bodyPr>
          <a:lstStyle/>
          <a:p>
            <a:endParaRPr lang="ko-KR" altLang="en-US"/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4238757" y="1885961"/>
            <a:ext cx="56663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6800" tIns="46800" rIns="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dirty="0"/>
              <a:t>request</a:t>
            </a:r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3918082" y="1885961"/>
            <a:ext cx="298450" cy="303212"/>
          </a:xfrm>
          <a:prstGeom prst="ellipse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543" name="Oval 15"/>
          <p:cNvSpPr>
            <a:spLocks noChangeArrowheads="1"/>
          </p:cNvSpPr>
          <p:nvPr/>
        </p:nvSpPr>
        <p:spPr bwMode="auto">
          <a:xfrm>
            <a:off x="4743581" y="3693478"/>
            <a:ext cx="298450" cy="303212"/>
          </a:xfrm>
          <a:prstGeom prst="ellipse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22548" name="Picture 20" descr="serv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332" y="1409711"/>
            <a:ext cx="7239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0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958" y="2336812"/>
            <a:ext cx="44481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1" name="Picture 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657" y="4053841"/>
            <a:ext cx="4113213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69" name="Picture 41" descr="driv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695" y="2697174"/>
            <a:ext cx="990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70" name="Picture 4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583" y="1255724"/>
            <a:ext cx="1031875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5056319" y="3690105"/>
            <a:ext cx="677238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6800" tIns="46800" rIns="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dirty="0" smtClean="0"/>
              <a:t>response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54398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481268" y="5713434"/>
            <a:ext cx="9144000" cy="317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vert="eaVert" wrap="none" lIns="93600" tIns="46800" rIns="93600" bIns="468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>
            <a:off x="1493968" y="6343671"/>
            <a:ext cx="9131300" cy="0"/>
          </a:xfrm>
          <a:prstGeom prst="line">
            <a:avLst/>
          </a:prstGeom>
          <a:noFill/>
          <a:ln w="12700">
            <a:solidFill>
              <a:srgbClr val="8C8C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819281" y="740957"/>
            <a:ext cx="5181600" cy="4351338"/>
          </a:xfrm>
        </p:spPr>
        <p:txBody>
          <a:bodyPr/>
          <a:lstStyle/>
          <a:p>
            <a:pPr eaLnBrk="1" hangingPunct="1"/>
            <a:r>
              <a:rPr lang="en-US" altLang="ko-KR" sz="2000" dirty="0"/>
              <a:t>GET </a:t>
            </a:r>
            <a:r>
              <a:rPr lang="ko-KR" altLang="en-US" sz="2000" dirty="0"/>
              <a:t>방식</a:t>
            </a:r>
          </a:p>
          <a:p>
            <a:pPr lvl="1" eaLnBrk="1" hangingPunct="1"/>
            <a:r>
              <a:rPr lang="en-US" altLang="ko-KR" sz="1800" dirty="0"/>
              <a:t>URL</a:t>
            </a:r>
            <a:r>
              <a:rPr lang="ko-KR" altLang="en-US" sz="1800" dirty="0"/>
              <a:t>에 전달하고자 하는 정보를 포함해서 정보를 전달하는 방법</a:t>
            </a:r>
          </a:p>
          <a:p>
            <a:pPr lvl="1" eaLnBrk="1" hangingPunct="1"/>
            <a:r>
              <a:rPr lang="ko-KR" altLang="en-US" sz="1800" dirty="0"/>
              <a:t>요청 메시지 형태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153281" y="740957"/>
            <a:ext cx="5181600" cy="4351338"/>
          </a:xfrm>
        </p:spPr>
        <p:txBody>
          <a:bodyPr/>
          <a:lstStyle/>
          <a:p>
            <a:pPr eaLnBrk="1" hangingPunct="1"/>
            <a:r>
              <a:rPr lang="en-US" altLang="ko-KR" sz="2000"/>
              <a:t>POST </a:t>
            </a:r>
            <a:r>
              <a:rPr lang="ko-KR" altLang="en-US" sz="2000"/>
              <a:t>방식</a:t>
            </a:r>
          </a:p>
          <a:p>
            <a:pPr lvl="1" eaLnBrk="1" hangingPunct="1"/>
            <a:r>
              <a:rPr lang="ko-KR" altLang="en-US" sz="1800"/>
              <a:t>전달하고자 하는 정보를 첨부파일 형태로 포함해서 전송하는 방법</a:t>
            </a: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932" y="3646510"/>
            <a:ext cx="3584575" cy="2263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557" y="4364060"/>
            <a:ext cx="3576637" cy="154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957518" y="4260853"/>
            <a:ext cx="3690938" cy="371513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46800" tIns="46800" rIns="0"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2654602" y="5999185"/>
            <a:ext cx="2236446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6800" tIns="46800" rIns="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600"/>
              <a:t>GET </a:t>
            </a:r>
            <a:r>
              <a:rPr lang="ko-KR" altLang="en-US" sz="1600"/>
              <a:t>방식의 요청 메시지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7272143" y="5999185"/>
            <a:ext cx="2339038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6800" tIns="46800" rIns="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600"/>
              <a:t>POST </a:t>
            </a:r>
            <a:r>
              <a:rPr lang="ko-KR" altLang="en-US" sz="1600"/>
              <a:t>방식의 요청 메시지</a:t>
            </a: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6593019" y="3540922"/>
            <a:ext cx="3723935" cy="371513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46800" tIns="46800" rIns="0"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6593019" y="5657060"/>
            <a:ext cx="765175" cy="371513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6800" tIns="46800" rIns="0"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2452818" y="2068534"/>
            <a:ext cx="3195638" cy="495300"/>
          </a:xfrm>
          <a:prstGeom prst="rect">
            <a:avLst/>
          </a:prstGeom>
          <a:solidFill>
            <a:srgbClr val="EAEAEA"/>
          </a:solidFill>
          <a:ln w="3175" algn="ctr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6800" tIns="46800" rIns="0" bIns="468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/>
              <a:t>URL?</a:t>
            </a:r>
            <a:r>
              <a:rPr lang="ko-KR" altLang="en-US" sz="1600"/>
              <a:t>이름</a:t>
            </a:r>
            <a:r>
              <a:rPr lang="en-US" altLang="ko-KR" sz="1600"/>
              <a:t>=</a:t>
            </a:r>
            <a:r>
              <a:rPr lang="ko-KR" altLang="en-US" sz="1600"/>
              <a:t>값</a:t>
            </a:r>
            <a:r>
              <a:rPr lang="en-US" altLang="ko-KR" sz="1600"/>
              <a:t>&amp;</a:t>
            </a:r>
            <a:r>
              <a:rPr lang="ko-KR" altLang="en-US" sz="1600"/>
              <a:t>이름</a:t>
            </a:r>
            <a:r>
              <a:rPr lang="en-US" altLang="ko-KR" sz="1600"/>
              <a:t>=</a:t>
            </a:r>
            <a:r>
              <a:rPr lang="ko-KR" altLang="en-US" sz="1600"/>
              <a:t>값</a:t>
            </a:r>
            <a:r>
              <a:rPr lang="en-US" altLang="ko-KR" sz="1600"/>
              <a:t>&amp;...</a:t>
            </a:r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2879856" y="3419496"/>
            <a:ext cx="1733550" cy="46384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6800" tIns="46800" rIns="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URL</a:t>
            </a:r>
            <a:r>
              <a:rPr lang="ko-KR" altLang="en-US" sz="1200"/>
              <a:t>에 파라미터 정보가 포함되어 있다</a:t>
            </a:r>
            <a:r>
              <a:rPr lang="en-US" altLang="ko-KR" sz="1200"/>
              <a:t>.</a:t>
            </a:r>
          </a:p>
        </p:txBody>
      </p:sp>
      <p:cxnSp>
        <p:nvCxnSpPr>
          <p:cNvPr id="5136" name="AutoShape 16"/>
          <p:cNvCxnSpPr>
            <a:cxnSpLocks noChangeShapeType="1"/>
            <a:stCxn id="5135" idx="2"/>
            <a:endCxn id="5129" idx="0"/>
          </p:cNvCxnSpPr>
          <p:nvPr/>
        </p:nvCxnSpPr>
        <p:spPr bwMode="auto">
          <a:xfrm rot="16200000" flipH="1">
            <a:off x="3586054" y="4043919"/>
            <a:ext cx="377511" cy="56356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7899532" y="2740046"/>
            <a:ext cx="1754187" cy="6485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6800" tIns="46800" rIns="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200"/>
              <a:t>파라미터 정보가 </a:t>
            </a:r>
            <a:r>
              <a:rPr lang="en-US" altLang="ko-KR" sz="1200"/>
              <a:t>HTTP </a:t>
            </a:r>
            <a:r>
              <a:rPr lang="ko-KR" altLang="en-US" sz="1200"/>
              <a:t>메시지의 첨부파일 형태로 포함되어 있다</a:t>
            </a:r>
            <a:r>
              <a:rPr lang="en-US" altLang="ko-KR" sz="1200"/>
              <a:t>.</a:t>
            </a:r>
          </a:p>
        </p:txBody>
      </p:sp>
      <p:cxnSp>
        <p:nvCxnSpPr>
          <p:cNvPr id="5138" name="AutoShape 18"/>
          <p:cNvCxnSpPr>
            <a:cxnSpLocks noChangeShapeType="1"/>
            <a:stCxn id="5137" idx="1"/>
            <a:endCxn id="5132" idx="0"/>
          </p:cNvCxnSpPr>
          <p:nvPr/>
        </p:nvCxnSpPr>
        <p:spPr bwMode="auto">
          <a:xfrm rot="10800000" flipH="1" flipV="1">
            <a:off x="7899531" y="3064302"/>
            <a:ext cx="555455" cy="476620"/>
          </a:xfrm>
          <a:prstGeom prst="bentConnector4">
            <a:avLst>
              <a:gd name="adj1" fmla="val -41155"/>
              <a:gd name="adj2" fmla="val 84016"/>
            </a:avLst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39" name="AutoShape 19"/>
          <p:cNvCxnSpPr>
            <a:cxnSpLocks noChangeShapeType="1"/>
            <a:stCxn id="5137" idx="1"/>
            <a:endCxn id="5133" idx="1"/>
          </p:cNvCxnSpPr>
          <p:nvPr/>
        </p:nvCxnSpPr>
        <p:spPr bwMode="auto">
          <a:xfrm rot="10800000" flipV="1">
            <a:off x="6573969" y="3019447"/>
            <a:ext cx="1325563" cy="2824163"/>
          </a:xfrm>
          <a:prstGeom prst="bentConnector3">
            <a:avLst>
              <a:gd name="adj1" fmla="val 129579"/>
            </a:avLst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5140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156" y="2833709"/>
            <a:ext cx="4271962" cy="2413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1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281" y="2112985"/>
            <a:ext cx="4221162" cy="230187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2" name="Rectangle 22"/>
          <p:cNvSpPr>
            <a:spLocks noChangeArrowheads="1"/>
          </p:cNvSpPr>
          <p:nvPr/>
        </p:nvSpPr>
        <p:spPr bwMode="auto">
          <a:xfrm>
            <a:off x="4613405" y="2760666"/>
            <a:ext cx="797319" cy="371513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46800" tIns="46800" rIns="0"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cxnSp>
        <p:nvCxnSpPr>
          <p:cNvPr id="5144" name="AutoShape 24"/>
          <p:cNvCxnSpPr>
            <a:cxnSpLocks noChangeShapeType="1"/>
            <a:stCxn id="5135" idx="3"/>
            <a:endCxn id="5142" idx="2"/>
          </p:cNvCxnSpPr>
          <p:nvPr/>
        </p:nvCxnSpPr>
        <p:spPr bwMode="auto">
          <a:xfrm flipV="1">
            <a:off x="4613406" y="3132179"/>
            <a:ext cx="398659" cy="519240"/>
          </a:xfrm>
          <a:prstGeom prst="bentConnector2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1139956" y="296062"/>
            <a:ext cx="56663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6800" tIns="46800" rIns="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dirty="0"/>
              <a:t>request</a:t>
            </a:r>
          </a:p>
        </p:txBody>
      </p:sp>
      <p:sp>
        <p:nvSpPr>
          <p:cNvPr id="31" name="Oval 13"/>
          <p:cNvSpPr>
            <a:spLocks noChangeArrowheads="1"/>
          </p:cNvSpPr>
          <p:nvPr/>
        </p:nvSpPr>
        <p:spPr bwMode="auto">
          <a:xfrm>
            <a:off x="819281" y="296062"/>
            <a:ext cx="298450" cy="303212"/>
          </a:xfrm>
          <a:prstGeom prst="ellipse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44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880" y="1087132"/>
            <a:ext cx="5594261" cy="21605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2290497" y="3294971"/>
            <a:ext cx="5518457" cy="3042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&lt;!DOCTYPE html</a:t>
            </a:r>
            <a:r>
              <a:rPr lang="en-US" altLang="ko-KR" sz="1200" dirty="0" smtClean="0"/>
              <a:t>&gt;</a:t>
            </a:r>
          </a:p>
          <a:p>
            <a:pPr marL="0" indent="0">
              <a:buNone/>
            </a:pPr>
            <a:r>
              <a:rPr lang="en-US" altLang="ko-KR" sz="1200" dirty="0" smtClean="0"/>
              <a:t>&lt;</a:t>
            </a:r>
            <a:r>
              <a:rPr lang="en-US" altLang="ko-KR" sz="1200" dirty="0"/>
              <a:t>html&gt;</a:t>
            </a:r>
          </a:p>
          <a:p>
            <a:pPr marL="0" indent="0">
              <a:buNone/>
            </a:pPr>
            <a:r>
              <a:rPr lang="en-US" altLang="ko-KR" sz="1200" dirty="0"/>
              <a:t>&lt;head&gt;</a:t>
            </a:r>
          </a:p>
          <a:p>
            <a:pPr marL="0" indent="0">
              <a:buNone/>
            </a:pPr>
            <a:r>
              <a:rPr lang="en-US" altLang="ko-KR" sz="1200" dirty="0"/>
              <a:t>&lt;meta charset="UTF-8"&gt;</a:t>
            </a:r>
          </a:p>
          <a:p>
            <a:pPr marL="0" indent="0">
              <a:buNone/>
            </a:pPr>
            <a:r>
              <a:rPr lang="en-US" altLang="ko-KR" sz="1200" dirty="0" smtClean="0"/>
              <a:t>&lt;</a:t>
            </a:r>
            <a:r>
              <a:rPr lang="en-US" altLang="ko-KR" sz="1200" dirty="0"/>
              <a:t>title&gt;</a:t>
            </a:r>
            <a:r>
              <a:rPr lang="ko-KR" altLang="en-US" sz="1200" dirty="0"/>
              <a:t>가입 처리</a:t>
            </a:r>
            <a:r>
              <a:rPr lang="en-US" altLang="ko-KR" sz="1200" dirty="0"/>
              <a:t>&lt;/title&gt;</a:t>
            </a:r>
          </a:p>
          <a:p>
            <a:pPr marL="0" indent="0">
              <a:buNone/>
            </a:pPr>
            <a:r>
              <a:rPr lang="en-US" altLang="ko-KR" sz="1200" dirty="0"/>
              <a:t>&lt;/head&gt;</a:t>
            </a:r>
          </a:p>
          <a:p>
            <a:pPr marL="0" indent="0">
              <a:buNone/>
            </a:pPr>
            <a:r>
              <a:rPr lang="en-US" altLang="ko-KR" sz="1200" dirty="0"/>
              <a:t>&lt;body&gt;</a:t>
            </a:r>
          </a:p>
          <a:p>
            <a:pPr marL="0" indent="0">
              <a:buNone/>
            </a:pPr>
            <a:r>
              <a:rPr lang="ko-KR" altLang="en-US" sz="1200" dirty="0"/>
              <a:t>학생 객체의 </a:t>
            </a:r>
            <a:r>
              <a:rPr lang="ko-KR" altLang="en-US" sz="1200" dirty="0" err="1"/>
              <a:t>주소값</a:t>
            </a:r>
            <a:r>
              <a:rPr lang="ko-KR" altLang="en-US" sz="1200" dirty="0"/>
              <a:t> </a:t>
            </a:r>
            <a:r>
              <a:rPr lang="en-US" altLang="ko-KR" sz="1200" dirty="0"/>
              <a:t>= advisor.StudentBean@7dc50ef9</a:t>
            </a:r>
          </a:p>
          <a:p>
            <a:pPr marL="0" indent="0">
              <a:buNone/>
            </a:pPr>
            <a:r>
              <a:rPr lang="en-US" altLang="ko-KR" sz="1200" dirty="0"/>
              <a:t>&lt;h3&gt;</a:t>
            </a:r>
            <a:r>
              <a:rPr lang="ko-KR" altLang="en-US" sz="1200" dirty="0"/>
              <a:t>학생 정보는 학번</a:t>
            </a:r>
            <a:r>
              <a:rPr lang="en-US" altLang="ko-KR" sz="1200" dirty="0"/>
              <a:t>:2019999 </a:t>
            </a:r>
            <a:r>
              <a:rPr lang="ko-KR" altLang="en-US" sz="1200" dirty="0"/>
              <a:t>이름</a:t>
            </a:r>
            <a:r>
              <a:rPr lang="en-US" altLang="ko-KR" sz="1200" dirty="0"/>
              <a:t>:</a:t>
            </a:r>
            <a:r>
              <a:rPr lang="ko-KR" altLang="en-US" sz="1200" dirty="0" err="1"/>
              <a:t>김아무개</a:t>
            </a:r>
            <a:r>
              <a:rPr lang="ko-KR" altLang="en-US" sz="1200" dirty="0"/>
              <a:t> 지도교수</a:t>
            </a:r>
            <a:r>
              <a:rPr lang="en-US" altLang="ko-KR" sz="1200" dirty="0"/>
              <a:t>:</a:t>
            </a:r>
            <a:r>
              <a:rPr lang="ko-KR" altLang="en-US" sz="1200" dirty="0" err="1" smtClean="0"/>
              <a:t>음두헌입니다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h3</a:t>
            </a:r>
            <a:r>
              <a:rPr lang="en-US" altLang="ko-KR" sz="1200" dirty="0" smtClean="0"/>
              <a:t>&gt;</a:t>
            </a:r>
          </a:p>
          <a:p>
            <a:pPr marL="0" indent="0">
              <a:buNone/>
            </a:pPr>
            <a:r>
              <a:rPr lang="en-US" altLang="ko-KR" sz="1200" dirty="0" smtClean="0"/>
              <a:t>…..</a:t>
            </a:r>
            <a:endParaRPr lang="en-US" altLang="ko-KR" sz="1200" dirty="0"/>
          </a:p>
        </p:txBody>
      </p:sp>
      <p:sp>
        <p:nvSpPr>
          <p:cNvPr id="7" name="Oval 15"/>
          <p:cNvSpPr>
            <a:spLocks noChangeArrowheads="1"/>
          </p:cNvSpPr>
          <p:nvPr/>
        </p:nvSpPr>
        <p:spPr bwMode="auto">
          <a:xfrm>
            <a:off x="1413904" y="338576"/>
            <a:ext cx="298450" cy="303212"/>
          </a:xfrm>
          <a:prstGeom prst="ellipse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726642" y="335203"/>
            <a:ext cx="677238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6800" tIns="46800" rIns="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dirty="0" smtClean="0"/>
              <a:t>response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22073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123</Words>
  <Application>Microsoft Office PowerPoint</Application>
  <PresentationFormat>와이드스크린</PresentationFormat>
  <Paragraphs>32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굴림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5.1.1 GET과 POST의 요청 방식</dc:title>
  <dc:creator>eum</dc:creator>
  <cp:lastModifiedBy>eum</cp:lastModifiedBy>
  <cp:revision>7</cp:revision>
  <dcterms:created xsi:type="dcterms:W3CDTF">2019-11-02T02:17:23Z</dcterms:created>
  <dcterms:modified xsi:type="dcterms:W3CDTF">2019-11-02T02:50:34Z</dcterms:modified>
</cp:coreProperties>
</file>