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77" r:id="rId16"/>
    <p:sldId id="278" r:id="rId17"/>
    <p:sldId id="279" r:id="rId18"/>
    <p:sldId id="280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2006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9-03-18T02:08:41.5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287E4FF-B071-4384-8BF3-56881FC3E434}" emma:medium="tactile" emma:mode="ink">
          <msink:context xmlns:msink="http://schemas.microsoft.com/ink/2010/main" type="writingRegion" rotatedBoundingBox="2806,7057 4092,7136 4048,7848 2763,7770"/>
        </emma:interpretation>
      </emma:emma>
    </inkml:annotationXML>
    <inkml:traceGroup>
      <inkml:annotationXML>
        <emma:emma xmlns:emma="http://www.w3.org/2003/04/emma" version="1.0">
          <emma:interpretation id="{4E3E0135-9F72-4A32-8DB0-5476A5ABCE71}" emma:medium="tactile" emma:mode="ink">
            <msink:context xmlns:msink="http://schemas.microsoft.com/ink/2010/main" type="paragraph" rotatedBoundingBox="2806,7057 4092,7136 4048,7848 2763,77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6C8BFC-A496-419B-B2E4-56C881BDABAF}" emma:medium="tactile" emma:mode="ink">
              <msink:context xmlns:msink="http://schemas.microsoft.com/ink/2010/main" type="line" rotatedBoundingBox="2806,7057 4092,7136 4048,7848 2763,7770"/>
            </emma:interpretation>
          </emma:emma>
        </inkml:annotationXML>
        <inkml:traceGroup>
          <inkml:annotationXML>
            <emma:emma xmlns:emma="http://www.w3.org/2003/04/emma" version="1.0">
              <emma:interpretation id="{AFA96D5B-3F58-42FA-8BB7-F6BD340CCBE9}" emma:medium="tactile" emma:mode="ink">
                <msink:context xmlns:msink="http://schemas.microsoft.com/ink/2010/main" type="inkWord" rotatedBoundingBox="2806,7057 4092,7136 4048,7848 2763,7770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262 25 0,'0'-25'0,"-25"25"141,-1 0-79,1 0 1,-1 0-48,1 0 79,0 25-63,-1 1 47,1-26-46,25 25-32,0 1 31,0-1 16,-26-25-47,26 25 31,-25 1 47,25-1-47,0 1-15,0-1 62,0 0-47,0 1 1,0-1 14,0 1-14,0-1 46,0 0-47,0 1 16,0-1-16,0 26 32,0-26-16,25-25-32,-25 26 1,0-1-1,26-25 1,-1 0-16,-25 26 31,26-26-31,-1 0 16,0 0 0,-25 25-1,26-25 1,-1 0-1,-25 25-15,26-25 16,-1 0-16,0 0 16,-25 26-1,26-26 17,-1 0-17,1 0 1,-1 0-1,0 25 1,1-25 15,-1 0-15,1 0 0,-1 0 15,0 0 0,1 0-31,-1 0 16,1 0-1,-1 0 1,0 0 0,1 0-1,-1 0 16,1 0-15,-1 0 15,0 0-15,1 0 31,-1 0-32,1 0 1,-1 0 0,0 0 15,1 0 0,-1 0-31,1 0 31,-1 0 1,-25-25-32,25 25 31,1 0-15,-26-26-16,25 26 31,-25-25 0,26 25 0,-1 0-31,0-25 16,1-1 46,-26 1-62,25 25 16,-25-26 15,26 26-15,-1-25 0,-25 0 15,0-1 16,0 1-16,0-1 16,0 1 31,0 0-62,0-1-1,0 1 16,0-1 32,0 1-63,0 0 47,-25 25-32,25-26-15,-26 26 32,26-25-17,-25-1 1,-1 26 0,1 0-1,0-25 16,-1 25-15,1-25 15,-1-1 1,1 26-17,0 0 1,25-25-1,-26 25 1,1 0 15,-1 0-15,1-26 0,0 26-1,-1 0 1,1 0 15,-1 0-15,1 0-1,0 0-15,-1 0 32,1 0-1,-26 0-16,26 0 1,-1 0 62,1 0-47,-1 0-15,1 0 62,0 0-31,-1 0 0,1 0-47,-1 0 47,1 0 15,0 0-62,-1 0 0,1 0 110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1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0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7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3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5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2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0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7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0A5C-84D9-4F35-92FF-784A9238AE4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5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815" y="11229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기초프로그래밍 실습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8815" y="351059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3200" dirty="0" err="1" smtClean="0">
                <a:solidFill>
                  <a:schemeClr val="accent1"/>
                </a:solidFill>
              </a:rPr>
              <a:t>화요일반</a:t>
            </a:r>
            <a:endParaRPr lang="en-US" altLang="ko-KR" sz="3200" dirty="0" smtClean="0">
              <a:solidFill>
                <a:schemeClr val="accent1"/>
              </a:solidFill>
            </a:endParaRPr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accent1"/>
                </a:solidFill>
              </a:rPr>
              <a:t>한채윤</a:t>
            </a:r>
            <a:r>
              <a:rPr lang="ko-KR" altLang="en-US" sz="3200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dirty="0" smtClean="0">
                <a:solidFill>
                  <a:schemeClr val="accent1"/>
                </a:solidFill>
              </a:rPr>
              <a:t>: 010-3283-1772)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연습해보자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90" y="1754047"/>
            <a:ext cx="7397420" cy="44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결과창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41" r="62882"/>
          <a:stretch/>
        </p:blipFill>
        <p:spPr>
          <a:xfrm>
            <a:off x="3409406" y="2210753"/>
            <a:ext cx="571630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scanf</a:t>
            </a:r>
            <a:r>
              <a:rPr lang="en-US" altLang="ko-KR" sz="4800" dirty="0" smtClean="0"/>
              <a:t>()</a:t>
            </a:r>
            <a:r>
              <a:rPr lang="ko-KR" altLang="en-US" sz="4800" dirty="0" smtClean="0"/>
              <a:t>도 배워봅시다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47"/>
          <a:stretch/>
        </p:blipFill>
        <p:spPr>
          <a:xfrm>
            <a:off x="2815304" y="1400333"/>
            <a:ext cx="6520727" cy="52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결과창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5767"/>
          <a:stretch/>
        </p:blipFill>
        <p:spPr>
          <a:xfrm>
            <a:off x="3487084" y="2340864"/>
            <a:ext cx="5461699" cy="28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잠깐</a:t>
            </a:r>
            <a:r>
              <a:rPr lang="en-US" altLang="ko-KR" sz="4800" dirty="0" smtClean="0"/>
              <a:t>, </a:t>
            </a:r>
            <a:r>
              <a:rPr lang="ko-KR" altLang="en-US" sz="4800" dirty="0" smtClean="0"/>
              <a:t>여기서 </a:t>
            </a:r>
            <a:r>
              <a:rPr lang="en-US" altLang="ko-KR" sz="4800" dirty="0" smtClean="0"/>
              <a:t>‘</a:t>
            </a:r>
            <a:r>
              <a:rPr lang="ko-KR" altLang="en-US" sz="4800" dirty="0" smtClean="0"/>
              <a:t>변수</a:t>
            </a:r>
            <a:r>
              <a:rPr lang="en-US" altLang="ko-KR" sz="4800" dirty="0" smtClean="0"/>
              <a:t>’</a:t>
            </a:r>
            <a:r>
              <a:rPr lang="ko-KR" altLang="en-US" sz="4800" dirty="0" smtClean="0"/>
              <a:t>란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프로그램 데이터 값들이 </a:t>
            </a:r>
            <a:r>
              <a:rPr lang="ko-KR" altLang="en-US" sz="3200" dirty="0" smtClean="0">
                <a:solidFill>
                  <a:schemeClr val="accent1"/>
                </a:solidFill>
              </a:rPr>
              <a:t>일시적</a:t>
            </a:r>
            <a:r>
              <a:rPr lang="ko-KR" altLang="en-US" sz="3200" dirty="0" smtClean="0"/>
              <a:t>으로 저장되는 공간</a:t>
            </a: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변수는 주 메모리 공간에 생성되며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데이터가 저장되는</a:t>
            </a:r>
            <a:endParaRPr lang="en-US" altLang="ko-KR" sz="3200" dirty="0" smtClean="0"/>
          </a:p>
          <a:p>
            <a:pPr marL="0" indent="0" algn="ctr">
              <a:buNone/>
            </a:pPr>
            <a:r>
              <a:rPr lang="ko-KR" altLang="en-US" sz="3200" dirty="0" smtClean="0"/>
              <a:t>주 메모리에 생산된 특정 공간에 부여한 이름</a:t>
            </a:r>
            <a:endParaRPr lang="en-US" altLang="ko-KR" sz="3200" dirty="0" smtClean="0"/>
          </a:p>
          <a:p>
            <a:pPr marL="0" indent="0" algn="ctr">
              <a:buNone/>
            </a:pP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ko-KR" sz="3200" dirty="0"/>
              <a:t> </a:t>
            </a:r>
            <a:r>
              <a:rPr lang="en-US" altLang="ko-KR" sz="3200" dirty="0" smtClean="0">
                <a:solidFill>
                  <a:srgbClr val="FFC000"/>
                </a:solidFill>
              </a:rPr>
              <a:t>&amp;</a:t>
            </a:r>
            <a:r>
              <a:rPr lang="ko-KR" altLang="en-US" sz="3200" dirty="0" smtClean="0">
                <a:solidFill>
                  <a:srgbClr val="FFC000"/>
                </a:solidFill>
              </a:rPr>
              <a:t>변수 명 </a:t>
            </a:r>
            <a:r>
              <a:rPr lang="en-US" altLang="ko-KR" sz="3200" dirty="0" smtClean="0"/>
              <a:t>= </a:t>
            </a:r>
            <a:r>
              <a:rPr lang="ko-KR" altLang="en-US" sz="3200" dirty="0" smtClean="0"/>
              <a:t>변수의 </a:t>
            </a:r>
            <a:r>
              <a:rPr lang="ko-KR" altLang="en-US" sz="3200" dirty="0" smtClean="0">
                <a:solidFill>
                  <a:schemeClr val="accent1"/>
                </a:solidFill>
              </a:rPr>
              <a:t>주소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(</a:t>
            </a:r>
            <a:r>
              <a:rPr lang="ko-KR" altLang="en-US" sz="3200" dirty="0" smtClean="0"/>
              <a:t>정보를 담을 수 있는 그릇과 같음</a:t>
            </a:r>
            <a:r>
              <a:rPr lang="en-US" altLang="ko-KR" sz="3200" dirty="0" smtClean="0"/>
              <a:t>)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5017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변수의 선언과 위치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                             </a:t>
            </a:r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                                 (</a:t>
            </a:r>
            <a:r>
              <a:rPr lang="ko-KR" altLang="en-US" sz="3200" dirty="0" err="1" smtClean="0"/>
              <a:t>자료형</a:t>
            </a:r>
            <a:r>
              <a:rPr lang="en-US" altLang="ko-KR" sz="3200" dirty="0" smtClean="0"/>
              <a:t>)      (</a:t>
            </a:r>
            <a:r>
              <a:rPr lang="ko-KR" altLang="en-US" sz="3200" dirty="0" err="1" smtClean="0"/>
              <a:t>변수명</a:t>
            </a:r>
            <a:r>
              <a:rPr lang="en-US" altLang="ko-KR" sz="3200" dirty="0" smtClean="0"/>
              <a:t>);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 smtClean="0"/>
              <a:t>                               함수 </a:t>
            </a:r>
            <a:r>
              <a:rPr lang="ko-KR" altLang="en-US" sz="3200" dirty="0" err="1" smtClean="0"/>
              <a:t>시작부에</a:t>
            </a:r>
            <a:r>
              <a:rPr lang="ko-KR" altLang="en-US" sz="3200" dirty="0" smtClean="0"/>
              <a:t> 선언하는 것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1562" r="1439" b="23179"/>
          <a:stretch/>
        </p:blipFill>
        <p:spPr>
          <a:xfrm>
            <a:off x="4036971" y="3007895"/>
            <a:ext cx="4118058" cy="12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변수 선언 시 주의사항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알파벳 문자와 숫자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언더바</a:t>
            </a:r>
            <a:r>
              <a:rPr lang="en-US" altLang="ko-KR" sz="3200" dirty="0" smtClean="0"/>
              <a:t>(_)</a:t>
            </a:r>
            <a:r>
              <a:rPr lang="ko-KR" altLang="en-US" sz="3200" dirty="0" smtClean="0"/>
              <a:t>로 구성</a:t>
            </a: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특수문자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공백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스페이스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탭 등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사용 금지</a:t>
            </a: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대문자와 소문자 구별</a:t>
            </a: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키워드나 </a:t>
            </a:r>
            <a:r>
              <a:rPr lang="ko-KR" altLang="en-US" sz="3200" dirty="0" err="1" smtClean="0"/>
              <a:t>예약어와</a:t>
            </a:r>
            <a:r>
              <a:rPr lang="ko-KR" altLang="en-US" sz="3200" dirty="0" smtClean="0"/>
              <a:t> 동일한 변수 명은 사용금지</a:t>
            </a: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(ex. </a:t>
            </a:r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, void, return </a:t>
            </a:r>
            <a:r>
              <a:rPr lang="ko-KR" altLang="en-US" sz="3200" dirty="0" smtClean="0"/>
              <a:t>등</a:t>
            </a:r>
            <a:r>
              <a:rPr lang="en-US" altLang="ko-KR" sz="3200" dirty="0" smtClean="0"/>
              <a:t>)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시작 문자는 반드시 알파벳 또는 </a:t>
            </a:r>
            <a:r>
              <a:rPr lang="ko-KR" altLang="en-US" sz="3200" dirty="0" err="1" smtClean="0"/>
              <a:t>언더바</a:t>
            </a:r>
            <a:r>
              <a:rPr lang="en-US" altLang="ko-KR" sz="3200" dirty="0" smtClean="0"/>
              <a:t>(_)</a:t>
            </a:r>
          </a:p>
          <a:p>
            <a:pPr marL="0" indent="0" algn="ctr">
              <a:buNone/>
            </a:pPr>
            <a:r>
              <a:rPr lang="en-US" altLang="ko-KR" sz="3200" dirty="0" smtClean="0"/>
              <a:t>(</a:t>
            </a:r>
            <a:r>
              <a:rPr lang="ko-KR" altLang="en-US" sz="3200" dirty="0" smtClean="0"/>
              <a:t>숫자로 시작 </a:t>
            </a:r>
            <a:r>
              <a:rPr lang="en-US" altLang="ko-KR" sz="3200" dirty="0" smtClean="0"/>
              <a:t>X)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589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자료형</a:t>
            </a:r>
            <a:r>
              <a:rPr lang="ko-KR" altLang="en-US" sz="4800" dirty="0" smtClean="0"/>
              <a:t> </a:t>
            </a:r>
            <a:r>
              <a:rPr lang="en-US" altLang="ko-KR" sz="4800" dirty="0" smtClean="0"/>
              <a:t>(data type)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프로그래밍에서 사용하는 데이터의 종류 </a:t>
            </a: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(</a:t>
            </a:r>
            <a:r>
              <a:rPr lang="ko-KR" altLang="en-US" sz="3200" dirty="0" smtClean="0"/>
              <a:t>정수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실수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문자 등</a:t>
            </a:r>
            <a:r>
              <a:rPr lang="en-US" altLang="ko-KR" sz="3200" dirty="0" smtClean="0"/>
              <a:t>)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algn="ctr">
              <a:buFontTx/>
              <a:buChar char="-"/>
            </a:pPr>
            <a:r>
              <a:rPr lang="ko-KR" altLang="en-US" sz="3200" dirty="0" smtClean="0"/>
              <a:t>정수형 </a:t>
            </a:r>
            <a:r>
              <a:rPr lang="en-US" altLang="ko-KR" sz="3200" dirty="0" smtClean="0"/>
              <a:t>: short, </a:t>
            </a:r>
            <a:r>
              <a:rPr lang="en-US" altLang="ko-KR" sz="3200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sz="3200" dirty="0" smtClean="0"/>
              <a:t>, long</a:t>
            </a:r>
          </a:p>
          <a:p>
            <a:pPr algn="ctr">
              <a:buFontTx/>
              <a:buChar char="-"/>
            </a:pPr>
            <a:r>
              <a:rPr lang="ko-KR" altLang="en-US" sz="3200" dirty="0" smtClean="0"/>
              <a:t>부동 </a:t>
            </a:r>
            <a:r>
              <a:rPr lang="ko-KR" altLang="en-US" sz="3200" dirty="0" err="1" smtClean="0"/>
              <a:t>소수점형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en-US" altLang="ko-KR" sz="3200" dirty="0" smtClean="0">
                <a:solidFill>
                  <a:schemeClr val="accent1"/>
                </a:solidFill>
              </a:rPr>
              <a:t>float</a:t>
            </a:r>
            <a:r>
              <a:rPr lang="en-US" altLang="ko-KR" sz="3200" dirty="0" smtClean="0"/>
              <a:t>, double, long double</a:t>
            </a:r>
          </a:p>
          <a:p>
            <a:pPr algn="ctr">
              <a:buFontTx/>
              <a:buChar char="-"/>
            </a:pPr>
            <a:r>
              <a:rPr lang="ko-KR" altLang="en-US" sz="3200" dirty="0" smtClean="0"/>
              <a:t>문자형 </a:t>
            </a:r>
            <a:r>
              <a:rPr lang="en-US" altLang="ko-KR" sz="3200" dirty="0" smtClean="0"/>
              <a:t>: </a:t>
            </a:r>
            <a:r>
              <a:rPr lang="en-US" altLang="ko-KR" sz="3200" dirty="0" smtClean="0">
                <a:solidFill>
                  <a:schemeClr val="accent1"/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4172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형식 지정자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image4.jpg" descr="캡처44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88222" y="1611613"/>
            <a:ext cx="11015551" cy="1908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5.jpg" descr="캡처55.JPG"/>
          <p:cNvPicPr>
            <a:picLocks noChangeAspect="1"/>
          </p:cNvPicPr>
          <p:nvPr/>
        </p:nvPicPr>
        <p:blipFill rotWithShape="1">
          <a:blip r:embed="rId3" cstate="print">
            <a:extLst/>
          </a:blip>
          <a:srcRect b="12935"/>
          <a:stretch/>
        </p:blipFill>
        <p:spPr>
          <a:xfrm>
            <a:off x="802314" y="3520031"/>
            <a:ext cx="10587365" cy="2831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76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scanf</a:t>
            </a:r>
            <a:r>
              <a:rPr lang="en-US" altLang="ko-KR" sz="4800" dirty="0" smtClean="0"/>
              <a:t>()</a:t>
            </a:r>
            <a:r>
              <a:rPr lang="ko-KR" altLang="en-US" sz="4800" dirty="0" smtClean="0"/>
              <a:t>는 </a:t>
            </a:r>
            <a:r>
              <a:rPr lang="ko-KR" altLang="en-US" sz="4800" dirty="0"/>
              <a:t>무엇인가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scanf</a:t>
            </a:r>
            <a:r>
              <a:rPr lang="en-US" altLang="ko-KR" sz="3200" dirty="0" smtClean="0"/>
              <a:t>() : </a:t>
            </a:r>
            <a:r>
              <a:rPr lang="ko-KR" altLang="en-US" sz="3200" dirty="0" smtClean="0"/>
              <a:t>키보드에서의 입력을 위한 표준 입력 함수</a:t>
            </a:r>
            <a:endParaRPr lang="en-US" altLang="ko-KR" sz="3200" dirty="0" smtClean="0"/>
          </a:p>
          <a:p>
            <a:endParaRPr lang="en-US" altLang="ko-KR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형식</a:t>
            </a: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err="1">
                <a:solidFill>
                  <a:schemeClr val="accent1"/>
                </a:solidFill>
              </a:rPr>
              <a:t>scanf</a:t>
            </a:r>
            <a:r>
              <a:rPr lang="en-US" altLang="ko-KR" sz="3200" dirty="0" smtClean="0">
                <a:solidFill>
                  <a:schemeClr val="accent1"/>
                </a:solidFill>
              </a:rPr>
              <a:t>(“</a:t>
            </a:r>
            <a:r>
              <a:rPr lang="ko-KR" altLang="en-US" sz="3200" dirty="0" err="1" smtClean="0">
                <a:solidFill>
                  <a:schemeClr val="accent4"/>
                </a:solidFill>
              </a:rPr>
              <a:t>형식지정자</a:t>
            </a:r>
            <a:r>
              <a:rPr lang="en-US" altLang="ko-KR" sz="3200" dirty="0" smtClean="0">
                <a:solidFill>
                  <a:schemeClr val="accent1"/>
                </a:solidFill>
              </a:rPr>
              <a:t>”</a:t>
            </a:r>
            <a:r>
              <a:rPr lang="en-US" altLang="ko-KR" sz="3200" dirty="0" smtClean="0">
                <a:solidFill>
                  <a:schemeClr val="accent4"/>
                </a:solidFill>
              </a:rPr>
              <a:t>, &amp;</a:t>
            </a:r>
            <a:r>
              <a:rPr lang="ko-KR" altLang="en-US" sz="3200" dirty="0" err="1" smtClean="0">
                <a:solidFill>
                  <a:schemeClr val="accent4"/>
                </a:solidFill>
              </a:rPr>
              <a:t>변수명</a:t>
            </a:r>
            <a:r>
              <a:rPr lang="en-US" altLang="ko-KR" sz="3200" dirty="0" smtClean="0">
                <a:solidFill>
                  <a:schemeClr val="accent1"/>
                </a:solidFill>
              </a:rPr>
              <a:t>);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/>
              <a:t>VISUAL STUDIO 2017 </a:t>
            </a:r>
            <a:r>
              <a:rPr lang="ko-KR" altLang="en-US" sz="4800" dirty="0" smtClean="0"/>
              <a:t>실행</a:t>
            </a:r>
            <a:endParaRPr lang="ko-KR" altLang="en-US" sz="4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435" y="589757"/>
            <a:ext cx="828675" cy="876300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6708"/>
          <a:stretch/>
        </p:blipFill>
        <p:spPr>
          <a:xfrm>
            <a:off x="2231112" y="1825625"/>
            <a:ext cx="7729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그렇다면 만들어보자</a:t>
            </a:r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13" y="2113045"/>
            <a:ext cx="8033088" cy="30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힌트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ko-KR" altLang="en-US" sz="3200" dirty="0" smtClean="0"/>
              <a:t>실수를 입력 받을 때</a:t>
            </a:r>
            <a:r>
              <a:rPr lang="en-US" altLang="ko-KR" sz="3200" dirty="0" smtClean="0"/>
              <a:t>,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ko-KR" altLang="en-US" sz="3200" dirty="0" smtClean="0">
                <a:solidFill>
                  <a:schemeClr val="accent1"/>
                </a:solidFill>
              </a:rPr>
              <a:t> </a:t>
            </a:r>
            <a:r>
              <a:rPr lang="ko-KR" altLang="en-US" sz="3200" dirty="0" err="1" smtClean="0">
                <a:solidFill>
                  <a:schemeClr val="accent1"/>
                </a:solidFill>
              </a:rPr>
              <a:t>자료형은</a:t>
            </a:r>
            <a:r>
              <a:rPr lang="ko-KR" altLang="en-US" sz="3200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dirty="0" smtClean="0">
                <a:solidFill>
                  <a:schemeClr val="accent1"/>
                </a:solidFill>
              </a:rPr>
              <a:t>float</a:t>
            </a:r>
          </a:p>
          <a:p>
            <a:pPr marL="0" indent="0" algn="ctr">
              <a:buNone/>
            </a:pPr>
            <a:endParaRPr lang="en-US" altLang="ko-KR" sz="3200" dirty="0" smtClean="0">
              <a:solidFill>
                <a:schemeClr val="accent1"/>
              </a:solidFill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ko-KR" altLang="en-US" sz="3200" dirty="0" smtClean="0">
                <a:solidFill>
                  <a:schemeClr val="accent1"/>
                </a:solidFill>
              </a:rPr>
              <a:t> 형식지정자는 </a:t>
            </a:r>
            <a:r>
              <a:rPr lang="en-US" altLang="ko-KR" sz="3200" dirty="0" smtClean="0">
                <a:solidFill>
                  <a:schemeClr val="accent1"/>
                </a:solidFill>
              </a:rPr>
              <a:t>%f </a:t>
            </a:r>
            <a:r>
              <a:rPr lang="ko-KR" altLang="en-US" sz="3200" dirty="0" smtClean="0">
                <a:solidFill>
                  <a:schemeClr val="accent1"/>
                </a:solidFill>
              </a:rPr>
              <a:t>를 사용</a:t>
            </a:r>
            <a:endParaRPr lang="en-US" altLang="ko-KR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정답</a:t>
            </a:r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7191" b="3599"/>
          <a:stretch/>
        </p:blipFill>
        <p:spPr>
          <a:xfrm>
            <a:off x="2723307" y="1540041"/>
            <a:ext cx="6745386" cy="51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또</a:t>
            </a:r>
            <a:r>
              <a:rPr lang="ko-KR" altLang="en-US" dirty="0" smtClean="0"/>
              <a:t>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59" y="2193766"/>
            <a:ext cx="7210882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정답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12" y="1387427"/>
            <a:ext cx="4610978" cy="52277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146" y="1387426"/>
            <a:ext cx="6498107" cy="18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3963"/>
          </a:xfrm>
        </p:spPr>
        <p:txBody>
          <a:bodyPr/>
          <a:lstStyle/>
          <a:p>
            <a:pPr algn="ctr"/>
            <a:r>
              <a:rPr lang="ko-KR" altLang="en-US" dirty="0" smtClean="0"/>
              <a:t>집에 갑시다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첫 시간 수고 많았어요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2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따라해보세요</a:t>
            </a:r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자신의 계정으로 로그인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없으면 만들 것</a:t>
            </a:r>
            <a:r>
              <a:rPr lang="en-US" altLang="ko-KR" sz="32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프로젝트 만들기</a:t>
            </a:r>
            <a:endParaRPr lang="en-US" altLang="ko-KR" sz="3200" dirty="0"/>
          </a:p>
          <a:p>
            <a:pPr marL="0" indent="0" algn="ctr">
              <a:buNone/>
            </a:pPr>
            <a:r>
              <a:rPr lang="ko-KR" altLang="en-US" sz="3200" dirty="0" smtClean="0">
                <a:solidFill>
                  <a:schemeClr val="accent1"/>
                </a:solidFill>
              </a:rPr>
              <a:t>파일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-&gt; </a:t>
            </a:r>
            <a:r>
              <a:rPr lang="ko-KR" altLang="en-US" sz="3200" dirty="0" smtClean="0">
                <a:solidFill>
                  <a:schemeClr val="accent1"/>
                </a:solidFill>
              </a:rPr>
              <a:t>새로 만들기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-&gt; </a:t>
            </a:r>
            <a:r>
              <a:rPr lang="ko-KR" altLang="en-US" sz="3200" dirty="0" smtClean="0">
                <a:solidFill>
                  <a:schemeClr val="accent1"/>
                </a:solidFill>
              </a:rPr>
              <a:t>프로젝트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-&gt; Visual C++ -&gt; </a:t>
            </a:r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accent1"/>
                </a:solidFill>
              </a:rPr>
              <a:t>Windows</a:t>
            </a:r>
            <a:r>
              <a:rPr lang="ko-KR" altLang="en-US" sz="3200" dirty="0" smtClean="0">
                <a:solidFill>
                  <a:schemeClr val="accent1"/>
                </a:solidFill>
              </a:rPr>
              <a:t> 데스크톱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-&gt; Windows </a:t>
            </a:r>
            <a:r>
              <a:rPr lang="ko-KR" altLang="en-US" sz="3200" dirty="0" smtClean="0">
                <a:solidFill>
                  <a:schemeClr val="accent1"/>
                </a:solidFill>
              </a:rPr>
              <a:t>콘솔 응용 프로그램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-&gt; </a:t>
            </a:r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accent1"/>
                </a:solidFill>
              </a:rPr>
              <a:t>(</a:t>
            </a:r>
            <a:r>
              <a:rPr lang="ko-KR" altLang="en-US" sz="3200" dirty="0" smtClean="0">
                <a:solidFill>
                  <a:schemeClr val="accent1"/>
                </a:solidFill>
              </a:rPr>
              <a:t>확인</a:t>
            </a:r>
            <a:r>
              <a:rPr lang="en-US" altLang="ko-KR" sz="3200" dirty="0" smtClean="0">
                <a:solidFill>
                  <a:schemeClr val="accent1"/>
                </a:solidFill>
              </a:rPr>
              <a:t>) - &gt; </a:t>
            </a:r>
            <a:r>
              <a:rPr lang="ko-KR" altLang="en-US" sz="3200" dirty="0" smtClean="0">
                <a:solidFill>
                  <a:schemeClr val="accent1"/>
                </a:solidFill>
              </a:rPr>
              <a:t>빈 프로젝트 체크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 &gt; (</a:t>
            </a:r>
            <a:r>
              <a:rPr lang="ko-KR" altLang="en-US" sz="3200" dirty="0" smtClean="0">
                <a:solidFill>
                  <a:schemeClr val="accent1"/>
                </a:solidFill>
              </a:rPr>
              <a:t>확인</a:t>
            </a:r>
            <a:r>
              <a:rPr lang="en-US" altLang="ko-KR" sz="3200" dirty="0" smtClean="0">
                <a:solidFill>
                  <a:schemeClr val="accent1"/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소스파일 만들기</a:t>
            </a: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‘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소스파일</a:t>
            </a:r>
            <a:r>
              <a:rPr lang="en-US" altLang="ko-KR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’ </a:t>
            </a:r>
            <a:r>
              <a:rPr lang="ko-KR" altLang="en-US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오른쪽 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클릭 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추가 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새 </a:t>
            </a:r>
            <a:r>
              <a:rPr lang="ko-KR" altLang="en-US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항목</a:t>
            </a:r>
            <a:r>
              <a:rPr lang="en-US" altLang="ko-KR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-&gt;</a:t>
            </a:r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++ 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파일 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32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확장자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[ .c ]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로 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-&gt; (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추가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3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7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이렇게</a:t>
            </a:r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2000" b="29299"/>
          <a:stretch/>
        </p:blipFill>
        <p:spPr>
          <a:xfrm>
            <a:off x="1225204" y="1825625"/>
            <a:ext cx="9741591" cy="43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가장 기본적인 틀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96" y="1825625"/>
            <a:ext cx="9232808" cy="43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/>
              <a:t>#pragma…</a:t>
            </a:r>
            <a:r>
              <a:rPr lang="ko-KR" altLang="en-US" sz="4800" dirty="0" err="1" smtClean="0"/>
              <a:t>웅앵웅</a:t>
            </a:r>
            <a:r>
              <a:rPr lang="en-US" altLang="ko-KR" sz="4800" dirty="0" smtClean="0"/>
              <a:t>….</a:t>
            </a:r>
            <a:r>
              <a:rPr lang="ko-KR" altLang="en-US" sz="4800" dirty="0" smtClean="0"/>
              <a:t>뭐예요</a:t>
            </a:r>
            <a:r>
              <a:rPr lang="en-US" altLang="ko-KR" sz="4800" dirty="0" smtClean="0"/>
              <a:t>?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400" dirty="0" err="1" smtClean="0"/>
              <a:t>scanf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함수가 취약하니 </a:t>
            </a:r>
            <a:r>
              <a:rPr lang="en-US" altLang="ko-KR" sz="2400" dirty="0" err="1"/>
              <a:t>scanf_s</a:t>
            </a:r>
            <a:r>
              <a:rPr lang="ko-KR" altLang="en-US" sz="2400" dirty="0"/>
              <a:t>를 사용하거나 </a:t>
            </a:r>
            <a:endParaRPr lang="en-US" altLang="ko-KR" sz="2400" dirty="0" smtClean="0"/>
          </a:p>
          <a:p>
            <a:pPr marL="0" indent="0" algn="ctr">
              <a:buNone/>
            </a:pPr>
            <a:r>
              <a:rPr lang="en-US" altLang="ko-KR" sz="2400" dirty="0" smtClean="0"/>
              <a:t>_CRT_SECURE_NO_WARNINGS 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사용하라는 의미</a:t>
            </a:r>
            <a:endParaRPr lang="en-US" altLang="ko-KR" sz="2400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accent1"/>
                </a:solidFill>
              </a:rPr>
              <a:t>BUT “</a:t>
            </a:r>
            <a:r>
              <a:rPr lang="en-US" altLang="ko-KR" sz="3200" dirty="0" smtClean="0"/>
              <a:t> </a:t>
            </a:r>
            <a:r>
              <a:rPr lang="en-US" altLang="ko-KR" sz="3200" dirty="0" smtClean="0">
                <a:solidFill>
                  <a:srgbClr val="FFC000"/>
                </a:solidFill>
              </a:rPr>
              <a:t>#</a:t>
            </a:r>
            <a:r>
              <a:rPr lang="en-US" altLang="ko-KR" sz="3200" dirty="0">
                <a:solidFill>
                  <a:srgbClr val="FFC000"/>
                </a:solidFill>
              </a:rPr>
              <a:t>pragma warning (disable : 4996</a:t>
            </a:r>
            <a:r>
              <a:rPr lang="en-US" altLang="ko-KR" sz="3200" dirty="0" smtClean="0">
                <a:solidFill>
                  <a:srgbClr val="FFC000"/>
                </a:solidFill>
              </a:rPr>
              <a:t>) </a:t>
            </a:r>
            <a:r>
              <a:rPr lang="en-US" altLang="ko-KR" sz="3200" dirty="0" smtClean="0">
                <a:solidFill>
                  <a:schemeClr val="accent1"/>
                </a:solidFill>
              </a:rPr>
              <a:t>” </a:t>
            </a:r>
            <a:r>
              <a:rPr lang="ko-KR" altLang="en-US" sz="3200" dirty="0" smtClean="0">
                <a:solidFill>
                  <a:schemeClr val="accent1"/>
                </a:solidFill>
              </a:rPr>
              <a:t>이면 해결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8" y="1825625"/>
            <a:ext cx="11310883" cy="18776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/>
              <p14:cNvContentPartPr/>
              <p14:nvPr/>
            </p14:nvContentPartPr>
            <p14:xfrm>
              <a:off x="1002960" y="2551176"/>
              <a:ext cx="461520" cy="2617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080" y="2539296"/>
                <a:ext cx="485280" cy="2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1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printf</a:t>
            </a:r>
            <a:r>
              <a:rPr lang="en-US" altLang="ko-KR" sz="4800" dirty="0" smtClean="0"/>
              <a:t>()</a:t>
            </a:r>
            <a:r>
              <a:rPr lang="ko-KR" altLang="en-US" sz="4800" dirty="0" smtClean="0"/>
              <a:t>를 배워봅시다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52" y="1608392"/>
            <a:ext cx="6163341" cy="47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결과창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3" y="2276439"/>
            <a:ext cx="11314893" cy="21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err="1"/>
              <a:t>printf</a:t>
            </a:r>
            <a:r>
              <a:rPr lang="en-US" altLang="ko-KR" sz="4800" dirty="0" smtClean="0"/>
              <a:t>()</a:t>
            </a:r>
            <a:r>
              <a:rPr lang="ko-KR" altLang="en-US" sz="4800" dirty="0" smtClean="0"/>
              <a:t>가 무엇인가</a:t>
            </a:r>
            <a:r>
              <a:rPr lang="en-US" altLang="ko-KR" sz="4800" dirty="0" smtClean="0"/>
              <a:t>?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printf</a:t>
            </a:r>
            <a:r>
              <a:rPr lang="en-US" altLang="ko-KR" sz="3200" dirty="0" smtClean="0"/>
              <a:t>()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모니터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출력을 위한 표준 출력 함수</a:t>
            </a:r>
            <a:endParaRPr lang="en-US" altLang="ko-KR" sz="3200" dirty="0" smtClean="0"/>
          </a:p>
          <a:p>
            <a:endParaRPr lang="en-US" altLang="ko-KR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형식 </a:t>
            </a:r>
            <a:r>
              <a:rPr lang="en-US" altLang="ko-KR" sz="3200" dirty="0" smtClean="0"/>
              <a:t>:</a:t>
            </a:r>
          </a:p>
          <a:p>
            <a:pPr marL="0" indent="0" algn="ctr">
              <a:buNone/>
            </a:pPr>
            <a:r>
              <a:rPr lang="en-US" altLang="ko-KR" sz="3200" dirty="0" err="1">
                <a:solidFill>
                  <a:schemeClr val="accent1"/>
                </a:solidFill>
              </a:rPr>
              <a:t>printf</a:t>
            </a:r>
            <a:r>
              <a:rPr lang="en-US" altLang="ko-KR" sz="3200" dirty="0" smtClean="0">
                <a:solidFill>
                  <a:schemeClr val="accent1"/>
                </a:solidFill>
              </a:rPr>
              <a:t>(“</a:t>
            </a:r>
            <a:r>
              <a:rPr lang="ko-KR" altLang="en-US" sz="3200" dirty="0" smtClean="0">
                <a:solidFill>
                  <a:schemeClr val="accent4"/>
                </a:solidFill>
              </a:rPr>
              <a:t>출력하고자 하는 문장</a:t>
            </a:r>
            <a:r>
              <a:rPr lang="en-US" altLang="ko-KR" sz="3200" dirty="0" smtClean="0">
                <a:solidFill>
                  <a:schemeClr val="accent1"/>
                </a:solidFill>
              </a:rPr>
              <a:t>”);</a:t>
            </a:r>
          </a:p>
          <a:p>
            <a:pPr marL="0" indent="0" algn="ctr">
              <a:buNone/>
            </a:pPr>
            <a:r>
              <a:rPr lang="en-US" altLang="ko-KR" sz="3200" dirty="0" smtClean="0"/>
              <a:t>(</a:t>
            </a:r>
            <a:r>
              <a:rPr lang="ko-KR" altLang="en-US" sz="3200" dirty="0" smtClean="0"/>
              <a:t>단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형식지정자는 예외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8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376</Words>
  <Application>Microsoft Office PowerPoint</Application>
  <PresentationFormat>와이드스크린</PresentationFormat>
  <Paragraphs>88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맑은 고딕 Semilight</vt:lpstr>
      <vt:lpstr>Arial</vt:lpstr>
      <vt:lpstr>Calibri</vt:lpstr>
      <vt:lpstr>Calibri Light</vt:lpstr>
      <vt:lpstr>Wingdings</vt:lpstr>
      <vt:lpstr>Office Theme</vt:lpstr>
      <vt:lpstr>기초프로그래밍 실습</vt:lpstr>
      <vt:lpstr>VISUAL STUDIO 2017 실행</vt:lpstr>
      <vt:lpstr>따라해보세요!</vt:lpstr>
      <vt:lpstr>이렇게!</vt:lpstr>
      <vt:lpstr>가장 기본적인 틀</vt:lpstr>
      <vt:lpstr>#pragma…웅앵웅….뭐예요?</vt:lpstr>
      <vt:lpstr>printf()를 배워봅시다</vt:lpstr>
      <vt:lpstr>결과창</vt:lpstr>
      <vt:lpstr>printf()가 무엇인가?</vt:lpstr>
      <vt:lpstr>연습해보자</vt:lpstr>
      <vt:lpstr>결과창</vt:lpstr>
      <vt:lpstr>scanf()도 배워봅시다</vt:lpstr>
      <vt:lpstr>결과창</vt:lpstr>
      <vt:lpstr>잠깐, 여기서 ‘변수’란?</vt:lpstr>
      <vt:lpstr>변수의 선언과 위치</vt:lpstr>
      <vt:lpstr>변수 선언 시 주의사항</vt:lpstr>
      <vt:lpstr>자료형 (data type)</vt:lpstr>
      <vt:lpstr>형식 지정자</vt:lpstr>
      <vt:lpstr>scanf()는 무엇인가?</vt:lpstr>
      <vt:lpstr>그렇다면 만들어보자!</vt:lpstr>
      <vt:lpstr>힌트</vt:lpstr>
      <vt:lpstr>정답!</vt:lpstr>
      <vt:lpstr>또 만들어보자!</vt:lpstr>
      <vt:lpstr>정답!</vt:lpstr>
      <vt:lpstr>집에 갑시다!  첫 시간 수고 많았어요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기초프로그래밍 실습</dc:title>
  <dc:creator>Windows 사용자</dc:creator>
  <cp:lastModifiedBy>Windows 사용자</cp:lastModifiedBy>
  <cp:revision>36</cp:revision>
  <dcterms:created xsi:type="dcterms:W3CDTF">2019-03-14T06:44:33Z</dcterms:created>
  <dcterms:modified xsi:type="dcterms:W3CDTF">2019-03-18T11:31:01Z</dcterms:modified>
</cp:coreProperties>
</file>