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81" r:id="rId5"/>
    <p:sldId id="282" r:id="rId6"/>
    <p:sldId id="262" r:id="rId7"/>
    <p:sldId id="284" r:id="rId8"/>
    <p:sldId id="264" r:id="rId9"/>
    <p:sldId id="265" r:id="rId10"/>
    <p:sldId id="276" r:id="rId11"/>
    <p:sldId id="277" r:id="rId12"/>
    <p:sldId id="278" r:id="rId13"/>
    <p:sldId id="280" r:id="rId14"/>
    <p:sldId id="268" r:id="rId15"/>
    <p:sldId id="286" r:id="rId16"/>
    <p:sldId id="287" r:id="rId17"/>
    <p:sldId id="290" r:id="rId18"/>
    <p:sldId id="288" r:id="rId19"/>
    <p:sldId id="289" r:id="rId20"/>
    <p:sldId id="291" r:id="rId21"/>
    <p:sldId id="292" r:id="rId22"/>
    <p:sldId id="269" r:id="rId23"/>
    <p:sldId id="293" r:id="rId24"/>
    <p:sldId id="271" r:id="rId25"/>
    <p:sldId id="272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5" r:id="rId36"/>
    <p:sldId id="306" r:id="rId37"/>
    <p:sldId id="307" r:id="rId38"/>
    <p:sldId id="27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DB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6051" autoAdjust="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1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0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3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87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35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3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5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2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0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7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A5C-84D9-4F35-92FF-784A9238AE4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2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0A5C-84D9-4F35-92FF-784A9238AE4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51FF-E6AA-4301-9D12-DF63E2622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5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chyun414@naver.co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8815" y="11229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7200" dirty="0" smtClean="0"/>
              <a:t>기초프로그래밍 실습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98815" y="3510598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3200" dirty="0" err="1" smtClean="0">
                <a:solidFill>
                  <a:schemeClr val="accent1"/>
                </a:solidFill>
              </a:rPr>
              <a:t>화요일반</a:t>
            </a:r>
            <a:endParaRPr lang="en-US" altLang="ko-KR" sz="3200" dirty="0" smtClean="0">
              <a:solidFill>
                <a:schemeClr val="accent1"/>
              </a:solidFill>
            </a:endParaRPr>
          </a:p>
          <a:p>
            <a:r>
              <a:rPr lang="en-US" altLang="ko-KR" sz="3200" dirty="0" smtClean="0">
                <a:solidFill>
                  <a:schemeClr val="accent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accent1"/>
                </a:solidFill>
              </a:rPr>
              <a:t>한채윤</a:t>
            </a:r>
            <a:r>
              <a:rPr lang="ko-KR" altLang="en-US" sz="3200" dirty="0" smtClean="0">
                <a:solidFill>
                  <a:schemeClr val="accent1"/>
                </a:solidFill>
              </a:rPr>
              <a:t> </a:t>
            </a:r>
            <a:r>
              <a:rPr lang="en-US" altLang="ko-KR" sz="3200" dirty="0" smtClean="0">
                <a:solidFill>
                  <a:schemeClr val="accent1"/>
                </a:solidFill>
              </a:rPr>
              <a:t>: 010-3283-1772)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제어 문자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Font typeface="Wingdings" panose="05000000000000000000" pitchFamily="2" charset="2"/>
              <a:buChar char="ü"/>
            </a:pPr>
            <a:endParaRPr lang="en-US" altLang="ko-KR" sz="3200" dirty="0" smtClean="0"/>
          </a:p>
          <a:p>
            <a:pPr algn="ctr">
              <a:buFont typeface="Wingdings" panose="05000000000000000000" pitchFamily="2" charset="2"/>
              <a:buChar char="ü"/>
            </a:pPr>
            <a:r>
              <a:rPr lang="ko-KR" altLang="en-US" sz="3200" dirty="0" smtClean="0"/>
              <a:t> 인쇄되지 않고 주로 제어 목적으로 이용되는 문자</a:t>
            </a:r>
            <a:endParaRPr lang="en-US" altLang="ko-KR" sz="3200" dirty="0" smtClean="0"/>
          </a:p>
          <a:p>
            <a:pPr marL="0" indent="0" algn="ctr">
              <a:buNone/>
            </a:pPr>
            <a:r>
              <a:rPr lang="en-US" altLang="ko-KR" sz="3200" dirty="0" smtClean="0"/>
              <a:t>Ex. </a:t>
            </a:r>
            <a:r>
              <a:rPr lang="en-US" altLang="ko-KR" sz="3200" dirty="0" smtClean="0">
                <a:solidFill>
                  <a:schemeClr val="accent1"/>
                </a:solidFill>
              </a:rPr>
              <a:t>\n</a:t>
            </a:r>
            <a:r>
              <a:rPr lang="en-US" altLang="ko-KR" sz="3200" dirty="0" smtClean="0"/>
              <a:t> -&gt; </a:t>
            </a:r>
            <a:r>
              <a:rPr lang="ko-KR" altLang="en-US" sz="3200" dirty="0" smtClean="0"/>
              <a:t>줄 바꿈 문자</a:t>
            </a:r>
            <a:endParaRPr lang="en-US" altLang="ko-KR" sz="3200" dirty="0"/>
          </a:p>
          <a:p>
            <a:pPr algn="ctr">
              <a:buFont typeface="Wingdings" panose="05000000000000000000" pitchFamily="2" charset="2"/>
              <a:buChar char="ü"/>
            </a:pPr>
            <a:endParaRPr lang="en-US" altLang="ko-KR" sz="3200" dirty="0" smtClean="0"/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아스키 코드에 제어 문자도 정의되어 있다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5017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제어 문자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                             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</p:txBody>
      </p:sp>
      <p:pic>
        <p:nvPicPr>
          <p:cNvPr id="5" name="Picture 2" descr="C:\Users\DS\Desktop\거위\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33" y="1690688"/>
            <a:ext cx="9713134" cy="475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4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제어 문자로 해보자</a:t>
            </a:r>
            <a:r>
              <a:rPr lang="en-US" altLang="ko-KR" sz="4800" dirty="0" smtClean="0"/>
              <a:t>!</a:t>
            </a:r>
            <a:endParaRPr lang="ko-KR" altLang="en-US" sz="4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2870"/>
            <a:ext cx="6074094" cy="2437501"/>
          </a:xfrm>
          <a:prstGeom prst="rect">
            <a:avLst/>
          </a:prstGeom>
        </p:spPr>
      </p:pic>
      <p:pic>
        <p:nvPicPr>
          <p:cNvPr id="5" name="Picture 2" descr="C:\Users\DS\Desktop\거위\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57" y="2808433"/>
            <a:ext cx="7138272" cy="349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3782" y="4453341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n-ea"/>
              </a:rPr>
              <a:t>이거 보고 하자</a:t>
            </a:r>
            <a:r>
              <a:rPr lang="en-US" altLang="ko-KR" sz="3200" dirty="0" smtClean="0">
                <a:latin typeface="+mn-ea"/>
              </a:rPr>
              <a:t>! -&gt;</a:t>
            </a:r>
            <a:endParaRPr lang="ko-KR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9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제어 문자 정답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16" y="1758156"/>
            <a:ext cx="948736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0891" y="265372"/>
            <a:ext cx="4371109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err="1" smtClean="0"/>
              <a:t>산술연산자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030094" y="1590935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n-ea"/>
              </a:rPr>
              <a:t>&lt;- </a:t>
            </a:r>
            <a:r>
              <a:rPr lang="ko-KR" altLang="en-US" sz="3200" dirty="0" smtClean="0">
                <a:latin typeface="+mn-ea"/>
              </a:rPr>
              <a:t>우선 해볼까</a:t>
            </a:r>
            <a:r>
              <a:rPr lang="en-US" altLang="ko-KR" sz="3200" dirty="0" smtClean="0">
                <a:latin typeface="+mn-ea"/>
              </a:rPr>
              <a:t>?</a:t>
            </a:r>
            <a:endParaRPr lang="ko-KR" altLang="en-US" sz="3200" dirty="0">
              <a:latin typeface="+mn-ea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62"/>
            <a:ext cx="8006405" cy="678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이렇게 나오나요</a:t>
            </a:r>
            <a:r>
              <a:rPr lang="en-US" altLang="ko-KR" sz="4800" dirty="0" smtClean="0"/>
              <a:t>?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97" y="1941360"/>
            <a:ext cx="6226406" cy="41198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18014" y="3643847"/>
            <a:ext cx="1704110" cy="32963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930832" y="2892829"/>
            <a:ext cx="3381895" cy="1263535"/>
          </a:xfrm>
          <a:prstGeom prst="wedgeRoundRectCallout">
            <a:avLst>
              <a:gd name="adj1" fmla="val -58617"/>
              <a:gd name="adj2" fmla="val 36082"/>
              <a:gd name="adj3" fmla="val 16667"/>
            </a:avLst>
          </a:prstGeom>
          <a:solidFill>
            <a:srgbClr val="F6FD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엥 근데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7/4 = 1.75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아닌가요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?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엄 그럼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,,,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result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float result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로 하면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되는 거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아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닌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가 요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!!! (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뿌듯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51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바꿔보면 이렇게 나옵니다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ㅁㄴㅇㄹ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49059" cy="26383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0133" y="2585258"/>
            <a:ext cx="2511829" cy="32419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81993" y="1892760"/>
            <a:ext cx="44149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int</a:t>
            </a:r>
            <a:r>
              <a:rPr lang="en-US" altLang="ko-KR" sz="2800" dirty="0"/>
              <a:t> result</a:t>
            </a:r>
            <a:r>
              <a:rPr lang="ko-KR" altLang="en-US" sz="2800" dirty="0"/>
              <a:t>를 </a:t>
            </a:r>
            <a:r>
              <a:rPr lang="en-US" altLang="ko-KR" sz="2800" dirty="0"/>
              <a:t>float </a:t>
            </a:r>
            <a:r>
              <a:rPr lang="en-US" altLang="ko-KR" sz="2800" dirty="0" smtClean="0"/>
              <a:t>result</a:t>
            </a:r>
            <a:r>
              <a:rPr lang="ko-KR" altLang="en-US" sz="2800" dirty="0" smtClean="0"/>
              <a:t>로</a:t>
            </a:r>
            <a:endParaRPr lang="en-US" altLang="ko-KR" sz="2800" dirty="0" smtClean="0"/>
          </a:p>
          <a:p>
            <a:r>
              <a:rPr lang="ko-KR" altLang="en-US" sz="2800" dirty="0" smtClean="0"/>
              <a:t>바꿨지만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여전히 </a:t>
            </a:r>
            <a:r>
              <a:rPr lang="en-US" altLang="ko-KR" sz="2800" dirty="0" smtClean="0"/>
              <a:t>1.75</a:t>
            </a:r>
            <a:r>
              <a:rPr lang="ko-KR" altLang="en-US" sz="2800" dirty="0" smtClean="0"/>
              <a:t>는</a:t>
            </a:r>
            <a:endParaRPr lang="en-US" altLang="ko-KR" sz="2800" dirty="0" smtClean="0"/>
          </a:p>
          <a:p>
            <a:r>
              <a:rPr lang="ko-KR" altLang="en-US" sz="2800" dirty="0" smtClean="0"/>
              <a:t>결과값으로 출력되지 않음</a:t>
            </a:r>
            <a:r>
              <a:rPr lang="en-US" altLang="ko-KR" sz="2800" dirty="0" smtClean="0"/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775" y="4712693"/>
            <a:ext cx="106250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/>
              <a:t>컴퓨터에서의 </a:t>
            </a:r>
            <a:r>
              <a:rPr lang="ko-KR" altLang="en-US" sz="2800" dirty="0" smtClean="0"/>
              <a:t>정수 계산과 실수 계산은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하드웨어 자체가 달라진다</a:t>
            </a:r>
            <a:r>
              <a:rPr lang="en-US" altLang="ko-KR" sz="2800" dirty="0" smtClean="0"/>
              <a:t>. </a:t>
            </a:r>
          </a:p>
          <a:p>
            <a:pPr algn="ctr"/>
            <a:r>
              <a:rPr lang="ko-KR" altLang="en-US" sz="2800" dirty="0" err="1" smtClean="0">
                <a:solidFill>
                  <a:schemeClr val="accent1"/>
                </a:solidFill>
              </a:rPr>
              <a:t>정수끼리의</a:t>
            </a:r>
            <a:r>
              <a:rPr lang="ko-KR" altLang="en-US" sz="2800" dirty="0" smtClean="0">
                <a:solidFill>
                  <a:schemeClr val="accent1"/>
                </a:solidFill>
              </a:rPr>
              <a:t> 연산은 정수 하드웨어</a:t>
            </a:r>
            <a:r>
              <a:rPr lang="ko-KR" altLang="en-US" sz="2800" dirty="0" smtClean="0"/>
              <a:t>를 사용하기 때문에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>
                <a:solidFill>
                  <a:schemeClr val="accent1"/>
                </a:solidFill>
              </a:rPr>
              <a:t>결과도 반드시 정수</a:t>
            </a:r>
            <a:r>
              <a:rPr lang="ko-KR" altLang="en-US" sz="2800" dirty="0" smtClean="0"/>
              <a:t>로 나온다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13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왜 나머지 연산에서 </a:t>
            </a:r>
            <a:r>
              <a:rPr lang="en-US" altLang="ko-KR" sz="4800" dirty="0" smtClean="0"/>
              <a:t>%%?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30" y="1825625"/>
            <a:ext cx="6232610" cy="43513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387" t="84614" r="41063"/>
          <a:stretch/>
        </p:blipFill>
        <p:spPr>
          <a:xfrm>
            <a:off x="7148448" y="1825625"/>
            <a:ext cx="4527613" cy="10437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17124" y="3004358"/>
            <a:ext cx="32207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accent1"/>
                </a:solidFill>
              </a:rPr>
              <a:t>printf</a:t>
            </a:r>
            <a:r>
              <a:rPr lang="ko-KR" altLang="en-US" sz="2800" dirty="0" smtClean="0">
                <a:solidFill>
                  <a:schemeClr val="accent1"/>
                </a:solidFill>
              </a:rPr>
              <a:t>에서는</a:t>
            </a:r>
            <a:endParaRPr lang="en-US" altLang="ko-KR" sz="2800" dirty="0" smtClean="0">
              <a:solidFill>
                <a:schemeClr val="accent1"/>
              </a:solidFill>
            </a:endParaRPr>
          </a:p>
          <a:p>
            <a:r>
              <a:rPr lang="en-US" altLang="ko-KR" sz="2800" dirty="0" smtClean="0">
                <a:solidFill>
                  <a:schemeClr val="accent1"/>
                </a:solidFill>
              </a:rPr>
              <a:t>“</a:t>
            </a:r>
            <a:r>
              <a:rPr lang="ko-KR" altLang="en-US" sz="2800" dirty="0" smtClean="0">
                <a:solidFill>
                  <a:schemeClr val="accent1"/>
                </a:solidFill>
              </a:rPr>
              <a:t>퍼센트 기호</a:t>
            </a:r>
            <a:r>
              <a:rPr lang="en-US" altLang="ko-KR" sz="2800" dirty="0" smtClean="0">
                <a:solidFill>
                  <a:schemeClr val="accent1"/>
                </a:solidFill>
              </a:rPr>
              <a:t>(%)”</a:t>
            </a:r>
            <a:r>
              <a:rPr lang="ko-KR" altLang="en-US" sz="2800" dirty="0" smtClean="0">
                <a:solidFill>
                  <a:schemeClr val="accent1"/>
                </a:solidFill>
              </a:rPr>
              <a:t>가</a:t>
            </a:r>
            <a:endParaRPr lang="en-US" altLang="ko-KR" sz="2800" dirty="0" smtClean="0">
              <a:solidFill>
                <a:schemeClr val="accent1"/>
              </a:solidFill>
            </a:endParaRPr>
          </a:p>
          <a:p>
            <a:r>
              <a:rPr lang="ko-KR" altLang="en-US" sz="2800" dirty="0" smtClean="0">
                <a:solidFill>
                  <a:schemeClr val="accent1"/>
                </a:solidFill>
              </a:rPr>
              <a:t>포맷 출력을 위한</a:t>
            </a:r>
            <a:endParaRPr lang="en-US" altLang="ko-KR" sz="2800" dirty="0" smtClean="0">
              <a:solidFill>
                <a:schemeClr val="accent1"/>
              </a:solidFill>
            </a:endParaRPr>
          </a:p>
          <a:p>
            <a:r>
              <a:rPr lang="ko-KR" altLang="en-US" sz="2800" dirty="0" smtClean="0">
                <a:solidFill>
                  <a:schemeClr val="accent1"/>
                </a:solidFill>
              </a:rPr>
              <a:t>특수한 의미로 </a:t>
            </a:r>
            <a:r>
              <a:rPr lang="ko-KR" altLang="en-US" sz="2800" dirty="0" smtClean="0">
                <a:solidFill>
                  <a:schemeClr val="accent1"/>
                </a:solidFill>
              </a:rPr>
              <a:t>사용</a:t>
            </a:r>
            <a:endParaRPr lang="en-US" altLang="ko-KR" sz="2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0891" y="265372"/>
            <a:ext cx="4371109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err="1" smtClean="0"/>
              <a:t>산술연산자</a:t>
            </a:r>
            <a:endParaRPr lang="ko-KR" altLang="en-US" sz="4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04" y="423515"/>
            <a:ext cx="7719147" cy="604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err="1" smtClean="0"/>
              <a:t>결과창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0" y="1977042"/>
            <a:ext cx="6921284" cy="34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/>
              <a:t>VISUAL STUDIO </a:t>
            </a:r>
            <a:r>
              <a:rPr lang="en-US" altLang="ko-KR" sz="4800" dirty="0" smtClean="0"/>
              <a:t>2017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3200" dirty="0" smtClean="0"/>
              <a:t> 자신의 계정으로 로그인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없으면 만들 것</a:t>
            </a:r>
            <a:r>
              <a:rPr lang="en-US" altLang="ko-KR" sz="3200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3200" dirty="0" smtClean="0"/>
              <a:t> 프로젝트 만들기</a:t>
            </a:r>
            <a:endParaRPr lang="en-US" altLang="ko-KR" sz="3200" dirty="0"/>
          </a:p>
          <a:p>
            <a:pPr marL="0" indent="0" algn="ctr">
              <a:buNone/>
            </a:pPr>
            <a:r>
              <a:rPr lang="ko-KR" altLang="en-US" sz="3200" dirty="0" smtClean="0">
                <a:solidFill>
                  <a:schemeClr val="accent1"/>
                </a:solidFill>
              </a:rPr>
              <a:t>파일 </a:t>
            </a:r>
            <a:r>
              <a:rPr lang="en-US" altLang="ko-KR" sz="3200" dirty="0" smtClean="0">
                <a:solidFill>
                  <a:schemeClr val="accent1"/>
                </a:solidFill>
              </a:rPr>
              <a:t>-&gt; </a:t>
            </a:r>
            <a:r>
              <a:rPr lang="ko-KR" altLang="en-US" sz="3200" dirty="0" smtClean="0">
                <a:solidFill>
                  <a:schemeClr val="accent1"/>
                </a:solidFill>
              </a:rPr>
              <a:t>새로 만들기 </a:t>
            </a:r>
            <a:r>
              <a:rPr lang="en-US" altLang="ko-KR" sz="3200" dirty="0" smtClean="0">
                <a:solidFill>
                  <a:schemeClr val="accent1"/>
                </a:solidFill>
              </a:rPr>
              <a:t>-&gt; </a:t>
            </a:r>
            <a:r>
              <a:rPr lang="ko-KR" altLang="en-US" sz="3200" dirty="0" smtClean="0">
                <a:solidFill>
                  <a:schemeClr val="accent1"/>
                </a:solidFill>
              </a:rPr>
              <a:t>프로젝트 </a:t>
            </a:r>
            <a:r>
              <a:rPr lang="en-US" altLang="ko-KR" sz="3200" dirty="0" smtClean="0">
                <a:solidFill>
                  <a:schemeClr val="accent1"/>
                </a:solidFill>
              </a:rPr>
              <a:t>-&gt; Visual C++ -&gt; </a:t>
            </a:r>
          </a:p>
          <a:p>
            <a:pPr marL="0" indent="0" algn="ctr">
              <a:buNone/>
            </a:pPr>
            <a:r>
              <a:rPr lang="en-US" altLang="ko-KR" sz="3200" dirty="0" smtClean="0">
                <a:solidFill>
                  <a:schemeClr val="accent1"/>
                </a:solidFill>
              </a:rPr>
              <a:t>Windows</a:t>
            </a:r>
            <a:r>
              <a:rPr lang="ko-KR" altLang="en-US" sz="3200" dirty="0" smtClean="0">
                <a:solidFill>
                  <a:schemeClr val="accent1"/>
                </a:solidFill>
              </a:rPr>
              <a:t> 데스크톱 </a:t>
            </a:r>
            <a:r>
              <a:rPr lang="en-US" altLang="ko-KR" sz="3200" dirty="0" smtClean="0">
                <a:solidFill>
                  <a:schemeClr val="accent1"/>
                </a:solidFill>
              </a:rPr>
              <a:t>-&gt; Windows </a:t>
            </a:r>
            <a:r>
              <a:rPr lang="ko-KR" altLang="en-US" sz="3200" dirty="0" smtClean="0">
                <a:solidFill>
                  <a:schemeClr val="accent1"/>
                </a:solidFill>
              </a:rPr>
              <a:t>데스크톱 마법사</a:t>
            </a:r>
            <a:r>
              <a:rPr lang="en-US" altLang="ko-KR" sz="3200" dirty="0" smtClean="0">
                <a:solidFill>
                  <a:schemeClr val="accent1"/>
                </a:solidFill>
              </a:rPr>
              <a:t>-&gt; </a:t>
            </a:r>
          </a:p>
          <a:p>
            <a:pPr marL="0" indent="0" algn="ctr">
              <a:buNone/>
            </a:pPr>
            <a:r>
              <a:rPr lang="en-US" altLang="ko-KR" sz="3200" dirty="0" smtClean="0">
                <a:solidFill>
                  <a:schemeClr val="accent1"/>
                </a:solidFill>
              </a:rPr>
              <a:t>(</a:t>
            </a:r>
            <a:r>
              <a:rPr lang="ko-KR" altLang="en-US" sz="3200" dirty="0" smtClean="0">
                <a:solidFill>
                  <a:schemeClr val="accent1"/>
                </a:solidFill>
              </a:rPr>
              <a:t>확인</a:t>
            </a:r>
            <a:r>
              <a:rPr lang="en-US" altLang="ko-KR" sz="3200" dirty="0" smtClean="0">
                <a:solidFill>
                  <a:schemeClr val="accent1"/>
                </a:solidFill>
              </a:rPr>
              <a:t>) - &gt; </a:t>
            </a:r>
            <a:r>
              <a:rPr lang="ko-KR" altLang="en-US" sz="3200" dirty="0" smtClean="0">
                <a:solidFill>
                  <a:schemeClr val="accent1"/>
                </a:solidFill>
              </a:rPr>
              <a:t>빈 프로젝트 체크 </a:t>
            </a:r>
            <a:r>
              <a:rPr lang="en-US" altLang="ko-KR" sz="3200" dirty="0" smtClean="0">
                <a:solidFill>
                  <a:schemeClr val="accent1"/>
                </a:solidFill>
              </a:rPr>
              <a:t>- &gt; (</a:t>
            </a:r>
            <a:r>
              <a:rPr lang="ko-KR" altLang="en-US" sz="3200" dirty="0" smtClean="0">
                <a:solidFill>
                  <a:schemeClr val="accent1"/>
                </a:solidFill>
              </a:rPr>
              <a:t>확인</a:t>
            </a:r>
            <a:r>
              <a:rPr lang="en-US" altLang="ko-KR" sz="3200" dirty="0" smtClean="0">
                <a:solidFill>
                  <a:schemeClr val="accent1"/>
                </a:solidFill>
              </a:rPr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3200" dirty="0" smtClean="0"/>
              <a:t> 소스파일 만들기</a:t>
            </a:r>
            <a:endParaRPr lang="en-US" altLang="ko-KR" sz="3200" dirty="0" smtClean="0"/>
          </a:p>
          <a:p>
            <a:pPr marL="0" indent="0" algn="ctr">
              <a:buNone/>
            </a:pPr>
            <a:r>
              <a:rPr lang="en-US" altLang="ko-KR" sz="3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‘</a:t>
            </a:r>
            <a:r>
              <a:rPr lang="ko-KR" altLang="en-US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소스파일</a:t>
            </a:r>
            <a:r>
              <a:rPr lang="en-US" altLang="ko-KR" sz="3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’ </a:t>
            </a:r>
            <a:r>
              <a:rPr lang="ko-KR" altLang="en-US" sz="3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오른쪽 </a:t>
            </a:r>
            <a:r>
              <a:rPr lang="ko-KR" altLang="en-US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클릭 </a:t>
            </a:r>
            <a:r>
              <a:rPr lang="en-US" altLang="ko-KR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-&gt; </a:t>
            </a:r>
            <a:r>
              <a:rPr lang="ko-KR" altLang="en-US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추가 </a:t>
            </a:r>
            <a:r>
              <a:rPr lang="en-US" altLang="ko-KR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-&gt; </a:t>
            </a:r>
            <a:r>
              <a:rPr lang="ko-KR" altLang="en-US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새 </a:t>
            </a:r>
            <a:r>
              <a:rPr lang="ko-KR" altLang="en-US" sz="3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항목</a:t>
            </a:r>
            <a:r>
              <a:rPr lang="en-US" altLang="ko-KR" sz="3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-&gt;</a:t>
            </a:r>
          </a:p>
          <a:p>
            <a:pPr marL="0" indent="0" algn="ctr">
              <a:buNone/>
            </a:pPr>
            <a:r>
              <a:rPr lang="en-US" altLang="ko-KR" sz="3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C</a:t>
            </a:r>
            <a:r>
              <a:rPr lang="en-US" altLang="ko-KR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++ </a:t>
            </a:r>
            <a:r>
              <a:rPr lang="ko-KR" altLang="en-US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파일 </a:t>
            </a:r>
            <a:r>
              <a:rPr lang="en-US" altLang="ko-KR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-&gt; </a:t>
            </a:r>
            <a:r>
              <a:rPr lang="ko-KR" altLang="en-US" sz="32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확장자</a:t>
            </a:r>
            <a:r>
              <a:rPr lang="ko-KR" altLang="en-US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[ .c ]</a:t>
            </a:r>
            <a:r>
              <a:rPr lang="ko-KR" altLang="en-US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로 </a:t>
            </a:r>
            <a:r>
              <a:rPr lang="en-US" altLang="ko-KR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-&gt; (</a:t>
            </a:r>
            <a:r>
              <a:rPr lang="ko-KR" altLang="en-US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추가</a:t>
            </a:r>
            <a:r>
              <a:rPr lang="en-US" altLang="ko-KR" sz="3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3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7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420" y="418602"/>
            <a:ext cx="4371109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err="1" smtClean="0"/>
              <a:t>증감연산자</a:t>
            </a:r>
            <a:endParaRPr lang="ko-KR" altLang="en-US" sz="48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058" y="1744165"/>
            <a:ext cx="4075834" cy="29305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784" y="-1120"/>
            <a:ext cx="4513812" cy="68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err="1" smtClean="0"/>
              <a:t>증감연산자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3200" dirty="0" smtClean="0"/>
              <a:t> 값을 </a:t>
            </a:r>
            <a:r>
              <a:rPr lang="en-US" altLang="ko-KR" sz="3200" dirty="0"/>
              <a:t>1</a:t>
            </a:r>
            <a:r>
              <a:rPr lang="ko-KR" altLang="en-US" sz="3200" dirty="0"/>
              <a:t>씩 증가시키거나 감소시키는 역할</a:t>
            </a:r>
            <a:endParaRPr lang="en-US" altLang="ko-KR" sz="32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3200" dirty="0" smtClean="0"/>
              <a:t> </a:t>
            </a:r>
            <a:r>
              <a:rPr lang="en-US" altLang="ko-KR" sz="3200" dirty="0"/>
              <a:t>C</a:t>
            </a:r>
            <a:r>
              <a:rPr lang="ko-KR" altLang="en-US" sz="3200" dirty="0"/>
              <a:t>언어는 절차적 </a:t>
            </a:r>
            <a:r>
              <a:rPr lang="ko-KR" altLang="en-US" sz="3200" dirty="0" smtClean="0"/>
              <a:t>언어</a:t>
            </a:r>
            <a:endParaRPr lang="en-US" altLang="ko-KR" sz="32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 smtClean="0">
                <a:solidFill>
                  <a:srgbClr val="00B0F0"/>
                </a:solidFill>
                <a:latin typeface="맑은 고딕" pitchFamily="50" charset="-127"/>
              </a:rPr>
              <a:t>++</a:t>
            </a:r>
            <a:r>
              <a:rPr lang="en-US" altLang="ko-KR" sz="3200" dirty="0">
                <a:solidFill>
                  <a:srgbClr val="00B0F0"/>
                </a:solidFill>
                <a:latin typeface="맑은 고딕" pitchFamily="50" charset="-127"/>
              </a:rPr>
              <a:t>x </a:t>
            </a:r>
            <a:r>
              <a:rPr lang="en-US" altLang="ko-KR" sz="3200" dirty="0" smtClean="0">
                <a:latin typeface="맑은 고딕" pitchFamily="50" charset="-127"/>
              </a:rPr>
              <a:t>: </a:t>
            </a:r>
            <a:r>
              <a:rPr lang="ko-KR" altLang="en-US" sz="3200" dirty="0">
                <a:latin typeface="맑은 고딕" pitchFamily="50" charset="-127"/>
              </a:rPr>
              <a:t>현재 라인에서 </a:t>
            </a:r>
            <a:r>
              <a:rPr lang="en-US" altLang="ko-KR" sz="3200" dirty="0">
                <a:latin typeface="맑은 고딕" pitchFamily="50" charset="-127"/>
              </a:rPr>
              <a:t>1</a:t>
            </a:r>
            <a:r>
              <a:rPr lang="ko-KR" altLang="en-US" sz="3200" dirty="0">
                <a:latin typeface="맑은 고딕" pitchFamily="50" charset="-127"/>
              </a:rPr>
              <a:t>을 </a:t>
            </a:r>
            <a:r>
              <a:rPr lang="ko-KR" altLang="en-US" sz="3200" dirty="0" smtClean="0">
                <a:latin typeface="맑은 고딕" pitchFamily="50" charset="-127"/>
              </a:rPr>
              <a:t>증가</a:t>
            </a:r>
            <a:endParaRPr lang="en-US" altLang="ko-KR" sz="3200" dirty="0" smtClean="0">
              <a:latin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rgbClr val="00B0F0"/>
                </a:solidFill>
                <a:latin typeface="맑은 고딕" pitchFamily="50" charset="-127"/>
              </a:rPr>
              <a:t>x++ </a:t>
            </a:r>
            <a:r>
              <a:rPr lang="en-US" altLang="ko-KR" sz="3200" dirty="0" smtClean="0">
                <a:latin typeface="맑은 고딕" pitchFamily="50" charset="-127"/>
              </a:rPr>
              <a:t>: </a:t>
            </a:r>
            <a:r>
              <a:rPr lang="ko-KR" altLang="en-US" sz="3200" dirty="0">
                <a:latin typeface="맑은 고딕" pitchFamily="50" charset="-127"/>
              </a:rPr>
              <a:t>다음 라인에서 </a:t>
            </a:r>
            <a:r>
              <a:rPr lang="en-US" altLang="ko-KR" sz="3200" dirty="0">
                <a:latin typeface="맑은 고딕" pitchFamily="50" charset="-127"/>
              </a:rPr>
              <a:t>1</a:t>
            </a:r>
            <a:r>
              <a:rPr lang="ko-KR" altLang="en-US" sz="3200" dirty="0">
                <a:latin typeface="맑은 고딕" pitchFamily="50" charset="-127"/>
              </a:rPr>
              <a:t>을 </a:t>
            </a:r>
            <a:r>
              <a:rPr lang="ko-KR" altLang="en-US" sz="3200" dirty="0" smtClean="0">
                <a:latin typeface="맑은 고딕" pitchFamily="50" charset="-127"/>
              </a:rPr>
              <a:t>증가</a:t>
            </a:r>
            <a:endParaRPr lang="en-US" altLang="ko-KR" sz="3200" dirty="0" smtClean="0">
              <a:latin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rgbClr val="00B0F0"/>
                </a:solidFill>
                <a:latin typeface="맑은 고딕" pitchFamily="50" charset="-127"/>
              </a:rPr>
              <a:t>--x </a:t>
            </a:r>
            <a:r>
              <a:rPr lang="en-US" altLang="ko-KR" sz="3200" dirty="0" smtClean="0">
                <a:latin typeface="맑은 고딕" pitchFamily="50" charset="-127"/>
              </a:rPr>
              <a:t>: </a:t>
            </a:r>
            <a:r>
              <a:rPr lang="ko-KR" altLang="en-US" sz="3200" dirty="0">
                <a:latin typeface="맑은 고딕" pitchFamily="50" charset="-127"/>
              </a:rPr>
              <a:t>현재 라인에서 </a:t>
            </a:r>
            <a:r>
              <a:rPr lang="en-US" altLang="ko-KR" sz="3200" dirty="0">
                <a:latin typeface="맑은 고딕" pitchFamily="50" charset="-127"/>
              </a:rPr>
              <a:t>1</a:t>
            </a:r>
            <a:r>
              <a:rPr lang="ko-KR" altLang="en-US" sz="3200" dirty="0">
                <a:latin typeface="맑은 고딕" pitchFamily="50" charset="-127"/>
              </a:rPr>
              <a:t>을 </a:t>
            </a:r>
            <a:r>
              <a:rPr lang="ko-KR" altLang="en-US" sz="3200" dirty="0" smtClean="0">
                <a:latin typeface="맑은 고딕" pitchFamily="50" charset="-127"/>
              </a:rPr>
              <a:t>감소</a:t>
            </a:r>
            <a:endParaRPr lang="en-US" altLang="ko-KR" sz="3200" dirty="0" smtClean="0">
              <a:latin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3200" dirty="0" smtClean="0">
                <a:solidFill>
                  <a:srgbClr val="00B0F0"/>
                </a:solidFill>
                <a:latin typeface="맑은 고딕" pitchFamily="50" charset="-127"/>
              </a:rPr>
              <a:t>x-</a:t>
            </a:r>
            <a:r>
              <a:rPr lang="en-US" altLang="ko-KR" sz="3200" dirty="0">
                <a:solidFill>
                  <a:srgbClr val="00B0F0"/>
                </a:solidFill>
                <a:latin typeface="맑은 고딕" pitchFamily="50" charset="-127"/>
              </a:rPr>
              <a:t>- </a:t>
            </a:r>
            <a:r>
              <a:rPr lang="en-US" altLang="ko-KR" sz="3200" dirty="0" smtClean="0">
                <a:latin typeface="맑은 고딕" pitchFamily="50" charset="-127"/>
              </a:rPr>
              <a:t>: </a:t>
            </a:r>
            <a:r>
              <a:rPr lang="ko-KR" altLang="en-US" sz="3200" dirty="0">
                <a:latin typeface="맑은 고딕" pitchFamily="50" charset="-127"/>
              </a:rPr>
              <a:t>다음 라인에서 </a:t>
            </a:r>
            <a:r>
              <a:rPr lang="en-US" altLang="ko-KR" sz="3200" dirty="0">
                <a:latin typeface="맑은 고딕" pitchFamily="50" charset="-127"/>
              </a:rPr>
              <a:t>1</a:t>
            </a:r>
            <a:r>
              <a:rPr lang="ko-KR" altLang="en-US" sz="3200" dirty="0">
                <a:latin typeface="맑은 고딕" pitchFamily="50" charset="-127"/>
              </a:rPr>
              <a:t>을</a:t>
            </a:r>
            <a:r>
              <a:rPr lang="en-US" altLang="ko-KR" sz="3200" dirty="0">
                <a:latin typeface="맑은 고딕" pitchFamily="50" charset="-127"/>
              </a:rPr>
              <a:t> </a:t>
            </a:r>
            <a:r>
              <a:rPr lang="ko-KR" altLang="en-US" sz="3200" dirty="0" smtClean="0">
                <a:latin typeface="맑은 고딕" pitchFamily="50" charset="-127"/>
              </a:rPr>
              <a:t>감소</a:t>
            </a:r>
            <a:endParaRPr lang="en-US" altLang="ko-KR" sz="3200" dirty="0" smtClean="0"/>
          </a:p>
        </p:txBody>
      </p:sp>
      <p:pic>
        <p:nvPicPr>
          <p:cNvPr id="1026" name="Picture 2" descr="http://cfile226.uf.daum.net/image/220B334F543004D602638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03"/>
          <a:stretch/>
        </p:blipFill>
        <p:spPr bwMode="auto">
          <a:xfrm>
            <a:off x="6566359" y="3798080"/>
            <a:ext cx="5625641" cy="200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7099" y="5988734"/>
            <a:ext cx="6894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++x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의 값을 먼저 </a:t>
            </a:r>
            <a:r>
              <a:rPr lang="ko-KR" altLang="en-US" dirty="0" smtClean="0"/>
              <a:t>증가시</a:t>
            </a:r>
            <a:r>
              <a:rPr lang="ko-KR" altLang="en-US" dirty="0"/>
              <a:t>키</a:t>
            </a:r>
            <a:r>
              <a:rPr lang="ko-KR" altLang="en-US" dirty="0" smtClean="0"/>
              <a:t>고 </a:t>
            </a:r>
            <a:r>
              <a:rPr lang="ko-KR" altLang="en-US" dirty="0"/>
              <a:t>증가된 </a:t>
            </a:r>
            <a:r>
              <a:rPr lang="en-US" altLang="ko-KR" dirty="0"/>
              <a:t>x</a:t>
            </a:r>
            <a:r>
              <a:rPr lang="ko-KR" altLang="en-US" dirty="0"/>
              <a:t>의 값을 수식에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smtClean="0"/>
              <a:t>X++</a:t>
            </a:r>
            <a:r>
              <a:rPr lang="ko-KR" altLang="en-US" dirty="0"/>
              <a:t>은 </a:t>
            </a:r>
            <a:r>
              <a:rPr lang="en-US" altLang="ko-KR" dirty="0"/>
              <a:t>x</a:t>
            </a:r>
            <a:r>
              <a:rPr lang="ko-KR" altLang="en-US" dirty="0"/>
              <a:t>의 이전 값을 수식에 사용한 후 </a:t>
            </a:r>
            <a:r>
              <a:rPr lang="en-US" altLang="ko-KR" dirty="0"/>
              <a:t>x</a:t>
            </a:r>
            <a:r>
              <a:rPr lang="ko-KR" altLang="en-US" dirty="0"/>
              <a:t>의 값을 증가 </a:t>
            </a:r>
            <a:r>
              <a:rPr lang="ko-KR" altLang="en-US" dirty="0" smtClean="0"/>
              <a:t>시키게 </a:t>
            </a:r>
            <a:r>
              <a:rPr lang="ko-KR" altLang="en-US" dirty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9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그렇다면 이 땐</a:t>
            </a:r>
            <a:r>
              <a:rPr lang="en-US" altLang="ko-KR" sz="4800" dirty="0" smtClean="0"/>
              <a:t>…?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2094" b="43"/>
          <a:stretch/>
        </p:blipFill>
        <p:spPr>
          <a:xfrm>
            <a:off x="1533768" y="1384689"/>
            <a:ext cx="4439013" cy="5223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81" y="1384689"/>
            <a:ext cx="4542819" cy="342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완벽히 이해해볼까</a:t>
            </a:r>
            <a:r>
              <a:rPr lang="en-US" altLang="ko-KR" sz="4800" dirty="0" smtClean="0"/>
              <a:t>?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25" y="1578545"/>
            <a:ext cx="5048518" cy="49748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28" y="1578545"/>
            <a:ext cx="4019910" cy="322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자동 </a:t>
            </a:r>
            <a:r>
              <a:rPr lang="ko-KR" altLang="en-US" sz="4800" dirty="0" err="1" smtClean="0"/>
              <a:t>형변환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73" y="1344177"/>
            <a:ext cx="6220723" cy="55138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81555" y="4018546"/>
            <a:ext cx="2165231" cy="107103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116130" y="2984739"/>
            <a:ext cx="4304580" cy="1518249"/>
          </a:xfrm>
          <a:prstGeom prst="wedgeRoundRectCallout">
            <a:avLst>
              <a:gd name="adj1" fmla="val -61408"/>
              <a:gd name="adj2" fmla="val 35228"/>
              <a:gd name="adj3" fmla="val 16667"/>
            </a:avLst>
          </a:prstGeom>
          <a:solidFill>
            <a:srgbClr val="F6FD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10000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은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문자형으로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내림 변환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1.23456 + 10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은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정수형으로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내림 변환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10 + 20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은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실수형으로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올림 변환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11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결과는요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84" y="1825625"/>
            <a:ext cx="7862431" cy="38678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59193" y="2458527"/>
            <a:ext cx="32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en-US" altLang="ko-KR" dirty="0" err="1" smtClean="0">
                <a:solidFill>
                  <a:schemeClr val="accent6"/>
                </a:solidFill>
              </a:rPr>
              <a:t>int</a:t>
            </a:r>
            <a:r>
              <a:rPr lang="en-US" altLang="ko-KR" dirty="0" smtClean="0">
                <a:solidFill>
                  <a:schemeClr val="accent6"/>
                </a:solidFill>
              </a:rPr>
              <a:t> -&gt; char, </a:t>
            </a:r>
            <a:r>
              <a:rPr lang="ko-KR" altLang="en-US" dirty="0" smtClean="0">
                <a:solidFill>
                  <a:schemeClr val="accent6"/>
                </a:solidFill>
              </a:rPr>
              <a:t>일부 값 잘리게 됨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0700" y="2799253"/>
            <a:ext cx="36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en-US" altLang="ko-KR" dirty="0" smtClean="0">
                <a:solidFill>
                  <a:schemeClr val="accent6"/>
                </a:solidFill>
              </a:rPr>
              <a:t>double -&gt; </a:t>
            </a:r>
            <a:r>
              <a:rPr lang="en-US" altLang="ko-KR" dirty="0" err="1" smtClean="0">
                <a:solidFill>
                  <a:schemeClr val="accent6"/>
                </a:solidFill>
              </a:rPr>
              <a:t>int</a:t>
            </a:r>
            <a:r>
              <a:rPr lang="en-US" altLang="ko-KR" dirty="0" smtClean="0">
                <a:solidFill>
                  <a:schemeClr val="accent6"/>
                </a:solidFill>
              </a:rPr>
              <a:t>, </a:t>
            </a:r>
            <a:r>
              <a:rPr lang="ko-KR" altLang="en-US" dirty="0" smtClean="0">
                <a:solidFill>
                  <a:schemeClr val="accent6"/>
                </a:solidFill>
              </a:rPr>
              <a:t>소수점 이하 사라짐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4144" y="3139978"/>
            <a:ext cx="322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en-US" altLang="ko-KR" dirty="0" err="1">
                <a:solidFill>
                  <a:schemeClr val="accent6"/>
                </a:solidFill>
              </a:rPr>
              <a:t>int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</a:rPr>
              <a:t>-&gt;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</a:rPr>
              <a:t>float, </a:t>
            </a:r>
            <a:r>
              <a:rPr lang="ko-KR" altLang="en-US" dirty="0" smtClean="0">
                <a:solidFill>
                  <a:schemeClr val="accent6"/>
                </a:solidFill>
              </a:rPr>
              <a:t>정수가 실수가 됨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420" y="418602"/>
            <a:ext cx="4683938" cy="1617231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강제 </a:t>
            </a:r>
            <a:r>
              <a:rPr lang="ko-KR" altLang="en-US" sz="4800" dirty="0" err="1" smtClean="0"/>
              <a:t>형변환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명시적인 </a:t>
            </a:r>
            <a:r>
              <a:rPr lang="ko-KR" altLang="en-US" sz="4800" dirty="0" err="1" smtClean="0"/>
              <a:t>형변환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60" y="0"/>
            <a:ext cx="3760149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09026" y="2035833"/>
            <a:ext cx="854016" cy="3191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951189" y="2051540"/>
            <a:ext cx="5038864" cy="1502543"/>
          </a:xfrm>
          <a:prstGeom prst="wedgeRoundRectCallout">
            <a:avLst>
              <a:gd name="adj1" fmla="val -79692"/>
              <a:gd name="adj2" fmla="val -42614"/>
              <a:gd name="adj3" fmla="val 16667"/>
            </a:avLst>
          </a:prstGeom>
          <a:solidFill>
            <a:srgbClr val="F6FD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변환하고자 하는 </a:t>
            </a:r>
            <a:r>
              <a:rPr lang="ko-KR" altLang="en-US" sz="2000" dirty="0" err="1" smtClean="0">
                <a:solidFill>
                  <a:schemeClr val="bg1"/>
                </a:solidFill>
                <a:latin typeface="+mn-ea"/>
              </a:rPr>
              <a:t>자료형을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괄호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안에 써주면 강제 </a:t>
            </a:r>
            <a:r>
              <a:rPr lang="ko-KR" altLang="en-US" sz="2000" dirty="0" err="1" smtClean="0">
                <a:solidFill>
                  <a:schemeClr val="bg1"/>
                </a:solidFill>
                <a:latin typeface="+mn-ea"/>
              </a:rPr>
              <a:t>형변환이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일어난다 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=&gt;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+mn-ea"/>
              </a:rPr>
              <a:t>형변환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(type cast)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연산자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20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결과는요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480" y="1918837"/>
            <a:ext cx="5354671" cy="40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관계 연산자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                             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429575"/>
              </p:ext>
            </p:extLst>
          </p:nvPr>
        </p:nvGraphicFramePr>
        <p:xfrm>
          <a:off x="2105849" y="2156243"/>
          <a:ext cx="8357993" cy="41352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61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747"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연산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의미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  <a:cs typeface="Consolas" pitchFamily="49" charset="0"/>
                        </a:rPr>
                        <a:t>x == y</a:t>
                      </a:r>
                      <a:endParaRPr lang="ko-KR" altLang="en-US" sz="2400" dirty="0">
                        <a:latin typeface="+mn-ea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와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y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가 같은가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  <a:cs typeface="Consolas" pitchFamily="49" charset="0"/>
                        </a:rPr>
                        <a:t>x != y</a:t>
                      </a:r>
                      <a:endParaRPr lang="ko-KR" altLang="en-US" sz="2400" dirty="0">
                        <a:latin typeface="+mn-ea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와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y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가 다른가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  <a:cs typeface="Consolas" pitchFamily="49" charset="0"/>
                        </a:rPr>
                        <a:t>x &gt;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y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보다 큰가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  <a:cs typeface="Consolas" pitchFamily="49" charset="0"/>
                        </a:rPr>
                        <a:t>x &lt; y</a:t>
                      </a:r>
                      <a:endParaRPr lang="ko-KR" altLang="en-US" sz="2400" dirty="0">
                        <a:latin typeface="+mn-ea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보다 작은가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  <a:cs typeface="Consolas" pitchFamily="49" charset="0"/>
                        </a:rPr>
                        <a:t>x &gt;= y</a:t>
                      </a:r>
                      <a:endParaRPr lang="ko-KR" altLang="en-US" sz="2400" dirty="0">
                        <a:latin typeface="+mn-ea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y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보다 크거나 같은가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  <a:cs typeface="Consolas" pitchFamily="49" charset="0"/>
                        </a:rPr>
                        <a:t>x 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  <a:cs typeface="Consolas" pitchFamily="49" charset="0"/>
                          <a:sym typeface="Wingdings" pitchFamily="2" charset="2"/>
                        </a:rPr>
                        <a:t>&lt;= y</a:t>
                      </a:r>
                      <a:endParaRPr lang="ko-KR" altLang="en-US" sz="2400" dirty="0">
                        <a:latin typeface="+mn-ea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y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보다 작거나 같은가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74316" y="1629848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latin typeface="+mn-ea"/>
              </a:rPr>
              <a:t>참이면 </a:t>
            </a:r>
            <a:r>
              <a:rPr lang="en-US" altLang="ko-KR" sz="2800" dirty="0" smtClean="0">
                <a:latin typeface="+mn-ea"/>
              </a:rPr>
              <a:t>1, </a:t>
            </a:r>
            <a:r>
              <a:rPr lang="ko-KR" altLang="en-US" sz="2800" dirty="0" smtClean="0">
                <a:latin typeface="+mn-ea"/>
              </a:rPr>
              <a:t>거짓이면 </a:t>
            </a:r>
            <a:r>
              <a:rPr lang="en-US" altLang="ko-KR" sz="2800" dirty="0" smtClean="0">
                <a:latin typeface="+mn-ea"/>
              </a:rPr>
              <a:t>0</a:t>
            </a:r>
            <a:r>
              <a:rPr lang="ko-KR" altLang="en-US" sz="2800" dirty="0" smtClean="0">
                <a:latin typeface="+mn-ea"/>
              </a:rPr>
              <a:t>을 반환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27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논리 연산자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                             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46571"/>
              </p:ext>
            </p:extLst>
          </p:nvPr>
        </p:nvGraphicFramePr>
        <p:xfrm>
          <a:off x="1371109" y="2053087"/>
          <a:ext cx="9698019" cy="35713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3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0496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연산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831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+mn-ea"/>
                        <a:ea typeface="+mn-ea"/>
                        <a:cs typeface="Consolas" pitchFamily="49" charset="0"/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latin typeface="+mn-ea"/>
                          <a:ea typeface="+mn-ea"/>
                          <a:cs typeface="Consolas" pitchFamily="49" charset="0"/>
                        </a:rPr>
                        <a:t>x &amp;&amp; y</a:t>
                      </a:r>
                      <a:endParaRPr lang="ko-KR" altLang="en-US" sz="2800" dirty="0">
                        <a:latin typeface="+mn-ea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+mn-ea"/>
                          <a:ea typeface="+mn-ea"/>
                        </a:rPr>
                        <a:t>연산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, x</a:t>
                      </a:r>
                      <a:r>
                        <a:rPr lang="ko-KR" altLang="en-US" sz="2000" baseline="0" dirty="0" smtClean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2000" baseline="0" dirty="0" smtClean="0">
                          <a:latin typeface="+mn-ea"/>
                          <a:ea typeface="+mn-ea"/>
                        </a:rPr>
                        <a:t>가 모두 참이면 참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2000" baseline="0" dirty="0" smtClean="0">
                          <a:latin typeface="+mn-ea"/>
                          <a:ea typeface="+mn-ea"/>
                        </a:rPr>
                        <a:t>그렇지 않으면 거짓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831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+mn-ea"/>
                        <a:ea typeface="+mn-ea"/>
                        <a:cs typeface="Consolas" pitchFamily="49" charset="0"/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latin typeface="+mn-ea"/>
                          <a:ea typeface="+mn-ea"/>
                          <a:cs typeface="Consolas" pitchFamily="49" charset="0"/>
                        </a:rPr>
                        <a:t>x || y</a:t>
                      </a:r>
                      <a:endParaRPr lang="ko-KR" altLang="en-US" sz="2800" dirty="0">
                        <a:latin typeface="+mn-ea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연산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, x</a:t>
                      </a: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나 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y </a:t>
                      </a: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중에서 하나만 참이면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+mn-ea"/>
                          <a:ea typeface="+mn-ea"/>
                        </a:rPr>
                        <a:t>참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2000" baseline="0" dirty="0" smtClean="0">
                          <a:latin typeface="+mn-ea"/>
                          <a:ea typeface="+mn-ea"/>
                        </a:rPr>
                        <a:t>모두 거짓이면 거짓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ea"/>
                          <a:ea typeface="+mn-ea"/>
                          <a:cs typeface="Consolas" pitchFamily="49" charset="0"/>
                        </a:rPr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연산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, x</a:t>
                      </a: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가 참이면 거짓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, x</a:t>
                      </a: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가 거짓이면 참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5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가장 기본적인 틀</a:t>
            </a:r>
            <a:r>
              <a:rPr lang="en-US" altLang="ko-KR" sz="4800" dirty="0" smtClean="0"/>
              <a:t>, </a:t>
            </a:r>
            <a:r>
              <a:rPr lang="ko-KR" altLang="en-US" sz="4800" dirty="0" smtClean="0"/>
              <a:t>이젠 외우자</a:t>
            </a:r>
            <a:r>
              <a:rPr lang="en-US" altLang="ko-KR" sz="4800" dirty="0" smtClean="0"/>
              <a:t>!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818" t="26977" r="32293" b="9950"/>
          <a:stretch/>
        </p:blipFill>
        <p:spPr>
          <a:xfrm>
            <a:off x="1346661" y="1825625"/>
            <a:ext cx="93408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결과를 예측해보자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78" y="1364171"/>
            <a:ext cx="6685843" cy="52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이거 맞지 </a:t>
            </a:r>
            <a:r>
              <a:rPr lang="ko-KR" altLang="en-US" dirty="0" err="1" smtClean="0"/>
              <a:t>맞지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10" y="1825625"/>
            <a:ext cx="6096180" cy="361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err="1" smtClean="0"/>
              <a:t>삼항</a:t>
            </a:r>
            <a:r>
              <a:rPr lang="ko-KR" altLang="en-US" sz="4800" dirty="0" smtClean="0"/>
              <a:t> 연산자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Font typeface="Wingdings" panose="05000000000000000000" pitchFamily="2" charset="2"/>
              <a:buChar char="ü"/>
            </a:pPr>
            <a:endParaRPr lang="en-US" altLang="ko-KR" sz="3200" dirty="0" smtClean="0"/>
          </a:p>
          <a:p>
            <a:pPr marL="0" indent="0" algn="ctr">
              <a:buNone/>
            </a:pPr>
            <a:r>
              <a:rPr lang="en-US" altLang="ko-KR" sz="3600" dirty="0" err="1" smtClean="0">
                <a:solidFill>
                  <a:schemeClr val="accent1"/>
                </a:solidFill>
              </a:rPr>
              <a:t>max_value</a:t>
            </a:r>
            <a:r>
              <a:rPr lang="en-US" altLang="ko-KR" sz="3600" dirty="0" smtClean="0">
                <a:solidFill>
                  <a:schemeClr val="accent1"/>
                </a:solidFill>
              </a:rPr>
              <a:t> = (x &gt; y) ? x : y</a:t>
            </a:r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 smtClean="0"/>
              <a:t>x &gt; y </a:t>
            </a:r>
            <a:r>
              <a:rPr lang="ko-KR" altLang="en-US" sz="3600" dirty="0" smtClean="0"/>
              <a:t>가 참이면         </a:t>
            </a:r>
            <a:r>
              <a:rPr lang="en-US" altLang="ko-KR" sz="3600" dirty="0" err="1" smtClean="0"/>
              <a:t>max_value</a:t>
            </a:r>
            <a:r>
              <a:rPr lang="en-US" altLang="ko-KR" sz="3600" dirty="0" smtClean="0"/>
              <a:t> = x</a:t>
            </a:r>
          </a:p>
          <a:p>
            <a:pPr marL="0" indent="0" algn="ctr">
              <a:buNone/>
            </a:pPr>
            <a:r>
              <a:rPr lang="en-US" altLang="ko-KR" sz="3600" dirty="0"/>
              <a:t>x &gt; y </a:t>
            </a:r>
            <a:r>
              <a:rPr lang="ko-KR" altLang="en-US" sz="3600" dirty="0"/>
              <a:t>가 </a:t>
            </a:r>
            <a:r>
              <a:rPr lang="ko-KR" altLang="en-US" sz="3600" dirty="0" smtClean="0"/>
              <a:t>거짓이면     </a:t>
            </a:r>
            <a:r>
              <a:rPr lang="en-US" altLang="ko-KR" sz="3600" dirty="0" err="1" smtClean="0"/>
              <a:t>max_value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= </a:t>
            </a:r>
            <a:r>
              <a:rPr lang="en-US" altLang="ko-KR" sz="3600" dirty="0" smtClean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542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err="1" smtClean="0"/>
              <a:t>삼항연산자</a:t>
            </a:r>
            <a:r>
              <a:rPr lang="ko-KR" altLang="en-US" sz="4800" dirty="0" smtClean="0"/>
              <a:t> 연습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14" y="1967001"/>
            <a:ext cx="7263430" cy="33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정답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94" y="1427761"/>
            <a:ext cx="6205987" cy="54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>
                <a:latin typeface="맑은 고딕" pitchFamily="50" charset="-127"/>
                <a:sym typeface="Wingdings"/>
              </a:rPr>
              <a:t> </a:t>
            </a:r>
            <a:r>
              <a:rPr lang="ko-KR" altLang="en-US" sz="4800" dirty="0" smtClean="0"/>
              <a:t>과제 </a:t>
            </a:r>
            <a:r>
              <a:rPr lang="en-US" altLang="ko-KR" sz="4800" dirty="0" smtClean="0"/>
              <a:t>1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3200" dirty="0" smtClean="0"/>
              <a:t> 자기 이름 출력하기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95" y="2402234"/>
            <a:ext cx="6261610" cy="377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>
                <a:latin typeface="맑은 고딕" pitchFamily="50" charset="-127"/>
                <a:sym typeface="Wingdings"/>
              </a:rPr>
              <a:t> </a:t>
            </a:r>
            <a:r>
              <a:rPr lang="ko-KR" altLang="en-US" sz="4800" dirty="0" smtClean="0"/>
              <a:t>과제 </a:t>
            </a:r>
            <a:r>
              <a:rPr lang="en-US" altLang="ko-KR" sz="4800" dirty="0"/>
              <a:t>2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ko-KR" altLang="en-US" sz="3200" dirty="0" smtClean="0"/>
              <a:t>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부터 </a:t>
            </a:r>
            <a:r>
              <a:rPr lang="en-US" altLang="ko-KR" sz="3200" dirty="0" smtClean="0"/>
              <a:t>10</a:t>
            </a:r>
            <a:r>
              <a:rPr lang="ko-KR" altLang="en-US" sz="3200" dirty="0" smtClean="0"/>
              <a:t>까지 더해서 변수 </a:t>
            </a:r>
            <a:r>
              <a:rPr lang="en-US" altLang="ko-KR" sz="3200" dirty="0" smtClean="0"/>
              <a:t>sum</a:t>
            </a:r>
            <a:r>
              <a:rPr lang="ko-KR" altLang="en-US" sz="3200" dirty="0" smtClean="0"/>
              <a:t>에 저장하고 </a:t>
            </a:r>
            <a:r>
              <a:rPr lang="en-US" altLang="ko-KR" sz="3200" dirty="0" smtClean="0"/>
              <a:t>sum</a:t>
            </a:r>
            <a:r>
              <a:rPr lang="ko-KR" altLang="en-US" sz="3200" dirty="0" smtClean="0"/>
              <a:t>을 화면에 출력하기</a:t>
            </a:r>
            <a:endParaRPr lang="en-US" altLang="ko-KR" sz="32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3200" dirty="0" smtClean="0">
                <a:solidFill>
                  <a:schemeClr val="accent1"/>
                </a:solidFill>
              </a:rPr>
              <a:t> 조건 </a:t>
            </a:r>
            <a:r>
              <a:rPr lang="en-US" altLang="ko-KR" sz="32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3200" dirty="0" smtClean="0">
                <a:solidFill>
                  <a:schemeClr val="accent1"/>
                </a:solidFill>
              </a:rPr>
              <a:t>변수 </a:t>
            </a:r>
            <a:r>
              <a:rPr lang="en-US" altLang="ko-KR" sz="3200" dirty="0" smtClean="0">
                <a:solidFill>
                  <a:schemeClr val="accent1"/>
                </a:solidFill>
              </a:rPr>
              <a:t>2</a:t>
            </a:r>
            <a:r>
              <a:rPr lang="ko-KR" altLang="en-US" sz="3200" dirty="0" smtClean="0">
                <a:solidFill>
                  <a:schemeClr val="accent1"/>
                </a:solidFill>
              </a:rPr>
              <a:t>개 사용하기 </a:t>
            </a:r>
            <a:r>
              <a:rPr lang="en-US" altLang="ko-KR" sz="3200" dirty="0" smtClean="0">
                <a:solidFill>
                  <a:schemeClr val="accent1"/>
                </a:solidFill>
              </a:rPr>
              <a:t>(</a:t>
            </a:r>
            <a:r>
              <a:rPr lang="ko-KR" altLang="en-US" sz="3200" dirty="0" smtClean="0">
                <a:solidFill>
                  <a:schemeClr val="accent1"/>
                </a:solidFill>
              </a:rPr>
              <a:t>꼭</a:t>
            </a:r>
            <a:r>
              <a:rPr lang="en-US" altLang="ko-KR" sz="3200" dirty="0" smtClean="0">
                <a:solidFill>
                  <a:schemeClr val="accent1"/>
                </a:solidFill>
              </a:rPr>
              <a:t>!!)</a:t>
            </a:r>
          </a:p>
          <a:p>
            <a:pPr marL="0" indent="0">
              <a:buNone/>
            </a:pPr>
            <a:endParaRPr lang="en-US" altLang="ko-KR" sz="3200" dirty="0" smtClean="0"/>
          </a:p>
          <a:p>
            <a:pPr>
              <a:buFont typeface="Wingdings" panose="05000000000000000000" pitchFamily="2" charset="2"/>
              <a:buChar char="ü"/>
            </a:pPr>
            <a:endParaRPr lang="ko-KR" altLang="en-US" sz="3200" dirty="0"/>
          </a:p>
        </p:txBody>
      </p:sp>
      <p:pic>
        <p:nvPicPr>
          <p:cNvPr id="6" name="그림 5" descr="4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5431" y="4001294"/>
            <a:ext cx="5425911" cy="2598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45275" y="4235569"/>
            <a:ext cx="3058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&lt;- </a:t>
            </a:r>
            <a:r>
              <a:rPr lang="ko-KR" altLang="en-US" sz="3200" dirty="0" smtClean="0"/>
              <a:t>이렇게 하면 </a:t>
            </a:r>
            <a:r>
              <a:rPr lang="en-US" altLang="ko-KR" sz="3200" dirty="0" smtClean="0"/>
              <a:t>X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71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>
                <a:latin typeface="맑은 고딕" pitchFamily="50" charset="-127"/>
                <a:sym typeface="Wingdings"/>
              </a:rPr>
              <a:t> </a:t>
            </a:r>
            <a:r>
              <a:rPr lang="ko-KR" altLang="en-US" sz="4800" dirty="0" smtClean="0"/>
              <a:t>과제 제출 방법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 smtClean="0">
                <a:hlinkClick r:id="rId2"/>
              </a:rPr>
              <a:t>chyun414@naver.com</a:t>
            </a:r>
            <a:endParaRPr lang="en-US" altLang="ko-KR" sz="3200" dirty="0" smtClean="0"/>
          </a:p>
          <a:p>
            <a:pPr algn="ctr">
              <a:buFont typeface="Wingdings" panose="05000000000000000000" pitchFamily="2" charset="2"/>
              <a:buChar char="ü"/>
            </a:pPr>
            <a:r>
              <a:rPr lang="ko-KR" altLang="en-US" sz="3200" dirty="0" smtClean="0"/>
              <a:t> 과제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은 실행 결과를 </a:t>
            </a:r>
            <a:r>
              <a:rPr lang="ko-KR" altLang="en-US" sz="3200" dirty="0" err="1" smtClean="0"/>
              <a:t>캡쳐해서</a:t>
            </a:r>
            <a:endParaRPr lang="en-US" altLang="ko-KR" sz="3200" dirty="0" smtClean="0"/>
          </a:p>
          <a:p>
            <a:pPr algn="ctr">
              <a:buFont typeface="Wingdings" panose="05000000000000000000" pitchFamily="2" charset="2"/>
              <a:buChar char="ü"/>
            </a:pPr>
            <a:r>
              <a:rPr lang="ko-KR" altLang="en-US" sz="3200" dirty="0" smtClean="0"/>
              <a:t> 과제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는 코드를 한글 파일에 </a:t>
            </a:r>
            <a:r>
              <a:rPr lang="ko-KR" altLang="en-US" sz="3200" dirty="0" err="1" smtClean="0"/>
              <a:t>복붙해서</a:t>
            </a:r>
            <a:r>
              <a:rPr lang="ko-KR" altLang="en-US" sz="3200" dirty="0" smtClean="0"/>
              <a:t> 보내기</a:t>
            </a:r>
            <a:endParaRPr lang="en-US" altLang="ko-KR" sz="3200" dirty="0"/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두 개 따로 보내지 말고 한 번에 보내기</a:t>
            </a:r>
            <a:r>
              <a:rPr lang="en-US" altLang="ko-KR" sz="3200" dirty="0" smtClean="0"/>
              <a:t>!!!!!!!!!</a:t>
            </a:r>
          </a:p>
          <a:p>
            <a:pPr algn="ctr">
              <a:buFont typeface="Wingdings" panose="05000000000000000000" pitchFamily="2" charset="2"/>
              <a:buChar char="ü"/>
            </a:pPr>
            <a:endParaRPr lang="en-US" altLang="ko-KR" sz="3200" dirty="0" smtClean="0"/>
          </a:p>
          <a:p>
            <a:pPr marL="0" indent="0" algn="ctr">
              <a:buNone/>
            </a:pPr>
            <a:r>
              <a:rPr lang="en-US" altLang="ko-KR" sz="4400" dirty="0" smtClean="0">
                <a:solidFill>
                  <a:srgbClr val="FFFF00"/>
                </a:solidFill>
              </a:rPr>
              <a:t>4</a:t>
            </a:r>
            <a:r>
              <a:rPr lang="ko-KR" altLang="en-US" sz="4400" dirty="0" smtClean="0">
                <a:solidFill>
                  <a:srgbClr val="FFFF00"/>
                </a:solidFill>
              </a:rPr>
              <a:t>월 </a:t>
            </a:r>
            <a:r>
              <a:rPr lang="en-US" altLang="ko-KR" sz="4400" dirty="0" smtClean="0">
                <a:solidFill>
                  <a:srgbClr val="FFFF00"/>
                </a:solidFill>
              </a:rPr>
              <a:t>7</a:t>
            </a:r>
            <a:r>
              <a:rPr lang="ko-KR" altLang="en-US" sz="4400" dirty="0" smtClean="0">
                <a:solidFill>
                  <a:srgbClr val="FFFF00"/>
                </a:solidFill>
              </a:rPr>
              <a:t>일 일요일</a:t>
            </a:r>
            <a:endParaRPr lang="en-US" altLang="ko-KR" sz="44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ko-KR" altLang="en-US" sz="4400" dirty="0" smtClean="0">
                <a:solidFill>
                  <a:srgbClr val="FFFF00"/>
                </a:solidFill>
              </a:rPr>
              <a:t>밤 </a:t>
            </a:r>
            <a:r>
              <a:rPr lang="en-US" altLang="ko-KR" sz="4400" dirty="0" smtClean="0">
                <a:solidFill>
                  <a:srgbClr val="FFFF00"/>
                </a:solidFill>
              </a:rPr>
              <a:t>11</a:t>
            </a:r>
            <a:r>
              <a:rPr lang="ko-KR" altLang="en-US" sz="4400" dirty="0" smtClean="0">
                <a:solidFill>
                  <a:srgbClr val="FFFF00"/>
                </a:solidFill>
              </a:rPr>
              <a:t>시 </a:t>
            </a:r>
            <a:r>
              <a:rPr lang="en-US" altLang="ko-KR" sz="4400" dirty="0" smtClean="0">
                <a:solidFill>
                  <a:srgbClr val="FFFF00"/>
                </a:solidFill>
              </a:rPr>
              <a:t>59</a:t>
            </a:r>
            <a:r>
              <a:rPr lang="ko-KR" altLang="en-US" sz="4400" dirty="0" smtClean="0">
                <a:solidFill>
                  <a:srgbClr val="FFFF00"/>
                </a:solidFill>
              </a:rPr>
              <a:t>분까지</a:t>
            </a:r>
            <a:r>
              <a:rPr lang="en-US" altLang="ko-KR" sz="4400" dirty="0" smtClean="0">
                <a:solidFill>
                  <a:srgbClr val="FFFF00"/>
                </a:solidFill>
              </a:rPr>
              <a:t>!!</a:t>
            </a:r>
            <a:endParaRPr lang="ko-KR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3963"/>
          </a:xfrm>
        </p:spPr>
        <p:txBody>
          <a:bodyPr/>
          <a:lstStyle/>
          <a:p>
            <a:pPr algn="ctr"/>
            <a:r>
              <a:rPr lang="ko-KR" altLang="en-US" dirty="0" smtClean="0"/>
              <a:t>집에 가자 </a:t>
            </a:r>
            <a:r>
              <a:rPr lang="en-US" altLang="ko-KR" dirty="0" smtClean="0"/>
              <a:t>T . T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오늘 고생 많았어요</a:t>
            </a:r>
            <a:r>
              <a:rPr lang="en-US" altLang="ko-KR" dirty="0" smtClean="0"/>
              <a:t>!!!!!!!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2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자주 하는 실수 </a:t>
            </a:r>
            <a:r>
              <a:rPr lang="en-US" altLang="ko-KR" sz="4800" dirty="0" smtClean="0">
                <a:solidFill>
                  <a:schemeClr val="accent1"/>
                </a:solidFill>
              </a:rPr>
              <a:t>BEST 5</a:t>
            </a:r>
            <a:endParaRPr lang="ko-KR" altLang="en-US" sz="4800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3200" dirty="0" smtClean="0"/>
              <a:t> </a:t>
            </a:r>
            <a:r>
              <a:rPr lang="en-US" altLang="ko-KR" sz="3200" dirty="0" err="1" smtClean="0">
                <a:solidFill>
                  <a:schemeClr val="accent1"/>
                </a:solidFill>
              </a:rPr>
              <a:t>printf</a:t>
            </a:r>
            <a:r>
              <a:rPr lang="en-US" altLang="ko-KR" sz="3200" dirty="0" smtClean="0">
                <a:solidFill>
                  <a:schemeClr val="accent1"/>
                </a:solidFill>
              </a:rPr>
              <a:t>()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쓸 때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변수명</a:t>
            </a:r>
            <a:r>
              <a:rPr lang="ko-KR" altLang="en-US" sz="3200" dirty="0" smtClean="0"/>
              <a:t> 앞에 </a:t>
            </a:r>
            <a:r>
              <a:rPr lang="en-US" altLang="ko-KR" sz="3200" dirty="0" smtClean="0">
                <a:solidFill>
                  <a:schemeClr val="accent1"/>
                </a:solidFill>
              </a:rPr>
              <a:t>&amp; </a:t>
            </a:r>
            <a:r>
              <a:rPr lang="ko-KR" altLang="en-US" sz="3200" dirty="0" smtClean="0">
                <a:solidFill>
                  <a:schemeClr val="accent1"/>
                </a:solidFill>
              </a:rPr>
              <a:t>붙이지 말기</a:t>
            </a:r>
            <a:r>
              <a:rPr lang="en-US" altLang="ko-KR" sz="3200" dirty="0" smtClean="0"/>
              <a:t>!</a:t>
            </a:r>
          </a:p>
          <a:p>
            <a:pPr marL="0" indent="0">
              <a:buNone/>
            </a:pP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변수값이</a:t>
            </a:r>
            <a:r>
              <a:rPr lang="ko-KR" altLang="en-US" sz="3200" dirty="0" smtClean="0"/>
              <a:t> 아니라 변수의 주소가 출력됨</a:t>
            </a:r>
            <a:r>
              <a:rPr lang="en-US" altLang="ko-KR" sz="3200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3200" dirty="0" smtClean="0"/>
              <a:t> </a:t>
            </a:r>
            <a:r>
              <a:rPr lang="en-US" altLang="ko-KR" sz="3200" dirty="0" err="1" smtClean="0">
                <a:solidFill>
                  <a:schemeClr val="accent1"/>
                </a:solidFill>
              </a:rPr>
              <a:t>scanf</a:t>
            </a:r>
            <a:r>
              <a:rPr lang="en-US" altLang="ko-KR" sz="3200" dirty="0" smtClean="0">
                <a:solidFill>
                  <a:schemeClr val="accent1"/>
                </a:solidFill>
              </a:rPr>
              <a:t>() </a:t>
            </a:r>
            <a:r>
              <a:rPr lang="ko-KR" altLang="en-US" sz="3200" dirty="0" smtClean="0"/>
              <a:t>쓸 때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문장 끝에 </a:t>
            </a:r>
            <a:r>
              <a:rPr lang="en-US" altLang="ko-KR" sz="3200" dirty="0" smtClean="0">
                <a:solidFill>
                  <a:schemeClr val="accent1"/>
                </a:solidFill>
                <a:latin typeface="맑은 고딕" pitchFamily="50" charset="-127"/>
              </a:rPr>
              <a:t>\</a:t>
            </a:r>
            <a:r>
              <a:rPr lang="en-US" altLang="ko-KR" sz="3200" dirty="0" smtClean="0">
                <a:solidFill>
                  <a:schemeClr val="accent1"/>
                </a:solidFill>
              </a:rPr>
              <a:t>n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사용하지 말기</a:t>
            </a:r>
            <a:r>
              <a:rPr lang="en-US" altLang="ko-KR" sz="3200" dirty="0" smtClean="0"/>
              <a:t>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문장 끝에 항상 </a:t>
            </a:r>
            <a:r>
              <a:rPr lang="ko-KR" altLang="en-US" sz="3200" dirty="0" smtClean="0">
                <a:solidFill>
                  <a:schemeClr val="accent1"/>
                </a:solidFill>
              </a:rPr>
              <a:t>세미콜론</a:t>
            </a:r>
            <a:r>
              <a:rPr lang="en-US" altLang="ko-KR" sz="3200" dirty="0" smtClean="0">
                <a:solidFill>
                  <a:schemeClr val="accent1"/>
                </a:solidFill>
              </a:rPr>
              <a:t>(;) </a:t>
            </a:r>
            <a:r>
              <a:rPr lang="en-US" altLang="ko-KR" sz="3200" dirty="0" smtClean="0"/>
              <a:t>!!!!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3200" dirty="0" smtClean="0"/>
              <a:t> 변수 선언은 항상 </a:t>
            </a:r>
            <a:r>
              <a:rPr lang="ko-KR" altLang="en-US" sz="3200" dirty="0" smtClean="0">
                <a:solidFill>
                  <a:schemeClr val="accent1"/>
                </a:solidFill>
              </a:rPr>
              <a:t>맨 앞에</a:t>
            </a:r>
            <a:endParaRPr lang="en-US" altLang="ko-KR" sz="3200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3200" dirty="0"/>
              <a:t> </a:t>
            </a:r>
            <a:r>
              <a:rPr lang="ko-KR" altLang="en-US" sz="3200" dirty="0" smtClean="0"/>
              <a:t>식 써줄 때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위치 주의하기</a:t>
            </a:r>
            <a:endParaRPr lang="ko-KR" altLang="en-US" sz="3200" dirty="0"/>
          </a:p>
        </p:txBody>
      </p:sp>
      <p:pic>
        <p:nvPicPr>
          <p:cNvPr id="4" name="그림 3" descr="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1727" y="3539552"/>
            <a:ext cx="4382073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복습</a:t>
            </a:r>
            <a:endParaRPr lang="ko-KR" altLang="en-US" sz="4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814" y="1785692"/>
            <a:ext cx="7244371" cy="3376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3484" y="5257309"/>
            <a:ext cx="4073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200" dirty="0" smtClean="0">
                <a:solidFill>
                  <a:schemeClr val="accent1"/>
                </a:solidFill>
              </a:rPr>
              <a:t>define</a:t>
            </a:r>
            <a:r>
              <a:rPr lang="ko-KR" altLang="en-US" sz="3200" dirty="0" smtClean="0"/>
              <a:t>을 이용할 것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05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정답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174"/>
          <a:stretch/>
        </p:blipFill>
        <p:spPr>
          <a:xfrm>
            <a:off x="2258982" y="1350356"/>
            <a:ext cx="7678265" cy="55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6167" y="2085860"/>
            <a:ext cx="3009207" cy="2270010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dirty="0" smtClean="0"/>
              <a:t>아스키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코드</a:t>
            </a:r>
            <a:endParaRPr lang="ko-KR" altLang="en-US" sz="4800" dirty="0"/>
          </a:p>
        </p:txBody>
      </p:sp>
      <p:pic>
        <p:nvPicPr>
          <p:cNvPr id="4" name="Picture 2" descr="C:\Users\DS\Desktop\거위\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374" y="0"/>
            <a:ext cx="31922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DS\Desktop\거위\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37" y="0"/>
            <a:ext cx="3034735" cy="685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4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아스키 코드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58" y="1422514"/>
            <a:ext cx="7859419" cy="54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smtClean="0"/>
              <a:t>?</a:t>
            </a:r>
            <a:r>
              <a:rPr lang="ko-KR" altLang="en-US" sz="4800" dirty="0" err="1" smtClean="0"/>
              <a:t>신기하쥬</a:t>
            </a:r>
            <a:r>
              <a:rPr lang="en-US" altLang="ko-KR" sz="4800" dirty="0" smtClean="0"/>
              <a:t>?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55" y="1825625"/>
            <a:ext cx="8364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</TotalTime>
  <Words>691</Words>
  <Application>Microsoft Office PowerPoint</Application>
  <PresentationFormat>와이드스크린</PresentationFormat>
  <Paragraphs>156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맑은 고딕</vt:lpstr>
      <vt:lpstr>맑은 고딕 Semilight</vt:lpstr>
      <vt:lpstr>Arial</vt:lpstr>
      <vt:lpstr>Calibri</vt:lpstr>
      <vt:lpstr>Calibri Light</vt:lpstr>
      <vt:lpstr>Consolas</vt:lpstr>
      <vt:lpstr>Wingdings</vt:lpstr>
      <vt:lpstr>Office Theme</vt:lpstr>
      <vt:lpstr>기초프로그래밍 실습</vt:lpstr>
      <vt:lpstr>VISUAL STUDIO 2017</vt:lpstr>
      <vt:lpstr>가장 기본적인 틀, 이젠 외우자!</vt:lpstr>
      <vt:lpstr>자주 하는 실수 BEST 5</vt:lpstr>
      <vt:lpstr>복습</vt:lpstr>
      <vt:lpstr>정답</vt:lpstr>
      <vt:lpstr>아스키 코드</vt:lpstr>
      <vt:lpstr>아스키 코드</vt:lpstr>
      <vt:lpstr>?신기하쥬?</vt:lpstr>
      <vt:lpstr>제어 문자</vt:lpstr>
      <vt:lpstr>제어 문자</vt:lpstr>
      <vt:lpstr>제어 문자로 해보자!</vt:lpstr>
      <vt:lpstr>제어 문자 정답</vt:lpstr>
      <vt:lpstr>산술연산자</vt:lpstr>
      <vt:lpstr>이렇게 나오나요?</vt:lpstr>
      <vt:lpstr>바꿔보면 이렇게 나옵니다</vt:lpstr>
      <vt:lpstr>왜 나머지 연산에서 %%?</vt:lpstr>
      <vt:lpstr>산술연산자</vt:lpstr>
      <vt:lpstr>결과창</vt:lpstr>
      <vt:lpstr>증감연산자</vt:lpstr>
      <vt:lpstr>증감연산자</vt:lpstr>
      <vt:lpstr>그렇다면 이 땐…?</vt:lpstr>
      <vt:lpstr>완벽히 이해해볼까?</vt:lpstr>
      <vt:lpstr>자동 형변환</vt:lpstr>
      <vt:lpstr>네, 결과는요?</vt:lpstr>
      <vt:lpstr>강제 형변환 명시적인 형변환</vt:lpstr>
      <vt:lpstr>네, 결과는요?</vt:lpstr>
      <vt:lpstr>관계 연산자</vt:lpstr>
      <vt:lpstr>논리 연산자</vt:lpstr>
      <vt:lpstr>결과를 예측해보자</vt:lpstr>
      <vt:lpstr>이거 맞지 맞지?</vt:lpstr>
      <vt:lpstr>삼항 연산자</vt:lpstr>
      <vt:lpstr>삼항연산자 연습</vt:lpstr>
      <vt:lpstr>정답</vt:lpstr>
      <vt:lpstr> 과제 1</vt:lpstr>
      <vt:lpstr> 과제 2</vt:lpstr>
      <vt:lpstr> 과제 제출 방법</vt:lpstr>
      <vt:lpstr>집에 가자 T . T  오늘 고생 많았어요!!!!!!!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기초프로그래밍 실습</dc:title>
  <dc:creator>Windows 사용자</dc:creator>
  <cp:lastModifiedBy>Windows 사용자</cp:lastModifiedBy>
  <cp:revision>78</cp:revision>
  <dcterms:created xsi:type="dcterms:W3CDTF">2019-03-14T06:44:33Z</dcterms:created>
  <dcterms:modified xsi:type="dcterms:W3CDTF">2019-04-01T12:19:06Z</dcterms:modified>
</cp:coreProperties>
</file>