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1" r:id="rId4"/>
    <p:sldId id="298" r:id="rId5"/>
    <p:sldId id="259" r:id="rId6"/>
    <p:sldId id="260" r:id="rId7"/>
    <p:sldId id="257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95" r:id="rId26"/>
    <p:sldId id="296" r:id="rId27"/>
    <p:sldId id="297" r:id="rId28"/>
    <p:sldId id="276" r:id="rId29"/>
    <p:sldId id="283" r:id="rId30"/>
    <p:sldId id="282" r:id="rId31"/>
    <p:sldId id="28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20729-0808-466B-AF46-C6C75868448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286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5AAE-664E-4F7D-97EE-E6556E660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4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75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82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27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72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2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3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5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45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87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7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9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06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07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9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59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65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2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62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6400800" cy="3600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73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6400800" cy="3600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3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2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2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19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671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9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6400800" cy="3600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7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3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88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7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A5AAE-664E-4F7D-97EE-E6556E660B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7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CFD64-E58F-4C6C-9DC1-379B5EAF9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800D2-86A9-4389-AD0D-55E1E2B78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4D44C-D35A-46F7-9E70-58319D74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A7588-F6C6-4274-BFC2-8F819FB3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E971-2C11-4FE5-9C1B-3D0073C2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83B48-EBB4-4CB1-8CBE-6A411341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4512D3-2401-4309-9547-3B8A4D94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938E4-985C-4959-A862-294C9305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2151C-B037-4979-9D11-F65D9431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0841D-9D5B-4641-84BD-C5FB810B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1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0DB07D-5E5D-44BF-84F9-82111DF70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BCE871-EF1D-4B44-9693-3FBA3EC8A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63D02-6785-419D-A598-66224AD3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C3CF4-3D30-48D1-A4CE-98DF71F5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22CA3-A0BE-49B9-8921-A496362B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FC64E-BE12-46B6-9099-9DC044CE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57" y="364837"/>
            <a:ext cx="11397344" cy="632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C0856-65F9-4CEE-ACA6-E3577D1A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56" y="1389532"/>
            <a:ext cx="11397343" cy="4547668"/>
          </a:xfrm>
        </p:spPr>
        <p:txBody>
          <a:bodyPr/>
          <a:lstStyle>
            <a:lvl1pPr>
              <a:lnSpc>
                <a:spcPct val="120000"/>
              </a:lnSpc>
              <a:buClr>
                <a:schemeClr val="accent1"/>
              </a:buClr>
              <a:defRPr/>
            </a:lvl1pPr>
            <a:lvl2pPr marL="685783" indent="-228594">
              <a:lnSpc>
                <a:spcPct val="12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142971" indent="-228594">
              <a:lnSpc>
                <a:spcPct val="12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600160" indent="-228594">
              <a:lnSpc>
                <a:spcPct val="12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2057349" indent="-228594">
              <a:lnSpc>
                <a:spcPct val="12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69F22-2FDC-4C31-A872-F07AD374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176963"/>
            <a:ext cx="2743200" cy="365125"/>
          </a:xfrm>
        </p:spPr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E7C6A-EBBE-4648-8919-1C1066AD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650" y="6176963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12A51-ED92-4D0D-9E4A-52E04BAD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399" y="6176963"/>
            <a:ext cx="2743200" cy="365125"/>
          </a:xfrm>
        </p:spPr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0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14EA0-7B8C-468D-9D30-23585D9F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87FBD-8152-4BAC-8BE9-6A10C903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1947A-BF6E-4C99-9326-4FCAFF80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C2A33-7368-4407-B77B-3E48961F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73B15-9F4B-492A-B399-5FC3E569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3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195C5-942C-4D68-85C9-508ACAE6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74649-8663-4880-9E50-510E7181F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16D75-09D3-46E7-9BE5-40669CAA6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DEB8D-7701-464B-853F-605B0FC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9F864-C9AE-4FC2-AC3A-B4385CDF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CED70-BD35-4881-8AF1-735977CE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8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03CD9-11BD-4C33-B5D8-E59B8AE8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E6EE0-157F-49F7-B868-761A49F1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24311-F15D-4AAE-A8BD-2CB132F7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5DE9A-67C8-40DA-97E6-5D5CC5B49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A3254B-C45D-4B27-A248-7798B4814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46BE2-68AD-4706-B47C-52874AD7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78E9BF-AFD9-438D-9A78-9B1AB28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F33784-9518-464A-9E78-6D3A0B39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4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9922-6DB9-4BE3-9C95-7631CEF7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7C9B0-DBB7-47C5-91BC-F5E9D652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790B8-1AEB-45FC-981E-BEBCB7D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87C84-EA1C-49B6-A8DF-F24D189B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7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7344C-DA9A-42DE-9752-8D15BB48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0A1AC3-E3F8-4C3F-BA2B-5F97E67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016BB-5A59-481B-8689-B069527A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8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B2079-E4B0-440E-ACA5-32D48098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F86EC-B7BF-43B7-98E2-ECED9A77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4E585-1AC9-4182-828C-478D0B9DF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92496-4D17-4773-89E9-8F72E0C2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D29C2-A581-4FA9-A996-2DFC3334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3BA19-4D1D-4EDE-8059-F2EF743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B995-9BBF-4B4E-99D7-28B2645A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DE0234-F740-430E-8805-BAB2F3053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6A419-3E34-4B8A-87A6-8A23B61D4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8A4B4-D072-4354-9B98-09AB694C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A57A5-7A93-4FD1-85EE-8FB81034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29049-A500-4D0E-8C0B-65A27B87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F86F3-6E22-4915-A5A9-4EC855EF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42" y="364837"/>
            <a:ext cx="11397344" cy="63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E4A5E-E554-4579-831C-5EB2E653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656" y="1402960"/>
            <a:ext cx="11397344" cy="4547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279A7-04FD-483B-9252-241907976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2020-03-06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473BD-15FE-478D-8150-02819222E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37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AAF50-28DD-4EB6-8A5C-24335EC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09AD-BDBD-4869-9624-C8AF2F30D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5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120000"/>
        </a:lnSpc>
        <a:spcBef>
          <a:spcPts val="500"/>
        </a:spcBef>
        <a:buClr>
          <a:schemeClr val="accent4">
            <a:lumMod val="60000"/>
            <a:lumOff val="40000"/>
          </a:schemeClr>
        </a:buClr>
        <a:buFont typeface="Arial" panose="020B0604020202020204" pitchFamily="34" charset="0"/>
        <a:buChar char="•"/>
        <a:defRPr sz="2400" kern="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120000"/>
        </a:lnSpc>
        <a:spcBef>
          <a:spcPts val="500"/>
        </a:spcBef>
        <a:buClr>
          <a:schemeClr val="accent4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120000"/>
        </a:lnSpc>
        <a:spcBef>
          <a:spcPts val="500"/>
        </a:spcBef>
        <a:buClr>
          <a:schemeClr val="accent4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120000"/>
        </a:lnSpc>
        <a:spcBef>
          <a:spcPts val="500"/>
        </a:spcBef>
        <a:buClr>
          <a:schemeClr val="accent4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29java/22000319120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-it-record.tistory.com/10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2020-1-dswu-it-java.slack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bii.tistory.com/entry/Java-Java-JDK-%EC%84%A4%EC%B9%98-%EB%B0%8F-%ED%99%98%EA%B2%BD%EC%84%A4%EC%A0%95" TargetMode="External"/><Relationship Id="rId7" Type="http://schemas.openxmlformats.org/officeDocument/2006/relationships/hyperlink" Target="https://www.jetbrains.com/ko-kr/ide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ko-kr/student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gabii.tistory.com/entry/Java-Eclipse-%EC%84%A4%EC%B9%98%ED%95%98%EA%B8%B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F204C526-E438-46E4-B66A-886FB453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909" y="861007"/>
            <a:ext cx="5304777" cy="2387600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객체프로그래밍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실습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D842CE13-FE35-4345-9D03-50396F9A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909" y="1105482"/>
            <a:ext cx="5304777" cy="45677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2020-1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46C39E-773C-4EB4-B2E4-405E9A5042E5}"/>
              </a:ext>
            </a:extLst>
          </p:cNvPr>
          <p:cNvSpPr/>
          <p:nvPr/>
        </p:nvSpPr>
        <p:spPr>
          <a:xfrm>
            <a:off x="979909" y="4124594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송인서</a:t>
            </a:r>
            <a:endParaRPr lang="en-US" altLang="ko-KR" sz="1400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공과대학 </a:t>
            </a:r>
            <a:r>
              <a:rPr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IT</a:t>
            </a:r>
            <a:r>
              <a:rPr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미디어공학과 </a:t>
            </a:r>
            <a:r>
              <a:rPr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4</a:t>
            </a:r>
            <a:r>
              <a:rPr lang="ko-KR" altLang="en-US" sz="1400" dirty="0">
                <a:solidFill>
                  <a:schemeClr val="accent4"/>
                </a:solidFill>
                <a:latin typeface="+mj-ea"/>
                <a:ea typeface="+mj-ea"/>
              </a:rPr>
              <a:t>학년</a:t>
            </a:r>
            <a:r>
              <a:rPr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(17)</a:t>
            </a:r>
          </a:p>
          <a:p>
            <a:r>
              <a:rPr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songinseo0910@duksung.ac.kr</a:t>
            </a:r>
          </a:p>
          <a:p>
            <a:r>
              <a:rPr lang="en-US" altLang="ko-KR" sz="1400" dirty="0">
                <a:solidFill>
                  <a:schemeClr val="accent4"/>
                </a:solidFill>
                <a:latin typeface="+mj-ea"/>
                <a:ea typeface="+mj-ea"/>
              </a:rPr>
              <a:t>010-9610-9779</a:t>
            </a:r>
          </a:p>
          <a:p>
            <a:endParaRPr lang="en-US" altLang="ko-KR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latin typeface="+mj-ea"/>
                <a:ea typeface="+mj-ea"/>
              </a:rPr>
              <a:t>QnA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공지용 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4B471D-4CE2-4FE6-B409-138EAC9430A5}"/>
              </a:ext>
            </a:extLst>
          </p:cNvPr>
          <p:cNvSpPr/>
          <p:nvPr/>
        </p:nvSpPr>
        <p:spPr>
          <a:xfrm>
            <a:off x="7247684" y="-192231"/>
            <a:ext cx="4813688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50000" dirty="0">
              <a:solidFill>
                <a:schemeClr val="accent4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6" name="Picture 2" descr="slack 이미지 검색결과">
            <a:extLst>
              <a:ext uri="{FF2B5EF4-FFF2-40B4-BE49-F238E27FC236}">
                <a16:creationId xmlns:a16="http://schemas.microsoft.com/office/drawing/2014/main" id="{FC7348FE-4291-410B-8C8C-CDA50D6F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34" y="5308526"/>
            <a:ext cx="686966" cy="1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FE8853-7525-4E81-8BE4-42E0B094AD16}"/>
              </a:ext>
            </a:extLst>
          </p:cNvPr>
          <p:cNvSpPr/>
          <p:nvPr/>
        </p:nvSpPr>
        <p:spPr>
          <a:xfrm>
            <a:off x="979909" y="5483702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j-lt"/>
              </a:rPr>
              <a:t>2020-1-dswu-it-java</a:t>
            </a:r>
            <a:r>
              <a:rPr lang="en-US" altLang="ko-KR" dirty="0">
                <a:latin typeface="+mj-lt"/>
              </a:rPr>
              <a:t>.slack.com</a:t>
            </a:r>
            <a:endParaRPr lang="ko-KR" alt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653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21E1F-29E8-4567-94E5-93C8D4F2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참고</a:t>
            </a:r>
            <a:r>
              <a:rPr lang="en-US" altLang="ko-KR" dirty="0">
                <a:solidFill>
                  <a:schemeClr val="tx2"/>
                </a:solidFill>
              </a:rPr>
              <a:t>) Views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79C6-A2DA-4E1D-A104-AEA31D04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56" y="1389532"/>
            <a:ext cx="6633433" cy="4547668"/>
          </a:xfrm>
        </p:spPr>
        <p:txBody>
          <a:bodyPr/>
          <a:lstStyle/>
          <a:p>
            <a:r>
              <a:rPr lang="en-US" altLang="ko-KR" b="1" dirty="0"/>
              <a:t>05-02. Perspective</a:t>
            </a:r>
            <a:br>
              <a:rPr lang="en-US" altLang="ko-KR" dirty="0"/>
            </a:br>
            <a:r>
              <a:rPr lang="en-US" altLang="ko-KR" sz="2000" dirty="0">
                <a:hlinkClick r:id="rId3"/>
              </a:rPr>
              <a:t>https://blog.naver.com/29java/220003191203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A54AB7-A0CA-4A8F-8852-CB3EEE83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1100137"/>
            <a:ext cx="45815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0E694-EC55-4F79-862E-04156EE3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6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C4AAD3-ACA0-4353-BE0E-138000C2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2B21C6-568A-47FA-8CF6-606F090A9FDD}"/>
              </a:ext>
            </a:extLst>
          </p:cNvPr>
          <p:cNvSpPr/>
          <p:nvPr/>
        </p:nvSpPr>
        <p:spPr>
          <a:xfrm>
            <a:off x="0" y="592687"/>
            <a:ext cx="2099388" cy="59760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Explorer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DA11-44B6-4121-A64B-A7F2D32ADE3F}"/>
              </a:ext>
            </a:extLst>
          </p:cNvPr>
          <p:cNvSpPr txBox="1"/>
          <p:nvPr/>
        </p:nvSpPr>
        <p:spPr>
          <a:xfrm>
            <a:off x="1488082" y="736732"/>
            <a:ext cx="26173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Explorer </a:t>
            </a:r>
            <a:r>
              <a:rPr lang="ko-KR" altLang="en-US" dirty="0">
                <a:solidFill>
                  <a:schemeClr val="accent1"/>
                </a:solidFill>
              </a:rPr>
              <a:t>영역에서 </a:t>
            </a:r>
            <a:r>
              <a:rPr lang="ko-KR" altLang="en-US" dirty="0" err="1">
                <a:solidFill>
                  <a:schemeClr val="accent1"/>
                </a:solidFill>
              </a:rPr>
              <a:t>우클릭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1A352F-6499-4769-A79B-AB59CA6C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655" y="951818"/>
            <a:ext cx="3736181" cy="52578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91F1109-F197-4069-9B37-0E197E54350E}"/>
              </a:ext>
            </a:extLst>
          </p:cNvPr>
          <p:cNvCxnSpPr>
            <a:cxnSpLocks/>
          </p:cNvCxnSpPr>
          <p:nvPr/>
        </p:nvCxnSpPr>
        <p:spPr>
          <a:xfrm>
            <a:off x="4525347" y="1240971"/>
            <a:ext cx="965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A3D769-8CB5-42DD-8547-523EB2340692}"/>
              </a:ext>
            </a:extLst>
          </p:cNvPr>
          <p:cNvSpPr txBox="1"/>
          <p:nvPr/>
        </p:nvSpPr>
        <p:spPr>
          <a:xfrm>
            <a:off x="8336751" y="1707115"/>
            <a:ext cx="200156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본인 이름으로 지정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D42CA09-5054-40AB-A22E-64AF3722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5A64D8-9FC0-48C9-8903-2DC619EF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0EB454-19A2-4767-A17E-EDDC89AC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991" y="1175147"/>
            <a:ext cx="3779044" cy="4507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0A8F0-EEF9-491B-988A-4A4443BB01DA}"/>
              </a:ext>
            </a:extLst>
          </p:cNvPr>
          <p:cNvSpPr txBox="1"/>
          <p:nvPr/>
        </p:nvSpPr>
        <p:spPr>
          <a:xfrm>
            <a:off x="7982420" y="2650607"/>
            <a:ext cx="9456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Week1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C8E5605-C12B-439D-87ED-99C5E9942819}"/>
              </a:ext>
            </a:extLst>
          </p:cNvPr>
          <p:cNvCxnSpPr>
            <a:cxnSpLocks/>
          </p:cNvCxnSpPr>
          <p:nvPr/>
        </p:nvCxnSpPr>
        <p:spPr>
          <a:xfrm>
            <a:off x="4012164" y="1371599"/>
            <a:ext cx="8288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4C5857-9A39-4FC3-8537-7E67C1E921EF}"/>
              </a:ext>
            </a:extLst>
          </p:cNvPr>
          <p:cNvSpPr txBox="1"/>
          <p:nvPr/>
        </p:nvSpPr>
        <p:spPr>
          <a:xfrm>
            <a:off x="461714" y="400830"/>
            <a:ext cx="288797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프로젝트 디렉토리에서 </a:t>
            </a:r>
            <a:r>
              <a:rPr lang="ko-KR" altLang="en-US" dirty="0" err="1">
                <a:solidFill>
                  <a:schemeClr val="accent1"/>
                </a:solidFill>
              </a:rPr>
              <a:t>우클릭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A5BCEF-40A5-4539-BE8B-7FD4B1D3180B}"/>
              </a:ext>
            </a:extLst>
          </p:cNvPr>
          <p:cNvSpPr/>
          <p:nvPr/>
        </p:nvSpPr>
        <p:spPr>
          <a:xfrm>
            <a:off x="5644440" y="2715208"/>
            <a:ext cx="2249260" cy="1921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4BA2BF-F4D5-44D4-9B01-4819C920F550}"/>
              </a:ext>
            </a:extLst>
          </p:cNvPr>
          <p:cNvSpPr/>
          <p:nvPr/>
        </p:nvSpPr>
        <p:spPr>
          <a:xfrm>
            <a:off x="5611350" y="4124382"/>
            <a:ext cx="1778493" cy="1921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E513E-31D8-4AD1-BE1B-C2D87EF8D441}"/>
              </a:ext>
            </a:extLst>
          </p:cNvPr>
          <p:cNvSpPr txBox="1"/>
          <p:nvPr/>
        </p:nvSpPr>
        <p:spPr>
          <a:xfrm>
            <a:off x="7447296" y="4022727"/>
            <a:ext cx="58636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체크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C130B05-78E4-47FA-ACE2-3AFB6971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814A5-9F62-4E11-ACCF-7656A761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Eclipse Editor </a:t>
            </a:r>
            <a:r>
              <a:rPr lang="ko-KR" altLang="en-US" dirty="0"/>
              <a:t>폰트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BE80E-245D-45BD-818F-6E218C80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 &gt; Preferences</a:t>
            </a:r>
          </a:p>
          <a:p>
            <a:pPr marL="457189" lvl="1" indent="0">
              <a:buNone/>
            </a:pPr>
            <a:r>
              <a:rPr lang="en-US" altLang="ko-KR" dirty="0"/>
              <a:t>General &gt; Appearance</a:t>
            </a:r>
          </a:p>
          <a:p>
            <a:pPr marL="914377" lvl="2" indent="0">
              <a:buNone/>
            </a:pPr>
            <a:r>
              <a:rPr lang="en-US" altLang="ko-KR" dirty="0"/>
              <a:t>Colors and Fonts &gt;</a:t>
            </a:r>
          </a:p>
          <a:p>
            <a:pPr marL="914377" lvl="2" indent="0">
              <a:buNone/>
            </a:pPr>
            <a:r>
              <a:rPr lang="en-US" altLang="ko-KR" dirty="0"/>
              <a:t>Basic &gt; text Font </a:t>
            </a:r>
            <a:r>
              <a:rPr lang="ko-KR" altLang="en-US" dirty="0"/>
              <a:t>더블클릭 후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8D44A5-1307-40ED-9B10-3A44B85C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62" y="997237"/>
            <a:ext cx="1743075" cy="2076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648F94-799B-41A4-B6BB-794E58A9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59" y="1044508"/>
            <a:ext cx="4828480" cy="508518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438E30D-957F-4B09-98C5-484A8332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4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72842E-6861-4526-B074-ABCA7EA6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33F291-6FCB-4011-8596-23BAC7AE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4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8F06-F5C6-4E4C-A13F-5B64732A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0 - Hello, world!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76115-9423-47DB-A06B-9E993D285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96" y="2781009"/>
            <a:ext cx="6534150" cy="3181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52868C-4C11-48AF-ABDF-2502A42ED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777" y="2051755"/>
            <a:ext cx="618612" cy="355702"/>
          </a:xfrm>
          <a:prstGeom prst="rect">
            <a:avLst/>
          </a:prstGeom>
        </p:spPr>
      </p:pic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3DA36E63-346B-43BA-A527-BA0963727150}"/>
              </a:ext>
            </a:extLst>
          </p:cNvPr>
          <p:cNvSpPr txBox="1">
            <a:spLocks/>
          </p:cNvSpPr>
          <p:nvPr/>
        </p:nvSpPr>
        <p:spPr>
          <a:xfrm>
            <a:off x="388256" y="1378487"/>
            <a:ext cx="11397343" cy="14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400" kern="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코드 입력 후 저장</a:t>
            </a:r>
            <a:r>
              <a:rPr lang="en-US" altLang="ko-KR" dirty="0"/>
              <a:t>(ctrl + S)</a:t>
            </a:r>
            <a:r>
              <a:rPr lang="ko-KR" altLang="en-US" dirty="0"/>
              <a:t>하고 실행해보자</a:t>
            </a:r>
            <a:r>
              <a:rPr lang="en-US" altLang="ko-KR" dirty="0"/>
              <a:t>!</a:t>
            </a:r>
          </a:p>
          <a:p>
            <a:pPr marL="457189" lvl="1" indent="0">
              <a:buFont typeface="Arial" panose="020B0604020202020204" pitchFamily="34" charset="0"/>
              <a:buNone/>
            </a:pPr>
            <a:r>
              <a:rPr lang="en-US" altLang="ko-KR" dirty="0"/>
              <a:t>Run </a:t>
            </a:r>
            <a:r>
              <a:rPr lang="ko-KR" altLang="en-US" dirty="0"/>
              <a:t>아이콘</a:t>
            </a:r>
            <a:r>
              <a:rPr lang="en-US" altLang="ko-KR" dirty="0"/>
              <a:t>(            ) </a:t>
            </a:r>
            <a:r>
              <a:rPr lang="ko-KR" altLang="en-US" dirty="0"/>
              <a:t>또는 </a:t>
            </a:r>
            <a:r>
              <a:rPr lang="en-US" altLang="ko-KR" dirty="0"/>
              <a:t>ctrl + F11 </a:t>
            </a:r>
            <a:r>
              <a:rPr lang="ko-KR" altLang="en-US" dirty="0"/>
              <a:t>로 실행</a:t>
            </a:r>
            <a:endParaRPr lang="en-US" altLang="ko-KR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C9612AB-16AA-470F-B54F-13031F96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9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915E-52EC-4CF5-A1A9-52901C0F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0 - </a:t>
            </a:r>
            <a:r>
              <a:rPr lang="ko-KR" altLang="en-US" dirty="0"/>
              <a:t>실행결과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C6ECD5F-D047-49FE-9E26-447CC9E69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704" y="2657475"/>
            <a:ext cx="6648450" cy="15430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6D2BDC-53B7-4D4A-9321-CB20C64F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88AF1-B77A-470C-AD31-D10556B5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1 - print()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println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7B9DFF-F79E-4F82-A60D-D3768C71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1971675"/>
            <a:ext cx="6391275" cy="291465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7947C-9CDB-46FA-A283-B8B737D8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7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B0AE3-333D-4417-8E7D-15259C24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1 - </a:t>
            </a:r>
            <a:r>
              <a:rPr lang="ko-KR" altLang="en-US" dirty="0"/>
              <a:t>실행결과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FFBCA84-A89B-494B-9019-3461D7B5F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236938"/>
              </p:ext>
            </p:extLst>
          </p:nvPr>
        </p:nvGraphicFramePr>
        <p:xfrm>
          <a:off x="2334289" y="4386068"/>
          <a:ext cx="724350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642">
                  <a:extLst>
                    <a:ext uri="{9D8B030D-6E8A-4147-A177-3AD203B41FA5}">
                      <a16:colId xmlns:a16="http://schemas.microsoft.com/office/drawing/2014/main" val="124384707"/>
                    </a:ext>
                  </a:extLst>
                </a:gridCol>
                <a:gridCol w="3624861">
                  <a:extLst>
                    <a:ext uri="{9D8B030D-6E8A-4147-A177-3AD203B41FA5}">
                      <a16:colId xmlns:a16="http://schemas.microsoft.com/office/drawing/2014/main" val="165207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altLang="ko-KR" sz="24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altLang="ko-KR" sz="24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2400" b="1" i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en-US" altLang="ko-KR" sz="2400" b="1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자동 </a:t>
                      </a:r>
                      <a:r>
                        <a:rPr lang="ko-KR" altLang="en-US" sz="2400" dirty="0" err="1"/>
                        <a:t>개행</a:t>
                      </a:r>
                      <a:r>
                        <a:rPr lang="en-US" altLang="ko-KR" sz="2400" dirty="0"/>
                        <a:t>(‘</a:t>
                      </a:r>
                      <a:r>
                        <a:rPr lang="en-US" altLang="ko-KR" sz="2400" dirty="0">
                          <a:latin typeface="Consolas" panose="020B0609020204030204" pitchFamily="49" charset="0"/>
                        </a:rPr>
                        <a:t>\n</a:t>
                      </a:r>
                      <a:r>
                        <a:rPr lang="en-US" altLang="ko-KR" sz="2400" dirty="0"/>
                        <a:t>’ </a:t>
                      </a:r>
                      <a:r>
                        <a:rPr lang="ko-KR" altLang="en-US" sz="2400" dirty="0"/>
                        <a:t>삽입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3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altLang="ko-KR" sz="24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altLang="ko-KR" sz="24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2400" b="1" i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altLang="ko-KR" sz="2400" b="1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ko-KR" altLang="en-US" sz="24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개행</a:t>
                      </a:r>
                      <a:r>
                        <a:rPr lang="ko-KR" altLang="en-US" sz="2400" dirty="0"/>
                        <a:t>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4695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B3A70C8-5C51-4359-850B-C28C17B4B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16" y="1678830"/>
            <a:ext cx="5276850" cy="189547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EEA4-66EA-48BC-8230-69790C69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0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E8754-4759-4D90-B7C7-7DF9DEA4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 – Scanner </a:t>
            </a:r>
            <a:r>
              <a:rPr lang="ko-KR" altLang="en-US" dirty="0"/>
              <a:t>생성하고 </a:t>
            </a:r>
            <a:r>
              <a:rPr lang="ko-KR" altLang="en-US" dirty="0" err="1"/>
              <a:t>입력받기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D80DC2-EFD8-44B8-9ABA-AE7AA060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16" y="1759534"/>
            <a:ext cx="6677025" cy="9525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1DD0B2-DAC6-4DDE-B60A-5BBCAA80842D}"/>
              </a:ext>
            </a:extLst>
          </p:cNvPr>
          <p:cNvGrpSpPr/>
          <p:nvPr/>
        </p:nvGrpSpPr>
        <p:grpSpPr>
          <a:xfrm>
            <a:off x="6086928" y="3080928"/>
            <a:ext cx="1959430" cy="615821"/>
            <a:chOff x="6027575" y="3205065"/>
            <a:chExt cx="1959430" cy="615821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92B7349-1512-4C47-AB12-C8EB96551D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7575" y="3205065"/>
              <a:ext cx="0" cy="615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AF7A2A-15D8-4CBE-9F71-494A7900E4C6}"/>
                </a:ext>
              </a:extLst>
            </p:cNvPr>
            <p:cNvSpPr txBox="1"/>
            <p:nvPr/>
          </p:nvSpPr>
          <p:spPr>
            <a:xfrm>
              <a:off x="6256257" y="3289665"/>
              <a:ext cx="1730748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ctrl + shift + O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805F67-F454-48CD-933F-C2ABD5837568}"/>
              </a:ext>
            </a:extLst>
          </p:cNvPr>
          <p:cNvGrpSpPr/>
          <p:nvPr/>
        </p:nvGrpSpPr>
        <p:grpSpPr>
          <a:xfrm>
            <a:off x="2002177" y="4145967"/>
            <a:ext cx="8675348" cy="1596212"/>
            <a:chOff x="2002177" y="4145967"/>
            <a:chExt cx="8675348" cy="15962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2D1440F-E265-4381-88FC-A72CB017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7675" y="4168426"/>
              <a:ext cx="4953000" cy="3524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83F8719-802C-4378-917A-D2B8A6F0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7675" y="4848384"/>
              <a:ext cx="6419850" cy="819150"/>
            </a:xfrm>
            <a:prstGeom prst="rect">
              <a:avLst/>
            </a:prstGeom>
          </p:spPr>
        </p:pic>
        <p:pic>
          <p:nvPicPr>
            <p:cNvPr id="3074" name="Picture 2" descr="개운 짤 이미지 검색결과">
              <a:extLst>
                <a:ext uri="{FF2B5EF4-FFF2-40B4-BE49-F238E27FC236}">
                  <a16:creationId xmlns:a16="http://schemas.microsoft.com/office/drawing/2014/main" id="{3A03C149-CBFC-4C3D-97B2-AD2FE15B2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177" y="4145967"/>
              <a:ext cx="2121169" cy="159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615EE4AA-DCF4-46F0-BF36-F5713F15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4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EC088-9A04-4FCD-AB06-2507EF7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6B685-FA09-40C5-8DA9-A331C843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미디어공학과 </a:t>
            </a:r>
            <a:r>
              <a:rPr lang="en-US" altLang="ko-KR" dirty="0"/>
              <a:t>2020</a:t>
            </a:r>
            <a:r>
              <a:rPr lang="ko-KR" altLang="en-US" dirty="0"/>
              <a:t>학년도 </a:t>
            </a:r>
            <a:r>
              <a:rPr lang="en-US" altLang="ko-KR" dirty="0"/>
              <a:t>1</a:t>
            </a:r>
            <a:r>
              <a:rPr lang="ko-KR" altLang="en-US" dirty="0"/>
              <a:t>학기 전공</a:t>
            </a:r>
            <a:br>
              <a:rPr lang="en-US" altLang="ko-KR" dirty="0"/>
            </a:br>
            <a:r>
              <a:rPr lang="ko-KR" altLang="en-US" dirty="0"/>
              <a:t>객체프로그래밍</a:t>
            </a:r>
            <a:r>
              <a:rPr lang="en-US" altLang="ko-KR" dirty="0"/>
              <a:t>(</a:t>
            </a:r>
            <a:r>
              <a:rPr lang="ko-KR" altLang="en-US" dirty="0"/>
              <a:t>정원호 교수님</a:t>
            </a:r>
            <a:r>
              <a:rPr lang="en-US" altLang="ko-KR" dirty="0"/>
              <a:t>)</a:t>
            </a:r>
            <a:r>
              <a:rPr lang="ko-KR" altLang="en-US" dirty="0"/>
              <a:t>과목 실습 </a:t>
            </a:r>
            <a:r>
              <a:rPr lang="ko-KR" altLang="en-US" dirty="0" err="1"/>
              <a:t>튜터링</a:t>
            </a:r>
            <a:endParaRPr lang="en-US" altLang="ko-KR" dirty="0"/>
          </a:p>
          <a:p>
            <a:r>
              <a:rPr lang="ko-KR" altLang="en-US" dirty="0"/>
              <a:t>시험기간에는 실습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파이팅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920B8-708F-48C8-AA39-06420BEE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4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59286-A0EC-4B13-B9DE-745A0DE7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 – Scanner</a:t>
            </a:r>
            <a:r>
              <a:rPr lang="ko-KR" altLang="en-US" dirty="0"/>
              <a:t> 생성하고</a:t>
            </a:r>
            <a:r>
              <a:rPr lang="en-US" altLang="ko-KR" dirty="0"/>
              <a:t> </a:t>
            </a:r>
            <a:r>
              <a:rPr lang="ko-KR" altLang="en-US" dirty="0" err="1"/>
              <a:t>입력받기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5B5636-AAFA-4AAE-B5E2-54844E03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667000"/>
            <a:ext cx="6229350" cy="1524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68DA2-E508-4D36-8AA9-4F3EA052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5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B183-5977-4BD6-BD62-1BD1D1E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2 - </a:t>
            </a:r>
            <a:r>
              <a:rPr lang="ko-KR" altLang="en-US" dirty="0"/>
              <a:t>실행결과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732B0-EC3D-4C14-BA82-68560864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2862262"/>
            <a:ext cx="3981450" cy="113347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214B12-19FB-4E2F-B3BB-134C9E5A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2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EF14D-806C-4B06-98CD-36842AF9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 – </a:t>
            </a:r>
            <a:r>
              <a:rPr lang="en-US" altLang="ko-KR" dirty="0" err="1"/>
              <a:t>Scanner.next</a:t>
            </a:r>
            <a:r>
              <a:rPr lang="en-US" altLang="ko-KR" dirty="0"/>
              <a:t>() vs </a:t>
            </a:r>
            <a:r>
              <a:rPr lang="en-US" altLang="ko-KR" dirty="0" err="1"/>
              <a:t>Scanner.nextLine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86696-C5B7-4805-913F-E7E3D2FF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266" y="1930576"/>
            <a:ext cx="8315325" cy="36290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7053C-8811-4C89-A209-AC097C9B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7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002B-4DEA-4C68-9056-83C69EB1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3 - </a:t>
            </a:r>
            <a:r>
              <a:rPr lang="ko-KR" altLang="en-US" dirty="0"/>
              <a:t>실행결과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55331-B6D3-4516-8E8F-6FE20368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2282175"/>
            <a:ext cx="6200775" cy="26098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77825-5F41-4ECA-ABA5-8B501AD7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0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5C1CF0D-31B1-425F-9243-B4A0EC04C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36449"/>
              </p:ext>
            </p:extLst>
          </p:nvPr>
        </p:nvGraphicFramePr>
        <p:xfrm>
          <a:off x="1057470" y="3063240"/>
          <a:ext cx="100770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804">
                  <a:extLst>
                    <a:ext uri="{9D8B030D-6E8A-4147-A177-3AD203B41FA5}">
                      <a16:colId xmlns:a16="http://schemas.microsoft.com/office/drawing/2014/main" val="2548145048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4269370346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12639324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930021133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4190261982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911289203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554417627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881230901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3819178438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4109551552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3597965383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209140412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730470102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145340916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154381848"/>
                    </a:ext>
                  </a:extLst>
                </a:gridCol>
              </a:tblGrid>
              <a:tr h="63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 err="1">
                          <a:solidFill>
                            <a:schemeClr val="tx1"/>
                          </a:solidFill>
                        </a:rPr>
                        <a:t>쳇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 err="1">
                          <a:solidFill>
                            <a:schemeClr val="tx1"/>
                          </a:solidFill>
                        </a:rPr>
                        <a:t>퀴</a:t>
                      </a:r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solidFill>
                            <a:schemeClr val="tx1"/>
                          </a:solidFill>
                        </a:rPr>
                        <a:t>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4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\n</a:t>
                      </a:r>
                      <a:endParaRPr lang="ko-KR" altLang="en-US" sz="44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40282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49FD27-903A-455F-A8DA-7A36BCC24857}"/>
              </a:ext>
            </a:extLst>
          </p:cNvPr>
          <p:cNvSpPr/>
          <p:nvPr/>
        </p:nvSpPr>
        <p:spPr>
          <a:xfrm>
            <a:off x="7155408" y="4246955"/>
            <a:ext cx="4078650" cy="584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Scanner.nextLine</a:t>
            </a:r>
            <a:r>
              <a:rPr lang="en-US" altLang="ko-KR" sz="32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()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56BF44-4021-4232-8F15-D6ECEC3E2C0C}"/>
              </a:ext>
            </a:extLst>
          </p:cNvPr>
          <p:cNvSpPr/>
          <p:nvPr/>
        </p:nvSpPr>
        <p:spPr>
          <a:xfrm>
            <a:off x="1057470" y="2074494"/>
            <a:ext cx="3336977" cy="5847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Scanner.next</a:t>
            </a:r>
            <a:r>
              <a:rPr lang="en-US" altLang="ko-KR" sz="32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 ()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92D4B1-1A9A-43E4-B4CE-116B531CC890}"/>
              </a:ext>
            </a:extLst>
          </p:cNvPr>
          <p:cNvCxnSpPr>
            <a:cxnSpLocks/>
          </p:cNvCxnSpPr>
          <p:nvPr/>
        </p:nvCxnSpPr>
        <p:spPr>
          <a:xfrm>
            <a:off x="3442995" y="2579574"/>
            <a:ext cx="0" cy="483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B46549-FF3B-4AE1-BFC1-CFB69293E767}"/>
              </a:ext>
            </a:extLst>
          </p:cNvPr>
          <p:cNvCxnSpPr/>
          <p:nvPr/>
        </p:nvCxnSpPr>
        <p:spPr>
          <a:xfrm flipV="1">
            <a:off x="10814179" y="3794760"/>
            <a:ext cx="0" cy="4521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C4B33A-D5EE-451B-9042-8F38769C205C}"/>
              </a:ext>
            </a:extLst>
          </p:cNvPr>
          <p:cNvSpPr txBox="1"/>
          <p:nvPr/>
        </p:nvSpPr>
        <p:spPr>
          <a:xfrm>
            <a:off x="4394447" y="2117909"/>
            <a:ext cx="467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separator</a:t>
            </a:r>
            <a:r>
              <a:rPr lang="ko-KR" altLang="en-US" sz="2400" dirty="0"/>
              <a:t>를 만나면 리턴</a:t>
            </a:r>
            <a:r>
              <a:rPr lang="en-US" altLang="ko-KR" sz="2400" dirty="0"/>
              <a:t>(</a:t>
            </a:r>
            <a:r>
              <a:rPr lang="ko-KR" altLang="en-US" sz="2400" dirty="0"/>
              <a:t>토큰 단위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84810-9015-47DE-A8F0-84F84A85CBDE}"/>
              </a:ext>
            </a:extLst>
          </p:cNvPr>
          <p:cNvSpPr txBox="1"/>
          <p:nvPr/>
        </p:nvSpPr>
        <p:spPr>
          <a:xfrm>
            <a:off x="7426604" y="4947343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err="1"/>
              <a:t>개행</a:t>
            </a:r>
            <a:r>
              <a:rPr lang="ko-KR" altLang="en-US" sz="2400" dirty="0"/>
              <a:t> 문자</a:t>
            </a:r>
            <a:r>
              <a:rPr lang="en-US" altLang="ko-KR" sz="2400" dirty="0"/>
              <a:t>(‘</a:t>
            </a:r>
            <a:r>
              <a:rPr lang="en-US" altLang="ko-KR" sz="2400" dirty="0">
                <a:latin typeface="Consolas" panose="020B0609020204030204" pitchFamily="49" charset="0"/>
              </a:rPr>
              <a:t>\n</a:t>
            </a:r>
            <a:r>
              <a:rPr lang="ko-KR" altLang="en-US" sz="2400" dirty="0"/>
              <a:t>‘</a:t>
            </a:r>
            <a:r>
              <a:rPr lang="en-US" altLang="ko-KR" sz="2400" dirty="0"/>
              <a:t>)</a:t>
            </a:r>
            <a:r>
              <a:rPr lang="ko-KR" altLang="en-US" sz="2400" dirty="0"/>
              <a:t>를 만나면 리턴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365C7-27DB-4566-99E5-D490F4683441}"/>
              </a:ext>
            </a:extLst>
          </p:cNvPr>
          <p:cNvSpPr txBox="1"/>
          <p:nvPr/>
        </p:nvSpPr>
        <p:spPr>
          <a:xfrm>
            <a:off x="942086" y="2749961"/>
            <a:ext cx="87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Buffer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9520322-9E2D-4D63-99F8-8A2B5DC7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2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7C06-FF23-485C-A9C8-BAC8AE79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Scanner </a:t>
            </a:r>
            <a:r>
              <a:rPr lang="ko-KR" altLang="en-US" dirty="0"/>
              <a:t>클래스의 주요 메소드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E6A73-2F93-4CE9-B683-4E77FBDA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CF497C-218D-451B-BBE5-80F6B9000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26564"/>
              </p:ext>
            </p:extLst>
          </p:nvPr>
        </p:nvGraphicFramePr>
        <p:xfrm>
          <a:off x="388257" y="1255380"/>
          <a:ext cx="11213717" cy="4747202"/>
        </p:xfrm>
        <a:graphic>
          <a:graphicData uri="http://schemas.openxmlformats.org/drawingml/2006/table">
            <a:tbl>
              <a:tblPr/>
              <a:tblGrid>
                <a:gridCol w="2422055">
                  <a:extLst>
                    <a:ext uri="{9D8B030D-6E8A-4147-A177-3AD203B41FA5}">
                      <a16:colId xmlns:a16="http://schemas.microsoft.com/office/drawing/2014/main" val="658207952"/>
                    </a:ext>
                  </a:extLst>
                </a:gridCol>
                <a:gridCol w="8791662">
                  <a:extLst>
                    <a:ext uri="{9D8B030D-6E8A-4147-A177-3AD203B41FA5}">
                      <a16:colId xmlns:a16="http://schemas.microsoft.com/office/drawing/2014/main" val="21202158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메소드 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설명 </a:t>
                      </a:r>
                      <a:endParaRPr lang="ko-KR" altLang="en-US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3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rgbClr val="C4B73B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String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next() 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다음 토큰을 문자열로 리턴 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973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byte</a:t>
                      </a:r>
                      <a:r>
                        <a:rPr lang="en-US" sz="1800" b="1" dirty="0">
                          <a:solidFill>
                            <a:srgbClr val="D941C5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1" dirty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nextByte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다음 토큰을 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byte</a:t>
                      </a:r>
                      <a:r>
                        <a:rPr lang="en-US" altLang="ko-KR" sz="1800" dirty="0">
                          <a:solidFill>
                            <a:srgbClr val="D941C5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타입으로 리턴 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6804"/>
                  </a:ext>
                </a:extLst>
              </a:tr>
              <a:tr h="231117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short </a:t>
                      </a:r>
                      <a:r>
                        <a:rPr lang="en-US" sz="1800" b="1" dirty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nextShort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다음 토큰을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short 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타입으로 리턴 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752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int </a:t>
                      </a:r>
                      <a:r>
                        <a:rPr lang="en-US" sz="1800" b="1" dirty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nextInt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다음 토큰을 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altLang="ko-KR" sz="1800" dirty="0">
                          <a:solidFill>
                            <a:srgbClr val="D941C5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타입으로 리턴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985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long </a:t>
                      </a:r>
                      <a:r>
                        <a:rPr lang="en-US" sz="1800" b="1" dirty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nextLong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다음 토큰을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long 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타입으로 리턴 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839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float </a:t>
                      </a:r>
                      <a:r>
                        <a:rPr lang="en-US" sz="1800" b="1" dirty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nextFloat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다음 토큰을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float 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타입으로 리턴 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165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double </a:t>
                      </a:r>
                      <a:r>
                        <a:rPr lang="en-US" sz="1800" b="1" dirty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nextDouble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다음 토큰을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double 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타입으로 리턴 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99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String </a:t>
                      </a:r>
                      <a:r>
                        <a:rPr lang="en-US" sz="1800" b="1" dirty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nextLine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altLang="ko-KR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' \n '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을 포함하는 한 라인을 읽고 </a:t>
                      </a:r>
                      <a:r>
                        <a:rPr lang="en-US" altLang="ko-KR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' \n '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을 버린 나머지만 리턴 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130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D941C5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800" b="1" dirty="0" err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hasNext</a:t>
                      </a:r>
                      <a:r>
                        <a:rPr lang="en-US" sz="1800" b="1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() </a:t>
                      </a:r>
                      <a:endParaRPr lang="en-US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현재 입력된 토큰이 있으면 </a:t>
                      </a:r>
                      <a:r>
                        <a:rPr lang="en-US" altLang="ko-KR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true, 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아니면 새로운 입력이 들어올 때까지 무한정 기다려서</a:t>
                      </a:r>
                      <a:r>
                        <a:rPr lang="en-US" altLang="ko-KR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새로운 입력이 들어오면 그 때 </a:t>
                      </a:r>
                      <a:r>
                        <a:rPr lang="en-US" altLang="ko-KR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true 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리턴</a:t>
                      </a:r>
                      <a:r>
                        <a:rPr lang="en-US" altLang="ko-KR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. ctrl + z 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키가 입력되면 입력 끝이므로 </a:t>
                      </a:r>
                      <a:r>
                        <a:rPr lang="en-US" altLang="ko-KR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false 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리턴 </a:t>
                      </a:r>
                      <a:endParaRPr lang="en-US" altLang="ko-KR" sz="1800" dirty="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69197"/>
                  </a:ext>
                </a:extLst>
              </a:tr>
              <a:tr h="33768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void close() </a:t>
                      </a:r>
                      <a:endParaRPr lang="en-US" sz="1800">
                        <a:solidFill>
                          <a:srgbClr val="555555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 Scanner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 사용 종료</a:t>
                      </a:r>
                      <a:r>
                        <a:rPr lang="en-US" altLang="ko-KR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rgbClr val="555555"/>
                          </a:solidFill>
                          <a:effectLst/>
                          <a:latin typeface="+mn-lt"/>
                        </a:rPr>
                        <a:t>생성시 사용했던 스트림 반환 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1703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5E67625-8148-4E8C-B6F6-E12EF55CFF25}"/>
              </a:ext>
            </a:extLst>
          </p:cNvPr>
          <p:cNvSpPr/>
          <p:nvPr/>
        </p:nvSpPr>
        <p:spPr>
          <a:xfrm>
            <a:off x="302387" y="6123831"/>
            <a:ext cx="4439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https://mine-it-record.tistory.com/103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300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E789-AECC-4C0C-997C-CD8FA765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데이터 타입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C278B7-5E1A-4FA0-8A6D-534FE0B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BE2095-4785-460D-A1CF-0BA5295FD1DF}"/>
              </a:ext>
            </a:extLst>
          </p:cNvPr>
          <p:cNvSpPr/>
          <p:nvPr/>
        </p:nvSpPr>
        <p:spPr>
          <a:xfrm>
            <a:off x="1735212" y="4699770"/>
            <a:ext cx="1380930" cy="433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참조형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4E4C1B-D9E5-487C-9821-26DAD31555B5}"/>
              </a:ext>
            </a:extLst>
          </p:cNvPr>
          <p:cNvSpPr/>
          <p:nvPr/>
        </p:nvSpPr>
        <p:spPr>
          <a:xfrm>
            <a:off x="3650242" y="2420212"/>
            <a:ext cx="1380930" cy="433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수치형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8B914-9D59-406E-A600-F36F057E4F7A}"/>
              </a:ext>
            </a:extLst>
          </p:cNvPr>
          <p:cNvSpPr/>
          <p:nvPr/>
        </p:nvSpPr>
        <p:spPr>
          <a:xfrm>
            <a:off x="3650242" y="3686950"/>
            <a:ext cx="1380930" cy="433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진위형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9EA1A-BD8A-48DB-BF17-F10013869B2B}"/>
              </a:ext>
            </a:extLst>
          </p:cNvPr>
          <p:cNvSpPr/>
          <p:nvPr/>
        </p:nvSpPr>
        <p:spPr>
          <a:xfrm>
            <a:off x="5558941" y="1766034"/>
            <a:ext cx="1380930" cy="433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실수형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F18D48-27CE-424E-8BF7-6F35DD441E67}"/>
              </a:ext>
            </a:extLst>
          </p:cNvPr>
          <p:cNvSpPr/>
          <p:nvPr/>
        </p:nvSpPr>
        <p:spPr>
          <a:xfrm>
            <a:off x="5558941" y="3032435"/>
            <a:ext cx="1380930" cy="433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정수형</a:t>
            </a: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CD9CACA4-CB41-4D02-BCBD-B5E15FFBB3BD}"/>
              </a:ext>
            </a:extLst>
          </p:cNvPr>
          <p:cNvSpPr/>
          <p:nvPr/>
        </p:nvSpPr>
        <p:spPr>
          <a:xfrm>
            <a:off x="3154926" y="2629541"/>
            <a:ext cx="495316" cy="128726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7329 w 397329"/>
                      <a:gd name="connsiteY0" fmla="*/ 924871 h 924871"/>
                      <a:gd name="connsiteX1" fmla="*/ 198664 w 397329"/>
                      <a:gd name="connsiteY1" fmla="*/ 693653 h 924871"/>
                      <a:gd name="connsiteX2" fmla="*/ 198665 w 397329"/>
                      <a:gd name="connsiteY2" fmla="*/ 693653 h 924871"/>
                      <a:gd name="connsiteX3" fmla="*/ 0 w 397329"/>
                      <a:gd name="connsiteY3" fmla="*/ 462435 h 924871"/>
                      <a:gd name="connsiteX4" fmla="*/ 198665 w 397329"/>
                      <a:gd name="connsiteY4" fmla="*/ 231217 h 924871"/>
                      <a:gd name="connsiteX5" fmla="*/ 198665 w 397329"/>
                      <a:gd name="connsiteY5" fmla="*/ 231218 h 924871"/>
                      <a:gd name="connsiteX6" fmla="*/ 397330 w 397329"/>
                      <a:gd name="connsiteY6" fmla="*/ 0 h 924871"/>
                      <a:gd name="connsiteX7" fmla="*/ 397329 w 397329"/>
                      <a:gd name="connsiteY7" fmla="*/ 924871 h 924871"/>
                      <a:gd name="connsiteX0" fmla="*/ 397329 w 397329"/>
                      <a:gd name="connsiteY0" fmla="*/ 924871 h 924871"/>
                      <a:gd name="connsiteX1" fmla="*/ 198664 w 397329"/>
                      <a:gd name="connsiteY1" fmla="*/ 693653 h 924871"/>
                      <a:gd name="connsiteX2" fmla="*/ 198665 w 397329"/>
                      <a:gd name="connsiteY2" fmla="*/ 693653 h 924871"/>
                      <a:gd name="connsiteX3" fmla="*/ 0 w 397329"/>
                      <a:gd name="connsiteY3" fmla="*/ 462435 h 924871"/>
                      <a:gd name="connsiteX4" fmla="*/ 198665 w 397329"/>
                      <a:gd name="connsiteY4" fmla="*/ 231217 h 924871"/>
                      <a:gd name="connsiteX5" fmla="*/ 198665 w 397329"/>
                      <a:gd name="connsiteY5" fmla="*/ 231218 h 924871"/>
                      <a:gd name="connsiteX6" fmla="*/ 397330 w 397329"/>
                      <a:gd name="connsiteY6" fmla="*/ 0 h 924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7329" h="924871" stroke="0" extrusionOk="0">
                        <a:moveTo>
                          <a:pt x="397329" y="924871"/>
                        </a:moveTo>
                        <a:cubicBezTo>
                          <a:pt x="283510" y="922342"/>
                          <a:pt x="172759" y="831073"/>
                          <a:pt x="198664" y="693653"/>
                        </a:cubicBezTo>
                        <a:lnTo>
                          <a:pt x="198665" y="693653"/>
                        </a:lnTo>
                        <a:cubicBezTo>
                          <a:pt x="211688" y="568697"/>
                          <a:pt x="97978" y="462808"/>
                          <a:pt x="0" y="462435"/>
                        </a:cubicBezTo>
                        <a:cubicBezTo>
                          <a:pt x="103871" y="468146"/>
                          <a:pt x="196925" y="368533"/>
                          <a:pt x="198665" y="231217"/>
                        </a:cubicBezTo>
                        <a:lnTo>
                          <a:pt x="198665" y="231218"/>
                        </a:lnTo>
                        <a:cubicBezTo>
                          <a:pt x="190836" y="99237"/>
                          <a:pt x="304175" y="7915"/>
                          <a:pt x="397330" y="0"/>
                        </a:cubicBezTo>
                        <a:cubicBezTo>
                          <a:pt x="428703" y="312012"/>
                          <a:pt x="412787" y="584769"/>
                          <a:pt x="397329" y="924871"/>
                        </a:cubicBezTo>
                        <a:close/>
                      </a:path>
                      <a:path w="397329" h="924871" fill="none" extrusionOk="0">
                        <a:moveTo>
                          <a:pt x="397329" y="924871"/>
                        </a:moveTo>
                        <a:cubicBezTo>
                          <a:pt x="256880" y="920165"/>
                          <a:pt x="189768" y="829727"/>
                          <a:pt x="198664" y="693653"/>
                        </a:cubicBezTo>
                        <a:lnTo>
                          <a:pt x="198665" y="693653"/>
                        </a:lnTo>
                        <a:cubicBezTo>
                          <a:pt x="196690" y="547117"/>
                          <a:pt x="100878" y="474723"/>
                          <a:pt x="0" y="462435"/>
                        </a:cubicBezTo>
                        <a:cubicBezTo>
                          <a:pt x="119012" y="467637"/>
                          <a:pt x="216043" y="363093"/>
                          <a:pt x="198665" y="231217"/>
                        </a:cubicBezTo>
                        <a:lnTo>
                          <a:pt x="198665" y="231218"/>
                        </a:lnTo>
                        <a:cubicBezTo>
                          <a:pt x="194266" y="102808"/>
                          <a:pt x="303232" y="12776"/>
                          <a:pt x="39733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3D8B594C-5753-46A6-9C54-A875E6B985A1}"/>
              </a:ext>
            </a:extLst>
          </p:cNvPr>
          <p:cNvSpPr/>
          <p:nvPr/>
        </p:nvSpPr>
        <p:spPr>
          <a:xfrm>
            <a:off x="5096392" y="1985910"/>
            <a:ext cx="495316" cy="1287262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7329 w 397329"/>
                      <a:gd name="connsiteY0" fmla="*/ 924871 h 924871"/>
                      <a:gd name="connsiteX1" fmla="*/ 198664 w 397329"/>
                      <a:gd name="connsiteY1" fmla="*/ 693653 h 924871"/>
                      <a:gd name="connsiteX2" fmla="*/ 198665 w 397329"/>
                      <a:gd name="connsiteY2" fmla="*/ 693653 h 924871"/>
                      <a:gd name="connsiteX3" fmla="*/ 0 w 397329"/>
                      <a:gd name="connsiteY3" fmla="*/ 462435 h 924871"/>
                      <a:gd name="connsiteX4" fmla="*/ 198665 w 397329"/>
                      <a:gd name="connsiteY4" fmla="*/ 231217 h 924871"/>
                      <a:gd name="connsiteX5" fmla="*/ 198665 w 397329"/>
                      <a:gd name="connsiteY5" fmla="*/ 231218 h 924871"/>
                      <a:gd name="connsiteX6" fmla="*/ 397330 w 397329"/>
                      <a:gd name="connsiteY6" fmla="*/ 0 h 924871"/>
                      <a:gd name="connsiteX7" fmla="*/ 397329 w 397329"/>
                      <a:gd name="connsiteY7" fmla="*/ 924871 h 924871"/>
                      <a:gd name="connsiteX0" fmla="*/ 397329 w 397329"/>
                      <a:gd name="connsiteY0" fmla="*/ 924871 h 924871"/>
                      <a:gd name="connsiteX1" fmla="*/ 198664 w 397329"/>
                      <a:gd name="connsiteY1" fmla="*/ 693653 h 924871"/>
                      <a:gd name="connsiteX2" fmla="*/ 198665 w 397329"/>
                      <a:gd name="connsiteY2" fmla="*/ 693653 h 924871"/>
                      <a:gd name="connsiteX3" fmla="*/ 0 w 397329"/>
                      <a:gd name="connsiteY3" fmla="*/ 462435 h 924871"/>
                      <a:gd name="connsiteX4" fmla="*/ 198665 w 397329"/>
                      <a:gd name="connsiteY4" fmla="*/ 231217 h 924871"/>
                      <a:gd name="connsiteX5" fmla="*/ 198665 w 397329"/>
                      <a:gd name="connsiteY5" fmla="*/ 231218 h 924871"/>
                      <a:gd name="connsiteX6" fmla="*/ 397330 w 397329"/>
                      <a:gd name="connsiteY6" fmla="*/ 0 h 924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7329" h="924871" stroke="0" extrusionOk="0">
                        <a:moveTo>
                          <a:pt x="397329" y="924871"/>
                        </a:moveTo>
                        <a:cubicBezTo>
                          <a:pt x="283510" y="922342"/>
                          <a:pt x="172759" y="831073"/>
                          <a:pt x="198664" y="693653"/>
                        </a:cubicBezTo>
                        <a:lnTo>
                          <a:pt x="198665" y="693653"/>
                        </a:lnTo>
                        <a:cubicBezTo>
                          <a:pt x="211688" y="568697"/>
                          <a:pt x="97978" y="462808"/>
                          <a:pt x="0" y="462435"/>
                        </a:cubicBezTo>
                        <a:cubicBezTo>
                          <a:pt x="103871" y="468146"/>
                          <a:pt x="196925" y="368533"/>
                          <a:pt x="198665" y="231217"/>
                        </a:cubicBezTo>
                        <a:lnTo>
                          <a:pt x="198665" y="231218"/>
                        </a:lnTo>
                        <a:cubicBezTo>
                          <a:pt x="190836" y="99237"/>
                          <a:pt x="304175" y="7915"/>
                          <a:pt x="397330" y="0"/>
                        </a:cubicBezTo>
                        <a:cubicBezTo>
                          <a:pt x="428703" y="312012"/>
                          <a:pt x="412787" y="584769"/>
                          <a:pt x="397329" y="924871"/>
                        </a:cubicBezTo>
                        <a:close/>
                      </a:path>
                      <a:path w="397329" h="924871" fill="none" extrusionOk="0">
                        <a:moveTo>
                          <a:pt x="397329" y="924871"/>
                        </a:moveTo>
                        <a:cubicBezTo>
                          <a:pt x="256880" y="920165"/>
                          <a:pt x="189768" y="829727"/>
                          <a:pt x="198664" y="693653"/>
                        </a:cubicBezTo>
                        <a:lnTo>
                          <a:pt x="198665" y="693653"/>
                        </a:lnTo>
                        <a:cubicBezTo>
                          <a:pt x="196690" y="547117"/>
                          <a:pt x="100878" y="474723"/>
                          <a:pt x="0" y="462435"/>
                        </a:cubicBezTo>
                        <a:cubicBezTo>
                          <a:pt x="119012" y="467637"/>
                          <a:pt x="216043" y="363093"/>
                          <a:pt x="198665" y="231217"/>
                        </a:cubicBezTo>
                        <a:lnTo>
                          <a:pt x="198665" y="231218"/>
                        </a:lnTo>
                        <a:cubicBezTo>
                          <a:pt x="194266" y="102808"/>
                          <a:pt x="303232" y="12776"/>
                          <a:pt x="39733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B0CDB-6A2D-4085-86E3-2712C9CF71D1}"/>
              </a:ext>
            </a:extLst>
          </p:cNvPr>
          <p:cNvSpPr txBox="1"/>
          <p:nvPr/>
        </p:nvSpPr>
        <p:spPr>
          <a:xfrm>
            <a:off x="3650242" y="4734499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열거형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ED646-FA56-4FA1-B1D0-096453F9AC7F}"/>
              </a:ext>
            </a:extLst>
          </p:cNvPr>
          <p:cNvSpPr txBox="1"/>
          <p:nvPr/>
        </p:nvSpPr>
        <p:spPr>
          <a:xfrm>
            <a:off x="5093920" y="3722759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Boolean </a:t>
            </a:r>
            <a:r>
              <a:rPr lang="en-US" altLang="ko-KR" sz="1400" dirty="0">
                <a:solidFill>
                  <a:schemeClr val="accent1"/>
                </a:solidFill>
              </a:rPr>
              <a:t>*</a:t>
            </a:r>
            <a:r>
              <a:rPr lang="ko-KR" altLang="en-US" sz="1400" dirty="0">
                <a:solidFill>
                  <a:schemeClr val="accent1"/>
                </a:solidFill>
              </a:rPr>
              <a:t>수치형과 상호 </a:t>
            </a:r>
            <a:r>
              <a:rPr lang="ko-KR" altLang="en-US" sz="1400" dirty="0" err="1">
                <a:solidFill>
                  <a:schemeClr val="accent1"/>
                </a:solidFill>
              </a:rPr>
              <a:t>형변환</a:t>
            </a:r>
            <a:r>
              <a:rPr lang="ko-KR" altLang="en-US" sz="1400" dirty="0">
                <a:solidFill>
                  <a:schemeClr val="accent1"/>
                </a:solidFill>
              </a:rPr>
              <a:t> 불가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ABBC5F-270B-4E1E-A65A-2701F69F74EC}"/>
              </a:ext>
            </a:extLst>
          </p:cNvPr>
          <p:cNvSpPr/>
          <p:nvPr/>
        </p:nvSpPr>
        <p:spPr>
          <a:xfrm>
            <a:off x="1735212" y="3032436"/>
            <a:ext cx="1380930" cy="433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8DF1F-40C0-489B-A93C-273A51DD8DEA}"/>
              </a:ext>
            </a:extLst>
          </p:cNvPr>
          <p:cNvSpPr txBox="1"/>
          <p:nvPr/>
        </p:nvSpPr>
        <p:spPr>
          <a:xfrm>
            <a:off x="6976866" y="1798304"/>
            <a:ext cx="15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float, double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F898C-0E1B-414C-BE21-E9808A73C8D2}"/>
              </a:ext>
            </a:extLst>
          </p:cNvPr>
          <p:cNvSpPr txBox="1"/>
          <p:nvPr/>
        </p:nvSpPr>
        <p:spPr>
          <a:xfrm>
            <a:off x="6976866" y="3064705"/>
            <a:ext cx="372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byte, short, int, long, char(</a:t>
            </a:r>
            <a:r>
              <a:rPr lang="ko-KR" altLang="en-US" dirty="0"/>
              <a:t>문자형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175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9E789-AECC-4C0C-997C-CD8FA765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데이터 타입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C278B7-5E1A-4FA0-8A6D-534FE0B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30105-AC49-4AF1-8155-568FA808AD58}"/>
              </a:ext>
            </a:extLst>
          </p:cNvPr>
          <p:cNvGrpSpPr/>
          <p:nvPr/>
        </p:nvGrpSpPr>
        <p:grpSpPr>
          <a:xfrm>
            <a:off x="1565553" y="681037"/>
            <a:ext cx="7595917" cy="5407670"/>
            <a:chOff x="1718517" y="997237"/>
            <a:chExt cx="7595917" cy="54076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A11BB9-EF8C-4005-A952-01D61F525C5B}"/>
                </a:ext>
              </a:extLst>
            </p:cNvPr>
            <p:cNvSpPr/>
            <p:nvPr/>
          </p:nvSpPr>
          <p:spPr>
            <a:xfrm>
              <a:off x="4861891" y="1360962"/>
              <a:ext cx="3124200" cy="50439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4EB1F42-A051-416D-975F-6B821D683DC9}"/>
                </a:ext>
              </a:extLst>
            </p:cNvPr>
            <p:cNvSpPr/>
            <p:nvPr/>
          </p:nvSpPr>
          <p:spPr>
            <a:xfrm>
              <a:off x="4950792" y="1430778"/>
              <a:ext cx="2954866" cy="71966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code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CF961FA-310A-45CD-86EC-149F4E37A568}"/>
                </a:ext>
              </a:extLst>
            </p:cNvPr>
            <p:cNvSpPr/>
            <p:nvPr/>
          </p:nvSpPr>
          <p:spPr>
            <a:xfrm>
              <a:off x="4950792" y="2245587"/>
              <a:ext cx="2954866" cy="7196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D0FAA0-23C6-44DD-A2F5-C3BABA989001}"/>
                </a:ext>
              </a:extLst>
            </p:cNvPr>
            <p:cNvSpPr/>
            <p:nvPr/>
          </p:nvSpPr>
          <p:spPr>
            <a:xfrm>
              <a:off x="4950792" y="3060396"/>
              <a:ext cx="2954866" cy="3256141"/>
            </a:xfrm>
            <a:prstGeom prst="rect">
              <a:avLst/>
            </a:prstGeom>
            <a:gradFill>
              <a:gsLst>
                <a:gs pos="50442">
                  <a:srgbClr val="FF6666">
                    <a:alpha val="25000"/>
                  </a:srgbClr>
                </a:gs>
                <a:gs pos="80000">
                  <a:srgbClr val="FF9933"/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Heap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Stack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BC463F-F5A3-4791-8D57-6A439251E7B9}"/>
                </a:ext>
              </a:extLst>
            </p:cNvPr>
            <p:cNvSpPr txBox="1"/>
            <p:nvPr/>
          </p:nvSpPr>
          <p:spPr>
            <a:xfrm>
              <a:off x="3732773" y="2296403"/>
              <a:ext cx="10486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accent4"/>
                  </a:solidFill>
                  <a:highlight>
                    <a:srgbClr val="FFFF00"/>
                  </a:highlight>
                </a:rPr>
                <a:t>전역 변수</a:t>
              </a:r>
              <a:endParaRPr lang="en-US" altLang="ko-KR" dirty="0">
                <a:solidFill>
                  <a:schemeClr val="accent4"/>
                </a:solidFill>
                <a:highlight>
                  <a:srgbClr val="FFFF00"/>
                </a:highlight>
              </a:endParaRPr>
            </a:p>
            <a:p>
              <a:pPr algn="r"/>
              <a:r>
                <a:rPr lang="ko-KR" altLang="en-US" dirty="0">
                  <a:solidFill>
                    <a:schemeClr val="accent4"/>
                  </a:solidFill>
                  <a:highlight>
                    <a:srgbClr val="FFFF00"/>
                  </a:highlight>
                </a:rPr>
                <a:t>정적 변수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DCAC10-E1D2-4CE5-B94F-9F12759456DD}"/>
                </a:ext>
              </a:extLst>
            </p:cNvPr>
            <p:cNvSpPr txBox="1"/>
            <p:nvPr/>
          </p:nvSpPr>
          <p:spPr>
            <a:xfrm>
              <a:off x="1718517" y="4973745"/>
              <a:ext cx="30572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rgbClr val="FF9933"/>
                  </a:solidFill>
                </a:rPr>
                <a:t>컴파일 시 크기가 결정</a:t>
              </a:r>
              <a:endParaRPr lang="en-US" altLang="ko-KR" dirty="0">
                <a:solidFill>
                  <a:srgbClr val="FF9933"/>
                </a:solidFill>
              </a:endParaRPr>
            </a:p>
            <a:p>
              <a:pPr algn="r"/>
              <a:r>
                <a:rPr lang="ko-KR" altLang="en-US" dirty="0">
                  <a:solidFill>
                    <a:srgbClr val="FF9933"/>
                  </a:solidFill>
                  <a:highlight>
                    <a:srgbClr val="FFFF00"/>
                  </a:highlight>
                </a:rPr>
                <a:t>지역변수</a:t>
              </a:r>
              <a:endParaRPr lang="en-US" altLang="ko-KR" dirty="0">
                <a:solidFill>
                  <a:srgbClr val="FF9933"/>
                </a:solidFill>
                <a:highlight>
                  <a:srgbClr val="FFFF00"/>
                </a:highlight>
              </a:endParaRPr>
            </a:p>
            <a:p>
              <a:pPr algn="r"/>
              <a:r>
                <a:rPr lang="ko-KR" altLang="en-US" dirty="0">
                  <a:solidFill>
                    <a:srgbClr val="FF9933"/>
                  </a:solidFill>
                  <a:highlight>
                    <a:srgbClr val="FFFF00"/>
                  </a:highlight>
                </a:rPr>
                <a:t>매개변수</a:t>
              </a:r>
              <a:endParaRPr lang="en-US" altLang="ko-KR" dirty="0">
                <a:solidFill>
                  <a:srgbClr val="FF9933"/>
                </a:solidFill>
                <a:highlight>
                  <a:srgbClr val="FFFF00"/>
                </a:highlight>
              </a:endParaRPr>
            </a:p>
            <a:p>
              <a:pPr algn="r"/>
              <a:r>
                <a:rPr lang="ko-KR" altLang="en-US" dirty="0" err="1">
                  <a:solidFill>
                    <a:srgbClr val="FF9933"/>
                  </a:solidFill>
                  <a:highlight>
                    <a:srgbClr val="FFFF00"/>
                  </a:highlight>
                </a:rPr>
                <a:t>힙</a:t>
              </a:r>
              <a:r>
                <a:rPr lang="ko-KR" altLang="en-US" dirty="0">
                  <a:solidFill>
                    <a:srgbClr val="FF9933"/>
                  </a:solidFill>
                  <a:highlight>
                    <a:srgbClr val="FFFF00"/>
                  </a:highlight>
                </a:rPr>
                <a:t> 영역의 객체에 대한 레퍼런스</a:t>
              </a:r>
              <a:endParaRPr lang="en-US" altLang="ko-KR" dirty="0">
                <a:solidFill>
                  <a:srgbClr val="FF9933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A3DFA9-953B-45FA-B586-AB733C0295B8}"/>
                </a:ext>
              </a:extLst>
            </p:cNvPr>
            <p:cNvSpPr txBox="1"/>
            <p:nvPr/>
          </p:nvSpPr>
          <p:spPr>
            <a:xfrm>
              <a:off x="2634716" y="3421269"/>
              <a:ext cx="21467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accent1"/>
                  </a:solidFill>
                </a:rPr>
                <a:t>런타임에 크기가 결정</a:t>
              </a:r>
              <a:endParaRPr lang="en-US" altLang="ko-KR" dirty="0">
                <a:solidFill>
                  <a:schemeClr val="accent1"/>
                </a:solidFill>
              </a:endParaRPr>
            </a:p>
            <a:p>
              <a:pPr algn="r"/>
              <a:r>
                <a:rPr lang="ko-KR" altLang="en-US" dirty="0">
                  <a:solidFill>
                    <a:schemeClr val="accent1"/>
                  </a:solidFill>
                  <a:highlight>
                    <a:srgbClr val="FFFF00"/>
                  </a:highlight>
                </a:rPr>
                <a:t>객체 할당 영역</a:t>
              </a:r>
              <a:endParaRPr lang="en-US" altLang="ko-KR" dirty="0">
                <a:solidFill>
                  <a:schemeClr val="accent1"/>
                </a:solidFill>
                <a:highlight>
                  <a:srgbClr val="FFFF00"/>
                </a:highlight>
              </a:endParaRPr>
            </a:p>
            <a:p>
              <a:pPr algn="r"/>
              <a:r>
                <a:rPr lang="ko-KR" altLang="en-US" dirty="0">
                  <a:solidFill>
                    <a:schemeClr val="accent1"/>
                  </a:solidFill>
                  <a:highlight>
                    <a:srgbClr val="FFFF00"/>
                  </a:highlight>
                </a:rPr>
                <a:t>사용자 동적 할당 영역</a:t>
              </a:r>
              <a:endParaRPr lang="en-US" altLang="ko-KR" dirty="0">
                <a:solidFill>
                  <a:schemeClr val="accent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B188B2-9B34-4B1D-AD12-E17E326A33D6}"/>
                </a:ext>
              </a:extLst>
            </p:cNvPr>
            <p:cNvSpPr txBox="1"/>
            <p:nvPr/>
          </p:nvSpPr>
          <p:spPr>
            <a:xfrm>
              <a:off x="3147677" y="1477690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tx2"/>
                  </a:solidFill>
                </a:rPr>
                <a:t>프로그램의 코드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5901E6-2D24-4F26-9510-39E5AEA98630}"/>
                </a:ext>
              </a:extLst>
            </p:cNvPr>
            <p:cNvSpPr txBox="1"/>
            <p:nvPr/>
          </p:nvSpPr>
          <p:spPr>
            <a:xfrm>
              <a:off x="8066524" y="1317270"/>
              <a:ext cx="1166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2"/>
                  </a:solidFill>
                </a:rPr>
                <a:t>메모리주소 낮음</a:t>
              </a:r>
              <a:endParaRPr lang="en-US" altLang="ko-KR" sz="1200" dirty="0">
                <a:solidFill>
                  <a:schemeClr val="tx2"/>
                </a:solidFill>
              </a:endParaRPr>
            </a:p>
            <a:p>
              <a:r>
                <a:rPr lang="en-US" altLang="ko-KR" sz="1200" dirty="0">
                  <a:solidFill>
                    <a:schemeClr val="tx2"/>
                  </a:solidFill>
                </a:rPr>
                <a:t>(low memory)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306682-41D7-404E-B2B3-1F13B2C31E4D}"/>
                </a:ext>
              </a:extLst>
            </p:cNvPr>
            <p:cNvSpPr txBox="1"/>
            <p:nvPr/>
          </p:nvSpPr>
          <p:spPr>
            <a:xfrm>
              <a:off x="8074992" y="5943242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2"/>
                  </a:solidFill>
                </a:rPr>
                <a:t>메모리주소 높음</a:t>
              </a:r>
              <a:endParaRPr lang="en-US" altLang="ko-KR" sz="1200" dirty="0">
                <a:solidFill>
                  <a:schemeClr val="tx2"/>
                </a:solidFill>
              </a:endParaRPr>
            </a:p>
            <a:p>
              <a:r>
                <a:rPr lang="en-US" altLang="ko-KR" sz="1200" dirty="0">
                  <a:solidFill>
                    <a:schemeClr val="tx2"/>
                  </a:solidFill>
                </a:rPr>
                <a:t>(high memory)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413036-6B07-45C6-8C43-2E4BDB96D6E9}"/>
                </a:ext>
              </a:extLst>
            </p:cNvPr>
            <p:cNvSpPr txBox="1"/>
            <p:nvPr/>
          </p:nvSpPr>
          <p:spPr>
            <a:xfrm>
              <a:off x="6024428" y="99723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메모리</a:t>
              </a: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1FBF54-12D7-47A9-9997-2112617BA707}"/>
              </a:ext>
            </a:extLst>
          </p:cNvPr>
          <p:cNvCxnSpPr/>
          <p:nvPr/>
        </p:nvCxnSpPr>
        <p:spPr>
          <a:xfrm>
            <a:off x="7902701" y="2744196"/>
            <a:ext cx="0" cy="8746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0ABCA8C-C408-4936-BB13-296958B81F64}"/>
              </a:ext>
            </a:extLst>
          </p:cNvPr>
          <p:cNvCxnSpPr>
            <a:cxnSpLocks/>
          </p:cNvCxnSpPr>
          <p:nvPr/>
        </p:nvCxnSpPr>
        <p:spPr>
          <a:xfrm>
            <a:off x="7902701" y="5125693"/>
            <a:ext cx="0" cy="874644"/>
          </a:xfrm>
          <a:prstGeom prst="straightConnector1">
            <a:avLst/>
          </a:prstGeom>
          <a:ln w="38100">
            <a:solidFill>
              <a:srgbClr val="FF993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71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39AC58-DAE9-40FA-AFE9-B2A335426031}"/>
              </a:ext>
            </a:extLst>
          </p:cNvPr>
          <p:cNvSpPr/>
          <p:nvPr/>
        </p:nvSpPr>
        <p:spPr>
          <a:xfrm>
            <a:off x="0" y="1498600"/>
            <a:ext cx="12192000" cy="1663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7226AA-8A70-4301-A974-B9987BA14AAA}"/>
              </a:ext>
            </a:extLst>
          </p:cNvPr>
          <p:cNvSpPr/>
          <p:nvPr/>
        </p:nvSpPr>
        <p:spPr>
          <a:xfrm>
            <a:off x="2703320" y="4241800"/>
            <a:ext cx="15875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F533BD8-631B-43F6-B7B3-F7746647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257" y="3409950"/>
            <a:ext cx="9191625" cy="19431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263C55-42BD-46D0-A209-325A902D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4 – </a:t>
            </a:r>
            <a:r>
              <a:rPr lang="ko-KR" altLang="en-US" dirty="0"/>
              <a:t>섭씨</a:t>
            </a:r>
            <a:r>
              <a:rPr lang="en-US" altLang="ko-KR" dirty="0"/>
              <a:t>/</a:t>
            </a:r>
            <a:r>
              <a:rPr lang="ko-KR" altLang="en-US" dirty="0"/>
              <a:t>화씨 변환기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E0713-6565-4702-A763-7299F9209275}"/>
              </a:ext>
            </a:extLst>
          </p:cNvPr>
          <p:cNvSpPr/>
          <p:nvPr/>
        </p:nvSpPr>
        <p:spPr>
          <a:xfrm>
            <a:off x="1459955" y="1676936"/>
            <a:ext cx="9272090" cy="132343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8000" dirty="0">
                <a:solidFill>
                  <a:schemeClr val="accent4"/>
                </a:solidFill>
              </a:rPr>
              <a:t>°F</a:t>
            </a:r>
            <a:r>
              <a:rPr lang="en-US" altLang="ko-KR" sz="8000" dirty="0"/>
              <a:t> </a:t>
            </a:r>
            <a:r>
              <a:rPr lang="en-US" altLang="ko-KR" sz="8000" dirty="0">
                <a:solidFill>
                  <a:schemeClr val="bg1"/>
                </a:solidFill>
              </a:rPr>
              <a:t>= </a:t>
            </a:r>
            <a:r>
              <a:rPr lang="en-US" altLang="ko-KR" sz="8000" dirty="0">
                <a:solidFill>
                  <a:schemeClr val="bg1"/>
                </a:solidFill>
                <a:latin typeface="+mj-lt"/>
              </a:rPr>
              <a:t>(°</a:t>
            </a:r>
            <a:r>
              <a:rPr lang="en-US" altLang="ko-KR" sz="8000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US" altLang="ko-KR" sz="8000" dirty="0">
                <a:solidFill>
                  <a:schemeClr val="bg1"/>
                </a:solidFill>
                <a:latin typeface="+mj-lt"/>
              </a:rPr>
              <a:t> × 9/5) + 32</a:t>
            </a:r>
            <a:endParaRPr lang="ko-KR" altLang="en-US" sz="8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FB04B4-ED76-439F-82CF-9FE8DBCB80FA}"/>
              </a:ext>
            </a:extLst>
          </p:cNvPr>
          <p:cNvSpPr/>
          <p:nvPr/>
        </p:nvSpPr>
        <p:spPr>
          <a:xfrm>
            <a:off x="4420507" y="4229100"/>
            <a:ext cx="2286000" cy="304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79DC9C0-42C8-478E-AF49-1E48A46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243" y="5181064"/>
            <a:ext cx="4000500" cy="1133475"/>
          </a:xfrm>
          <a:prstGeom prst="rect">
            <a:avLst/>
          </a:prstGeom>
        </p:spPr>
      </p:pic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2F2C1623-CE5E-45B9-B286-4FBA302F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7BB3-13E0-4AA3-A1D6-F548DFE0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참고</a:t>
            </a:r>
            <a:r>
              <a:rPr lang="en-US" altLang="ko-KR" dirty="0">
                <a:solidFill>
                  <a:schemeClr val="tx2"/>
                </a:solidFill>
              </a:rPr>
              <a:t>) float</a:t>
            </a:r>
            <a:r>
              <a:rPr lang="ko-KR" altLang="en-US" dirty="0">
                <a:solidFill>
                  <a:schemeClr val="tx2"/>
                </a:solidFill>
              </a:rPr>
              <a:t>형과 </a:t>
            </a:r>
            <a:r>
              <a:rPr lang="en-US" altLang="ko-KR" dirty="0">
                <a:solidFill>
                  <a:schemeClr val="tx2"/>
                </a:solidFill>
              </a:rPr>
              <a:t>double</a:t>
            </a:r>
            <a:r>
              <a:rPr lang="ko-KR" altLang="en-US" dirty="0">
                <a:solidFill>
                  <a:schemeClr val="tx2"/>
                </a:solidFill>
              </a:rPr>
              <a:t>형에 값 대입하기</a:t>
            </a:r>
          </a:p>
        </p:txBody>
      </p:sp>
      <p:pic>
        <p:nvPicPr>
          <p:cNvPr id="4" name="그림 3" descr="20180307_143020.png">
            <a:extLst>
              <a:ext uri="{FF2B5EF4-FFF2-40B4-BE49-F238E27FC236}">
                <a16:creationId xmlns:a16="http://schemas.microsoft.com/office/drawing/2014/main" id="{5E896408-B498-4885-A24B-90798D9A44F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002" y="1840141"/>
            <a:ext cx="8322795" cy="38652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9FAEE7-AE2E-4860-86E0-FD0010B32C2B}"/>
              </a:ext>
            </a:extLst>
          </p:cNvPr>
          <p:cNvSpPr/>
          <p:nvPr/>
        </p:nvSpPr>
        <p:spPr>
          <a:xfrm>
            <a:off x="2061108" y="3360444"/>
            <a:ext cx="462320" cy="527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9F2E8-BED9-48F0-B6AD-36949EFA08FC}"/>
              </a:ext>
            </a:extLst>
          </p:cNvPr>
          <p:cNvSpPr txBox="1"/>
          <p:nvPr/>
        </p:nvSpPr>
        <p:spPr>
          <a:xfrm>
            <a:off x="7607299" y="3449344"/>
            <a:ext cx="10016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O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O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O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F7A4C-7334-4B06-8F83-335F6839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3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B8018-2DC8-4DC9-B3AF-82D19F42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참고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질문 가능 시간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01F56-2229-4D99-B44A-41B7EE4B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389063"/>
            <a:ext cx="11396662" cy="1096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공강시간에 차</a:t>
            </a:r>
            <a:r>
              <a:rPr lang="en-US" altLang="ko-KR" dirty="0">
                <a:latin typeface="+mj-ea"/>
                <a:ea typeface="+mj-ea"/>
              </a:rPr>
              <a:t>347</a:t>
            </a:r>
            <a:r>
              <a:rPr lang="ko-KR" altLang="en-US" dirty="0">
                <a:latin typeface="+mj-ea"/>
                <a:ea typeface="+mj-ea"/>
              </a:rPr>
              <a:t>호에서 질문 가능</a:t>
            </a:r>
            <a:r>
              <a:rPr lang="en-US" altLang="ko-KR" dirty="0">
                <a:latin typeface="+mj-ea"/>
                <a:ea typeface="+mj-ea"/>
              </a:rPr>
              <a:t>...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질문은 가급적 </a:t>
            </a:r>
            <a:r>
              <a:rPr lang="en-US" altLang="ko-KR" dirty="0">
                <a:latin typeface="+mj-ea"/>
                <a:ea typeface="+mj-ea"/>
              </a:rPr>
              <a:t>slack</a:t>
            </a:r>
            <a:r>
              <a:rPr lang="ko-KR" altLang="en-US" dirty="0">
                <a:latin typeface="+mj-ea"/>
                <a:ea typeface="+mj-ea"/>
              </a:rPr>
              <a:t>으로 해 주세요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sz="1800" dirty="0"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7871B-5320-46C2-BAE1-742E82B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1BDA4A-7540-4392-A848-DB930AC8AD2A}"/>
              </a:ext>
            </a:extLst>
          </p:cNvPr>
          <p:cNvSpPr/>
          <p:nvPr/>
        </p:nvSpPr>
        <p:spPr>
          <a:xfrm>
            <a:off x="616856" y="500530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 err="1">
                <a:latin typeface="+mj-ea"/>
              </a:rPr>
              <a:t>송인서</a:t>
            </a:r>
            <a:endParaRPr lang="en-US" altLang="ko-KR" sz="2000" dirty="0">
              <a:solidFill>
                <a:schemeClr val="accent4"/>
              </a:solidFill>
              <a:latin typeface="+mj-ea"/>
            </a:endParaRPr>
          </a:p>
          <a:p>
            <a:pPr indent="-11"/>
            <a:r>
              <a:rPr lang="ko-KR" altLang="en-US" dirty="0">
                <a:latin typeface="+mj-ea"/>
              </a:rPr>
              <a:t>공과대학 </a:t>
            </a:r>
            <a:r>
              <a:rPr lang="en-US" altLang="ko-KR" dirty="0">
                <a:latin typeface="+mj-ea"/>
              </a:rPr>
              <a:t>IT</a:t>
            </a:r>
            <a:r>
              <a:rPr lang="ko-KR" altLang="en-US" dirty="0">
                <a:latin typeface="+mj-ea"/>
              </a:rPr>
              <a:t>미디어공학과 </a:t>
            </a:r>
            <a:r>
              <a:rPr lang="en-US" altLang="ko-KR" dirty="0">
                <a:latin typeface="+mj-ea"/>
              </a:rPr>
              <a:t>4</a:t>
            </a:r>
            <a:r>
              <a:rPr lang="ko-KR" altLang="en-US" dirty="0">
                <a:latin typeface="+mj-ea"/>
              </a:rPr>
              <a:t>학년</a:t>
            </a:r>
            <a:r>
              <a:rPr lang="en-US" altLang="ko-KR" dirty="0">
                <a:latin typeface="+mj-ea"/>
              </a:rPr>
              <a:t>(17)</a:t>
            </a:r>
          </a:p>
          <a:p>
            <a:pPr indent="-11"/>
            <a:r>
              <a:rPr lang="en-US" altLang="ko-KR" dirty="0">
                <a:latin typeface="+mj-ea"/>
              </a:rPr>
              <a:t>songinseo0910@duksung.ac.kr</a:t>
            </a:r>
          </a:p>
          <a:p>
            <a:pPr indent="-11"/>
            <a:r>
              <a:rPr lang="en-US" altLang="ko-KR" dirty="0">
                <a:latin typeface="+mj-ea"/>
              </a:rPr>
              <a:t>010-9610-9779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C586E-36D0-4DF5-8E93-EB157B28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54" y="364837"/>
            <a:ext cx="4728754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3C55-42BD-46D0-A209-325A902D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5 – </a:t>
            </a:r>
            <a:r>
              <a:rPr lang="ko-KR" altLang="en-US" dirty="0"/>
              <a:t>원의 면적 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E9B52-5628-4056-AAD5-C7C9C50F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993900"/>
            <a:ext cx="8839200" cy="1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681D3C-0026-4F14-AD55-FD731457E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50" y="4533900"/>
            <a:ext cx="3314700" cy="12192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7BACF-9743-4E25-99EA-6B71F125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21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9FD35-382C-4341-9DFE-04BCF891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선언</a:t>
            </a:r>
            <a:r>
              <a:rPr lang="en-US" altLang="ko-KR" dirty="0"/>
              <a:t>(final)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9DA73-25C2-4A73-BAF2-8ED6AC5A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1676991"/>
            <a:ext cx="4057650" cy="723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C6AE96-7970-434C-819B-AFF241AC10D0}"/>
              </a:ext>
            </a:extLst>
          </p:cNvPr>
          <p:cNvSpPr/>
          <p:nvPr/>
        </p:nvSpPr>
        <p:spPr>
          <a:xfrm>
            <a:off x="892174" y="2826645"/>
            <a:ext cx="10271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java.lang.Error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Unresolved compilation problem: </a:t>
            </a:r>
          </a:p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The final local variable PI cannot be assigned.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It must be blank and not using a compound assignment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at Week1.main(</a:t>
            </a:r>
            <a:r>
              <a:rPr lang="en-US" altLang="ko-KR" u="sng" dirty="0">
                <a:solidFill>
                  <a:srgbClr val="0066CC"/>
                </a:solidFill>
                <a:latin typeface="Consolas" panose="020B0609020204030204" pitchFamily="49" charset="0"/>
              </a:rPr>
              <a:t>Week1.java:52</a:t>
            </a:r>
            <a:r>
              <a:rPr lang="en-US" altLang="ko-KR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84614-27AA-47D5-91C1-7216AD3E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0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1571021-748E-44B1-82E5-E0D915900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8" b="224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8C288-C9F0-42D4-A6F9-BCA4EC3C0566}"/>
              </a:ext>
            </a:extLst>
          </p:cNvPr>
          <p:cNvSpPr txBox="1"/>
          <p:nvPr/>
        </p:nvSpPr>
        <p:spPr>
          <a:xfrm>
            <a:off x="6823305" y="735216"/>
            <a:ext cx="4676280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핵심 콕 </a:t>
            </a:r>
            <a:r>
              <a:rPr lang="en-US" altLang="ko-KR" sz="3600" dirty="0">
                <a:solidFill>
                  <a:schemeClr val="bg1"/>
                </a:solidFill>
              </a:rPr>
              <a:t>JAVA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정원호 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도서출판 한산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과사에서 </a:t>
            </a:r>
            <a:r>
              <a:rPr lang="en-US" altLang="ko-KR" dirty="0">
                <a:solidFill>
                  <a:schemeClr val="bg1"/>
                </a:solidFill>
              </a:rPr>
              <a:t>10,000</a:t>
            </a:r>
            <a:r>
              <a:rPr lang="ko-KR" altLang="en-US" dirty="0">
                <a:solidFill>
                  <a:schemeClr val="bg1"/>
                </a:solidFill>
              </a:rPr>
              <a:t>원 내고 </a:t>
            </a:r>
            <a:r>
              <a:rPr lang="ko-KR" altLang="en-US" dirty="0" err="1">
                <a:solidFill>
                  <a:schemeClr val="bg1"/>
                </a:solidFill>
              </a:rPr>
              <a:t>받아가실</a:t>
            </a:r>
            <a:r>
              <a:rPr lang="ko-KR" altLang="en-US" dirty="0">
                <a:solidFill>
                  <a:schemeClr val="bg1"/>
                </a:solidFill>
              </a:rPr>
              <a:t>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정가 </a:t>
            </a:r>
            <a:r>
              <a:rPr lang="en-US" altLang="ko-KR" dirty="0">
                <a:solidFill>
                  <a:schemeClr val="bg1"/>
                </a:solidFill>
              </a:rPr>
              <a:t>20,000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과사에서 </a:t>
            </a:r>
            <a:r>
              <a:rPr lang="ko-KR" altLang="en-US" dirty="0" err="1">
                <a:solidFill>
                  <a:schemeClr val="bg1"/>
                </a:solidFill>
              </a:rPr>
              <a:t>전공로드맵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다이어리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마스크 </a:t>
            </a:r>
            <a:r>
              <a:rPr lang="ko-KR" altLang="en-US" dirty="0" err="1">
                <a:solidFill>
                  <a:schemeClr val="bg1"/>
                </a:solidFill>
              </a:rPr>
              <a:t>배부중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      + </a:t>
            </a:r>
            <a:r>
              <a:rPr lang="ko-KR" altLang="en-US" dirty="0">
                <a:solidFill>
                  <a:schemeClr val="bg1"/>
                </a:solidFill>
              </a:rPr>
              <a:t>학교 온 김에 </a:t>
            </a:r>
            <a:r>
              <a:rPr lang="ko-KR" altLang="en-US" dirty="0" err="1">
                <a:solidFill>
                  <a:schemeClr val="bg1"/>
                </a:solidFill>
              </a:rPr>
              <a:t>근맥도</a:t>
            </a:r>
            <a:r>
              <a:rPr lang="ko-KR" altLang="en-US" dirty="0">
                <a:solidFill>
                  <a:schemeClr val="bg1"/>
                </a:solidFill>
              </a:rPr>
              <a:t> 가져가세요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3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9BE40-89C1-40A9-B8A9-562C4BC1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공지방</a:t>
            </a:r>
            <a:r>
              <a:rPr lang="ko-KR" altLang="en-US" dirty="0"/>
              <a:t> 및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pic>
        <p:nvPicPr>
          <p:cNvPr id="1026" name="Picture 2" descr="slack 이미지 검색결과">
            <a:extLst>
              <a:ext uri="{FF2B5EF4-FFF2-40B4-BE49-F238E27FC236}">
                <a16:creationId xmlns:a16="http://schemas.microsoft.com/office/drawing/2014/main" id="{63C2A08A-8737-46BD-B465-E8B683C1F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20" y="2646554"/>
            <a:ext cx="3068417" cy="7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A5682C-033D-4D64-BD58-62886554C817}"/>
              </a:ext>
            </a:extLst>
          </p:cNvPr>
          <p:cNvSpPr/>
          <p:nvPr/>
        </p:nvSpPr>
        <p:spPr>
          <a:xfrm>
            <a:off x="2085672" y="3524250"/>
            <a:ext cx="80025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latin typeface="+mj-lt"/>
                <a:hlinkClick r:id="rId4"/>
              </a:rPr>
              <a:t>2020-1-dswu-it-java.slack.com</a:t>
            </a:r>
            <a:endParaRPr lang="ko-KR" altLang="en-US" sz="4000" dirty="0">
              <a:latin typeface="+mj-lt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A22FF-4252-4785-9EA5-7352F4D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8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062EE2-00DE-4513-BEC3-5FDB3DB9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27A6DE-FA26-4A43-BB3B-853201311ED8}"/>
              </a:ext>
            </a:extLst>
          </p:cNvPr>
          <p:cNvSpPr/>
          <p:nvPr/>
        </p:nvSpPr>
        <p:spPr>
          <a:xfrm>
            <a:off x="3867150" y="5365750"/>
            <a:ext cx="314325" cy="304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165A4-1EE5-4353-8CE3-8695D19AEC0C}"/>
              </a:ext>
            </a:extLst>
          </p:cNvPr>
          <p:cNvSpPr txBox="1"/>
          <p:nvPr/>
        </p:nvSpPr>
        <p:spPr>
          <a:xfrm>
            <a:off x="4314824" y="5333484"/>
            <a:ext cx="38307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ctrl + alt + shift + C</a:t>
            </a:r>
            <a:r>
              <a:rPr lang="ko-KR" altLang="en-US" dirty="0">
                <a:solidFill>
                  <a:schemeClr val="accent1"/>
                </a:solidFill>
              </a:rPr>
              <a:t> 로 </a:t>
            </a:r>
            <a:r>
              <a:rPr lang="ko-KR" altLang="en-US" dirty="0" err="1">
                <a:solidFill>
                  <a:schemeClr val="accent1"/>
                </a:solidFill>
              </a:rPr>
              <a:t>코드블럭</a:t>
            </a:r>
            <a:r>
              <a:rPr lang="ko-KR" altLang="en-US" dirty="0">
                <a:solidFill>
                  <a:schemeClr val="accent1"/>
                </a:solidFill>
              </a:rPr>
              <a:t> 삽입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FF90A7-9E30-4B75-8F0C-BEF580391CEF}"/>
              </a:ext>
            </a:extLst>
          </p:cNvPr>
          <p:cNvSpPr/>
          <p:nvPr/>
        </p:nvSpPr>
        <p:spPr>
          <a:xfrm>
            <a:off x="428625" y="2622550"/>
            <a:ext cx="1390650" cy="590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E1DC6-A217-444F-A5C9-D867687067D7}"/>
              </a:ext>
            </a:extLst>
          </p:cNvPr>
          <p:cNvSpPr txBox="1"/>
          <p:nvPr/>
        </p:nvSpPr>
        <p:spPr>
          <a:xfrm>
            <a:off x="1553396" y="2955330"/>
            <a:ext cx="169365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DM </a:t>
            </a:r>
            <a:r>
              <a:rPr lang="ko-KR" altLang="en-US" dirty="0">
                <a:solidFill>
                  <a:schemeClr val="accent1"/>
                </a:solidFill>
              </a:rPr>
              <a:t>질문은 금지</a:t>
            </a:r>
            <a:r>
              <a:rPr lang="en-US" altLang="ko-KR" dirty="0">
                <a:solidFill>
                  <a:schemeClr val="accent1"/>
                </a:solidFill>
              </a:rPr>
              <a:t>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D55A62-F4CB-4BF9-B83C-F351435F7197}"/>
              </a:ext>
            </a:extLst>
          </p:cNvPr>
          <p:cNvSpPr/>
          <p:nvPr/>
        </p:nvSpPr>
        <p:spPr>
          <a:xfrm>
            <a:off x="428625" y="1736725"/>
            <a:ext cx="1390650" cy="590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C03D7-AEA6-4638-A492-1DE7174796FF}"/>
              </a:ext>
            </a:extLst>
          </p:cNvPr>
          <p:cNvSpPr txBox="1"/>
          <p:nvPr/>
        </p:nvSpPr>
        <p:spPr>
          <a:xfrm>
            <a:off x="1965304" y="1736725"/>
            <a:ext cx="4389343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# general	: </a:t>
            </a:r>
            <a:r>
              <a:rPr lang="ko-KR" altLang="en-US" dirty="0">
                <a:solidFill>
                  <a:schemeClr val="accent1"/>
                </a:solidFill>
              </a:rPr>
              <a:t>공지 및 자료 업로드 채널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# </a:t>
            </a:r>
            <a:r>
              <a:rPr lang="en-US" altLang="ko-KR" dirty="0" err="1">
                <a:solidFill>
                  <a:schemeClr val="accent1"/>
                </a:solidFill>
              </a:rPr>
              <a:t>qna</a:t>
            </a:r>
            <a:r>
              <a:rPr lang="en-US" altLang="ko-KR" dirty="0">
                <a:solidFill>
                  <a:schemeClr val="accent1"/>
                </a:solidFill>
              </a:rPr>
              <a:t>		: </a:t>
            </a:r>
            <a:r>
              <a:rPr lang="ko-KR" altLang="en-US" dirty="0">
                <a:solidFill>
                  <a:schemeClr val="accent1"/>
                </a:solidFill>
              </a:rPr>
              <a:t>질문 및 답변 방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altLang="ko-KR" dirty="0">
                <a:solidFill>
                  <a:schemeClr val="accent1"/>
                </a:solidFill>
              </a:rPr>
              <a:t>   </a:t>
            </a:r>
            <a:r>
              <a:rPr lang="ko-KR" altLang="en-US" dirty="0">
                <a:solidFill>
                  <a:schemeClr val="accent2"/>
                </a:solidFill>
              </a:rPr>
              <a:t>중요</a:t>
            </a:r>
            <a:r>
              <a:rPr lang="en-US" altLang="ko-KR" dirty="0">
                <a:solidFill>
                  <a:schemeClr val="accent2"/>
                </a:solidFill>
              </a:rPr>
              <a:t>!!! </a:t>
            </a:r>
            <a:r>
              <a:rPr lang="ko-KR" altLang="en-US" dirty="0">
                <a:solidFill>
                  <a:schemeClr val="accent2"/>
                </a:solidFill>
              </a:rPr>
              <a:t>답변 달린 질문은 삭제하지 않기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28DBAB4-08F2-4980-8921-3C5FB5B5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0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70F9A-D99D-4AFC-8B08-BA0EA13C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/>
              <a:t>(Eclipse)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1C970-2B80-4C3A-8027-46DFC55A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설치 및 환경설정</a:t>
            </a:r>
            <a:br>
              <a:rPr lang="en-US" altLang="ko-KR" dirty="0"/>
            </a:br>
            <a:r>
              <a:rPr lang="en-US" altLang="ko-KR" sz="2000" dirty="0">
                <a:hlinkClick r:id="rId3"/>
              </a:rPr>
              <a:t>https://gabii.tistory.com/entry/Java-Java-JDK-</a:t>
            </a:r>
            <a:r>
              <a:rPr lang="ko-KR" altLang="en-US" sz="2000" dirty="0">
                <a:hlinkClick r:id="rId3"/>
              </a:rPr>
              <a:t>설치</a:t>
            </a:r>
            <a:r>
              <a:rPr lang="en-US" altLang="ko-KR" sz="2000" dirty="0">
                <a:hlinkClick r:id="rId3"/>
              </a:rPr>
              <a:t>-</a:t>
            </a:r>
            <a:r>
              <a:rPr lang="ko-KR" altLang="en-US" sz="2000" dirty="0">
                <a:hlinkClick r:id="rId3"/>
              </a:rPr>
              <a:t>및</a:t>
            </a:r>
            <a:r>
              <a:rPr lang="en-US" altLang="ko-KR" sz="2000" dirty="0">
                <a:hlinkClick r:id="rId3"/>
              </a:rPr>
              <a:t>-</a:t>
            </a:r>
            <a:r>
              <a:rPr lang="ko-KR" altLang="en-US" sz="2000" dirty="0">
                <a:hlinkClick r:id="rId3"/>
              </a:rPr>
              <a:t>환경설정</a:t>
            </a:r>
            <a:endParaRPr lang="en-US" altLang="ko-KR" dirty="0"/>
          </a:p>
          <a:p>
            <a:r>
              <a:rPr lang="en-US" altLang="ko-KR" dirty="0"/>
              <a:t>Eclipse </a:t>
            </a:r>
            <a:r>
              <a:rPr lang="ko-KR" altLang="en-US" dirty="0"/>
              <a:t>설치하기</a:t>
            </a:r>
            <a:br>
              <a:rPr lang="en-US" altLang="ko-KR" dirty="0"/>
            </a:br>
            <a:r>
              <a:rPr lang="en-US" altLang="ko-KR" sz="2000" dirty="0">
                <a:hlinkClick r:id="rId4"/>
              </a:rPr>
              <a:t>https://gabii.tistory.com/entry/Java-Eclipse-</a:t>
            </a:r>
            <a:r>
              <a:rPr lang="ko-KR" altLang="en-US" sz="2000" dirty="0">
                <a:hlinkClick r:id="rId4"/>
              </a:rPr>
              <a:t>설치하기</a:t>
            </a:r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3DDD02-7BE7-464A-B935-B813FBF4A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9" r="81081" b="10557"/>
          <a:stretch/>
        </p:blipFill>
        <p:spPr bwMode="auto">
          <a:xfrm>
            <a:off x="605382" y="5347983"/>
            <a:ext cx="935269" cy="98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3392B79-50AA-48FE-A384-A7C19C7DFAE5}"/>
              </a:ext>
            </a:extLst>
          </p:cNvPr>
          <p:cNvSpPr/>
          <p:nvPr/>
        </p:nvSpPr>
        <p:spPr>
          <a:xfrm>
            <a:off x="1571343" y="53479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6"/>
              </a:rPr>
              <a:t>jetbrains.com/ko-</a:t>
            </a:r>
            <a:r>
              <a:rPr lang="en-US" altLang="ko-KR" dirty="0" err="1">
                <a:hlinkClick r:id="rId6"/>
              </a:rPr>
              <a:t>kr</a:t>
            </a:r>
            <a:r>
              <a:rPr lang="en-US" altLang="ko-KR" dirty="0">
                <a:hlinkClick r:id="rId6"/>
              </a:rPr>
              <a:t>/student/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EB3D6-514B-4056-83DA-C4DB8BCED57D}"/>
              </a:ext>
            </a:extLst>
          </p:cNvPr>
          <p:cNvSpPr txBox="1"/>
          <p:nvPr/>
        </p:nvSpPr>
        <p:spPr>
          <a:xfrm>
            <a:off x="512165" y="492153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chemeClr val="tx2"/>
                </a:solidFill>
                <a:latin typeface="+mj-lt"/>
              </a:rPr>
              <a:t>) IntelliJ IDEA</a:t>
            </a:r>
            <a:endParaRPr lang="ko-KR" alt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0C6565-525E-4CD7-ABE5-A60564636B77}"/>
              </a:ext>
            </a:extLst>
          </p:cNvPr>
          <p:cNvSpPr/>
          <p:nvPr/>
        </p:nvSpPr>
        <p:spPr>
          <a:xfrm>
            <a:off x="1571342" y="5406165"/>
            <a:ext cx="648680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chemeClr val="tx2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1600" b="1" dirty="0">
                <a:solidFill>
                  <a:schemeClr val="tx2"/>
                </a:solidFill>
                <a:latin typeface="+mj-lt"/>
              </a:rPr>
              <a:t>IntelliJ IDEA Ultimate</a:t>
            </a:r>
            <a:r>
              <a:rPr lang="ko-KR" altLang="en-US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JVM </a:t>
            </a:r>
            <a:r>
              <a:rPr lang="ko-KR" altLang="en-US" sz="1600" dirty="0">
                <a:solidFill>
                  <a:schemeClr val="tx2"/>
                </a:solidFill>
                <a:latin typeface="+mj-lt"/>
              </a:rPr>
              <a:t>기반</a:t>
            </a:r>
            <a:endParaRPr lang="en-US" altLang="ko-KR" sz="1600" dirty="0">
              <a:solidFill>
                <a:schemeClr val="tx2"/>
              </a:solidFill>
              <a:latin typeface="+mj-lt"/>
            </a:endParaRPr>
          </a:p>
          <a:p>
            <a:r>
              <a:rPr lang="ko-KR" altLang="en-US" sz="1600" dirty="0">
                <a:solidFill>
                  <a:schemeClr val="tx2"/>
                </a:solidFill>
                <a:latin typeface="+mj-lt"/>
              </a:rPr>
              <a:t>웹</a:t>
            </a: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j-lt"/>
              </a:rPr>
              <a:t>모바일</a:t>
            </a:r>
            <a:r>
              <a:rPr lang="en-US" altLang="ko-KR" sz="1600" dirty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+mj-lt"/>
              </a:rPr>
              <a:t>엔터프라이즈 개발을 위한 완벽한 도구 모음</a:t>
            </a:r>
            <a:endParaRPr lang="ko-KR" altLang="en-US" sz="1600" dirty="0">
              <a:solidFill>
                <a:schemeClr val="tx2"/>
              </a:solidFill>
              <a:latin typeface="+mj-l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34B601E-B9A4-4002-9F28-AD45009B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3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2844-C3B1-4F63-A357-30B09182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Workspace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0C358-6694-4240-84B6-80BF9DEF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28" y="1389532"/>
            <a:ext cx="11397343" cy="4547668"/>
          </a:xfrm>
        </p:spPr>
        <p:txBody>
          <a:bodyPr/>
          <a:lstStyle/>
          <a:p>
            <a:r>
              <a:rPr lang="en-US" altLang="ko-KR" dirty="0"/>
              <a:t>Eclipse IDE Launcher </a:t>
            </a:r>
            <a:r>
              <a:rPr lang="ko-KR" altLang="en-US" dirty="0"/>
              <a:t>실행 후 </a:t>
            </a:r>
            <a:r>
              <a:rPr lang="en-US" altLang="ko-KR" u="sng" dirty="0"/>
              <a:t>Browse...</a:t>
            </a:r>
            <a:r>
              <a:rPr lang="en-US" altLang="ko-KR" dirty="0"/>
              <a:t> </a:t>
            </a:r>
            <a:r>
              <a:rPr lang="ko-KR" altLang="en-US" dirty="0"/>
              <a:t>에서 다음과 같이</a:t>
            </a:r>
            <a:br>
              <a:rPr lang="en-US" altLang="ko-KR" dirty="0"/>
            </a:br>
            <a:r>
              <a:rPr lang="ko-KR" altLang="en-US" dirty="0"/>
              <a:t>새 폴더 </a:t>
            </a:r>
            <a:r>
              <a:rPr lang="en-US" altLang="ko-KR" u="sng" dirty="0"/>
              <a:t>JavaTutoring2020</a:t>
            </a:r>
            <a:r>
              <a:rPr lang="ko-KR" altLang="en-US" dirty="0"/>
              <a:t>를 만들고 경로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F62C7-137A-43E7-810F-EA75F5DA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14" y="2810993"/>
            <a:ext cx="5838825" cy="265747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DE1C9-66B7-4C2A-9640-83880AE5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3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33B105-0684-459B-9442-A384E9BF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4B27A78-085F-49B7-A266-F5B17187193C}"/>
              </a:ext>
            </a:extLst>
          </p:cNvPr>
          <p:cNvGrpSpPr/>
          <p:nvPr/>
        </p:nvGrpSpPr>
        <p:grpSpPr>
          <a:xfrm>
            <a:off x="0" y="592686"/>
            <a:ext cx="12154676" cy="5976064"/>
            <a:chOff x="0" y="592686"/>
            <a:chExt cx="12154676" cy="597606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CBB13E-02B9-4602-B994-8160FE944AE5}"/>
                </a:ext>
              </a:extLst>
            </p:cNvPr>
            <p:cNvSpPr/>
            <p:nvPr/>
          </p:nvSpPr>
          <p:spPr>
            <a:xfrm>
              <a:off x="0" y="592687"/>
              <a:ext cx="2099388" cy="597606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Explorer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4A6054-9665-475F-9040-BCDEBC807854}"/>
                </a:ext>
              </a:extLst>
            </p:cNvPr>
            <p:cNvSpPr/>
            <p:nvPr/>
          </p:nvSpPr>
          <p:spPr>
            <a:xfrm>
              <a:off x="2099388" y="592686"/>
              <a:ext cx="7567126" cy="445517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Editors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A3DACF-0A61-440F-8E40-AA55B12C1A8F}"/>
                </a:ext>
              </a:extLst>
            </p:cNvPr>
            <p:cNvSpPr/>
            <p:nvPr/>
          </p:nvSpPr>
          <p:spPr>
            <a:xfrm>
              <a:off x="9666513" y="592686"/>
              <a:ext cx="2488163" cy="445517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Views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98A2A0B-2C09-489C-8A12-F29A55269C0D}"/>
                </a:ext>
              </a:extLst>
            </p:cNvPr>
            <p:cNvSpPr/>
            <p:nvPr/>
          </p:nvSpPr>
          <p:spPr>
            <a:xfrm>
              <a:off x="2099388" y="5047861"/>
              <a:ext cx="10055288" cy="152088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Views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0B1BF20-9D0F-49AF-BD05-BC455B49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09AD-BDBD-4869-9624-C8AF2F30D2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5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3399"/>
      </a:accent1>
      <a:accent2>
        <a:srgbClr val="0000FF"/>
      </a:accent2>
      <a:accent3>
        <a:srgbClr val="FFC000"/>
      </a:accent3>
      <a:accent4>
        <a:srgbClr val="33CCCC"/>
      </a:accent4>
      <a:accent5>
        <a:srgbClr val="5B9BD5"/>
      </a:accent5>
      <a:accent6>
        <a:srgbClr val="70AD47"/>
      </a:accent6>
      <a:hlink>
        <a:srgbClr val="33CCCC"/>
      </a:hlink>
      <a:folHlink>
        <a:srgbClr val="8496B0"/>
      </a:folHlink>
    </a:clrScheme>
    <a:fontScheme name="사용자 지정 4">
      <a:majorFont>
        <a:latin typeface="나눔스퀘어_ac ExtraBold"/>
        <a:ea typeface="나눔스퀘어_ac Extra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나눔스퀘어_ac ExtraBold"/>
        <a:ea typeface="나눔스퀘어_ac ExtraBold"/>
        <a:cs typeface=""/>
      </a:majorFont>
      <a:minorFont>
        <a:latin typeface="Consolas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864</Words>
  <Application>Microsoft Office PowerPoint</Application>
  <PresentationFormat>와이드스크린</PresentationFormat>
  <Paragraphs>229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나눔스퀘어_ac Bold</vt:lpstr>
      <vt:lpstr>나눔스퀘어_ac ExtraBold</vt:lpstr>
      <vt:lpstr>Arial</vt:lpstr>
      <vt:lpstr>Consolas</vt:lpstr>
      <vt:lpstr>Office 테마</vt:lpstr>
      <vt:lpstr>객체프로그래밍 실습</vt:lpstr>
      <vt:lpstr>실습 개요</vt:lpstr>
      <vt:lpstr>참고) 질문 가능 시간</vt:lpstr>
      <vt:lpstr>PowerPoint 프레젠테이션</vt:lpstr>
      <vt:lpstr>공지방 및 qna</vt:lpstr>
      <vt:lpstr>PowerPoint 프레젠테이션</vt:lpstr>
      <vt:lpstr>개발환경 설정(Eclipse)</vt:lpstr>
      <vt:lpstr>Workspace 설정</vt:lpstr>
      <vt:lpstr>PowerPoint 프레젠테이션</vt:lpstr>
      <vt:lpstr>참고) Views</vt:lpstr>
      <vt:lpstr>PowerPoint 프레젠테이션</vt:lpstr>
      <vt:lpstr>PowerPoint 프레젠테이션</vt:lpstr>
      <vt:lpstr>참고) Eclipse Editor 폰트 변경</vt:lpstr>
      <vt:lpstr>PowerPoint 프레젠테이션</vt:lpstr>
      <vt:lpstr>예제 0 - Hello, world!</vt:lpstr>
      <vt:lpstr>예제 0 - 실행결과</vt:lpstr>
      <vt:lpstr>예제 1 - print() vs println()</vt:lpstr>
      <vt:lpstr>예제 1 - 실행결과</vt:lpstr>
      <vt:lpstr>예제 2 – Scanner 생성하고 입력받기(1)</vt:lpstr>
      <vt:lpstr>예제 2 – Scanner 생성하고 입력받기(2)</vt:lpstr>
      <vt:lpstr>예제 2 - 실행결과</vt:lpstr>
      <vt:lpstr>예제 3 – Scanner.next() vs Scanner.nextLine()</vt:lpstr>
      <vt:lpstr>예제 3 - 실행결과</vt:lpstr>
      <vt:lpstr>PowerPoint 프레젠테이션</vt:lpstr>
      <vt:lpstr>참고) Scanner 클래스의 주요 메소드</vt:lpstr>
      <vt:lpstr>Java의 데이터 타입</vt:lpstr>
      <vt:lpstr>Java의 데이터 타입</vt:lpstr>
      <vt:lpstr>예제 4 – 섭씨/화씨 변환기</vt:lpstr>
      <vt:lpstr>참고) float형과 double형에 값 대입하기</vt:lpstr>
      <vt:lpstr>예제 5 – 원의 면적 구하기</vt:lpstr>
      <vt:lpstr>상수 선언(final)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객체프로그래밍 실습</dc:title>
  <dc:creator>Song Inseo</dc:creator>
  <cp:lastModifiedBy>Song Inseo</cp:lastModifiedBy>
  <cp:revision>9</cp:revision>
  <dcterms:created xsi:type="dcterms:W3CDTF">2020-03-31T09:17:17Z</dcterms:created>
  <dcterms:modified xsi:type="dcterms:W3CDTF">2020-04-02T07:28:17Z</dcterms:modified>
</cp:coreProperties>
</file>