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51"/>
  </p:notesMasterIdLst>
  <p:handoutMasterIdLst>
    <p:handoutMasterId r:id="rId52"/>
  </p:handoutMasterIdLst>
  <p:sldIdLst>
    <p:sldId id="305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325" r:id="rId13"/>
    <p:sldId id="326" r:id="rId14"/>
    <p:sldId id="268" r:id="rId15"/>
    <p:sldId id="327" r:id="rId16"/>
    <p:sldId id="330" r:id="rId17"/>
    <p:sldId id="309" r:id="rId18"/>
    <p:sldId id="310" r:id="rId19"/>
    <p:sldId id="324" r:id="rId20"/>
    <p:sldId id="274" r:id="rId21"/>
    <p:sldId id="275" r:id="rId22"/>
    <p:sldId id="293" r:id="rId23"/>
    <p:sldId id="276" r:id="rId24"/>
    <p:sldId id="319" r:id="rId25"/>
    <p:sldId id="295" r:id="rId26"/>
    <p:sldId id="280" r:id="rId27"/>
    <p:sldId id="294" r:id="rId28"/>
    <p:sldId id="320" r:id="rId29"/>
    <p:sldId id="296" r:id="rId30"/>
    <p:sldId id="279" r:id="rId31"/>
    <p:sldId id="298" r:id="rId32"/>
    <p:sldId id="308" r:id="rId33"/>
    <p:sldId id="283" r:id="rId34"/>
    <p:sldId id="318" r:id="rId35"/>
    <p:sldId id="314" r:id="rId36"/>
    <p:sldId id="315" r:id="rId37"/>
    <p:sldId id="316" r:id="rId38"/>
    <p:sldId id="317" r:id="rId39"/>
    <p:sldId id="286" r:id="rId40"/>
    <p:sldId id="287" r:id="rId41"/>
    <p:sldId id="288" r:id="rId42"/>
    <p:sldId id="289" r:id="rId43"/>
    <p:sldId id="290" r:id="rId44"/>
    <p:sldId id="292" r:id="rId45"/>
    <p:sldId id="321" r:id="rId46"/>
    <p:sldId id="337" r:id="rId47"/>
    <p:sldId id="333" r:id="rId48"/>
    <p:sldId id="336" r:id="rId49"/>
    <p:sldId id="338" r:id="rId50"/>
  </p:sldIdLst>
  <p:sldSz cx="9144000" cy="6858000" type="screen4x3"/>
  <p:notesSz cx="9866313" cy="67548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rgbClr val="CC0000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rgbClr val="CC0000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rgbClr val="CC0000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rgbClr val="CC0000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rgbClr val="CC0000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rgbClr val="CC0000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rgbClr val="CC0000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rgbClr val="CC0000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rgbClr val="CC0000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00"/>
    <a:srgbClr val="B8B598"/>
    <a:srgbClr val="FF0000"/>
    <a:srgbClr val="B2B2B2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17" autoAdjust="0"/>
    <p:restoredTop sz="94170" autoAdjust="0"/>
  </p:normalViewPr>
  <p:slideViewPr>
    <p:cSldViewPr>
      <p:cViewPr varScale="1">
        <p:scale>
          <a:sx n="168" d="100"/>
          <a:sy n="168" d="100"/>
        </p:scale>
        <p:origin x="1890" y="120"/>
      </p:cViewPr>
      <p:guideLst>
        <p:guide orient="horz" pos="206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3.wmf"/><Relationship Id="rId1" Type="http://schemas.openxmlformats.org/officeDocument/2006/relationships/image" Target="../media/image3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4FD5D38-3801-45BE-956F-6DCCEFA98AF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138" cy="338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B5CBAD-F4E0-479A-A673-D33ED80AF9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588000" y="0"/>
            <a:ext cx="4276725" cy="338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a typeface="굴림" charset="-127"/>
              </a:defRPr>
            </a:lvl1pPr>
          </a:lstStyle>
          <a:p>
            <a:pPr>
              <a:defRPr/>
            </a:pPr>
            <a:fld id="{97880960-2BFE-4B9C-B438-DB453318578B}" type="datetimeFigureOut">
              <a:rPr lang="ko-KR" altLang="en-US"/>
              <a:pPr>
                <a:defRPr/>
              </a:pPr>
              <a:t>2018-03-12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8BF8B1-0DFC-44F3-BB5E-02C33AC648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415088"/>
            <a:ext cx="4275138" cy="338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54FC93-977B-41FF-852B-4062F9158C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588000" y="6415088"/>
            <a:ext cx="4276725" cy="33813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fld id="{5B1879A4-F18A-4827-AA75-F71A5F68DB4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6CEE16E-D751-41BD-9401-1CD815C230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138" cy="338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0" hangingPunct="1">
              <a:defRPr kumimoji="0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57B30B-3AE3-4B44-9661-7145BD1871B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588000" y="0"/>
            <a:ext cx="4276725" cy="338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0" hangingPunct="1">
              <a:defRPr kumimoji="0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defRPr>
            </a:lvl1pPr>
          </a:lstStyle>
          <a:p>
            <a:pPr>
              <a:defRPr/>
            </a:pPr>
            <a:fld id="{791CF673-3239-4D45-B091-3A2683D3D2E2}" type="datetimeFigureOut">
              <a:rPr lang="ko-KR" altLang="en-US"/>
              <a:pPr>
                <a:defRPr/>
              </a:pPr>
              <a:t>2018-03-12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16FDEEB0-F567-43A9-9B0B-C88D68416F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243263" y="506413"/>
            <a:ext cx="3379787" cy="2533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6535E1A1-1116-45D6-ABE8-9C71C9479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87425" y="3208338"/>
            <a:ext cx="7893050" cy="3040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065744-C576-45EE-8D01-C876765DBD9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415088"/>
            <a:ext cx="4275138" cy="338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0" hangingPunct="1">
              <a:defRPr kumimoji="0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66F244-D9C8-4CC1-A324-04C0F0C6A4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588000" y="6415088"/>
            <a:ext cx="4276725" cy="33813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0" hangingPunct="1">
              <a:defRPr kumimoji="0" sz="1200" smtClean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6E09D067-937B-41D1-8C0A-A4EEF92416F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576B9DA-2B88-4156-A02C-8E26891E9F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 sz="2000">
                <a:solidFill>
                  <a:srgbClr val="CC0000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rgbClr val="CC0000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rgbClr val="CC0000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rgbClr val="CC0000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rgbClr val="CC0000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CC0000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CC0000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CC0000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CC0000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fld id="{BCCD7B29-19AF-473B-BA4E-AECA91B1C8AA}" type="slidenum">
              <a:rPr kumimoji="0" lang="en-US" altLang="ko-KR" sz="1200" smtClean="0"/>
              <a:pPr eaLnBrk="1" hangingPunct="1">
                <a:defRPr/>
              </a:pPr>
              <a:t>46</a:t>
            </a:fld>
            <a:endParaRPr kumimoji="0" lang="en-US" altLang="ko-KR" sz="12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74D75418-E5F6-4F7F-82DD-E0230B00F9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2E3D2380-EF6B-4FA5-A82E-AC238F2D72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B354890-A4E0-4C1B-8D5C-FA7943F301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 sz="2000">
                <a:solidFill>
                  <a:srgbClr val="CC0000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rgbClr val="CC0000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rgbClr val="CC0000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rgbClr val="CC0000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rgbClr val="CC0000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CC0000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CC0000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CC0000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CC0000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fld id="{2624423A-1D59-44E2-9F55-787C4DCE7ACC}" type="slidenum">
              <a:rPr kumimoji="0" lang="en-US" altLang="ko-KR" sz="1200" smtClean="0"/>
              <a:pPr eaLnBrk="1" hangingPunct="1">
                <a:defRPr/>
              </a:pPr>
              <a:t>47</a:t>
            </a:fld>
            <a:endParaRPr kumimoji="0" lang="en-US" altLang="ko-KR" sz="12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1BC8DCC6-BD8E-4870-B157-96476CF848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8552C214-2DCE-4767-BDF1-85D24F51C7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F087C95-8BCB-46CA-BE8D-40A278BA10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 sz="2000">
                <a:solidFill>
                  <a:srgbClr val="CC0000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rgbClr val="CC0000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rgbClr val="CC0000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rgbClr val="CC0000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rgbClr val="CC0000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CC0000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CC0000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CC0000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CC0000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fld id="{7510D652-0778-4F0D-9336-121B9D9B1E3C}" type="slidenum">
              <a:rPr kumimoji="0" lang="en-US" altLang="ko-KR" sz="1200" smtClean="0"/>
              <a:pPr eaLnBrk="1" hangingPunct="1">
                <a:defRPr/>
              </a:pPr>
              <a:t>48</a:t>
            </a:fld>
            <a:endParaRPr kumimoji="0" lang="en-US" altLang="ko-KR" sz="12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90DF873C-D279-4580-86D8-A5621E466B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A85A3E42-6A8C-4D47-BDA5-DEE275D479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576F005-FC34-4F75-B4A2-4A36DC3287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 sz="2000">
                <a:solidFill>
                  <a:srgbClr val="CC0000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rgbClr val="CC0000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rgbClr val="CC0000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rgbClr val="CC0000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rgbClr val="CC0000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CC0000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CC0000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CC0000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CC0000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fld id="{77F0761F-9603-430F-9E99-5C279BD29A46}" type="slidenum">
              <a:rPr kumimoji="0" lang="en-US" altLang="ko-KR" sz="1200" smtClean="0"/>
              <a:pPr eaLnBrk="1" hangingPunct="1">
                <a:defRPr/>
              </a:pPr>
              <a:t>49</a:t>
            </a:fld>
            <a:endParaRPr kumimoji="0" lang="en-US" altLang="ko-KR" sz="120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7B3F69CF-BA7D-425F-9F38-DA15665A9E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2D610CB0-4A64-4F83-AD23-C07B7B1E2E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7AECF81F-1E01-4DB1-B6E1-E574BA42F126}"/>
              </a:ext>
            </a:extLst>
          </p:cNvPr>
          <p:cNvGrpSpPr>
            <a:grpSpLocks/>
          </p:cNvGrpSpPr>
          <p:nvPr/>
        </p:nvGrpSpPr>
        <p:grpSpPr bwMode="auto">
          <a:xfrm>
            <a:off x="1257300" y="2971800"/>
            <a:ext cx="6629400" cy="838200"/>
            <a:chOff x="792" y="1872"/>
            <a:chExt cx="4176" cy="528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63857E39-AB07-42C5-8CBE-F8B1D80D0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" y="1927"/>
              <a:ext cx="4176" cy="396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6D17283F-ED0C-4C07-811D-2B002D57711B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1008" y="1872"/>
              <a:ext cx="3744" cy="52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" name="Rectangle 5">
            <a:extLst>
              <a:ext uri="{FF2B5EF4-FFF2-40B4-BE49-F238E27FC236}">
                <a16:creationId xmlns:a16="http://schemas.microsoft.com/office/drawing/2014/main" id="{5FA54BE1-BAE4-4ABA-AA8F-BCDE04AD5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52FB199A-1FF3-41DF-8845-FB342AE91AB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828800" y="152400"/>
            <a:ext cx="7162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rgbClr val="CC0000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rgbClr val="CC0000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rgbClr val="CC0000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rgbClr val="CC0000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rgbClr val="CC0000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CC0000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CC0000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CC0000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CC0000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ko-KR" sz="4400" b="1" i="1">
                <a:solidFill>
                  <a:schemeClr val="bg1"/>
                </a:solidFill>
                <a:latin typeface="Arial Black" panose="020B0A04020102020204" pitchFamily="34" charset="0"/>
              </a:rPr>
              <a:t>Graphics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76E38D5B-B1BA-47BA-91B1-D286A40CE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50025"/>
            <a:ext cx="236220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" name="그룹 10">
            <a:extLst>
              <a:ext uri="{FF2B5EF4-FFF2-40B4-BE49-F238E27FC236}">
                <a16:creationId xmlns:a16="http://schemas.microsoft.com/office/drawing/2014/main" id="{54079B53-F894-440A-B77C-992B528CBC9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49213" y="6308725"/>
            <a:ext cx="9193213" cy="549275"/>
            <a:chOff x="-48757" y="6309321"/>
            <a:chExt cx="9192757" cy="548680"/>
          </a:xfrm>
        </p:grpSpPr>
        <p:sp>
          <p:nvSpPr>
            <p:cNvPr id="11" name="Rectangle 1027">
              <a:extLst>
                <a:ext uri="{FF2B5EF4-FFF2-40B4-BE49-F238E27FC236}">
                  <a16:creationId xmlns:a16="http://schemas.microsoft.com/office/drawing/2014/main" id="{AD7EBEDF-9EE3-4B4F-95D5-3AA9694FC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6540845"/>
              <a:ext cx="9143546" cy="31715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rgbClr val="CC0000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rgbClr val="CC0000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rgbClr val="CC0000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rgbClr val="CC0000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rgbClr val="CC0000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CC0000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CC0000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CC0000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CC0000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/>
            </a:p>
          </p:txBody>
        </p:sp>
        <p:sp>
          <p:nvSpPr>
            <p:cNvPr id="12" name="Text Box 1036">
              <a:extLst>
                <a:ext uri="{FF2B5EF4-FFF2-40B4-BE49-F238E27FC236}">
                  <a16:creationId xmlns:a16="http://schemas.microsoft.com/office/drawing/2014/main" id="{63A23A03-C288-4527-A0B7-25B599283CBB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7686747" y="6561461"/>
              <a:ext cx="1447728" cy="27434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IT</a:t>
              </a:r>
              <a:r>
                <a:rPr lang="ko-KR" altLang="en-US" sz="1200" b="1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미디어공학과</a:t>
              </a:r>
              <a:endParaRPr lang="en-US" altLang="ko-KR" sz="12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itchFamily="18" charset="-127"/>
                <a:ea typeface="함초롬돋움" pitchFamily="18" charset="-127"/>
                <a:cs typeface="함초롬돋움" pitchFamily="18" charset="-127"/>
              </a:endParaRPr>
            </a:p>
          </p:txBody>
        </p:sp>
        <p:grpSp>
          <p:nvGrpSpPr>
            <p:cNvPr id="13" name="그룹 13">
              <a:extLst>
                <a:ext uri="{FF2B5EF4-FFF2-40B4-BE49-F238E27FC236}">
                  <a16:creationId xmlns:a16="http://schemas.microsoft.com/office/drawing/2014/main" id="{3C3818B6-10B6-469C-B4EE-E788BF4E2C0A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-48757" y="6309321"/>
              <a:ext cx="2410957" cy="548680"/>
              <a:chOff x="-48757" y="6309321"/>
              <a:chExt cx="2410957" cy="548680"/>
            </a:xfrm>
          </p:grpSpPr>
          <p:sp>
            <p:nvSpPr>
              <p:cNvPr id="14" name="Rectangle 1028">
                <a:extLst>
                  <a:ext uri="{FF2B5EF4-FFF2-40B4-BE49-F238E27FC236}">
                    <a16:creationId xmlns:a16="http://schemas.microsoft.com/office/drawing/2014/main" id="{A7720B07-C992-4EBF-BC2E-DD19EF2271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" y="6540845"/>
                <a:ext cx="2362082" cy="30447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rgbClr val="CC0000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rgbClr val="CC0000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rgbClr val="CC0000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rgbClr val="CC0000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rgbClr val="CC0000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CC0000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CC0000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CC0000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CC0000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en-US"/>
              </a:p>
            </p:txBody>
          </p:sp>
          <p:pic>
            <p:nvPicPr>
              <p:cNvPr id="15" name="Picture 72" descr="2">
                <a:extLst>
                  <a:ext uri="{FF2B5EF4-FFF2-40B4-BE49-F238E27FC236}">
                    <a16:creationId xmlns:a16="http://schemas.microsoft.com/office/drawing/2014/main" id="{98ED9559-52AC-400D-9E04-323F08BC3512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48757" y="6309321"/>
                <a:ext cx="1439292" cy="5486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5667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00200" y="2692400"/>
            <a:ext cx="5943600" cy="1295400"/>
          </a:xfrm>
          <a:noFill/>
        </p:spPr>
        <p:txBody>
          <a:bodyPr/>
          <a:lstStyle>
            <a:lvl1pPr algn="ctr">
              <a:defRPr sz="3600"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1566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914400" y="4140200"/>
            <a:ext cx="7315200" cy="1371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 b="1"/>
            </a:lvl1pPr>
          </a:lstStyle>
          <a:p>
            <a:r>
              <a:rPr lang="en-US" altLang="ko-KR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37459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82350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48450" y="285750"/>
            <a:ext cx="2038350" cy="58864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3400" y="285750"/>
            <a:ext cx="5962650" cy="5886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562814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FB2410-0A85-429B-9C6C-07F8AD4C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F74331-4C3E-4E3A-BAE6-A99BEE0A7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AF77B5-4EA6-499A-A307-F2A051D6D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0" hangingPunct="1">
              <a:defRPr kumimoji="0" smtClean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2C5186A8-0C53-4F04-948E-D1D452179F8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89804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04481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86787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40005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0005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1956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92327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66021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925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3234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40317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Line 2">
            <a:extLst>
              <a:ext uri="{FF2B5EF4-FFF2-40B4-BE49-F238E27FC236}">
                <a16:creationId xmlns:a16="http://schemas.microsoft.com/office/drawing/2014/main" id="{C9F6FCEF-ACF4-4201-AC32-84EBF204C521}"/>
              </a:ext>
            </a:extLst>
          </p:cNvPr>
          <p:cNvSpPr>
            <a:spLocks noChangeShapeType="1"/>
          </p:cNvSpPr>
          <p:nvPr/>
        </p:nvSpPr>
        <p:spPr bwMode="ltGray">
          <a:xfrm>
            <a:off x="533400" y="1143000"/>
            <a:ext cx="7239000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5652" name="Rectangle 4">
            <a:extLst>
              <a:ext uri="{FF2B5EF4-FFF2-40B4-BE49-F238E27FC236}">
                <a16:creationId xmlns:a16="http://schemas.microsoft.com/office/drawing/2014/main" id="{7950AA88-9B1D-4D2B-B29C-EC9EBC9B8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50025"/>
            <a:ext cx="236220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5653" name="Rectangle 5">
            <a:extLst>
              <a:ext uri="{FF2B5EF4-FFF2-40B4-BE49-F238E27FC236}">
                <a16:creationId xmlns:a16="http://schemas.microsoft.com/office/drawing/2014/main" id="{6C10B65A-7B77-4E3A-8B25-02F4CCBDC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228600"/>
            <a:ext cx="838200" cy="819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5654" name="Rectangle 6">
            <a:extLst>
              <a:ext uri="{FF2B5EF4-FFF2-40B4-BE49-F238E27FC236}">
                <a16:creationId xmlns:a16="http://schemas.microsoft.com/office/drawing/2014/main" id="{7CE6D6A7-B067-45E3-AEE1-D4DAF3D46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300" y="381000"/>
            <a:ext cx="990600" cy="9144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0" name="Rectangle 7">
            <a:extLst>
              <a:ext uri="{FF2B5EF4-FFF2-40B4-BE49-F238E27FC236}">
                <a16:creationId xmlns:a16="http://schemas.microsoft.com/office/drawing/2014/main" id="{6C37F316-5F97-4808-B6A4-24D514DB7E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 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53607B1F-D578-47ED-8083-9F477F5238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85750"/>
            <a:ext cx="7010400" cy="7620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grpSp>
        <p:nvGrpSpPr>
          <p:cNvPr id="1032" name="그룹 10">
            <a:extLst>
              <a:ext uri="{FF2B5EF4-FFF2-40B4-BE49-F238E27FC236}">
                <a16:creationId xmlns:a16="http://schemas.microsoft.com/office/drawing/2014/main" id="{50A91BB1-8A8E-4AD8-85FD-B2422BFBEB3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49213" y="6308725"/>
            <a:ext cx="9193213" cy="549275"/>
            <a:chOff x="-48757" y="6309321"/>
            <a:chExt cx="9192757" cy="548680"/>
          </a:xfrm>
        </p:grpSpPr>
        <p:sp>
          <p:nvSpPr>
            <p:cNvPr id="1034" name="Rectangle 1027">
              <a:extLst>
                <a:ext uri="{FF2B5EF4-FFF2-40B4-BE49-F238E27FC236}">
                  <a16:creationId xmlns:a16="http://schemas.microsoft.com/office/drawing/2014/main" id="{212A6516-6907-4304-BEE7-F3C6E71D4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6540845"/>
              <a:ext cx="9143546" cy="31715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rgbClr val="CC0000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rgbClr val="CC0000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rgbClr val="CC0000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rgbClr val="CC0000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rgbClr val="CC0000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CC0000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CC0000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CC0000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CC0000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/>
            </a:p>
          </p:txBody>
        </p:sp>
        <p:sp>
          <p:nvSpPr>
            <p:cNvPr id="14" name="Text Box 1036">
              <a:extLst>
                <a:ext uri="{FF2B5EF4-FFF2-40B4-BE49-F238E27FC236}">
                  <a16:creationId xmlns:a16="http://schemas.microsoft.com/office/drawing/2014/main" id="{F4E2140D-9023-4F31-B985-3C6819B100F8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7686747" y="6561461"/>
              <a:ext cx="1447728" cy="27434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IT</a:t>
              </a:r>
              <a:r>
                <a:rPr lang="ko-KR" altLang="en-US" sz="1200" b="1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미디어공학과</a:t>
              </a:r>
              <a:endParaRPr lang="en-US" altLang="ko-KR" sz="12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itchFamily="18" charset="-127"/>
                <a:ea typeface="함초롬돋움" pitchFamily="18" charset="-127"/>
                <a:cs typeface="함초롬돋움" pitchFamily="18" charset="-127"/>
              </a:endParaRPr>
            </a:p>
          </p:txBody>
        </p:sp>
        <p:grpSp>
          <p:nvGrpSpPr>
            <p:cNvPr id="1036" name="그룹 13">
              <a:extLst>
                <a:ext uri="{FF2B5EF4-FFF2-40B4-BE49-F238E27FC236}">
                  <a16:creationId xmlns:a16="http://schemas.microsoft.com/office/drawing/2014/main" id="{5471E1F7-4412-46DD-92B3-CBAFFE1DCA8D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-48757" y="6309321"/>
              <a:ext cx="2410957" cy="548680"/>
              <a:chOff x="-48757" y="6309321"/>
              <a:chExt cx="2410957" cy="548680"/>
            </a:xfrm>
          </p:grpSpPr>
          <p:sp>
            <p:nvSpPr>
              <p:cNvPr id="1037" name="Rectangle 1028">
                <a:extLst>
                  <a:ext uri="{FF2B5EF4-FFF2-40B4-BE49-F238E27FC236}">
                    <a16:creationId xmlns:a16="http://schemas.microsoft.com/office/drawing/2014/main" id="{165064B9-F655-43E8-8CB4-3914DCDD20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" y="6540845"/>
                <a:ext cx="2362082" cy="30447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rgbClr val="CC0000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rgbClr val="CC0000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rgbClr val="CC0000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rgbClr val="CC0000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rgbClr val="CC0000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CC0000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CC0000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CC0000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CC0000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en-US"/>
              </a:p>
            </p:txBody>
          </p:sp>
          <p:pic>
            <p:nvPicPr>
              <p:cNvPr id="1038" name="Picture 72" descr="2">
                <a:extLst>
                  <a:ext uri="{FF2B5EF4-FFF2-40B4-BE49-F238E27FC236}">
                    <a16:creationId xmlns:a16="http://schemas.microsoft.com/office/drawing/2014/main" id="{F51BF59F-DDC7-4A3D-8AB5-12714EB41718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48757" y="6309321"/>
                <a:ext cx="1439292" cy="5486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033" name="Rectangle 1034">
            <a:extLst>
              <a:ext uri="{FF2B5EF4-FFF2-40B4-BE49-F238E27FC236}">
                <a16:creationId xmlns:a16="http://schemas.microsoft.com/office/drawing/2014/main" id="{85BBDE05-5FC2-4D43-AAC0-6EE5F401A802}"/>
              </a:ext>
            </a:extLst>
          </p:cNvPr>
          <p:cNvSpPr>
            <a:spLocks noChangeArrowheads="1"/>
          </p:cNvSpPr>
          <p:nvPr userDrawn="1"/>
        </p:nvSpPr>
        <p:spPr bwMode="white">
          <a:xfrm>
            <a:off x="7734300" y="549275"/>
            <a:ext cx="10287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rgbClr val="CC0000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rgbClr val="CC0000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rgbClr val="CC0000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rgbClr val="CC0000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rgbClr val="CC0000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CC0000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CC0000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CC0000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CC0000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600">
                <a:solidFill>
                  <a:schemeClr val="bg1"/>
                </a:solidFill>
                <a:latin typeface="Arial Black" panose="020B0A04020102020204" pitchFamily="34" charset="0"/>
              </a:rPr>
              <a:t>OpenGL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5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o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o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o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7.bin"/><Relationship Id="rId4" Type="http://schemas.openxmlformats.org/officeDocument/2006/relationships/image" Target="../media/image19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0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0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31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34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>
            <a:extLst>
              <a:ext uri="{FF2B5EF4-FFF2-40B4-BE49-F238E27FC236}">
                <a16:creationId xmlns:a16="http://schemas.microsoft.com/office/drawing/2014/main" id="{72AAD705-C13C-4865-A6C6-607864871BC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Projection </a:t>
            </a:r>
            <a:br>
              <a:rPr lang="en-US" altLang="ko-KR">
                <a:ea typeface="굴림" panose="020B0600000101010101" pitchFamily="50" charset="-127"/>
              </a:rPr>
            </a:br>
            <a:r>
              <a:rPr lang="en-US" altLang="ko-KR">
                <a:ea typeface="굴림" panose="020B0600000101010101" pitchFamily="50" charset="-127"/>
              </a:rPr>
              <a:t>&amp; View Volume</a:t>
            </a:r>
          </a:p>
        </p:txBody>
      </p:sp>
      <p:sp>
        <p:nvSpPr>
          <p:cNvPr id="6147" name="부제목 1">
            <a:extLst>
              <a:ext uri="{FF2B5EF4-FFF2-40B4-BE49-F238E27FC236}">
                <a16:creationId xmlns:a16="http://schemas.microsoft.com/office/drawing/2014/main" id="{77B7D2E5-7419-497B-8B38-CF1A771F75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DB443984-FF9A-4639-B927-8714AF8968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Transformation 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C8CDACA8-FB8B-4AEB-A473-AF0912EA0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25" y="1973263"/>
            <a:ext cx="35083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kumimoji="0"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3D Object Coordinate  </a:t>
            </a:r>
          </a:p>
        </p:txBody>
      </p:sp>
      <p:sp>
        <p:nvSpPr>
          <p:cNvPr id="15364" name="AutoShape 5">
            <a:extLst>
              <a:ext uri="{FF2B5EF4-FFF2-40B4-BE49-F238E27FC236}">
                <a16:creationId xmlns:a16="http://schemas.microsoft.com/office/drawing/2014/main" id="{7F603DD4-BF98-4818-9B6A-A77A6FF44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50" y="2354263"/>
            <a:ext cx="3552825" cy="358775"/>
          </a:xfrm>
          <a:prstGeom prst="roundRect">
            <a:avLst>
              <a:gd name="adj" fmla="val 26667"/>
            </a:avLst>
          </a:prstGeom>
          <a:solidFill>
            <a:schemeClr val="bg1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 b="1"/>
              <a:t>Model Transformation</a:t>
            </a:r>
          </a:p>
        </p:txBody>
      </p:sp>
      <p:sp>
        <p:nvSpPr>
          <p:cNvPr id="15365" name="AutoShape 6">
            <a:extLst>
              <a:ext uri="{FF2B5EF4-FFF2-40B4-BE49-F238E27FC236}">
                <a16:creationId xmlns:a16="http://schemas.microsoft.com/office/drawing/2014/main" id="{4274A4C1-38F3-4BA3-B50E-4B3D82368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50" y="3133725"/>
            <a:ext cx="3552825" cy="358775"/>
          </a:xfrm>
          <a:prstGeom prst="roundRect">
            <a:avLst>
              <a:gd name="adj" fmla="val 26667"/>
            </a:avLst>
          </a:prstGeom>
          <a:solidFill>
            <a:schemeClr val="bg1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 b="1"/>
              <a:t>Viewing Transformation</a:t>
            </a:r>
          </a:p>
        </p:txBody>
      </p:sp>
      <p:sp>
        <p:nvSpPr>
          <p:cNvPr id="15366" name="AutoShape 7">
            <a:extLst>
              <a:ext uri="{FF2B5EF4-FFF2-40B4-BE49-F238E27FC236}">
                <a16:creationId xmlns:a16="http://schemas.microsoft.com/office/drawing/2014/main" id="{102D2A7F-CD71-49FF-BEBB-93040926F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50" y="3930650"/>
            <a:ext cx="3552825" cy="358775"/>
          </a:xfrm>
          <a:prstGeom prst="roundRect">
            <a:avLst>
              <a:gd name="adj" fmla="val 26667"/>
            </a:avLst>
          </a:prstGeom>
          <a:solidFill>
            <a:schemeClr val="bg1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 b="1"/>
              <a:t>Projection Transformation</a:t>
            </a:r>
          </a:p>
        </p:txBody>
      </p:sp>
      <p:sp>
        <p:nvSpPr>
          <p:cNvPr id="15367" name="AutoShape 8">
            <a:extLst>
              <a:ext uri="{FF2B5EF4-FFF2-40B4-BE49-F238E27FC236}">
                <a16:creationId xmlns:a16="http://schemas.microsoft.com/office/drawing/2014/main" id="{6A979EA1-22B9-4FF6-B9C8-812F7F2A2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50" y="4714875"/>
            <a:ext cx="3552825" cy="358775"/>
          </a:xfrm>
          <a:prstGeom prst="roundRect">
            <a:avLst>
              <a:gd name="adj" fmla="val 26667"/>
            </a:avLst>
          </a:prstGeom>
          <a:solidFill>
            <a:schemeClr val="bg1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 b="1"/>
              <a:t>Viewport</a:t>
            </a:r>
            <a:r>
              <a:rPr kumimoji="0" lang="en-US" altLang="ko-KR" sz="1800" b="1">
                <a:solidFill>
                  <a:srgbClr val="B8B598"/>
                </a:solidFill>
              </a:rPr>
              <a:t> </a:t>
            </a:r>
            <a:r>
              <a:rPr kumimoji="0" lang="en-US" altLang="ko-KR" sz="1800" b="1"/>
              <a:t>Transformation</a:t>
            </a:r>
          </a:p>
        </p:txBody>
      </p:sp>
      <p:cxnSp>
        <p:nvCxnSpPr>
          <p:cNvPr id="15368" name="AutoShape 9">
            <a:extLst>
              <a:ext uri="{FF2B5EF4-FFF2-40B4-BE49-F238E27FC236}">
                <a16:creationId xmlns:a16="http://schemas.microsoft.com/office/drawing/2014/main" id="{DECE0B71-6EBE-4372-BED3-2EDAACDFC43B}"/>
              </a:ext>
            </a:extLst>
          </p:cNvPr>
          <p:cNvCxnSpPr>
            <a:cxnSpLocks noChangeShapeType="1"/>
            <a:endCxn id="15365" idx="0"/>
          </p:cNvCxnSpPr>
          <p:nvPr/>
        </p:nvCxnSpPr>
        <p:spPr bwMode="auto">
          <a:xfrm>
            <a:off x="2557463" y="2705100"/>
            <a:ext cx="0" cy="414338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9" name="AutoShape 10">
            <a:extLst>
              <a:ext uri="{FF2B5EF4-FFF2-40B4-BE49-F238E27FC236}">
                <a16:creationId xmlns:a16="http://schemas.microsoft.com/office/drawing/2014/main" id="{6823E3B7-DAFA-470C-8277-947DFEFB0F76}"/>
              </a:ext>
            </a:extLst>
          </p:cNvPr>
          <p:cNvCxnSpPr>
            <a:cxnSpLocks noChangeShapeType="1"/>
            <a:stCxn id="15365" idx="2"/>
            <a:endCxn id="15366" idx="0"/>
          </p:cNvCxnSpPr>
          <p:nvPr/>
        </p:nvCxnSpPr>
        <p:spPr bwMode="auto">
          <a:xfrm>
            <a:off x="2559050" y="3508375"/>
            <a:ext cx="0" cy="4064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0" name="AutoShape 11">
            <a:extLst>
              <a:ext uri="{FF2B5EF4-FFF2-40B4-BE49-F238E27FC236}">
                <a16:creationId xmlns:a16="http://schemas.microsoft.com/office/drawing/2014/main" id="{DC32E0AC-7705-477E-95DB-752E91414732}"/>
              </a:ext>
            </a:extLst>
          </p:cNvPr>
          <p:cNvCxnSpPr>
            <a:cxnSpLocks noChangeShapeType="1"/>
            <a:endCxn id="15367" idx="0"/>
          </p:cNvCxnSpPr>
          <p:nvPr/>
        </p:nvCxnSpPr>
        <p:spPr bwMode="auto">
          <a:xfrm>
            <a:off x="2557463" y="4284663"/>
            <a:ext cx="0" cy="4159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1" name="AutoShape 12">
            <a:extLst>
              <a:ext uri="{FF2B5EF4-FFF2-40B4-BE49-F238E27FC236}">
                <a16:creationId xmlns:a16="http://schemas.microsoft.com/office/drawing/2014/main" id="{E00696EA-7200-4279-8259-3D149F6B23A2}"/>
              </a:ext>
            </a:extLst>
          </p:cNvPr>
          <p:cNvCxnSpPr>
            <a:cxnSpLocks noChangeShapeType="1"/>
            <a:stCxn id="15367" idx="2"/>
          </p:cNvCxnSpPr>
          <p:nvPr/>
        </p:nvCxnSpPr>
        <p:spPr bwMode="auto">
          <a:xfrm>
            <a:off x="2557463" y="5087938"/>
            <a:ext cx="0" cy="4143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2" name="Text Box 13">
            <a:extLst>
              <a:ext uri="{FF2B5EF4-FFF2-40B4-BE49-F238E27FC236}">
                <a16:creationId xmlns:a16="http://schemas.microsoft.com/office/drawing/2014/main" id="{18C4FC69-7F5E-4DBF-A714-F2FA29ED3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1213" y="5516563"/>
            <a:ext cx="9540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 b="1" i="1">
                <a:latin typeface="Times New Roman" panose="02020603050405020304" pitchFamily="18" charset="0"/>
              </a:rPr>
              <a:t>p</a:t>
            </a:r>
            <a:r>
              <a:rPr kumimoji="0" lang="en-US" altLang="ko-KR" sz="1800" b="1">
                <a:latin typeface="Times New Roman" panose="02020603050405020304" pitchFamily="18" charset="0"/>
              </a:rPr>
              <a:t>(</a:t>
            </a:r>
            <a:r>
              <a:rPr kumimoji="0" lang="en-US" altLang="ko-KR" sz="1800" b="1" i="1">
                <a:latin typeface="Times New Roman" panose="02020603050405020304" pitchFamily="18" charset="0"/>
              </a:rPr>
              <a:t>x’</a:t>
            </a:r>
            <a:r>
              <a:rPr kumimoji="0" lang="en-US" altLang="ko-KR" sz="1800" b="1">
                <a:latin typeface="Times New Roman" panose="02020603050405020304" pitchFamily="18" charset="0"/>
              </a:rPr>
              <a:t>, </a:t>
            </a:r>
            <a:r>
              <a:rPr kumimoji="0" lang="en-US" altLang="ko-KR" sz="1800" b="1" i="1">
                <a:latin typeface="Times New Roman" panose="02020603050405020304" pitchFamily="18" charset="0"/>
              </a:rPr>
              <a:t>y’</a:t>
            </a:r>
            <a:r>
              <a:rPr kumimoji="0" lang="en-US" altLang="ko-KR" sz="1800" b="1">
                <a:latin typeface="Times New Roman" panose="02020603050405020304" pitchFamily="18" charset="0"/>
              </a:rPr>
              <a:t>)</a:t>
            </a:r>
            <a:r>
              <a:rPr kumimoji="0" lang="en-US" altLang="ko-KR" sz="1800" b="1"/>
              <a:t> or </a:t>
            </a:r>
            <a:r>
              <a:rPr kumimoji="0" lang="en-US" altLang="ko-KR" sz="1800" b="1" i="1">
                <a:latin typeface="Times New Roman" panose="02020603050405020304" pitchFamily="18" charset="0"/>
              </a:rPr>
              <a:t>p</a:t>
            </a:r>
            <a:r>
              <a:rPr kumimoji="0" lang="en-US" altLang="ko-KR" sz="1800" b="1">
                <a:latin typeface="Times New Roman" panose="02020603050405020304" pitchFamily="18" charset="0"/>
              </a:rPr>
              <a:t>(</a:t>
            </a:r>
            <a:r>
              <a:rPr kumimoji="0" lang="en-US" altLang="ko-KR" sz="1800" b="1" i="1">
                <a:latin typeface="Times New Roman" panose="02020603050405020304" pitchFamily="18" charset="0"/>
              </a:rPr>
              <a:t>u</a:t>
            </a:r>
            <a:r>
              <a:rPr kumimoji="0" lang="en-US" altLang="ko-KR" sz="1800" b="1">
                <a:latin typeface="Times New Roman" panose="02020603050405020304" pitchFamily="18" charset="0"/>
              </a:rPr>
              <a:t>, </a:t>
            </a:r>
            <a:r>
              <a:rPr kumimoji="0" lang="en-US" altLang="ko-KR" sz="1800" b="1" i="1">
                <a:latin typeface="Times New Roman" panose="02020603050405020304" pitchFamily="18" charset="0"/>
              </a:rPr>
              <a:t>v</a:t>
            </a:r>
            <a:r>
              <a:rPr kumimoji="0" lang="en-US" altLang="ko-KR" sz="1800" b="1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5373" name="Text Box 14">
            <a:extLst>
              <a:ext uri="{FF2B5EF4-FFF2-40B4-BE49-F238E27FC236}">
                <a16:creationId xmlns:a16="http://schemas.microsoft.com/office/drawing/2014/main" id="{18627A21-3195-44C8-B260-9CD0D7139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5125" y="1628775"/>
            <a:ext cx="184626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 b="1" i="1">
                <a:latin typeface="Times New Roman" panose="02020603050405020304" pitchFamily="18" charset="0"/>
              </a:rPr>
              <a:t>P</a:t>
            </a:r>
            <a:r>
              <a:rPr kumimoji="0" lang="en-US" altLang="ko-KR" sz="1800" b="1">
                <a:latin typeface="Times New Roman" panose="02020603050405020304" pitchFamily="18" charset="0"/>
              </a:rPr>
              <a:t>(</a:t>
            </a:r>
            <a:r>
              <a:rPr kumimoji="0" lang="en-US" altLang="ko-KR" sz="1800" b="1" i="1">
                <a:latin typeface="Times New Roman" panose="02020603050405020304" pitchFamily="18" charset="0"/>
              </a:rPr>
              <a:t>x, y, z</a:t>
            </a:r>
            <a:r>
              <a:rPr kumimoji="0" lang="en-US" altLang="ko-KR" sz="1800" b="1">
                <a:latin typeface="Times New Roman" panose="02020603050405020304" pitchFamily="18" charset="0"/>
              </a:rPr>
              <a:t>)</a:t>
            </a:r>
          </a:p>
        </p:txBody>
      </p:sp>
      <p:cxnSp>
        <p:nvCxnSpPr>
          <p:cNvPr id="15374" name="AutoShape 15">
            <a:extLst>
              <a:ext uri="{FF2B5EF4-FFF2-40B4-BE49-F238E27FC236}">
                <a16:creationId xmlns:a16="http://schemas.microsoft.com/office/drawing/2014/main" id="{17A6B34D-E275-446B-B059-A75F2F32718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59050" y="1995488"/>
            <a:ext cx="0" cy="3508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6" name="Rectangle 16">
            <a:extLst>
              <a:ext uri="{FF2B5EF4-FFF2-40B4-BE49-F238E27FC236}">
                <a16:creationId xmlns:a16="http://schemas.microsoft.com/office/drawing/2014/main" id="{2956F722-5BB4-4D57-AFA4-096E30846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25" y="2738438"/>
            <a:ext cx="35083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kumimoji="0"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3D World Coordinate  </a:t>
            </a:r>
          </a:p>
        </p:txBody>
      </p:sp>
      <p:sp>
        <p:nvSpPr>
          <p:cNvPr id="20497" name="Rectangle 17">
            <a:extLst>
              <a:ext uri="{FF2B5EF4-FFF2-40B4-BE49-F238E27FC236}">
                <a16:creationId xmlns:a16="http://schemas.microsoft.com/office/drawing/2014/main" id="{B35327FD-E634-4BC6-AECE-6E1519672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25" y="3535363"/>
            <a:ext cx="35083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kumimoji="0"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3D Viewing Coordinate  </a:t>
            </a:r>
          </a:p>
        </p:txBody>
      </p:sp>
      <p:sp>
        <p:nvSpPr>
          <p:cNvPr id="20498" name="Rectangle 18">
            <a:extLst>
              <a:ext uri="{FF2B5EF4-FFF2-40B4-BE49-F238E27FC236}">
                <a16:creationId xmlns:a16="http://schemas.microsoft.com/office/drawing/2014/main" id="{8A996AEE-401C-414E-A1E6-78AC95F73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25" y="4324350"/>
            <a:ext cx="35083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kumimoji="0"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2D Projection Coordinate  </a:t>
            </a:r>
          </a:p>
        </p:txBody>
      </p:sp>
      <p:sp>
        <p:nvSpPr>
          <p:cNvPr id="20499" name="Rectangle 19">
            <a:extLst>
              <a:ext uri="{FF2B5EF4-FFF2-40B4-BE49-F238E27FC236}">
                <a16:creationId xmlns:a16="http://schemas.microsoft.com/office/drawing/2014/main" id="{A8F5B6EE-423E-47B5-81B5-86BB1904D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25" y="5127625"/>
            <a:ext cx="35083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kumimoji="0"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2D Device Coordinate  </a:t>
            </a:r>
          </a:p>
        </p:txBody>
      </p:sp>
      <p:grpSp>
        <p:nvGrpSpPr>
          <p:cNvPr id="15379" name="Group 20">
            <a:extLst>
              <a:ext uri="{FF2B5EF4-FFF2-40B4-BE49-F238E27FC236}">
                <a16:creationId xmlns:a16="http://schemas.microsoft.com/office/drawing/2014/main" id="{91811E89-C66F-42E4-BF97-AED4A9B9F1F7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2209800"/>
            <a:ext cx="1524000" cy="2784475"/>
            <a:chOff x="3984" y="1392"/>
            <a:chExt cx="960" cy="1754"/>
          </a:xfrm>
        </p:grpSpPr>
        <p:sp>
          <p:nvSpPr>
            <p:cNvPr id="20501" name="Line 21">
              <a:extLst>
                <a:ext uri="{FF2B5EF4-FFF2-40B4-BE49-F238E27FC236}">
                  <a16:creationId xmlns:a16="http://schemas.microsoft.com/office/drawing/2014/main" id="{C77948C1-9907-4ED1-A5AD-12F2641B69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4" y="1392"/>
              <a:ext cx="0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502" name="Line 22">
              <a:extLst>
                <a:ext uri="{FF2B5EF4-FFF2-40B4-BE49-F238E27FC236}">
                  <a16:creationId xmlns:a16="http://schemas.microsoft.com/office/drawing/2014/main" id="{D236FFF9-A3D7-423F-8F2D-9E464EF227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592"/>
              <a:ext cx="960" cy="5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503" name="Line 23">
              <a:extLst>
                <a:ext uri="{FF2B5EF4-FFF2-40B4-BE49-F238E27FC236}">
                  <a16:creationId xmlns:a16="http://schemas.microsoft.com/office/drawing/2014/main" id="{A69EF279-6808-46C6-A2C7-60CDF548FC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4" y="2038"/>
              <a:ext cx="960" cy="5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0504" name="Oval 24">
            <a:extLst>
              <a:ext uri="{FF2B5EF4-FFF2-40B4-BE49-F238E27FC236}">
                <a16:creationId xmlns:a16="http://schemas.microsoft.com/office/drawing/2014/main" id="{6D7ED2AE-E49B-49BD-B12F-1E676A1F2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33528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5381" name="Group 25">
            <a:extLst>
              <a:ext uri="{FF2B5EF4-FFF2-40B4-BE49-F238E27FC236}">
                <a16:creationId xmlns:a16="http://schemas.microsoft.com/office/drawing/2014/main" id="{8AB6CCFB-B773-417D-A30C-5C21C2EB201B}"/>
              </a:ext>
            </a:extLst>
          </p:cNvPr>
          <p:cNvGrpSpPr>
            <a:grpSpLocks/>
          </p:cNvGrpSpPr>
          <p:nvPr/>
        </p:nvGrpSpPr>
        <p:grpSpPr bwMode="auto">
          <a:xfrm rot="2476294">
            <a:off x="7772400" y="2971800"/>
            <a:ext cx="533400" cy="1069975"/>
            <a:chOff x="4560" y="1872"/>
            <a:chExt cx="336" cy="674"/>
          </a:xfrm>
        </p:grpSpPr>
        <p:sp>
          <p:nvSpPr>
            <p:cNvPr id="20506" name="Line 26">
              <a:extLst>
                <a:ext uri="{FF2B5EF4-FFF2-40B4-BE49-F238E27FC236}">
                  <a16:creationId xmlns:a16="http://schemas.microsoft.com/office/drawing/2014/main" id="{E2E77A10-F81D-4C6B-A846-5F243100EF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95" y="1871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507" name="Line 27">
              <a:extLst>
                <a:ext uri="{FF2B5EF4-FFF2-40B4-BE49-F238E27FC236}">
                  <a16:creationId xmlns:a16="http://schemas.microsoft.com/office/drawing/2014/main" id="{4F2F3C43-CD17-4B14-8BDB-B6D95B01EE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58" y="2352"/>
              <a:ext cx="336" cy="1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508" name="Line 28">
              <a:extLst>
                <a:ext uri="{FF2B5EF4-FFF2-40B4-BE49-F238E27FC236}">
                  <a16:creationId xmlns:a16="http://schemas.microsoft.com/office/drawing/2014/main" id="{1374AF18-F1F0-4409-9F0E-B91684AE89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93" y="2185"/>
              <a:ext cx="288" cy="1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0509" name="AutoShape 29">
            <a:extLst>
              <a:ext uri="{FF2B5EF4-FFF2-40B4-BE49-F238E27FC236}">
                <a16:creationId xmlns:a16="http://schemas.microsoft.com/office/drawing/2014/main" id="{90B16919-2A42-4BE0-8E6C-4D4A8D26A8D2}"/>
              </a:ext>
            </a:extLst>
          </p:cNvPr>
          <p:cNvSpPr>
            <a:spLocks noChangeArrowheads="1"/>
          </p:cNvSpPr>
          <p:nvPr/>
        </p:nvSpPr>
        <p:spPr bwMode="auto">
          <a:xfrm rot="-1508781">
            <a:off x="6553200" y="2590800"/>
            <a:ext cx="1214438" cy="762000"/>
          </a:xfrm>
          <a:prstGeom prst="parallelogram">
            <a:avLst>
              <a:gd name="adj" fmla="val 41666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510" name="Line 30">
            <a:extLst>
              <a:ext uri="{FF2B5EF4-FFF2-40B4-BE49-F238E27FC236}">
                <a16:creationId xmlns:a16="http://schemas.microsoft.com/office/drawing/2014/main" id="{2676B400-4C94-4DEA-9D7A-87B194613F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22860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511" name="Line 31">
            <a:extLst>
              <a:ext uri="{FF2B5EF4-FFF2-40B4-BE49-F238E27FC236}">
                <a16:creationId xmlns:a16="http://schemas.microsoft.com/office/drawing/2014/main" id="{0EAA01F7-49B0-4110-B01D-91EE9BE0E0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9400" y="3048000"/>
            <a:ext cx="533400" cy="3079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512" name="Line 32">
            <a:extLst>
              <a:ext uri="{FF2B5EF4-FFF2-40B4-BE49-F238E27FC236}">
                <a16:creationId xmlns:a16="http://schemas.microsoft.com/office/drawing/2014/main" id="{ED078C3B-529F-4552-8C3D-4DECD8FAD97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81800" y="2827338"/>
            <a:ext cx="381000" cy="2206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513" name="Text Box 33">
            <a:extLst>
              <a:ext uri="{FF2B5EF4-FFF2-40B4-BE49-F238E27FC236}">
                <a16:creationId xmlns:a16="http://schemas.microsoft.com/office/drawing/2014/main" id="{92DD953F-A719-42B2-84AB-636C8EC5E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9050" y="1982788"/>
            <a:ext cx="2667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ko-KR" sz="1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3D Viewing Coordinate</a:t>
            </a:r>
          </a:p>
        </p:txBody>
      </p:sp>
      <p:sp>
        <p:nvSpPr>
          <p:cNvPr id="20514" name="Text Box 34">
            <a:extLst>
              <a:ext uri="{FF2B5EF4-FFF2-40B4-BE49-F238E27FC236}">
                <a16:creationId xmlns:a16="http://schemas.microsoft.com/office/drawing/2014/main" id="{7D4E67B4-1A0B-41A8-B1DD-25C3DBC61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3998913"/>
            <a:ext cx="2362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ko-KR" sz="1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3D Object Coordinate</a:t>
            </a:r>
          </a:p>
        </p:txBody>
      </p:sp>
      <p:sp>
        <p:nvSpPr>
          <p:cNvPr id="20515" name="Text Box 35">
            <a:extLst>
              <a:ext uri="{FF2B5EF4-FFF2-40B4-BE49-F238E27FC236}">
                <a16:creationId xmlns:a16="http://schemas.microsoft.com/office/drawing/2014/main" id="{4443DA2E-6F7C-40C1-A9D4-936C2659E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6513" y="4941888"/>
            <a:ext cx="2362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ko-KR" sz="1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3D World Coordinate</a:t>
            </a:r>
          </a:p>
        </p:txBody>
      </p:sp>
      <p:grpSp>
        <p:nvGrpSpPr>
          <p:cNvPr id="15389" name="Group 39">
            <a:extLst>
              <a:ext uri="{FF2B5EF4-FFF2-40B4-BE49-F238E27FC236}">
                <a16:creationId xmlns:a16="http://schemas.microsoft.com/office/drawing/2014/main" id="{175035E3-F5F2-4AD6-88D4-B2C8D29FD3C4}"/>
              </a:ext>
            </a:extLst>
          </p:cNvPr>
          <p:cNvGrpSpPr>
            <a:grpSpLocks/>
          </p:cNvGrpSpPr>
          <p:nvPr/>
        </p:nvGrpSpPr>
        <p:grpSpPr bwMode="auto">
          <a:xfrm rot="-600479">
            <a:off x="6443663" y="2597150"/>
            <a:ext cx="215900" cy="215900"/>
            <a:chOff x="4059" y="1616"/>
            <a:chExt cx="136" cy="136"/>
          </a:xfrm>
        </p:grpSpPr>
        <p:sp>
          <p:nvSpPr>
            <p:cNvPr id="20516" name="Line 36">
              <a:extLst>
                <a:ext uri="{FF2B5EF4-FFF2-40B4-BE49-F238E27FC236}">
                  <a16:creationId xmlns:a16="http://schemas.microsoft.com/office/drawing/2014/main" id="{9D57E3C3-7B40-4358-AD58-8283F9F341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3" y="1602"/>
              <a:ext cx="136" cy="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517" name="Line 37">
              <a:extLst>
                <a:ext uri="{FF2B5EF4-FFF2-40B4-BE49-F238E27FC236}">
                  <a16:creationId xmlns:a16="http://schemas.microsoft.com/office/drawing/2014/main" id="{0BE35C25-E1E4-4371-B4D6-11E19E936F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9" y="1615"/>
              <a:ext cx="9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518" name="Freeform 38">
              <a:extLst>
                <a:ext uri="{FF2B5EF4-FFF2-40B4-BE49-F238E27FC236}">
                  <a16:creationId xmlns:a16="http://schemas.microsoft.com/office/drawing/2014/main" id="{D828F72B-7326-4A99-8DE6-6FB3D99D4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7" y="1632"/>
              <a:ext cx="52" cy="52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45" y="45"/>
                </a:cxn>
                <a:cxn ang="0">
                  <a:pos x="45" y="0"/>
                </a:cxn>
              </a:cxnLst>
              <a:rect l="0" t="0" r="r" b="b"/>
              <a:pathLst>
                <a:path w="52" h="52">
                  <a:moveTo>
                    <a:pt x="0" y="45"/>
                  </a:moveTo>
                  <a:cubicBezTo>
                    <a:pt x="19" y="48"/>
                    <a:pt x="38" y="52"/>
                    <a:pt x="45" y="45"/>
                  </a:cubicBezTo>
                  <a:cubicBezTo>
                    <a:pt x="52" y="38"/>
                    <a:pt x="48" y="19"/>
                    <a:pt x="45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A829819E-FCD3-4AFE-92AD-198695BA0F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Viewing Transformation </a:t>
            </a:r>
          </a:p>
        </p:txBody>
      </p:sp>
      <p:sp>
        <p:nvSpPr>
          <p:cNvPr id="16387" name="Rectangle 17">
            <a:extLst>
              <a:ext uri="{FF2B5EF4-FFF2-40B4-BE49-F238E27FC236}">
                <a16:creationId xmlns:a16="http://schemas.microsoft.com/office/drawing/2014/main" id="{AC391920-1780-4F58-B444-FB71ED04B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0225" y="2903538"/>
            <a:ext cx="24177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buFont typeface="Wingdings" panose="05000000000000000000" pitchFamily="2" charset="2"/>
              <a:buNone/>
            </a:pPr>
            <a:r>
              <a:rPr kumimoji="0" lang="en-US" altLang="ko-KR" sz="2000">
                <a:solidFill>
                  <a:srgbClr val="CC0000"/>
                </a:solidFill>
              </a:rPr>
              <a:t>Viewing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kumimoji="0" lang="en-US" altLang="ko-KR" sz="2000">
                <a:solidFill>
                  <a:srgbClr val="CC0000"/>
                </a:solidFill>
              </a:rPr>
              <a:t>Transformation</a:t>
            </a:r>
            <a:r>
              <a:rPr kumimoji="0" lang="en-US" altLang="ko-KR" sz="2000"/>
              <a:t> </a:t>
            </a:r>
          </a:p>
        </p:txBody>
      </p:sp>
      <p:sp>
        <p:nvSpPr>
          <p:cNvPr id="21525" name="AutoShape 21">
            <a:extLst>
              <a:ext uri="{FF2B5EF4-FFF2-40B4-BE49-F238E27FC236}">
                <a16:creationId xmlns:a16="http://schemas.microsoft.com/office/drawing/2014/main" id="{15C817F4-8F6E-415B-BAE3-B1E335B65F69}"/>
              </a:ext>
            </a:extLst>
          </p:cNvPr>
          <p:cNvSpPr>
            <a:spLocks/>
          </p:cNvSpPr>
          <p:nvPr/>
        </p:nvSpPr>
        <p:spPr bwMode="auto">
          <a:xfrm>
            <a:off x="5783263" y="2868613"/>
            <a:ext cx="185737" cy="971550"/>
          </a:xfrm>
          <a:prstGeom prst="rightBrace">
            <a:avLst>
              <a:gd name="adj1" fmla="val 4359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558" name="Rectangle 54">
            <a:extLst>
              <a:ext uri="{FF2B5EF4-FFF2-40B4-BE49-F238E27FC236}">
                <a16:creationId xmlns:a16="http://schemas.microsoft.com/office/drawing/2014/main" id="{60E8D486-56F9-4542-9A7C-60E0821F0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625" y="1973263"/>
            <a:ext cx="35083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kumimoji="0"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3D Object Coordinate  </a:t>
            </a:r>
          </a:p>
        </p:txBody>
      </p:sp>
      <p:sp>
        <p:nvSpPr>
          <p:cNvPr id="16390" name="AutoShape 55">
            <a:extLst>
              <a:ext uri="{FF2B5EF4-FFF2-40B4-BE49-F238E27FC236}">
                <a16:creationId xmlns:a16="http://schemas.microsoft.com/office/drawing/2014/main" id="{C4B21116-5FF6-41A5-BC37-08CF6D880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550" y="2354263"/>
            <a:ext cx="3552825" cy="358775"/>
          </a:xfrm>
          <a:prstGeom prst="roundRect">
            <a:avLst>
              <a:gd name="adj" fmla="val 26667"/>
            </a:avLst>
          </a:prstGeom>
          <a:solidFill>
            <a:schemeClr val="bg1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 b="1"/>
              <a:t>Model Transformation</a:t>
            </a:r>
          </a:p>
        </p:txBody>
      </p:sp>
      <p:sp>
        <p:nvSpPr>
          <p:cNvPr id="16391" name="AutoShape 56">
            <a:extLst>
              <a:ext uri="{FF2B5EF4-FFF2-40B4-BE49-F238E27FC236}">
                <a16:creationId xmlns:a16="http://schemas.microsoft.com/office/drawing/2014/main" id="{20BFC0A5-361C-42D7-BC99-2A105F6A2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550" y="3133725"/>
            <a:ext cx="3552825" cy="358775"/>
          </a:xfrm>
          <a:prstGeom prst="roundRect">
            <a:avLst>
              <a:gd name="adj" fmla="val 26667"/>
            </a:avLst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 b="1">
                <a:solidFill>
                  <a:schemeClr val="bg1"/>
                </a:solidFill>
              </a:rPr>
              <a:t>Viewing Transformation</a:t>
            </a:r>
          </a:p>
        </p:txBody>
      </p:sp>
      <p:sp>
        <p:nvSpPr>
          <p:cNvPr id="16392" name="AutoShape 57">
            <a:extLst>
              <a:ext uri="{FF2B5EF4-FFF2-40B4-BE49-F238E27FC236}">
                <a16:creationId xmlns:a16="http://schemas.microsoft.com/office/drawing/2014/main" id="{10D72FC4-5B15-45FE-BAB1-F4E3883C3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550" y="3930650"/>
            <a:ext cx="3552825" cy="358775"/>
          </a:xfrm>
          <a:prstGeom prst="roundRect">
            <a:avLst>
              <a:gd name="adj" fmla="val 26667"/>
            </a:avLst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 b="1">
                <a:solidFill>
                  <a:schemeClr val="bg1"/>
                </a:solidFill>
              </a:rPr>
              <a:t>Projection Transformation</a:t>
            </a:r>
          </a:p>
        </p:txBody>
      </p:sp>
      <p:sp>
        <p:nvSpPr>
          <p:cNvPr id="16393" name="AutoShape 58">
            <a:extLst>
              <a:ext uri="{FF2B5EF4-FFF2-40B4-BE49-F238E27FC236}">
                <a16:creationId xmlns:a16="http://schemas.microsoft.com/office/drawing/2014/main" id="{FBF1E192-8D61-409F-A616-11124A8D7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550" y="4714875"/>
            <a:ext cx="3552825" cy="358775"/>
          </a:xfrm>
          <a:prstGeom prst="roundRect">
            <a:avLst>
              <a:gd name="adj" fmla="val 26667"/>
            </a:avLst>
          </a:prstGeom>
          <a:solidFill>
            <a:schemeClr val="bg1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 b="1"/>
              <a:t>Viewport</a:t>
            </a:r>
            <a:r>
              <a:rPr kumimoji="0" lang="en-US" altLang="ko-KR" sz="1800" b="1">
                <a:solidFill>
                  <a:srgbClr val="B8B598"/>
                </a:solidFill>
              </a:rPr>
              <a:t> </a:t>
            </a:r>
            <a:r>
              <a:rPr kumimoji="0" lang="en-US" altLang="ko-KR" sz="1800" b="1"/>
              <a:t>Transformation</a:t>
            </a:r>
          </a:p>
        </p:txBody>
      </p:sp>
      <p:cxnSp>
        <p:nvCxnSpPr>
          <p:cNvPr id="16394" name="AutoShape 59">
            <a:extLst>
              <a:ext uri="{FF2B5EF4-FFF2-40B4-BE49-F238E27FC236}">
                <a16:creationId xmlns:a16="http://schemas.microsoft.com/office/drawing/2014/main" id="{7C8947AC-C5D2-4E7B-BE15-F67CC47973A6}"/>
              </a:ext>
            </a:extLst>
          </p:cNvPr>
          <p:cNvCxnSpPr>
            <a:cxnSpLocks noChangeShapeType="1"/>
            <a:endCxn id="16391" idx="0"/>
          </p:cNvCxnSpPr>
          <p:nvPr/>
        </p:nvCxnSpPr>
        <p:spPr bwMode="auto">
          <a:xfrm>
            <a:off x="2874963" y="2705100"/>
            <a:ext cx="0" cy="414338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5" name="AutoShape 60">
            <a:extLst>
              <a:ext uri="{FF2B5EF4-FFF2-40B4-BE49-F238E27FC236}">
                <a16:creationId xmlns:a16="http://schemas.microsoft.com/office/drawing/2014/main" id="{413DA319-9E52-4C25-B479-4E393DAA5C73}"/>
              </a:ext>
            </a:extLst>
          </p:cNvPr>
          <p:cNvCxnSpPr>
            <a:cxnSpLocks noChangeShapeType="1"/>
            <a:stCxn id="16391" idx="2"/>
            <a:endCxn id="16392" idx="0"/>
          </p:cNvCxnSpPr>
          <p:nvPr/>
        </p:nvCxnSpPr>
        <p:spPr bwMode="auto">
          <a:xfrm>
            <a:off x="2876550" y="3508375"/>
            <a:ext cx="0" cy="4064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6" name="AutoShape 61">
            <a:extLst>
              <a:ext uri="{FF2B5EF4-FFF2-40B4-BE49-F238E27FC236}">
                <a16:creationId xmlns:a16="http://schemas.microsoft.com/office/drawing/2014/main" id="{691AB429-D3B0-4098-8C7D-2AB279574E16}"/>
              </a:ext>
            </a:extLst>
          </p:cNvPr>
          <p:cNvCxnSpPr>
            <a:cxnSpLocks noChangeShapeType="1"/>
            <a:endCxn id="16393" idx="0"/>
          </p:cNvCxnSpPr>
          <p:nvPr/>
        </p:nvCxnSpPr>
        <p:spPr bwMode="auto">
          <a:xfrm>
            <a:off x="2874963" y="4284663"/>
            <a:ext cx="0" cy="4159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7" name="AutoShape 62">
            <a:extLst>
              <a:ext uri="{FF2B5EF4-FFF2-40B4-BE49-F238E27FC236}">
                <a16:creationId xmlns:a16="http://schemas.microsoft.com/office/drawing/2014/main" id="{D0B105E4-1C9E-4DCC-BEBC-8B37D52CC1FD}"/>
              </a:ext>
            </a:extLst>
          </p:cNvPr>
          <p:cNvCxnSpPr>
            <a:cxnSpLocks noChangeShapeType="1"/>
            <a:stCxn id="16393" idx="2"/>
          </p:cNvCxnSpPr>
          <p:nvPr/>
        </p:nvCxnSpPr>
        <p:spPr bwMode="auto">
          <a:xfrm>
            <a:off x="2874963" y="5087938"/>
            <a:ext cx="0" cy="4143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8" name="AutoShape 65">
            <a:extLst>
              <a:ext uri="{FF2B5EF4-FFF2-40B4-BE49-F238E27FC236}">
                <a16:creationId xmlns:a16="http://schemas.microsoft.com/office/drawing/2014/main" id="{01304CF7-FD7F-4A42-AA4D-536408EDBA8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76550" y="1995488"/>
            <a:ext cx="0" cy="3508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70" name="Rectangle 66">
            <a:extLst>
              <a:ext uri="{FF2B5EF4-FFF2-40B4-BE49-F238E27FC236}">
                <a16:creationId xmlns:a16="http://schemas.microsoft.com/office/drawing/2014/main" id="{900F8F10-2BFD-4003-A3EE-8BAD2C438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625" y="2738438"/>
            <a:ext cx="35083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kumimoji="0"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3D World Coordinate  </a:t>
            </a:r>
          </a:p>
        </p:txBody>
      </p:sp>
      <p:sp>
        <p:nvSpPr>
          <p:cNvPr id="21571" name="Rectangle 67">
            <a:extLst>
              <a:ext uri="{FF2B5EF4-FFF2-40B4-BE49-F238E27FC236}">
                <a16:creationId xmlns:a16="http://schemas.microsoft.com/office/drawing/2014/main" id="{00FBAC89-ED23-4195-B07F-C6B51AA43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625" y="3535363"/>
            <a:ext cx="35083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kumimoji="0"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3D Viewing Coordinate  </a:t>
            </a:r>
          </a:p>
        </p:txBody>
      </p:sp>
      <p:sp>
        <p:nvSpPr>
          <p:cNvPr id="21572" name="Rectangle 68">
            <a:extLst>
              <a:ext uri="{FF2B5EF4-FFF2-40B4-BE49-F238E27FC236}">
                <a16:creationId xmlns:a16="http://schemas.microsoft.com/office/drawing/2014/main" id="{9ACDCF9D-00CD-4252-A57B-0C145AD70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625" y="4324350"/>
            <a:ext cx="35083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kumimoji="0"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2D Projection Coordinate  </a:t>
            </a:r>
          </a:p>
        </p:txBody>
      </p:sp>
      <p:sp>
        <p:nvSpPr>
          <p:cNvPr id="21573" name="Rectangle 69">
            <a:extLst>
              <a:ext uri="{FF2B5EF4-FFF2-40B4-BE49-F238E27FC236}">
                <a16:creationId xmlns:a16="http://schemas.microsoft.com/office/drawing/2014/main" id="{A61593F6-829B-4634-9DE0-586E88B7B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625" y="5127625"/>
            <a:ext cx="35083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kumimoji="0"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2D Device Coordinate  </a:t>
            </a:r>
          </a:p>
        </p:txBody>
      </p:sp>
      <p:sp>
        <p:nvSpPr>
          <p:cNvPr id="16403" name="Text Box 70">
            <a:extLst>
              <a:ext uri="{FF2B5EF4-FFF2-40B4-BE49-F238E27FC236}">
                <a16:creationId xmlns:a16="http://schemas.microsoft.com/office/drawing/2014/main" id="{8016D3FB-D9D5-44C0-8342-BDC177736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9663" y="5516563"/>
            <a:ext cx="9540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 b="1" i="1">
                <a:latin typeface="Times New Roman" panose="02020603050405020304" pitchFamily="18" charset="0"/>
              </a:rPr>
              <a:t>p</a:t>
            </a:r>
            <a:r>
              <a:rPr kumimoji="0" lang="en-US" altLang="ko-KR" sz="1800" b="1">
                <a:latin typeface="Times New Roman" panose="02020603050405020304" pitchFamily="18" charset="0"/>
              </a:rPr>
              <a:t>(</a:t>
            </a:r>
            <a:r>
              <a:rPr kumimoji="0" lang="en-US" altLang="ko-KR" sz="1800" b="1" i="1">
                <a:latin typeface="Times New Roman" panose="02020603050405020304" pitchFamily="18" charset="0"/>
              </a:rPr>
              <a:t>x’</a:t>
            </a:r>
            <a:r>
              <a:rPr kumimoji="0" lang="en-US" altLang="ko-KR" sz="1800" b="1">
                <a:latin typeface="Times New Roman" panose="02020603050405020304" pitchFamily="18" charset="0"/>
              </a:rPr>
              <a:t>, </a:t>
            </a:r>
            <a:r>
              <a:rPr kumimoji="0" lang="en-US" altLang="ko-KR" sz="1800" b="1" i="1">
                <a:latin typeface="Times New Roman" panose="02020603050405020304" pitchFamily="18" charset="0"/>
              </a:rPr>
              <a:t>y’</a:t>
            </a:r>
            <a:r>
              <a:rPr kumimoji="0" lang="en-US" altLang="ko-KR" sz="1800" b="1">
                <a:latin typeface="Times New Roman" panose="02020603050405020304" pitchFamily="18" charset="0"/>
              </a:rPr>
              <a:t>)</a:t>
            </a:r>
            <a:r>
              <a:rPr kumimoji="0" lang="en-US" altLang="ko-KR" sz="1800" b="1"/>
              <a:t> or </a:t>
            </a:r>
            <a:r>
              <a:rPr kumimoji="0" lang="en-US" altLang="ko-KR" sz="1800" b="1" i="1">
                <a:latin typeface="Times New Roman" panose="02020603050405020304" pitchFamily="18" charset="0"/>
              </a:rPr>
              <a:t>p</a:t>
            </a:r>
            <a:r>
              <a:rPr kumimoji="0" lang="en-US" altLang="ko-KR" sz="1800" b="1">
                <a:latin typeface="Times New Roman" panose="02020603050405020304" pitchFamily="18" charset="0"/>
              </a:rPr>
              <a:t>(</a:t>
            </a:r>
            <a:r>
              <a:rPr kumimoji="0" lang="en-US" altLang="ko-KR" sz="1800" b="1" i="1">
                <a:latin typeface="Times New Roman" panose="02020603050405020304" pitchFamily="18" charset="0"/>
              </a:rPr>
              <a:t>u</a:t>
            </a:r>
            <a:r>
              <a:rPr kumimoji="0" lang="en-US" altLang="ko-KR" sz="1800" b="1">
                <a:latin typeface="Times New Roman" panose="02020603050405020304" pitchFamily="18" charset="0"/>
              </a:rPr>
              <a:t>, </a:t>
            </a:r>
            <a:r>
              <a:rPr kumimoji="0" lang="en-US" altLang="ko-KR" sz="1800" b="1" i="1">
                <a:latin typeface="Times New Roman" panose="02020603050405020304" pitchFamily="18" charset="0"/>
              </a:rPr>
              <a:t>v</a:t>
            </a:r>
            <a:r>
              <a:rPr kumimoji="0" lang="en-US" altLang="ko-KR" sz="1800" b="1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6404" name="Text Box 71">
            <a:extLst>
              <a:ext uri="{FF2B5EF4-FFF2-40B4-BE49-F238E27FC236}">
                <a16:creationId xmlns:a16="http://schemas.microsoft.com/office/drawing/2014/main" id="{3D24DA5F-32F1-4E4A-AD8A-6F5C6B1B6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3575" y="1628775"/>
            <a:ext cx="184626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 b="1" i="1">
                <a:latin typeface="Times New Roman" panose="02020603050405020304" pitchFamily="18" charset="0"/>
              </a:rPr>
              <a:t>P</a:t>
            </a:r>
            <a:r>
              <a:rPr kumimoji="0" lang="en-US" altLang="ko-KR" sz="1800" b="1">
                <a:latin typeface="Times New Roman" panose="02020603050405020304" pitchFamily="18" charset="0"/>
              </a:rPr>
              <a:t>(</a:t>
            </a:r>
            <a:r>
              <a:rPr kumimoji="0" lang="en-US" altLang="ko-KR" sz="1800" b="1" i="1">
                <a:latin typeface="Times New Roman" panose="02020603050405020304" pitchFamily="18" charset="0"/>
              </a:rPr>
              <a:t>x, y, z</a:t>
            </a:r>
            <a:r>
              <a:rPr kumimoji="0" lang="en-US" altLang="ko-KR" sz="1800" b="1">
                <a:latin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>
            <a:extLst>
              <a:ext uri="{FF2B5EF4-FFF2-40B4-BE49-F238E27FC236}">
                <a16:creationId xmlns:a16="http://schemas.microsoft.com/office/drawing/2014/main" id="{60E969B0-3659-4C6D-BCB8-2ECB6506D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300" y="3786188"/>
            <a:ext cx="3092450" cy="273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3">
            <a:extLst>
              <a:ext uri="{FF2B5EF4-FFF2-40B4-BE49-F238E27FC236}">
                <a16:creationId xmlns:a16="http://schemas.microsoft.com/office/drawing/2014/main" id="{EA8E767C-6F96-4BC2-9295-69CCD1319F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Camera Models</a:t>
            </a:r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2EB9A6CA-8FE2-463B-B305-D98929D9FE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Real camera models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Lens distortion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Motion blur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Depth of field</a:t>
            </a:r>
          </a:p>
          <a:p>
            <a:pPr lvl="1" eaLnBrk="1" hangingPunct="1"/>
            <a:endParaRPr lang="en-US" altLang="ko-KR"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Pin-hole camera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The most basic model</a:t>
            </a:r>
          </a:p>
          <a:p>
            <a:pPr lvl="2" eaLnBrk="1" hangingPunct="1"/>
            <a:r>
              <a:rPr lang="en-US" altLang="ko-KR">
                <a:ea typeface="굴림" panose="020B0600000101010101" pitchFamily="50" charset="-127"/>
              </a:rPr>
              <a:t>Without lens distortion</a:t>
            </a:r>
          </a:p>
          <a:p>
            <a:pPr lvl="2" eaLnBrk="1" hangingPunct="1"/>
            <a:r>
              <a:rPr lang="en-US" altLang="ko-KR">
                <a:ea typeface="굴림" panose="020B0600000101010101" pitchFamily="50" charset="-127"/>
              </a:rPr>
              <a:t>Without motion blur</a:t>
            </a:r>
          </a:p>
          <a:p>
            <a:pPr lvl="2" eaLnBrk="1" hangingPunct="1"/>
            <a:r>
              <a:rPr lang="en-US" altLang="ko-KR">
                <a:ea typeface="굴림" panose="020B0600000101010101" pitchFamily="50" charset="-127"/>
              </a:rPr>
              <a:t>Ideal projection case</a:t>
            </a:r>
          </a:p>
          <a:p>
            <a:pPr lvl="1" eaLnBrk="1" hangingPunct="1"/>
            <a:endParaRPr lang="en-US" altLang="ko-KR">
              <a:ea typeface="굴림" panose="020B0600000101010101" pitchFamily="50" charset="-127"/>
            </a:endParaRPr>
          </a:p>
        </p:txBody>
      </p:sp>
      <p:pic>
        <p:nvPicPr>
          <p:cNvPr id="17413" name="Picture 5">
            <a:extLst>
              <a:ext uri="{FF2B5EF4-FFF2-40B4-BE49-F238E27FC236}">
                <a16:creationId xmlns:a16="http://schemas.microsoft.com/office/drawing/2014/main" id="{91298BD9-581D-4FEB-93F6-1ADC843D4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1454150"/>
            <a:ext cx="4043363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ACCCC91-E0B5-4D95-8CEA-21C9C1E581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Viewing Parameters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9354C634-CA3B-4C71-82A2-3098D43F0E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Position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Eye position 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</a:rPr>
              <a:t>px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, 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</a:rPr>
              <a:t>py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, 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</a:rPr>
              <a:t>pz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)</a:t>
            </a:r>
          </a:p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Orientation 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View direction 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</a:rPr>
              <a:t>dx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, 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</a:rPr>
              <a:t>dy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, 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</a:rPr>
              <a:t>dz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)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Up direction 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</a:rPr>
              <a:t>ux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, 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</a:rPr>
              <a:t>uy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, 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</a:rPr>
              <a:t>uz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)</a:t>
            </a:r>
          </a:p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Aperture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Field of view 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</a:rPr>
              <a:t>xfov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, 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</a:rPr>
              <a:t>yfov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)</a:t>
            </a:r>
          </a:p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View plane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“look at” point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View-plane normal </a:t>
            </a:r>
          </a:p>
        </p:txBody>
      </p:sp>
      <p:pic>
        <p:nvPicPr>
          <p:cNvPr id="18436" name="Picture 4">
            <a:extLst>
              <a:ext uri="{FF2B5EF4-FFF2-40B4-BE49-F238E27FC236}">
                <a16:creationId xmlns:a16="http://schemas.microsoft.com/office/drawing/2014/main" id="{AD7330DE-6516-4024-8339-0A4954C02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2490788"/>
            <a:ext cx="4321175" cy="328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5893" name="Freeform 5">
            <a:extLst>
              <a:ext uri="{FF2B5EF4-FFF2-40B4-BE49-F238E27FC236}">
                <a16:creationId xmlns:a16="http://schemas.microsoft.com/office/drawing/2014/main" id="{19F0D617-AB98-44F1-8077-DD6CC1831249}"/>
              </a:ext>
            </a:extLst>
          </p:cNvPr>
          <p:cNvSpPr>
            <a:spLocks/>
          </p:cNvSpPr>
          <p:nvPr/>
        </p:nvSpPr>
        <p:spPr bwMode="auto">
          <a:xfrm>
            <a:off x="7297738" y="4386263"/>
            <a:ext cx="803275" cy="1222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06" y="77"/>
              </a:cxn>
            </a:cxnLst>
            <a:rect l="0" t="0" r="r" b="b"/>
            <a:pathLst>
              <a:path w="506" h="77">
                <a:moveTo>
                  <a:pt x="0" y="0"/>
                </a:moveTo>
                <a:lnTo>
                  <a:pt x="506" y="77"/>
                </a:lnTo>
              </a:path>
            </a:pathLst>
          </a:custGeom>
          <a:noFill/>
          <a:ln w="31750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F4EFC8CD-A30B-47BD-8DBE-76266AEDEA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Viewing Transformation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32651B14-8ABE-4BB8-91B4-23AFC46166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Mapping from world to viewing coordinates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Eye (camera) position moves to the origin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Up vector to 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Y</a:t>
            </a:r>
            <a:r>
              <a:rPr lang="en-US" altLang="ko-KR">
                <a:ea typeface="굴림" panose="020B0600000101010101" pitchFamily="50" charset="-127"/>
              </a:rPr>
              <a:t> axis 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Right vector to 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  <a:r>
              <a:rPr lang="en-US" altLang="ko-KR">
                <a:ea typeface="굴림" panose="020B0600000101010101" pitchFamily="50" charset="-127"/>
              </a:rPr>
              <a:t> axis </a:t>
            </a:r>
          </a:p>
        </p:txBody>
      </p:sp>
      <p:grpSp>
        <p:nvGrpSpPr>
          <p:cNvPr id="19460" name="Group 30">
            <a:extLst>
              <a:ext uri="{FF2B5EF4-FFF2-40B4-BE49-F238E27FC236}">
                <a16:creationId xmlns:a16="http://schemas.microsoft.com/office/drawing/2014/main" id="{734B63CC-13DE-469A-8516-2D93BAE7EC01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3438525"/>
            <a:ext cx="3048000" cy="2871788"/>
            <a:chOff x="2016" y="2256"/>
            <a:chExt cx="1920" cy="1536"/>
          </a:xfrm>
        </p:grpSpPr>
        <p:sp>
          <p:nvSpPr>
            <p:cNvPr id="22532" name="Line 4">
              <a:extLst>
                <a:ext uri="{FF2B5EF4-FFF2-40B4-BE49-F238E27FC236}">
                  <a16:creationId xmlns:a16="http://schemas.microsoft.com/office/drawing/2014/main" id="{9228A918-6233-4F7B-B059-6484768F97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2256"/>
              <a:ext cx="0" cy="15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533" name="Line 5">
              <a:extLst>
                <a:ext uri="{FF2B5EF4-FFF2-40B4-BE49-F238E27FC236}">
                  <a16:creationId xmlns:a16="http://schemas.microsoft.com/office/drawing/2014/main" id="{C6B56587-B050-424D-8681-42BE35DA82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3792"/>
              <a:ext cx="17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534" name="Line 6">
              <a:extLst>
                <a:ext uri="{FF2B5EF4-FFF2-40B4-BE49-F238E27FC236}">
                  <a16:creationId xmlns:a16="http://schemas.microsoft.com/office/drawing/2014/main" id="{C5C31D5C-8C60-49AE-BEAA-F7B7C19978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3168"/>
              <a:ext cx="1056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535" name="Rectangle 7">
              <a:extLst>
                <a:ext uri="{FF2B5EF4-FFF2-40B4-BE49-F238E27FC236}">
                  <a16:creationId xmlns:a16="http://schemas.microsoft.com/office/drawing/2014/main" id="{94182110-DB3E-4974-B567-5B57988B8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880"/>
              <a:ext cx="105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536" name="Line 8">
              <a:extLst>
                <a:ext uri="{FF2B5EF4-FFF2-40B4-BE49-F238E27FC236}">
                  <a16:creationId xmlns:a16="http://schemas.microsoft.com/office/drawing/2014/main" id="{3AEE5078-ED55-42F8-B307-6D2A07127B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6" y="2640"/>
              <a:ext cx="62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537" name="Line 9">
              <a:extLst>
                <a:ext uri="{FF2B5EF4-FFF2-40B4-BE49-F238E27FC236}">
                  <a16:creationId xmlns:a16="http://schemas.microsoft.com/office/drawing/2014/main" id="{34C5EC1D-63D1-4569-B00D-1C903452D3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2" y="2640"/>
              <a:ext cx="62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538" name="Line 10">
              <a:extLst>
                <a:ext uri="{FF2B5EF4-FFF2-40B4-BE49-F238E27FC236}">
                  <a16:creationId xmlns:a16="http://schemas.microsoft.com/office/drawing/2014/main" id="{2ED37E13-76D1-4F94-BC08-DC346C3359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2" y="3456"/>
              <a:ext cx="62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539" name="Line 11">
              <a:extLst>
                <a:ext uri="{FF2B5EF4-FFF2-40B4-BE49-F238E27FC236}">
                  <a16:creationId xmlns:a16="http://schemas.microsoft.com/office/drawing/2014/main" id="{1C29D56D-A19C-4734-B410-B6B662FC98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640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540" name="Line 12">
              <a:extLst>
                <a:ext uri="{FF2B5EF4-FFF2-40B4-BE49-F238E27FC236}">
                  <a16:creationId xmlns:a16="http://schemas.microsoft.com/office/drawing/2014/main" id="{74AA04D4-A9B0-45A4-8CA0-3239BBBD2A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640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9461" name="Group 29">
            <a:extLst>
              <a:ext uri="{FF2B5EF4-FFF2-40B4-BE49-F238E27FC236}">
                <a16:creationId xmlns:a16="http://schemas.microsoft.com/office/drawing/2014/main" id="{0A41357D-63FD-44D6-8790-FF54321F40C3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3657600"/>
            <a:ext cx="1371600" cy="1143000"/>
            <a:chOff x="912" y="2304"/>
            <a:chExt cx="864" cy="720"/>
          </a:xfrm>
        </p:grpSpPr>
        <p:sp>
          <p:nvSpPr>
            <p:cNvPr id="22541" name="Line 13">
              <a:extLst>
                <a:ext uri="{FF2B5EF4-FFF2-40B4-BE49-F238E27FC236}">
                  <a16:creationId xmlns:a16="http://schemas.microsoft.com/office/drawing/2014/main" id="{46DE7B11-3031-47B6-BA5F-4DC056425E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448"/>
              <a:ext cx="14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542" name="Line 14">
              <a:extLst>
                <a:ext uri="{FF2B5EF4-FFF2-40B4-BE49-F238E27FC236}">
                  <a16:creationId xmlns:a16="http://schemas.microsoft.com/office/drawing/2014/main" id="{1727071C-6C9B-44D1-AA4A-12AA0FD78A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448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543" name="Line 15">
              <a:extLst>
                <a:ext uri="{FF2B5EF4-FFF2-40B4-BE49-F238E27FC236}">
                  <a16:creationId xmlns:a16="http://schemas.microsoft.com/office/drawing/2014/main" id="{EBDC81F9-2058-4581-A560-9AE7EE44EF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448"/>
              <a:ext cx="67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544" name="Line 16">
              <a:extLst>
                <a:ext uri="{FF2B5EF4-FFF2-40B4-BE49-F238E27FC236}">
                  <a16:creationId xmlns:a16="http://schemas.microsoft.com/office/drawing/2014/main" id="{99E34095-3716-415E-8D42-DAFC2F41D1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8" y="2640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545" name="Line 17">
              <a:extLst>
                <a:ext uri="{FF2B5EF4-FFF2-40B4-BE49-F238E27FC236}">
                  <a16:creationId xmlns:a16="http://schemas.microsoft.com/office/drawing/2014/main" id="{DD8929D9-1CAF-467A-B213-2F2E446AAF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6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546" name="Line 18">
              <a:extLst>
                <a:ext uri="{FF2B5EF4-FFF2-40B4-BE49-F238E27FC236}">
                  <a16:creationId xmlns:a16="http://schemas.microsoft.com/office/drawing/2014/main" id="{675834C5-6C06-425A-B589-4046C81B6F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0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547" name="Line 19">
              <a:extLst>
                <a:ext uri="{FF2B5EF4-FFF2-40B4-BE49-F238E27FC236}">
                  <a16:creationId xmlns:a16="http://schemas.microsoft.com/office/drawing/2014/main" id="{EAE30740-128C-4597-9F05-F427DEC91A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8" y="2640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548" name="Line 20">
              <a:extLst>
                <a:ext uri="{FF2B5EF4-FFF2-40B4-BE49-F238E27FC236}">
                  <a16:creationId xmlns:a16="http://schemas.microsoft.com/office/drawing/2014/main" id="{360AF1F8-B2CB-46A1-81A7-EE1BEE624A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04" y="2448"/>
              <a:ext cx="38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549" name="Oval 21">
              <a:extLst>
                <a:ext uri="{FF2B5EF4-FFF2-40B4-BE49-F238E27FC236}">
                  <a16:creationId xmlns:a16="http://schemas.microsoft.com/office/drawing/2014/main" id="{E1BBE5BD-E79A-4536-B9B7-9B0530A0E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4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550" name="Line 22">
              <a:extLst>
                <a:ext uri="{FF2B5EF4-FFF2-40B4-BE49-F238E27FC236}">
                  <a16:creationId xmlns:a16="http://schemas.microsoft.com/office/drawing/2014/main" id="{DA7A5453-E329-4E75-A8AB-9B7E32EF39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4" y="2304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551" name="Line 23">
              <a:extLst>
                <a:ext uri="{FF2B5EF4-FFF2-40B4-BE49-F238E27FC236}">
                  <a16:creationId xmlns:a16="http://schemas.microsoft.com/office/drawing/2014/main" id="{D3B6BA99-DBE5-4DD5-9B58-D2F6830450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2448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552" name="Line 24">
              <a:extLst>
                <a:ext uri="{FF2B5EF4-FFF2-40B4-BE49-F238E27FC236}">
                  <a16:creationId xmlns:a16="http://schemas.microsoft.com/office/drawing/2014/main" id="{BBA9BD0E-DBC2-45E0-935D-82A6E0D229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08" y="2304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9462" name="Text Box 25">
            <a:extLst>
              <a:ext uri="{FF2B5EF4-FFF2-40B4-BE49-F238E27FC236}">
                <a16:creationId xmlns:a16="http://schemas.microsoft.com/office/drawing/2014/main" id="{D6D6AE73-9F21-49D3-9AD1-1973F2366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853113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240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9463" name="Text Box 26">
            <a:extLst>
              <a:ext uri="{FF2B5EF4-FFF2-40B4-BE49-F238E27FC236}">
                <a16:creationId xmlns:a16="http://schemas.microsoft.com/office/drawing/2014/main" id="{EBD33EE0-B0D5-41CC-B105-7F60981A3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1675" y="3357563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2400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19464" name="Text Box 27">
            <a:extLst>
              <a:ext uri="{FF2B5EF4-FFF2-40B4-BE49-F238E27FC236}">
                <a16:creationId xmlns:a16="http://schemas.microsoft.com/office/drawing/2014/main" id="{93159131-42B5-46F8-A0B0-05014C74F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4200" y="484505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2400">
                <a:latin typeface="Times New Roman" panose="02020603050405020304" pitchFamily="18" charset="0"/>
              </a:rPr>
              <a:t>Z</a:t>
            </a:r>
          </a:p>
        </p:txBody>
      </p:sp>
      <p:sp>
        <p:nvSpPr>
          <p:cNvPr id="19465" name="Rectangle 28">
            <a:extLst>
              <a:ext uri="{FF2B5EF4-FFF2-40B4-BE49-F238E27FC236}">
                <a16:creationId xmlns:a16="http://schemas.microsoft.com/office/drawing/2014/main" id="{9BE6408D-E28F-4D3E-89CB-2BE9063C6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876800"/>
            <a:ext cx="1600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buFont typeface="Wingdings" panose="05000000000000000000" pitchFamily="2" charset="2"/>
              <a:buNone/>
            </a:pPr>
            <a:r>
              <a:rPr kumimoji="0" lang="en-US" altLang="ko-KR" sz="2000">
                <a:solidFill>
                  <a:schemeClr val="accent1"/>
                </a:solidFill>
                <a:latin typeface="Tahoma" panose="020B0604030504040204" pitchFamily="34" charset="0"/>
              </a:rPr>
              <a:t>Camera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3A282608-4D19-4CF1-99AA-2279D42F5D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Viewing Coordinate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641DCA78-DE0A-4196-AB44-31AE7CBEE7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5300" y="1447800"/>
            <a:ext cx="8153400" cy="47244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Canonical coordinate system 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Convention is right-handed (looking down –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</a:rPr>
              <a:t>z</a:t>
            </a:r>
            <a:r>
              <a:rPr lang="en-US" altLang="ko-KR">
                <a:ea typeface="굴림" panose="020B0600000101010101" pitchFamily="50" charset="-127"/>
              </a:rPr>
              <a:t> axis)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Convention for projection, clipping, etc.</a:t>
            </a:r>
          </a:p>
        </p:txBody>
      </p:sp>
      <p:sp>
        <p:nvSpPr>
          <p:cNvPr id="166916" name="Line 4">
            <a:extLst>
              <a:ext uri="{FF2B5EF4-FFF2-40B4-BE49-F238E27FC236}">
                <a16:creationId xmlns:a16="http://schemas.microsoft.com/office/drawing/2014/main" id="{840AABB7-F843-419E-9645-1284C10C6E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24300" y="3335338"/>
            <a:ext cx="0" cy="19796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17" name="Line 5">
            <a:extLst>
              <a:ext uri="{FF2B5EF4-FFF2-40B4-BE49-F238E27FC236}">
                <a16:creationId xmlns:a16="http://schemas.microsoft.com/office/drawing/2014/main" id="{E5E72B77-0FD7-48DE-ADFF-A3B62476D6B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4300" y="5314950"/>
            <a:ext cx="21367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0486" name="Group 6">
            <a:extLst>
              <a:ext uri="{FF2B5EF4-FFF2-40B4-BE49-F238E27FC236}">
                <a16:creationId xmlns:a16="http://schemas.microsoft.com/office/drawing/2014/main" id="{88412435-BB73-4BE9-AB31-E56A4D0E4C86}"/>
              </a:ext>
            </a:extLst>
          </p:cNvPr>
          <p:cNvGrpSpPr>
            <a:grpSpLocks/>
          </p:cNvGrpSpPr>
          <p:nvPr/>
        </p:nvGrpSpPr>
        <p:grpSpPr bwMode="auto">
          <a:xfrm>
            <a:off x="4221163" y="3830638"/>
            <a:ext cx="2078037" cy="1360487"/>
            <a:chOff x="2256" y="2567"/>
            <a:chExt cx="1680" cy="1241"/>
          </a:xfrm>
        </p:grpSpPr>
        <p:sp>
          <p:nvSpPr>
            <p:cNvPr id="166919" name="Rectangle 7">
              <a:extLst>
                <a:ext uri="{FF2B5EF4-FFF2-40B4-BE49-F238E27FC236}">
                  <a16:creationId xmlns:a16="http://schemas.microsoft.com/office/drawing/2014/main" id="{B6A84146-0BE7-4140-8A95-202C987C0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849"/>
              <a:ext cx="1056" cy="959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6920" name="Line 8">
              <a:extLst>
                <a:ext uri="{FF2B5EF4-FFF2-40B4-BE49-F238E27FC236}">
                  <a16:creationId xmlns:a16="http://schemas.microsoft.com/office/drawing/2014/main" id="{858B39B4-DD2F-44F3-9A30-DF687AE9F1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6" y="2567"/>
              <a:ext cx="624" cy="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6921" name="Line 9">
              <a:extLst>
                <a:ext uri="{FF2B5EF4-FFF2-40B4-BE49-F238E27FC236}">
                  <a16:creationId xmlns:a16="http://schemas.microsoft.com/office/drawing/2014/main" id="{70CEEB95-25E5-4E93-9C08-791CAA25C0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2" y="2567"/>
              <a:ext cx="624" cy="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6922" name="Line 10">
              <a:extLst>
                <a:ext uri="{FF2B5EF4-FFF2-40B4-BE49-F238E27FC236}">
                  <a16:creationId xmlns:a16="http://schemas.microsoft.com/office/drawing/2014/main" id="{9A42F8E7-3B9D-48BB-A37C-EC40C6209C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2" y="3526"/>
              <a:ext cx="624" cy="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6923" name="Line 11">
              <a:extLst>
                <a:ext uri="{FF2B5EF4-FFF2-40B4-BE49-F238E27FC236}">
                  <a16:creationId xmlns:a16="http://schemas.microsoft.com/office/drawing/2014/main" id="{0C4D9943-1BD3-4784-AE55-66A8B82E05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567"/>
              <a:ext cx="105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6924" name="Line 12">
              <a:extLst>
                <a:ext uri="{FF2B5EF4-FFF2-40B4-BE49-F238E27FC236}">
                  <a16:creationId xmlns:a16="http://schemas.microsoft.com/office/drawing/2014/main" id="{691CCA53-A8C3-4A46-A180-E63091D782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567"/>
              <a:ext cx="0" cy="95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0487" name="Text Box 13">
            <a:extLst>
              <a:ext uri="{FF2B5EF4-FFF2-40B4-BE49-F238E27FC236}">
                <a16:creationId xmlns:a16="http://schemas.microsoft.com/office/drawing/2014/main" id="{F3362587-BF32-4970-A0A3-55A102ED7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2338" y="5129213"/>
            <a:ext cx="474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240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0488" name="Text Box 14">
            <a:extLst>
              <a:ext uri="{FF2B5EF4-FFF2-40B4-BE49-F238E27FC236}">
                <a16:creationId xmlns:a16="http://schemas.microsoft.com/office/drawing/2014/main" id="{EDE977A6-DFC9-4758-8CB7-E2872F511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7475" y="3284538"/>
            <a:ext cx="474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2400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20489" name="Rectangle 15">
            <a:extLst>
              <a:ext uri="{FF2B5EF4-FFF2-40B4-BE49-F238E27FC236}">
                <a16:creationId xmlns:a16="http://schemas.microsoft.com/office/drawing/2014/main" id="{9B2E7B7A-586B-4933-9456-5640EE868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88" y="2976563"/>
            <a:ext cx="480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buFont typeface="Wingdings" panose="05000000000000000000" pitchFamily="2" charset="2"/>
              <a:buNone/>
            </a:pPr>
            <a:r>
              <a:rPr kumimoji="0" lang="en-US" altLang="ko-KR" sz="2000">
                <a:solidFill>
                  <a:schemeClr val="accent1"/>
                </a:solidFill>
                <a:latin typeface="Tahoma" panose="020B0604030504040204" pitchFamily="34" charset="0"/>
              </a:rPr>
              <a:t>Viewing up vector maps to </a:t>
            </a:r>
            <a:r>
              <a:rPr kumimoji="0" lang="en-US" altLang="ko-KR" sz="2000" b="1">
                <a:solidFill>
                  <a:schemeClr val="accent1"/>
                </a:solidFill>
                <a:latin typeface="Times New Roman" panose="02020603050405020304" pitchFamily="18" charset="0"/>
              </a:rPr>
              <a:t>Y</a:t>
            </a:r>
            <a:r>
              <a:rPr kumimoji="0" lang="en-US" altLang="ko-KR" sz="2000">
                <a:solidFill>
                  <a:schemeClr val="accent1"/>
                </a:solidFill>
                <a:latin typeface="Tahoma" panose="020B0604030504040204" pitchFamily="34" charset="0"/>
              </a:rPr>
              <a:t> axis </a:t>
            </a:r>
          </a:p>
        </p:txBody>
      </p:sp>
      <p:sp>
        <p:nvSpPr>
          <p:cNvPr id="20490" name="Text Box 16">
            <a:extLst>
              <a:ext uri="{FF2B5EF4-FFF2-40B4-BE49-F238E27FC236}">
                <a16:creationId xmlns:a16="http://schemas.microsoft.com/office/drawing/2014/main" id="{5146F861-2314-478E-AEE6-0C82D36D7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5302250"/>
            <a:ext cx="2057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2000">
                <a:solidFill>
                  <a:schemeClr val="accent1"/>
                </a:solidFill>
                <a:latin typeface="Tahoma" panose="020B0604030504040204" pitchFamily="34" charset="0"/>
              </a:rPr>
              <a:t>Viewing right vector maps to </a:t>
            </a:r>
            <a:r>
              <a:rPr kumimoji="0" lang="en-US" altLang="ko-KR" sz="2000" b="1">
                <a:solidFill>
                  <a:schemeClr val="accent1"/>
                </a:solidFill>
                <a:latin typeface="Times New Roman" panose="02020603050405020304" pitchFamily="18" charset="0"/>
              </a:rPr>
              <a:t>X</a:t>
            </a:r>
            <a:r>
              <a:rPr kumimoji="0" lang="en-US" altLang="ko-KR" sz="2000">
                <a:solidFill>
                  <a:schemeClr val="accent1"/>
                </a:solidFill>
                <a:latin typeface="Tahoma" panose="020B0604030504040204" pitchFamily="34" charset="0"/>
              </a:rPr>
              <a:t> axis</a:t>
            </a:r>
          </a:p>
        </p:txBody>
      </p:sp>
      <p:sp>
        <p:nvSpPr>
          <p:cNvPr id="20491" name="Text Box 17">
            <a:extLst>
              <a:ext uri="{FF2B5EF4-FFF2-40B4-BE49-F238E27FC236}">
                <a16:creationId xmlns:a16="http://schemas.microsoft.com/office/drawing/2014/main" id="{D63FC02F-CA5E-4EDC-9C63-AA5231D9C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8" y="5535613"/>
            <a:ext cx="2590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2000">
                <a:solidFill>
                  <a:schemeClr val="accent1"/>
                </a:solidFill>
                <a:latin typeface="Tahoma" panose="020B0604030504040204" pitchFamily="34" charset="0"/>
              </a:rPr>
              <a:t>Viewing back vector maps to </a:t>
            </a:r>
            <a:r>
              <a:rPr kumimoji="0" lang="en-US" altLang="ko-KR" sz="2000" b="1">
                <a:solidFill>
                  <a:schemeClr val="accent1"/>
                </a:solidFill>
                <a:latin typeface="Times New Roman" panose="02020603050405020304" pitchFamily="18" charset="0"/>
              </a:rPr>
              <a:t>Z</a:t>
            </a:r>
            <a:r>
              <a:rPr kumimoji="0" lang="en-US" altLang="ko-KR" sz="2000">
                <a:solidFill>
                  <a:schemeClr val="accent1"/>
                </a:solidFill>
                <a:latin typeface="Tahoma" panose="020B0604030504040204" pitchFamily="34" charset="0"/>
              </a:rPr>
              <a:t> axis</a:t>
            </a:r>
          </a:p>
        </p:txBody>
      </p:sp>
      <p:sp>
        <p:nvSpPr>
          <p:cNvPr id="166930" name="Line 18">
            <a:extLst>
              <a:ext uri="{FF2B5EF4-FFF2-40B4-BE49-F238E27FC236}">
                <a16:creationId xmlns:a16="http://schemas.microsoft.com/office/drawing/2014/main" id="{062BAB4D-0DF2-4D30-98DB-EE9AB053B8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43213" y="5300663"/>
            <a:ext cx="1081087" cy="865187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493" name="Text Box 19">
            <a:extLst>
              <a:ext uri="{FF2B5EF4-FFF2-40B4-BE49-F238E27FC236}">
                <a16:creationId xmlns:a16="http://schemas.microsoft.com/office/drawing/2014/main" id="{848CB9BD-527C-4725-AF5D-67C623FE0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5995988"/>
            <a:ext cx="474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2400">
                <a:latin typeface="Times New Roman" panose="02020603050405020304" pitchFamily="18" charset="0"/>
              </a:rPr>
              <a:t>Z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54B3AF88-FDDC-407C-8753-B86A83E139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800">
                <a:ea typeface="굴림" panose="020B0600000101010101" pitchFamily="50" charset="-127"/>
              </a:rPr>
              <a:t>Transformation from </a:t>
            </a:r>
            <a:br>
              <a:rPr lang="en-US" altLang="ko-KR" sz="2800">
                <a:ea typeface="굴림" panose="020B0600000101010101" pitchFamily="50" charset="-127"/>
              </a:rPr>
            </a:br>
            <a:r>
              <a:rPr lang="en-US" altLang="ko-KR" sz="2800">
                <a:ea typeface="굴림" panose="020B0600000101010101" pitchFamily="50" charset="-127"/>
              </a:rPr>
              <a:t>WC to VC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ECC5F9C0-64FA-4FED-9835-7DF6DB1DE0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Transformation sequences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Translate the view reference point to the origin of WC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Apply rotations</a:t>
            </a:r>
          </a:p>
          <a:p>
            <a:pPr lvl="2" eaLnBrk="1" hangingPunct="1"/>
            <a:r>
              <a:rPr lang="en-US" altLang="ko-KR">
                <a:ea typeface="굴림" panose="020B0600000101010101" pitchFamily="50" charset="-127"/>
              </a:rPr>
              <a:t>To align the 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  <a:r>
              <a:rPr lang="en-US" altLang="ko-KR" b="1" i="1" baseline="-25000">
                <a:latin typeface="Times New Roman" panose="02020603050405020304" pitchFamily="18" charset="0"/>
                <a:ea typeface="굴림" panose="020B0600000101010101" pitchFamily="50" charset="-127"/>
              </a:rPr>
              <a:t>v</a:t>
            </a:r>
            <a:r>
              <a:rPr lang="en-US" altLang="ko-KR">
                <a:ea typeface="굴림" panose="020B0600000101010101" pitchFamily="50" charset="-127"/>
              </a:rPr>
              <a:t>, 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</a:rPr>
              <a:t>y</a:t>
            </a:r>
            <a:r>
              <a:rPr lang="en-US" altLang="ko-KR" b="1" i="1" baseline="-25000">
                <a:latin typeface="Times New Roman" panose="02020603050405020304" pitchFamily="18" charset="0"/>
                <a:ea typeface="굴림" panose="020B0600000101010101" pitchFamily="50" charset="-127"/>
              </a:rPr>
              <a:t>v</a:t>
            </a:r>
            <a:r>
              <a:rPr lang="en-US" altLang="ko-KR">
                <a:ea typeface="굴림" panose="020B0600000101010101" pitchFamily="50" charset="-127"/>
              </a:rPr>
              <a:t>, and 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</a:rPr>
              <a:t>z</a:t>
            </a:r>
            <a:r>
              <a:rPr lang="en-US" altLang="ko-KR" b="1" i="1" baseline="-25000">
                <a:latin typeface="Times New Roman" panose="02020603050405020304" pitchFamily="18" charset="0"/>
                <a:ea typeface="굴림" panose="020B0600000101010101" pitchFamily="50" charset="-127"/>
              </a:rPr>
              <a:t>v</a:t>
            </a:r>
            <a:r>
              <a:rPr lang="en-US" altLang="ko-KR">
                <a:ea typeface="굴림" panose="020B0600000101010101" pitchFamily="50" charset="-127"/>
              </a:rPr>
              <a:t> axes with the world axes</a:t>
            </a:r>
          </a:p>
        </p:txBody>
      </p:sp>
      <p:grpSp>
        <p:nvGrpSpPr>
          <p:cNvPr id="21508" name="Group 7">
            <a:extLst>
              <a:ext uri="{FF2B5EF4-FFF2-40B4-BE49-F238E27FC236}">
                <a16:creationId xmlns:a16="http://schemas.microsoft.com/office/drawing/2014/main" id="{F90EA869-3954-4818-AA92-388B992C9C2F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3608388"/>
            <a:ext cx="2159000" cy="2089150"/>
            <a:chOff x="431" y="2341"/>
            <a:chExt cx="1360" cy="1316"/>
          </a:xfrm>
        </p:grpSpPr>
        <p:sp>
          <p:nvSpPr>
            <p:cNvPr id="162820" name="Line 4">
              <a:extLst>
                <a:ext uri="{FF2B5EF4-FFF2-40B4-BE49-F238E27FC236}">
                  <a16:creationId xmlns:a16="http://schemas.microsoft.com/office/drawing/2014/main" id="{E3B9BE2B-DF97-4F96-8688-6C0453FF46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3158"/>
              <a:ext cx="9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821" name="Line 5">
              <a:extLst>
                <a:ext uri="{FF2B5EF4-FFF2-40B4-BE49-F238E27FC236}">
                  <a16:creationId xmlns:a16="http://schemas.microsoft.com/office/drawing/2014/main" id="{FEC9DBA8-FDDF-4230-BBC0-8834546A53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9" y="2341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822" name="Line 6">
              <a:extLst>
                <a:ext uri="{FF2B5EF4-FFF2-40B4-BE49-F238E27FC236}">
                  <a16:creationId xmlns:a16="http://schemas.microsoft.com/office/drawing/2014/main" id="{F6480FEE-6718-4BFA-9461-EA61352EA7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" y="3158"/>
              <a:ext cx="408" cy="4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1509" name="Group 12">
            <a:extLst>
              <a:ext uri="{FF2B5EF4-FFF2-40B4-BE49-F238E27FC236}">
                <a16:creationId xmlns:a16="http://schemas.microsoft.com/office/drawing/2014/main" id="{DB6E9BC5-F701-432B-AE6C-B0C5FABD7712}"/>
              </a:ext>
            </a:extLst>
          </p:cNvPr>
          <p:cNvGrpSpPr>
            <a:grpSpLocks/>
          </p:cNvGrpSpPr>
          <p:nvPr/>
        </p:nvGrpSpPr>
        <p:grpSpPr bwMode="auto">
          <a:xfrm>
            <a:off x="2124075" y="3608388"/>
            <a:ext cx="576263" cy="360362"/>
            <a:chOff x="1338" y="2341"/>
            <a:chExt cx="363" cy="227"/>
          </a:xfrm>
        </p:grpSpPr>
        <p:sp>
          <p:nvSpPr>
            <p:cNvPr id="162824" name="Line 8">
              <a:extLst>
                <a:ext uri="{FF2B5EF4-FFF2-40B4-BE49-F238E27FC236}">
                  <a16:creationId xmlns:a16="http://schemas.microsoft.com/office/drawing/2014/main" id="{9BCEEFC6-8B6C-4A3A-A6C0-78A0F5BA84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9" y="2341"/>
              <a:ext cx="9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825" name="Line 9">
              <a:extLst>
                <a:ext uri="{FF2B5EF4-FFF2-40B4-BE49-F238E27FC236}">
                  <a16:creationId xmlns:a16="http://schemas.microsoft.com/office/drawing/2014/main" id="{728947A1-9744-4854-870C-56B72823B9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38" y="2341"/>
              <a:ext cx="91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826" name="Line 10">
              <a:extLst>
                <a:ext uri="{FF2B5EF4-FFF2-40B4-BE49-F238E27FC236}">
                  <a16:creationId xmlns:a16="http://schemas.microsoft.com/office/drawing/2014/main" id="{39D806BA-26E0-43D0-9E91-BF336A0E15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9" y="2478"/>
              <a:ext cx="272" cy="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62829" name="Text Box 13">
            <a:extLst>
              <a:ext uri="{FF2B5EF4-FFF2-40B4-BE49-F238E27FC236}">
                <a16:creationId xmlns:a16="http://schemas.microsoft.com/office/drawing/2014/main" id="{F5BEA977-39F4-4D10-9378-0DCAA7632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4803775"/>
            <a:ext cx="406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en-US" altLang="ko-KR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0" lang="en-US" altLang="ko-KR" i="1" baseline="-25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</a:t>
            </a:r>
            <a:endParaRPr kumimoji="0" lang="en-US" altLang="ko-KR" i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62830" name="Text Box 14">
            <a:extLst>
              <a:ext uri="{FF2B5EF4-FFF2-40B4-BE49-F238E27FC236}">
                <a16:creationId xmlns:a16="http://schemas.microsoft.com/office/drawing/2014/main" id="{918C8BB5-BA5F-488A-A262-C22156365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392488"/>
            <a:ext cx="406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en-US" altLang="ko-KR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0" lang="en-US" altLang="ko-KR" i="1" baseline="-25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</a:t>
            </a:r>
            <a:endParaRPr kumimoji="0" lang="en-US" altLang="ko-KR" i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62831" name="Text Box 15">
            <a:extLst>
              <a:ext uri="{FF2B5EF4-FFF2-40B4-BE49-F238E27FC236}">
                <a16:creationId xmlns:a16="http://schemas.microsoft.com/office/drawing/2014/main" id="{C1C0A2C7-3D74-4E45-8D3D-C39BD5B6C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445125"/>
            <a:ext cx="3921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en-US" altLang="ko-KR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z</a:t>
            </a:r>
            <a:r>
              <a:rPr kumimoji="0" lang="en-US" altLang="ko-KR" i="1" baseline="-25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</a:t>
            </a:r>
            <a:endParaRPr kumimoji="0" lang="en-US" altLang="ko-KR" i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62832" name="Text Box 16">
            <a:extLst>
              <a:ext uri="{FF2B5EF4-FFF2-40B4-BE49-F238E27FC236}">
                <a16:creationId xmlns:a16="http://schemas.microsoft.com/office/drawing/2014/main" id="{5F8A1D64-8AF6-4167-88DD-C8CDCE434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9113" y="3321050"/>
            <a:ext cx="3698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en-US" altLang="ko-KR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0" lang="en-US" altLang="ko-KR" i="1" baseline="-25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endParaRPr kumimoji="0" lang="en-US" altLang="ko-KR" i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62833" name="Text Box 17">
            <a:extLst>
              <a:ext uri="{FF2B5EF4-FFF2-40B4-BE49-F238E27FC236}">
                <a16:creationId xmlns:a16="http://schemas.microsoft.com/office/drawing/2014/main" id="{32CA18F6-17B8-427E-9E6D-B9E2FC4EE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7425" y="3284538"/>
            <a:ext cx="3698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en-US" altLang="ko-KR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0" lang="en-US" altLang="ko-KR" i="1" baseline="-25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endParaRPr kumimoji="0" lang="en-US" altLang="ko-KR" i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62834" name="Text Box 18">
            <a:extLst>
              <a:ext uri="{FF2B5EF4-FFF2-40B4-BE49-F238E27FC236}">
                <a16:creationId xmlns:a16="http://schemas.microsoft.com/office/drawing/2014/main" id="{84ED965F-5D72-4DB0-B024-BA0D87F08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3644900"/>
            <a:ext cx="355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en-US" altLang="ko-KR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z</a:t>
            </a:r>
            <a:r>
              <a:rPr kumimoji="0" lang="en-US" altLang="ko-KR" i="1" baseline="-25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endParaRPr kumimoji="0" lang="en-US" altLang="ko-KR" i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grpSp>
        <p:nvGrpSpPr>
          <p:cNvPr id="21516" name="Group 19">
            <a:extLst>
              <a:ext uri="{FF2B5EF4-FFF2-40B4-BE49-F238E27FC236}">
                <a16:creationId xmlns:a16="http://schemas.microsoft.com/office/drawing/2014/main" id="{A8D05BD0-0759-4160-A645-13E44DB71545}"/>
              </a:ext>
            </a:extLst>
          </p:cNvPr>
          <p:cNvGrpSpPr>
            <a:grpSpLocks/>
          </p:cNvGrpSpPr>
          <p:nvPr/>
        </p:nvGrpSpPr>
        <p:grpSpPr bwMode="auto">
          <a:xfrm>
            <a:off x="3446463" y="3608388"/>
            <a:ext cx="2159000" cy="2089150"/>
            <a:chOff x="431" y="2341"/>
            <a:chExt cx="1360" cy="1316"/>
          </a:xfrm>
        </p:grpSpPr>
        <p:sp>
          <p:nvSpPr>
            <p:cNvPr id="162836" name="Line 20">
              <a:extLst>
                <a:ext uri="{FF2B5EF4-FFF2-40B4-BE49-F238E27FC236}">
                  <a16:creationId xmlns:a16="http://schemas.microsoft.com/office/drawing/2014/main" id="{F798DDA6-22B5-4326-B699-F5BB8AA6DE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3158"/>
              <a:ext cx="9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837" name="Line 21">
              <a:extLst>
                <a:ext uri="{FF2B5EF4-FFF2-40B4-BE49-F238E27FC236}">
                  <a16:creationId xmlns:a16="http://schemas.microsoft.com/office/drawing/2014/main" id="{68FDCA34-59ED-49BC-A4AF-C4CE2DDCA4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9" y="2341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838" name="Line 22">
              <a:extLst>
                <a:ext uri="{FF2B5EF4-FFF2-40B4-BE49-F238E27FC236}">
                  <a16:creationId xmlns:a16="http://schemas.microsoft.com/office/drawing/2014/main" id="{96CAC470-5AE6-4453-975B-0D7FAF79ED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" y="3158"/>
              <a:ext cx="408" cy="4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1517" name="Group 23">
            <a:extLst>
              <a:ext uri="{FF2B5EF4-FFF2-40B4-BE49-F238E27FC236}">
                <a16:creationId xmlns:a16="http://schemas.microsoft.com/office/drawing/2014/main" id="{5B821AFB-AEDC-434A-A570-70CC3220A9CA}"/>
              </a:ext>
            </a:extLst>
          </p:cNvPr>
          <p:cNvGrpSpPr>
            <a:grpSpLocks/>
          </p:cNvGrpSpPr>
          <p:nvPr/>
        </p:nvGrpSpPr>
        <p:grpSpPr bwMode="auto">
          <a:xfrm>
            <a:off x="3954463" y="4543425"/>
            <a:ext cx="576262" cy="360363"/>
            <a:chOff x="1338" y="2341"/>
            <a:chExt cx="363" cy="227"/>
          </a:xfrm>
        </p:grpSpPr>
        <p:sp>
          <p:nvSpPr>
            <p:cNvPr id="162840" name="Line 24">
              <a:extLst>
                <a:ext uri="{FF2B5EF4-FFF2-40B4-BE49-F238E27FC236}">
                  <a16:creationId xmlns:a16="http://schemas.microsoft.com/office/drawing/2014/main" id="{BACA78FB-42E4-4A90-B51F-B4A19351E7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9" y="2341"/>
              <a:ext cx="9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841" name="Line 25">
              <a:extLst>
                <a:ext uri="{FF2B5EF4-FFF2-40B4-BE49-F238E27FC236}">
                  <a16:creationId xmlns:a16="http://schemas.microsoft.com/office/drawing/2014/main" id="{4FC90A23-0FAE-4BDE-9848-4ED13B1501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38" y="2341"/>
              <a:ext cx="91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842" name="Line 26">
              <a:extLst>
                <a:ext uri="{FF2B5EF4-FFF2-40B4-BE49-F238E27FC236}">
                  <a16:creationId xmlns:a16="http://schemas.microsoft.com/office/drawing/2014/main" id="{FBB9B04F-229A-469A-8F4B-523F81CDBF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9" y="2478"/>
              <a:ext cx="272" cy="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62843" name="Text Box 27">
            <a:extLst>
              <a:ext uri="{FF2B5EF4-FFF2-40B4-BE49-F238E27FC236}">
                <a16:creationId xmlns:a16="http://schemas.microsoft.com/office/drawing/2014/main" id="{138E2004-EF97-451B-8FBD-92CFF36CB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9563" y="4803775"/>
            <a:ext cx="406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en-US" altLang="ko-KR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0" lang="en-US" altLang="ko-KR" i="1" baseline="-25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</a:t>
            </a:r>
            <a:endParaRPr kumimoji="0" lang="en-US" altLang="ko-KR" i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62844" name="Text Box 28">
            <a:extLst>
              <a:ext uri="{FF2B5EF4-FFF2-40B4-BE49-F238E27FC236}">
                <a16:creationId xmlns:a16="http://schemas.microsoft.com/office/drawing/2014/main" id="{2FC51B8A-4048-4B72-89F9-0D0E2BE74C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4163" y="3392488"/>
            <a:ext cx="406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en-US" altLang="ko-KR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0" lang="en-US" altLang="ko-KR" i="1" baseline="-25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</a:t>
            </a:r>
            <a:endParaRPr kumimoji="0" lang="en-US" altLang="ko-KR" i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62845" name="Text Box 29">
            <a:extLst>
              <a:ext uri="{FF2B5EF4-FFF2-40B4-BE49-F238E27FC236}">
                <a16:creationId xmlns:a16="http://schemas.microsoft.com/office/drawing/2014/main" id="{8463D746-90CB-444F-9677-39E8F6181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6463" y="5445125"/>
            <a:ext cx="3921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en-US" altLang="ko-KR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z</a:t>
            </a:r>
            <a:r>
              <a:rPr kumimoji="0" lang="en-US" altLang="ko-KR" i="1" baseline="-25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</a:t>
            </a:r>
            <a:endParaRPr kumimoji="0" lang="en-US" altLang="ko-KR" i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62846" name="Text Box 30">
            <a:extLst>
              <a:ext uri="{FF2B5EF4-FFF2-40B4-BE49-F238E27FC236}">
                <a16:creationId xmlns:a16="http://schemas.microsoft.com/office/drawing/2014/main" id="{636DC1BA-0384-4C04-854E-45E389216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0" y="4256088"/>
            <a:ext cx="3698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en-US" altLang="ko-KR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0" lang="en-US" altLang="ko-KR" i="1" baseline="-25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endParaRPr kumimoji="0" lang="en-US" altLang="ko-KR" i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62847" name="Text Box 31">
            <a:extLst>
              <a:ext uri="{FF2B5EF4-FFF2-40B4-BE49-F238E27FC236}">
                <a16:creationId xmlns:a16="http://schemas.microsoft.com/office/drawing/2014/main" id="{A5C8709B-5952-4C38-A60D-BBB9E9A7B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7813" y="4219575"/>
            <a:ext cx="3698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en-US" altLang="ko-KR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0" lang="en-US" altLang="ko-KR" i="1" baseline="-25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endParaRPr kumimoji="0" lang="en-US" altLang="ko-KR" i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62848" name="Text Box 32">
            <a:extLst>
              <a:ext uri="{FF2B5EF4-FFF2-40B4-BE49-F238E27FC236}">
                <a16:creationId xmlns:a16="http://schemas.microsoft.com/office/drawing/2014/main" id="{2D503763-6CC3-4681-A019-6DA2EF81F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4579938"/>
            <a:ext cx="355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en-US" altLang="ko-KR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z</a:t>
            </a:r>
            <a:r>
              <a:rPr kumimoji="0" lang="en-US" altLang="ko-KR" i="1" baseline="-25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endParaRPr kumimoji="0" lang="en-US" altLang="ko-KR" i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grpSp>
        <p:nvGrpSpPr>
          <p:cNvPr id="21524" name="Group 33">
            <a:extLst>
              <a:ext uri="{FF2B5EF4-FFF2-40B4-BE49-F238E27FC236}">
                <a16:creationId xmlns:a16="http://schemas.microsoft.com/office/drawing/2014/main" id="{70F3068A-389B-4A92-8D66-E25CD0446169}"/>
              </a:ext>
            </a:extLst>
          </p:cNvPr>
          <p:cNvGrpSpPr>
            <a:grpSpLocks/>
          </p:cNvGrpSpPr>
          <p:nvPr/>
        </p:nvGrpSpPr>
        <p:grpSpPr bwMode="auto">
          <a:xfrm>
            <a:off x="6254750" y="3608388"/>
            <a:ext cx="2159000" cy="2089150"/>
            <a:chOff x="431" y="2341"/>
            <a:chExt cx="1360" cy="1316"/>
          </a:xfrm>
        </p:grpSpPr>
        <p:sp>
          <p:nvSpPr>
            <p:cNvPr id="162850" name="Line 34">
              <a:extLst>
                <a:ext uri="{FF2B5EF4-FFF2-40B4-BE49-F238E27FC236}">
                  <a16:creationId xmlns:a16="http://schemas.microsoft.com/office/drawing/2014/main" id="{0DDA4617-380D-4438-A3E4-27AFD94439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3158"/>
              <a:ext cx="9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851" name="Line 35">
              <a:extLst>
                <a:ext uri="{FF2B5EF4-FFF2-40B4-BE49-F238E27FC236}">
                  <a16:creationId xmlns:a16="http://schemas.microsoft.com/office/drawing/2014/main" id="{DC568D9E-93A4-40CB-815D-B39034B5C2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9" y="2341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852" name="Line 36">
              <a:extLst>
                <a:ext uri="{FF2B5EF4-FFF2-40B4-BE49-F238E27FC236}">
                  <a16:creationId xmlns:a16="http://schemas.microsoft.com/office/drawing/2014/main" id="{DECAC7BD-D890-439E-8023-CAC2D35BCD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" y="3158"/>
              <a:ext cx="408" cy="4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62853" name="Text Box 37">
            <a:extLst>
              <a:ext uri="{FF2B5EF4-FFF2-40B4-BE49-F238E27FC236}">
                <a16:creationId xmlns:a16="http://schemas.microsoft.com/office/drawing/2014/main" id="{E21DC634-37E4-4211-A18F-9B263799F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7850" y="4803775"/>
            <a:ext cx="406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en-US" altLang="ko-KR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0" lang="en-US" altLang="ko-KR" i="1" baseline="-25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</a:t>
            </a:r>
            <a:endParaRPr kumimoji="0" lang="en-US" altLang="ko-KR" i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62854" name="Text Box 38">
            <a:extLst>
              <a:ext uri="{FF2B5EF4-FFF2-40B4-BE49-F238E27FC236}">
                <a16:creationId xmlns:a16="http://schemas.microsoft.com/office/drawing/2014/main" id="{6BDF7273-AFFF-4363-A277-4DA1CB507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2450" y="3392488"/>
            <a:ext cx="406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en-US" altLang="ko-KR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0" lang="en-US" altLang="ko-KR" i="1" baseline="-25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</a:t>
            </a:r>
            <a:endParaRPr kumimoji="0" lang="en-US" altLang="ko-KR" i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62855" name="Text Box 39">
            <a:extLst>
              <a:ext uri="{FF2B5EF4-FFF2-40B4-BE49-F238E27FC236}">
                <a16:creationId xmlns:a16="http://schemas.microsoft.com/office/drawing/2014/main" id="{68C6937A-DEAB-4079-A28F-6238B45FA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750" y="5445125"/>
            <a:ext cx="3921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en-US" altLang="ko-KR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z</a:t>
            </a:r>
            <a:r>
              <a:rPr kumimoji="0" lang="en-US" altLang="ko-KR" i="1" baseline="-25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</a:t>
            </a:r>
            <a:endParaRPr kumimoji="0" lang="en-US" altLang="ko-KR" i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grpSp>
        <p:nvGrpSpPr>
          <p:cNvPr id="21528" name="Group 44">
            <a:extLst>
              <a:ext uri="{FF2B5EF4-FFF2-40B4-BE49-F238E27FC236}">
                <a16:creationId xmlns:a16="http://schemas.microsoft.com/office/drawing/2014/main" id="{C8859F77-1A9F-46F4-99BC-34C94EDA4C06}"/>
              </a:ext>
            </a:extLst>
          </p:cNvPr>
          <p:cNvGrpSpPr>
            <a:grpSpLocks/>
          </p:cNvGrpSpPr>
          <p:nvPr/>
        </p:nvGrpSpPr>
        <p:grpSpPr bwMode="auto">
          <a:xfrm>
            <a:off x="6662738" y="4473575"/>
            <a:ext cx="669925" cy="719138"/>
            <a:chOff x="4197" y="2886"/>
            <a:chExt cx="422" cy="453"/>
          </a:xfrm>
        </p:grpSpPr>
        <p:sp>
          <p:nvSpPr>
            <p:cNvPr id="162856" name="Line 40">
              <a:extLst>
                <a:ext uri="{FF2B5EF4-FFF2-40B4-BE49-F238E27FC236}">
                  <a16:creationId xmlns:a16="http://schemas.microsoft.com/office/drawing/2014/main" id="{31868F45-3A8C-4177-B8A5-E7000D9329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47" y="2886"/>
              <a:ext cx="0" cy="2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857" name="Line 41">
              <a:extLst>
                <a:ext uri="{FF2B5EF4-FFF2-40B4-BE49-F238E27FC236}">
                  <a16:creationId xmlns:a16="http://schemas.microsoft.com/office/drawing/2014/main" id="{2CA8728E-E21A-40F5-B102-EC23EDD95F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7" y="3158"/>
              <a:ext cx="2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858" name="Freeform 42">
              <a:extLst>
                <a:ext uri="{FF2B5EF4-FFF2-40B4-BE49-F238E27FC236}">
                  <a16:creationId xmlns:a16="http://schemas.microsoft.com/office/drawing/2014/main" id="{705AF22B-3678-4614-BCE7-C848D7D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7" y="3158"/>
              <a:ext cx="150" cy="181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0" y="181"/>
                </a:cxn>
              </a:cxnLst>
              <a:rect l="0" t="0" r="r" b="b"/>
              <a:pathLst>
                <a:path w="150" h="181">
                  <a:moveTo>
                    <a:pt x="150" y="0"/>
                  </a:moveTo>
                  <a:lnTo>
                    <a:pt x="0" y="181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62861" name="Text Box 45">
            <a:extLst>
              <a:ext uri="{FF2B5EF4-FFF2-40B4-BE49-F238E27FC236}">
                <a16:creationId xmlns:a16="http://schemas.microsoft.com/office/drawing/2014/main" id="{3ABB1F55-6AB3-43EF-9649-D38E59936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1838" y="4795838"/>
            <a:ext cx="3698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en-US" altLang="ko-KR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0" lang="en-US" altLang="ko-KR" i="1" baseline="-25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endParaRPr kumimoji="0" lang="en-US" altLang="ko-KR" i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62862" name="Text Box 46">
            <a:extLst>
              <a:ext uri="{FF2B5EF4-FFF2-40B4-BE49-F238E27FC236}">
                <a16:creationId xmlns:a16="http://schemas.microsoft.com/office/drawing/2014/main" id="{52C1E61C-2B37-42FC-8254-E86D6C347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4257675"/>
            <a:ext cx="3698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en-US" altLang="ko-KR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kumimoji="0" lang="en-US" altLang="ko-KR" i="1" baseline="-25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endParaRPr kumimoji="0" lang="en-US" altLang="ko-KR" i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62863" name="Text Box 47">
            <a:extLst>
              <a:ext uri="{FF2B5EF4-FFF2-40B4-BE49-F238E27FC236}">
                <a16:creationId xmlns:a16="http://schemas.microsoft.com/office/drawing/2014/main" id="{21526B2C-CBA9-4DCB-9A11-1767057AB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8775" y="4905375"/>
            <a:ext cx="355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en-US" altLang="ko-KR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z</a:t>
            </a:r>
            <a:r>
              <a:rPr kumimoji="0" lang="en-US" altLang="ko-KR" i="1" baseline="-25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endParaRPr kumimoji="0" lang="en-US" altLang="ko-KR" i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62864" name="Text Box 48">
            <a:extLst>
              <a:ext uri="{FF2B5EF4-FFF2-40B4-BE49-F238E27FC236}">
                <a16:creationId xmlns:a16="http://schemas.microsoft.com/office/drawing/2014/main" id="{7DCCBEC9-4873-498F-987C-E54790F54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9113" y="5799138"/>
            <a:ext cx="55689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sz="1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General Sequence of Translate-rotate Transformation</a:t>
            </a:r>
            <a:endParaRPr lang="en-US" altLang="ko-KR" sz="240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C8F287DA-B927-469C-8A9E-EA86AA89A6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800">
                <a:ea typeface="굴림" panose="020B0600000101010101" pitchFamily="50" charset="-127"/>
              </a:rPr>
              <a:t>Transformation from </a:t>
            </a:r>
            <a:br>
              <a:rPr lang="en-US" altLang="ko-KR" sz="2800">
                <a:ea typeface="굴림" panose="020B0600000101010101" pitchFamily="50" charset="-127"/>
              </a:rPr>
            </a:br>
            <a:r>
              <a:rPr lang="en-US" altLang="ko-KR" sz="2800">
                <a:ea typeface="굴림" panose="020B0600000101010101" pitchFamily="50" charset="-127"/>
              </a:rPr>
              <a:t>WC to VC (cont’)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2275F2B5-3B72-41C0-B220-FE0EA6C56C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Translation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View reference point (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  <a:r>
              <a:rPr lang="en-US" altLang="ko-KR" b="1" i="1" baseline="-25000"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  <a:r>
              <a:rPr lang="en-US" altLang="ko-KR">
                <a:ea typeface="굴림" panose="020B0600000101010101" pitchFamily="50" charset="-127"/>
              </a:rPr>
              <a:t>, 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</a:rPr>
              <a:t>y</a:t>
            </a:r>
            <a:r>
              <a:rPr lang="en-US" altLang="ko-KR" b="1" i="1" baseline="-25000"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  <a:r>
              <a:rPr lang="en-US" altLang="ko-KR">
                <a:ea typeface="굴림" panose="020B0600000101010101" pitchFamily="50" charset="-127"/>
              </a:rPr>
              <a:t>, 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</a:rPr>
              <a:t>z</a:t>
            </a:r>
            <a:r>
              <a:rPr lang="en-US" altLang="ko-KR" b="1" i="1" baseline="-25000"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  <a:r>
              <a:rPr lang="en-US" altLang="ko-KR">
                <a:ea typeface="굴림" panose="020B0600000101010101" pitchFamily="50" charset="-127"/>
              </a:rPr>
              <a:t>)</a:t>
            </a:r>
          </a:p>
          <a:p>
            <a:pPr lvl="1" eaLnBrk="1" hangingPunct="1"/>
            <a:endParaRPr lang="en-US" altLang="ko-KR">
              <a:ea typeface="굴림" panose="020B0600000101010101" pitchFamily="50" charset="-127"/>
            </a:endParaRPr>
          </a:p>
          <a:p>
            <a:pPr lvl="1" eaLnBrk="1" hangingPunct="1"/>
            <a:endParaRPr lang="en-US" altLang="ko-KR">
              <a:ea typeface="굴림" panose="020B0600000101010101" pitchFamily="50" charset="-127"/>
            </a:endParaRPr>
          </a:p>
          <a:p>
            <a:pPr lvl="1" eaLnBrk="1" hangingPunct="1"/>
            <a:endParaRPr lang="en-US" altLang="ko-KR">
              <a:ea typeface="굴림" panose="020B0600000101010101" pitchFamily="50" charset="-127"/>
            </a:endParaRPr>
          </a:p>
          <a:p>
            <a:pPr lvl="1" eaLnBrk="1" hangingPunct="1"/>
            <a:endParaRPr lang="en-US" altLang="ko-KR"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Rotation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Rotate about the 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  <a:r>
              <a:rPr lang="en-US" altLang="ko-KR" b="1" i="1" baseline="-25000">
                <a:latin typeface="Times New Roman" panose="02020603050405020304" pitchFamily="18" charset="0"/>
                <a:ea typeface="굴림" panose="020B0600000101010101" pitchFamily="50" charset="-127"/>
              </a:rPr>
              <a:t>w</a:t>
            </a:r>
            <a:r>
              <a:rPr lang="en-US" altLang="ko-KR">
                <a:ea typeface="굴림" panose="020B0600000101010101" pitchFamily="50" charset="-127"/>
              </a:rPr>
              <a:t> to bring 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</a:rPr>
              <a:t>z</a:t>
            </a:r>
            <a:r>
              <a:rPr lang="en-US" altLang="ko-KR" b="1" i="1" baseline="-25000">
                <a:latin typeface="Times New Roman" panose="02020603050405020304" pitchFamily="18" charset="0"/>
                <a:ea typeface="굴림" panose="020B0600000101010101" pitchFamily="50" charset="-127"/>
              </a:rPr>
              <a:t>v</a:t>
            </a:r>
            <a:r>
              <a:rPr lang="en-US" altLang="ko-KR">
                <a:ea typeface="굴림" panose="020B0600000101010101" pitchFamily="50" charset="-127"/>
              </a:rPr>
              <a:t> into the 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  <a:r>
              <a:rPr lang="en-US" altLang="ko-KR" b="1" i="1" baseline="-25000">
                <a:latin typeface="Times New Roman" panose="02020603050405020304" pitchFamily="18" charset="0"/>
                <a:ea typeface="굴림" panose="020B0600000101010101" pitchFamily="50" charset="-127"/>
              </a:rPr>
              <a:t>w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</a:rPr>
              <a:t>z</a:t>
            </a:r>
            <a:r>
              <a:rPr lang="en-US" altLang="ko-KR" b="1" i="1" baseline="-25000">
                <a:latin typeface="Times New Roman" panose="02020603050405020304" pitchFamily="18" charset="0"/>
                <a:ea typeface="굴림" panose="020B0600000101010101" pitchFamily="50" charset="-127"/>
              </a:rPr>
              <a:t>w</a:t>
            </a:r>
            <a:r>
              <a:rPr lang="en-US" altLang="ko-KR">
                <a:ea typeface="굴림" panose="020B0600000101010101" pitchFamily="50" charset="-127"/>
              </a:rPr>
              <a:t> plane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Rotate about the 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</a:rPr>
              <a:t>y</a:t>
            </a:r>
            <a:r>
              <a:rPr lang="en-US" altLang="ko-KR" b="1" i="1" baseline="-25000">
                <a:latin typeface="Times New Roman" panose="02020603050405020304" pitchFamily="18" charset="0"/>
                <a:ea typeface="굴림" panose="020B0600000101010101" pitchFamily="50" charset="-127"/>
              </a:rPr>
              <a:t>w</a:t>
            </a:r>
            <a:r>
              <a:rPr lang="en-US" altLang="ko-KR">
                <a:ea typeface="굴림" panose="020B0600000101010101" pitchFamily="50" charset="-127"/>
              </a:rPr>
              <a:t> to align the 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</a:rPr>
              <a:t>z</a:t>
            </a:r>
            <a:r>
              <a:rPr lang="en-US" altLang="ko-KR" b="1" i="1" baseline="-25000">
                <a:latin typeface="Times New Roman" panose="02020603050405020304" pitchFamily="18" charset="0"/>
                <a:ea typeface="굴림" panose="020B0600000101010101" pitchFamily="50" charset="-127"/>
              </a:rPr>
              <a:t>w</a:t>
            </a:r>
            <a:r>
              <a:rPr lang="en-US" altLang="ko-KR">
                <a:ea typeface="굴림" panose="020B0600000101010101" pitchFamily="50" charset="-127"/>
              </a:rPr>
              <a:t> and 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</a:rPr>
              <a:t>z</a:t>
            </a:r>
            <a:r>
              <a:rPr lang="en-US" altLang="ko-KR" b="1" i="1" baseline="-25000">
                <a:latin typeface="Times New Roman" panose="02020603050405020304" pitchFamily="18" charset="0"/>
                <a:ea typeface="굴림" panose="020B0600000101010101" pitchFamily="50" charset="-127"/>
              </a:rPr>
              <a:t>v</a:t>
            </a:r>
            <a:endParaRPr lang="en-US" altLang="ko-KR" b="1" i="1"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Rotate about the 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</a:rPr>
              <a:t>z</a:t>
            </a:r>
            <a:r>
              <a:rPr lang="en-US" altLang="ko-KR" b="1" i="1" baseline="-25000">
                <a:latin typeface="Times New Roman" panose="02020603050405020304" pitchFamily="18" charset="0"/>
                <a:ea typeface="굴림" panose="020B0600000101010101" pitchFamily="50" charset="-127"/>
              </a:rPr>
              <a:t>w</a:t>
            </a:r>
            <a:r>
              <a:rPr lang="en-US" altLang="ko-KR">
                <a:ea typeface="굴림" panose="020B0600000101010101" pitchFamily="50" charset="-127"/>
              </a:rPr>
              <a:t> to align the 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</a:rPr>
              <a:t>y</a:t>
            </a:r>
            <a:r>
              <a:rPr lang="en-US" altLang="ko-KR" b="1" i="1" baseline="-25000">
                <a:latin typeface="Times New Roman" panose="02020603050405020304" pitchFamily="18" charset="0"/>
                <a:ea typeface="굴림" panose="020B0600000101010101" pitchFamily="50" charset="-127"/>
              </a:rPr>
              <a:t>w</a:t>
            </a:r>
            <a:r>
              <a:rPr lang="en-US" altLang="ko-KR">
                <a:ea typeface="굴림" panose="020B0600000101010101" pitchFamily="50" charset="-127"/>
              </a:rPr>
              <a:t> and 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</a:rPr>
              <a:t>y</a:t>
            </a:r>
            <a:r>
              <a:rPr lang="en-US" altLang="ko-KR" b="1" i="1" baseline="-25000">
                <a:latin typeface="Times New Roman" panose="02020603050405020304" pitchFamily="18" charset="0"/>
                <a:ea typeface="굴림" panose="020B0600000101010101" pitchFamily="50" charset="-127"/>
              </a:rPr>
              <a:t>v</a:t>
            </a:r>
            <a:endParaRPr lang="en-US" altLang="ko-KR" b="1" i="1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graphicFrame>
        <p:nvGraphicFramePr>
          <p:cNvPr id="22532" name="Object 7">
            <a:extLst>
              <a:ext uri="{FF2B5EF4-FFF2-40B4-BE49-F238E27FC236}">
                <a16:creationId xmlns:a16="http://schemas.microsoft.com/office/drawing/2014/main" id="{A0BBC171-E710-4252-AB5E-872A3FFB5D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6238" y="2462213"/>
          <a:ext cx="2879725" cy="197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Equation" r:id="rId3" imgW="1333500" imgH="914400" progId="Equation.3">
                  <p:embed/>
                </p:oleObj>
              </mc:Choice>
              <mc:Fallback>
                <p:oleObj name="Equation" r:id="rId3" imgW="1333500" imgH="914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462213"/>
                        <a:ext cx="2879725" cy="197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C067429-70E5-4061-A207-650B6C5F5B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800">
                <a:ea typeface="굴림" panose="020B0600000101010101" pitchFamily="50" charset="-127"/>
              </a:rPr>
              <a:t>Transformation from </a:t>
            </a:r>
            <a:br>
              <a:rPr lang="en-US" altLang="ko-KR" sz="2800">
                <a:ea typeface="굴림" panose="020B0600000101010101" pitchFamily="50" charset="-127"/>
              </a:rPr>
            </a:br>
            <a:r>
              <a:rPr lang="en-US" altLang="ko-KR" sz="2800">
                <a:ea typeface="굴림" panose="020B0600000101010101" pitchFamily="50" charset="-127"/>
              </a:rPr>
              <a:t>WC to VC (cont’)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CA6F6CB2-856D-48D7-9156-7FFCB424AD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Rotation by 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</a:rPr>
              <a:t>uvn</a:t>
            </a:r>
            <a:r>
              <a:rPr lang="en-US" altLang="ko-KR">
                <a:ea typeface="굴림" panose="020B0600000101010101" pitchFamily="50" charset="-127"/>
              </a:rPr>
              <a:t> system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Calculate unit 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</a:rPr>
              <a:t>uvn</a:t>
            </a:r>
            <a:r>
              <a:rPr lang="en-US" altLang="ko-KR">
                <a:ea typeface="굴림" panose="020B0600000101010101" pitchFamily="50" charset="-127"/>
              </a:rPr>
              <a:t> vectors</a:t>
            </a:r>
          </a:p>
          <a:p>
            <a:pPr lvl="2" eaLnBrk="1" hangingPunct="1"/>
            <a:r>
              <a:rPr lang="en-US" altLang="ko-KR" b="1"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>
                <a:ea typeface="굴림" panose="020B0600000101010101" pitchFamily="50" charset="-127"/>
              </a:rPr>
              <a:t>: view-plane normal vector</a:t>
            </a:r>
          </a:p>
          <a:p>
            <a:pPr lvl="2" eaLnBrk="1" hangingPunct="1"/>
            <a:r>
              <a:rPr lang="en-US" altLang="ko-KR" b="1">
                <a:latin typeface="Times New Roman" panose="02020603050405020304" pitchFamily="18" charset="0"/>
                <a:ea typeface="굴림" panose="020B0600000101010101" pitchFamily="50" charset="-127"/>
              </a:rPr>
              <a:t>V</a:t>
            </a:r>
            <a:r>
              <a:rPr lang="en-US" altLang="ko-KR">
                <a:ea typeface="굴림" panose="020B0600000101010101" pitchFamily="50" charset="-127"/>
              </a:rPr>
              <a:t>: view-up vector</a:t>
            </a:r>
          </a:p>
          <a:p>
            <a:pPr lvl="2" eaLnBrk="1" hangingPunct="1"/>
            <a:r>
              <a:rPr lang="en-US" altLang="ko-KR" b="1">
                <a:latin typeface="Times New Roman" panose="02020603050405020304" pitchFamily="18" charset="0"/>
                <a:ea typeface="굴림" panose="020B0600000101010101" pitchFamily="50" charset="-127"/>
              </a:rPr>
              <a:t>U</a:t>
            </a:r>
            <a:r>
              <a:rPr lang="en-US" altLang="ko-KR">
                <a:ea typeface="굴림" panose="020B0600000101010101" pitchFamily="50" charset="-127"/>
              </a:rPr>
              <a:t>: perpendicular to both N and V</a:t>
            </a:r>
          </a:p>
          <a:p>
            <a:pPr lvl="1" eaLnBrk="1" hangingPunct="1"/>
            <a:endParaRPr lang="en-US" altLang="ko-KR">
              <a:ea typeface="굴림" panose="020B0600000101010101" pitchFamily="50" charset="-127"/>
            </a:endParaRP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Form the composite rotation matrix</a:t>
            </a:r>
          </a:p>
        </p:txBody>
      </p:sp>
      <p:graphicFrame>
        <p:nvGraphicFramePr>
          <p:cNvPr id="23556" name="Object 6">
            <a:extLst>
              <a:ext uri="{FF2B5EF4-FFF2-40B4-BE49-F238E27FC236}">
                <a16:creationId xmlns:a16="http://schemas.microsoft.com/office/drawing/2014/main" id="{449B76C2-6267-4F1D-824B-EA5CE5B2A4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1500" y="1412875"/>
          <a:ext cx="3168650" cy="247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Equation" r:id="rId3" imgW="1460500" imgH="1143000" progId="Equation.3">
                  <p:embed/>
                </p:oleObj>
              </mc:Choice>
              <mc:Fallback>
                <p:oleObj name="Equation" r:id="rId3" imgW="1460500" imgH="1143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1412875"/>
                        <a:ext cx="3168650" cy="247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9">
            <a:extLst>
              <a:ext uri="{FF2B5EF4-FFF2-40B4-BE49-F238E27FC236}">
                <a16:creationId xmlns:a16="http://schemas.microsoft.com/office/drawing/2014/main" id="{6118CE91-3459-46CE-9A2F-2A77159161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4437063"/>
          <a:ext cx="2809875" cy="192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Equation" r:id="rId5" imgW="1333500" imgH="914400" progId="Equation.3">
                  <p:embed/>
                </p:oleObj>
              </mc:Choice>
              <mc:Fallback>
                <p:oleObj name="Equation" r:id="rId5" imgW="1333500" imgH="914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437063"/>
                        <a:ext cx="2809875" cy="192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10">
            <a:extLst>
              <a:ext uri="{FF2B5EF4-FFF2-40B4-BE49-F238E27FC236}">
                <a16:creationId xmlns:a16="http://schemas.microsoft.com/office/drawing/2014/main" id="{A9C5C8B7-6EE5-4123-AC5E-D95A4C497C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3438" y="5016500"/>
          <a:ext cx="29464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" name="Equation" r:id="rId7" imgW="939392" imgH="241195" progId="Equation.3">
                  <p:embed/>
                </p:oleObj>
              </mc:Choice>
              <mc:Fallback>
                <p:oleObj name="Equation" r:id="rId7" imgW="939392" imgH="24119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5016500"/>
                        <a:ext cx="2946400" cy="752475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AEDD86F9-6F05-4904-80B0-C48C9620E8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Viewing Transformation 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74FDA869-6371-4F59-B518-556A14780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679825"/>
            <a:ext cx="24177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buFont typeface="Wingdings" panose="05000000000000000000" pitchFamily="2" charset="2"/>
              <a:buNone/>
            </a:pPr>
            <a:r>
              <a:rPr kumimoji="0" lang="en-US" altLang="ko-KR" sz="2000">
                <a:solidFill>
                  <a:srgbClr val="CC0000"/>
                </a:solidFill>
              </a:rPr>
              <a:t>Projection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kumimoji="0" lang="en-US" altLang="ko-KR" sz="2000">
                <a:solidFill>
                  <a:srgbClr val="CC0000"/>
                </a:solidFill>
              </a:rPr>
              <a:t>Transformation</a:t>
            </a:r>
            <a:r>
              <a:rPr kumimoji="0" lang="en-US" altLang="ko-KR" sz="2000"/>
              <a:t> </a:t>
            </a:r>
          </a:p>
        </p:txBody>
      </p:sp>
      <p:sp>
        <p:nvSpPr>
          <p:cNvPr id="163844" name="AutoShape 4">
            <a:extLst>
              <a:ext uri="{FF2B5EF4-FFF2-40B4-BE49-F238E27FC236}">
                <a16:creationId xmlns:a16="http://schemas.microsoft.com/office/drawing/2014/main" id="{59BC17CC-A92D-4EBE-8E66-A11B723D4C51}"/>
              </a:ext>
            </a:extLst>
          </p:cNvPr>
          <p:cNvSpPr>
            <a:spLocks/>
          </p:cNvSpPr>
          <p:nvPr/>
        </p:nvSpPr>
        <p:spPr bwMode="auto">
          <a:xfrm>
            <a:off x="6040438" y="3644900"/>
            <a:ext cx="185737" cy="971550"/>
          </a:xfrm>
          <a:prstGeom prst="rightBrace">
            <a:avLst>
              <a:gd name="adj1" fmla="val 4359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845" name="Rectangle 5">
            <a:extLst>
              <a:ext uri="{FF2B5EF4-FFF2-40B4-BE49-F238E27FC236}">
                <a16:creationId xmlns:a16="http://schemas.microsoft.com/office/drawing/2014/main" id="{715EEA19-E150-4B80-A5A0-8CC2A578A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625" y="1973263"/>
            <a:ext cx="35083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kumimoji="0"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3D Object Coordinate  </a:t>
            </a:r>
          </a:p>
        </p:txBody>
      </p:sp>
      <p:sp>
        <p:nvSpPr>
          <p:cNvPr id="24582" name="AutoShape 6">
            <a:extLst>
              <a:ext uri="{FF2B5EF4-FFF2-40B4-BE49-F238E27FC236}">
                <a16:creationId xmlns:a16="http://schemas.microsoft.com/office/drawing/2014/main" id="{84E77733-47D9-4532-A932-744266F60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550" y="2354263"/>
            <a:ext cx="3552825" cy="358775"/>
          </a:xfrm>
          <a:prstGeom prst="roundRect">
            <a:avLst>
              <a:gd name="adj" fmla="val 26667"/>
            </a:avLst>
          </a:prstGeom>
          <a:solidFill>
            <a:schemeClr val="bg1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 b="1"/>
              <a:t>Model Transformation</a:t>
            </a:r>
          </a:p>
        </p:txBody>
      </p:sp>
      <p:sp>
        <p:nvSpPr>
          <p:cNvPr id="24583" name="AutoShape 7">
            <a:extLst>
              <a:ext uri="{FF2B5EF4-FFF2-40B4-BE49-F238E27FC236}">
                <a16:creationId xmlns:a16="http://schemas.microsoft.com/office/drawing/2014/main" id="{6B5CB5E1-4455-4CE4-8149-B77B32EC6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550" y="3133725"/>
            <a:ext cx="3552825" cy="358775"/>
          </a:xfrm>
          <a:prstGeom prst="roundRect">
            <a:avLst>
              <a:gd name="adj" fmla="val 26667"/>
            </a:avLst>
          </a:prstGeom>
          <a:solidFill>
            <a:schemeClr val="bg1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 b="1"/>
              <a:t>Viewing Transformation</a:t>
            </a:r>
          </a:p>
        </p:txBody>
      </p:sp>
      <p:sp>
        <p:nvSpPr>
          <p:cNvPr id="24584" name="AutoShape 8">
            <a:extLst>
              <a:ext uri="{FF2B5EF4-FFF2-40B4-BE49-F238E27FC236}">
                <a16:creationId xmlns:a16="http://schemas.microsoft.com/office/drawing/2014/main" id="{693E129D-FE92-4A91-BB35-5C8E4D851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550" y="3930650"/>
            <a:ext cx="3552825" cy="358775"/>
          </a:xfrm>
          <a:prstGeom prst="roundRect">
            <a:avLst>
              <a:gd name="adj" fmla="val 26667"/>
            </a:avLst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 b="1">
                <a:solidFill>
                  <a:schemeClr val="bg1"/>
                </a:solidFill>
              </a:rPr>
              <a:t>Projection Transformation</a:t>
            </a:r>
          </a:p>
        </p:txBody>
      </p:sp>
      <p:sp>
        <p:nvSpPr>
          <p:cNvPr id="24585" name="AutoShape 9">
            <a:extLst>
              <a:ext uri="{FF2B5EF4-FFF2-40B4-BE49-F238E27FC236}">
                <a16:creationId xmlns:a16="http://schemas.microsoft.com/office/drawing/2014/main" id="{E43B82DE-31E0-4D8C-AD57-7CA3228AC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550" y="4714875"/>
            <a:ext cx="3552825" cy="358775"/>
          </a:xfrm>
          <a:prstGeom prst="roundRect">
            <a:avLst>
              <a:gd name="adj" fmla="val 26667"/>
            </a:avLst>
          </a:prstGeom>
          <a:solidFill>
            <a:schemeClr val="bg1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 b="1"/>
              <a:t>Viewport</a:t>
            </a:r>
            <a:r>
              <a:rPr kumimoji="0" lang="en-US" altLang="ko-KR" sz="1800" b="1">
                <a:solidFill>
                  <a:srgbClr val="B8B598"/>
                </a:solidFill>
              </a:rPr>
              <a:t> </a:t>
            </a:r>
            <a:r>
              <a:rPr kumimoji="0" lang="en-US" altLang="ko-KR" sz="1800" b="1"/>
              <a:t>Transformation</a:t>
            </a:r>
          </a:p>
        </p:txBody>
      </p:sp>
      <p:cxnSp>
        <p:nvCxnSpPr>
          <p:cNvPr id="24586" name="AutoShape 10">
            <a:extLst>
              <a:ext uri="{FF2B5EF4-FFF2-40B4-BE49-F238E27FC236}">
                <a16:creationId xmlns:a16="http://schemas.microsoft.com/office/drawing/2014/main" id="{9D59C338-0BEA-43F1-AAA9-57BE75413AF0}"/>
              </a:ext>
            </a:extLst>
          </p:cNvPr>
          <p:cNvCxnSpPr>
            <a:cxnSpLocks noChangeShapeType="1"/>
            <a:endCxn id="24583" idx="0"/>
          </p:cNvCxnSpPr>
          <p:nvPr/>
        </p:nvCxnSpPr>
        <p:spPr bwMode="auto">
          <a:xfrm>
            <a:off x="2874963" y="2705100"/>
            <a:ext cx="0" cy="414338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7" name="AutoShape 11">
            <a:extLst>
              <a:ext uri="{FF2B5EF4-FFF2-40B4-BE49-F238E27FC236}">
                <a16:creationId xmlns:a16="http://schemas.microsoft.com/office/drawing/2014/main" id="{B70A71CE-34F0-4E0D-AC4F-43C72B150827}"/>
              </a:ext>
            </a:extLst>
          </p:cNvPr>
          <p:cNvCxnSpPr>
            <a:cxnSpLocks noChangeShapeType="1"/>
            <a:stCxn id="24583" idx="2"/>
            <a:endCxn id="24584" idx="0"/>
          </p:cNvCxnSpPr>
          <p:nvPr/>
        </p:nvCxnSpPr>
        <p:spPr bwMode="auto">
          <a:xfrm>
            <a:off x="2876550" y="3508375"/>
            <a:ext cx="0" cy="4064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8" name="AutoShape 12">
            <a:extLst>
              <a:ext uri="{FF2B5EF4-FFF2-40B4-BE49-F238E27FC236}">
                <a16:creationId xmlns:a16="http://schemas.microsoft.com/office/drawing/2014/main" id="{3CB7A201-8E19-4DC5-8818-A77D966FA4FC}"/>
              </a:ext>
            </a:extLst>
          </p:cNvPr>
          <p:cNvCxnSpPr>
            <a:cxnSpLocks noChangeShapeType="1"/>
            <a:endCxn id="24585" idx="0"/>
          </p:cNvCxnSpPr>
          <p:nvPr/>
        </p:nvCxnSpPr>
        <p:spPr bwMode="auto">
          <a:xfrm>
            <a:off x="2874963" y="4284663"/>
            <a:ext cx="0" cy="4159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9" name="AutoShape 13">
            <a:extLst>
              <a:ext uri="{FF2B5EF4-FFF2-40B4-BE49-F238E27FC236}">
                <a16:creationId xmlns:a16="http://schemas.microsoft.com/office/drawing/2014/main" id="{BE7A5FEE-06C1-4C16-B772-CADA5961E571}"/>
              </a:ext>
            </a:extLst>
          </p:cNvPr>
          <p:cNvCxnSpPr>
            <a:cxnSpLocks noChangeShapeType="1"/>
            <a:stCxn id="24585" idx="2"/>
          </p:cNvCxnSpPr>
          <p:nvPr/>
        </p:nvCxnSpPr>
        <p:spPr bwMode="auto">
          <a:xfrm>
            <a:off x="2874963" y="5087938"/>
            <a:ext cx="0" cy="4143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0" name="AutoShape 14">
            <a:extLst>
              <a:ext uri="{FF2B5EF4-FFF2-40B4-BE49-F238E27FC236}">
                <a16:creationId xmlns:a16="http://schemas.microsoft.com/office/drawing/2014/main" id="{43767195-31FE-4585-AE2D-D5A2F54F000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76550" y="1995488"/>
            <a:ext cx="0" cy="3508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855" name="Rectangle 15">
            <a:extLst>
              <a:ext uri="{FF2B5EF4-FFF2-40B4-BE49-F238E27FC236}">
                <a16:creationId xmlns:a16="http://schemas.microsoft.com/office/drawing/2014/main" id="{8D299BA4-8F87-41C4-B569-25F54E8AB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625" y="2738438"/>
            <a:ext cx="35083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kumimoji="0"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3D World Coordinate  </a:t>
            </a:r>
          </a:p>
        </p:txBody>
      </p:sp>
      <p:sp>
        <p:nvSpPr>
          <p:cNvPr id="163856" name="Rectangle 16">
            <a:extLst>
              <a:ext uri="{FF2B5EF4-FFF2-40B4-BE49-F238E27FC236}">
                <a16:creationId xmlns:a16="http://schemas.microsoft.com/office/drawing/2014/main" id="{518D5CD5-9804-4240-9651-44DFA3671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625" y="3535363"/>
            <a:ext cx="35083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kumimoji="0"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3D Viewing Coordinate  </a:t>
            </a:r>
          </a:p>
        </p:txBody>
      </p:sp>
      <p:sp>
        <p:nvSpPr>
          <p:cNvPr id="163857" name="Rectangle 17">
            <a:extLst>
              <a:ext uri="{FF2B5EF4-FFF2-40B4-BE49-F238E27FC236}">
                <a16:creationId xmlns:a16="http://schemas.microsoft.com/office/drawing/2014/main" id="{7D238A68-FD5F-40C9-9A13-554265714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625" y="4324350"/>
            <a:ext cx="35083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kumimoji="0"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2D Projection Coordinate  </a:t>
            </a:r>
          </a:p>
        </p:txBody>
      </p:sp>
      <p:sp>
        <p:nvSpPr>
          <p:cNvPr id="163858" name="Rectangle 18">
            <a:extLst>
              <a:ext uri="{FF2B5EF4-FFF2-40B4-BE49-F238E27FC236}">
                <a16:creationId xmlns:a16="http://schemas.microsoft.com/office/drawing/2014/main" id="{4E1DF1D9-95D8-445F-868E-DDC5B3502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625" y="5127625"/>
            <a:ext cx="35083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kumimoji="0"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2D Device Coordinate  </a:t>
            </a:r>
          </a:p>
        </p:txBody>
      </p:sp>
      <p:sp>
        <p:nvSpPr>
          <p:cNvPr id="24595" name="Text Box 19">
            <a:extLst>
              <a:ext uri="{FF2B5EF4-FFF2-40B4-BE49-F238E27FC236}">
                <a16:creationId xmlns:a16="http://schemas.microsoft.com/office/drawing/2014/main" id="{83E97B60-E2C6-43A9-BB8E-67D97C8DF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9663" y="5516563"/>
            <a:ext cx="9540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 b="1" i="1">
                <a:latin typeface="Times New Roman" panose="02020603050405020304" pitchFamily="18" charset="0"/>
              </a:rPr>
              <a:t>p</a:t>
            </a:r>
            <a:r>
              <a:rPr kumimoji="0" lang="en-US" altLang="ko-KR" sz="1800" b="1">
                <a:latin typeface="Times New Roman" panose="02020603050405020304" pitchFamily="18" charset="0"/>
              </a:rPr>
              <a:t>(</a:t>
            </a:r>
            <a:r>
              <a:rPr kumimoji="0" lang="en-US" altLang="ko-KR" sz="1800" b="1" i="1">
                <a:latin typeface="Times New Roman" panose="02020603050405020304" pitchFamily="18" charset="0"/>
              </a:rPr>
              <a:t>x’</a:t>
            </a:r>
            <a:r>
              <a:rPr kumimoji="0" lang="en-US" altLang="ko-KR" sz="1800" b="1">
                <a:latin typeface="Times New Roman" panose="02020603050405020304" pitchFamily="18" charset="0"/>
              </a:rPr>
              <a:t>, </a:t>
            </a:r>
            <a:r>
              <a:rPr kumimoji="0" lang="en-US" altLang="ko-KR" sz="1800" b="1" i="1">
                <a:latin typeface="Times New Roman" panose="02020603050405020304" pitchFamily="18" charset="0"/>
              </a:rPr>
              <a:t>y’</a:t>
            </a:r>
            <a:r>
              <a:rPr kumimoji="0" lang="en-US" altLang="ko-KR" sz="1800" b="1">
                <a:latin typeface="Times New Roman" panose="02020603050405020304" pitchFamily="18" charset="0"/>
              </a:rPr>
              <a:t>)</a:t>
            </a:r>
            <a:r>
              <a:rPr kumimoji="0" lang="en-US" altLang="ko-KR" sz="1800" b="1"/>
              <a:t> or </a:t>
            </a:r>
            <a:r>
              <a:rPr kumimoji="0" lang="en-US" altLang="ko-KR" sz="1800" b="1" i="1">
                <a:latin typeface="Times New Roman" panose="02020603050405020304" pitchFamily="18" charset="0"/>
              </a:rPr>
              <a:t>p</a:t>
            </a:r>
            <a:r>
              <a:rPr kumimoji="0" lang="en-US" altLang="ko-KR" sz="1800" b="1">
                <a:latin typeface="Times New Roman" panose="02020603050405020304" pitchFamily="18" charset="0"/>
              </a:rPr>
              <a:t>(</a:t>
            </a:r>
            <a:r>
              <a:rPr kumimoji="0" lang="en-US" altLang="ko-KR" sz="1800" b="1" i="1">
                <a:latin typeface="Times New Roman" panose="02020603050405020304" pitchFamily="18" charset="0"/>
              </a:rPr>
              <a:t>u</a:t>
            </a:r>
            <a:r>
              <a:rPr kumimoji="0" lang="en-US" altLang="ko-KR" sz="1800" b="1">
                <a:latin typeface="Times New Roman" panose="02020603050405020304" pitchFamily="18" charset="0"/>
              </a:rPr>
              <a:t>, </a:t>
            </a:r>
            <a:r>
              <a:rPr kumimoji="0" lang="en-US" altLang="ko-KR" sz="1800" b="1" i="1">
                <a:latin typeface="Times New Roman" panose="02020603050405020304" pitchFamily="18" charset="0"/>
              </a:rPr>
              <a:t>v</a:t>
            </a:r>
            <a:r>
              <a:rPr kumimoji="0" lang="en-US" altLang="ko-KR" sz="1800" b="1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24596" name="Text Box 20">
            <a:extLst>
              <a:ext uri="{FF2B5EF4-FFF2-40B4-BE49-F238E27FC236}">
                <a16:creationId xmlns:a16="http://schemas.microsoft.com/office/drawing/2014/main" id="{84012063-9B5C-4912-876F-B3715C0EC6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3575" y="1628775"/>
            <a:ext cx="184626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 b="1" i="1">
                <a:latin typeface="Times New Roman" panose="02020603050405020304" pitchFamily="18" charset="0"/>
              </a:rPr>
              <a:t>P</a:t>
            </a:r>
            <a:r>
              <a:rPr kumimoji="0" lang="en-US" altLang="ko-KR" sz="1800" b="1">
                <a:latin typeface="Times New Roman" panose="02020603050405020304" pitchFamily="18" charset="0"/>
              </a:rPr>
              <a:t>(</a:t>
            </a:r>
            <a:r>
              <a:rPr kumimoji="0" lang="en-US" altLang="ko-KR" sz="1800" b="1" i="1">
                <a:latin typeface="Times New Roman" panose="02020603050405020304" pitchFamily="18" charset="0"/>
              </a:rPr>
              <a:t>x, y, z</a:t>
            </a:r>
            <a:r>
              <a:rPr kumimoji="0" lang="en-US" altLang="ko-KR" sz="1800" b="1">
                <a:latin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EBA60BE8-5EA9-441B-8BE4-E90AF0C438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In Pipeline</a:t>
            </a:r>
          </a:p>
        </p:txBody>
      </p:sp>
      <p:sp>
        <p:nvSpPr>
          <p:cNvPr id="7171" name="AutoShape 4">
            <a:extLst>
              <a:ext uri="{FF2B5EF4-FFF2-40B4-BE49-F238E27FC236}">
                <a16:creationId xmlns:a16="http://schemas.microsoft.com/office/drawing/2014/main" id="{3665F484-63D6-463A-9991-BC1E0F7DE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" y="1684338"/>
            <a:ext cx="3141663" cy="304800"/>
          </a:xfrm>
          <a:prstGeom prst="roundRect">
            <a:avLst>
              <a:gd name="adj" fmla="val 26667"/>
            </a:avLst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 b="1">
                <a:solidFill>
                  <a:schemeClr val="bg1"/>
                </a:solidFill>
              </a:rPr>
              <a:t>Modeling Transformation</a:t>
            </a:r>
          </a:p>
        </p:txBody>
      </p:sp>
      <p:sp>
        <p:nvSpPr>
          <p:cNvPr id="7172" name="AutoShape 5">
            <a:extLst>
              <a:ext uri="{FF2B5EF4-FFF2-40B4-BE49-F238E27FC236}">
                <a16:creationId xmlns:a16="http://schemas.microsoft.com/office/drawing/2014/main" id="{B902891F-B161-4708-8AC5-1BD2A5E22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" y="2370138"/>
            <a:ext cx="3141663" cy="304800"/>
          </a:xfrm>
          <a:prstGeom prst="roundRect">
            <a:avLst>
              <a:gd name="adj" fmla="val 26667"/>
            </a:avLst>
          </a:prstGeom>
          <a:solidFill>
            <a:schemeClr val="bg1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 b="1"/>
              <a:t>Lighting</a:t>
            </a:r>
          </a:p>
        </p:txBody>
      </p:sp>
      <p:sp>
        <p:nvSpPr>
          <p:cNvPr id="7173" name="AutoShape 6">
            <a:extLst>
              <a:ext uri="{FF2B5EF4-FFF2-40B4-BE49-F238E27FC236}">
                <a16:creationId xmlns:a16="http://schemas.microsoft.com/office/drawing/2014/main" id="{7D04DF8B-DA2E-48B3-B1E9-E06B866EC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" y="3055938"/>
            <a:ext cx="3141663" cy="304800"/>
          </a:xfrm>
          <a:prstGeom prst="roundRect">
            <a:avLst>
              <a:gd name="adj" fmla="val 26667"/>
            </a:avLst>
          </a:prstGeom>
          <a:solidFill>
            <a:schemeClr val="bg1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 b="1"/>
              <a:t>Viewing Transformation</a:t>
            </a:r>
          </a:p>
        </p:txBody>
      </p:sp>
      <p:sp>
        <p:nvSpPr>
          <p:cNvPr id="7174" name="AutoShape 7">
            <a:extLst>
              <a:ext uri="{FF2B5EF4-FFF2-40B4-BE49-F238E27FC236}">
                <a16:creationId xmlns:a16="http://schemas.microsoft.com/office/drawing/2014/main" id="{FF62B024-523B-4F13-9454-5AA6F0FAB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" y="3733800"/>
            <a:ext cx="3141663" cy="304800"/>
          </a:xfrm>
          <a:prstGeom prst="roundRect">
            <a:avLst>
              <a:gd name="adj" fmla="val 26667"/>
            </a:avLst>
          </a:prstGeom>
          <a:solidFill>
            <a:schemeClr val="bg1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 b="1"/>
              <a:t>Projection Transformation</a:t>
            </a:r>
          </a:p>
        </p:txBody>
      </p:sp>
      <p:sp>
        <p:nvSpPr>
          <p:cNvPr id="7175" name="AutoShape 8">
            <a:extLst>
              <a:ext uri="{FF2B5EF4-FFF2-40B4-BE49-F238E27FC236}">
                <a16:creationId xmlns:a16="http://schemas.microsoft.com/office/drawing/2014/main" id="{0137EAE9-586A-493B-921B-0C2078878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" y="4419600"/>
            <a:ext cx="3141663" cy="304800"/>
          </a:xfrm>
          <a:prstGeom prst="roundRect">
            <a:avLst>
              <a:gd name="adj" fmla="val 26667"/>
            </a:avLst>
          </a:prstGeom>
          <a:solidFill>
            <a:schemeClr val="bg1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 b="1"/>
              <a:t>Clipping</a:t>
            </a:r>
          </a:p>
        </p:txBody>
      </p:sp>
      <p:sp>
        <p:nvSpPr>
          <p:cNvPr id="7176" name="AutoShape 9">
            <a:extLst>
              <a:ext uri="{FF2B5EF4-FFF2-40B4-BE49-F238E27FC236}">
                <a16:creationId xmlns:a16="http://schemas.microsoft.com/office/drawing/2014/main" id="{5E9E2356-E5C6-4153-A154-6123A794E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" y="5105400"/>
            <a:ext cx="3141663" cy="304800"/>
          </a:xfrm>
          <a:prstGeom prst="roundRect">
            <a:avLst>
              <a:gd name="adj" fmla="val 26667"/>
            </a:avLst>
          </a:prstGeom>
          <a:solidFill>
            <a:schemeClr val="bg1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 b="1"/>
              <a:t>Viewport Transformation</a:t>
            </a:r>
          </a:p>
        </p:txBody>
      </p:sp>
      <p:sp>
        <p:nvSpPr>
          <p:cNvPr id="7177" name="AutoShape 10">
            <a:extLst>
              <a:ext uri="{FF2B5EF4-FFF2-40B4-BE49-F238E27FC236}">
                <a16:creationId xmlns:a16="http://schemas.microsoft.com/office/drawing/2014/main" id="{3BEB39E0-1A98-44CF-91E4-43434E6FB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" y="5791200"/>
            <a:ext cx="3141663" cy="304800"/>
          </a:xfrm>
          <a:prstGeom prst="roundRect">
            <a:avLst>
              <a:gd name="adj" fmla="val 26667"/>
            </a:avLst>
          </a:prstGeom>
          <a:solidFill>
            <a:schemeClr val="bg1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 b="1"/>
              <a:t>Scan Conversion</a:t>
            </a:r>
          </a:p>
        </p:txBody>
      </p:sp>
      <p:cxnSp>
        <p:nvCxnSpPr>
          <p:cNvPr id="7178" name="AutoShape 11">
            <a:extLst>
              <a:ext uri="{FF2B5EF4-FFF2-40B4-BE49-F238E27FC236}">
                <a16:creationId xmlns:a16="http://schemas.microsoft.com/office/drawing/2014/main" id="{AD1CB6C2-25C7-46E6-900E-7BAC94C0BCEE}"/>
              </a:ext>
            </a:extLst>
          </p:cNvPr>
          <p:cNvCxnSpPr>
            <a:cxnSpLocks noChangeShapeType="1"/>
            <a:stCxn id="7171" idx="2"/>
            <a:endCxn id="7172" idx="0"/>
          </p:cNvCxnSpPr>
          <p:nvPr/>
        </p:nvCxnSpPr>
        <p:spPr bwMode="auto">
          <a:xfrm>
            <a:off x="2209800" y="2003425"/>
            <a:ext cx="0" cy="3524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9" name="AutoShape 12">
            <a:extLst>
              <a:ext uri="{FF2B5EF4-FFF2-40B4-BE49-F238E27FC236}">
                <a16:creationId xmlns:a16="http://schemas.microsoft.com/office/drawing/2014/main" id="{E9B0FF55-0D2D-46B8-8834-558CF07BFAFE}"/>
              </a:ext>
            </a:extLst>
          </p:cNvPr>
          <p:cNvCxnSpPr>
            <a:cxnSpLocks noChangeShapeType="1"/>
            <a:stCxn id="7172" idx="2"/>
            <a:endCxn id="7173" idx="0"/>
          </p:cNvCxnSpPr>
          <p:nvPr/>
        </p:nvCxnSpPr>
        <p:spPr bwMode="auto">
          <a:xfrm>
            <a:off x="2209800" y="2689225"/>
            <a:ext cx="0" cy="3524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0" name="AutoShape 13">
            <a:extLst>
              <a:ext uri="{FF2B5EF4-FFF2-40B4-BE49-F238E27FC236}">
                <a16:creationId xmlns:a16="http://schemas.microsoft.com/office/drawing/2014/main" id="{515E07C7-7D1F-430C-AE88-DD9E29F8E6FD}"/>
              </a:ext>
            </a:extLst>
          </p:cNvPr>
          <p:cNvCxnSpPr>
            <a:cxnSpLocks noChangeShapeType="1"/>
            <a:stCxn id="7173" idx="2"/>
            <a:endCxn id="7174" idx="0"/>
          </p:cNvCxnSpPr>
          <p:nvPr/>
        </p:nvCxnSpPr>
        <p:spPr bwMode="auto">
          <a:xfrm>
            <a:off x="2209800" y="3375025"/>
            <a:ext cx="0" cy="344488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1" name="AutoShape 14">
            <a:extLst>
              <a:ext uri="{FF2B5EF4-FFF2-40B4-BE49-F238E27FC236}">
                <a16:creationId xmlns:a16="http://schemas.microsoft.com/office/drawing/2014/main" id="{79BAD55A-8D94-41CD-B4A6-BE6B194FF328}"/>
              </a:ext>
            </a:extLst>
          </p:cNvPr>
          <p:cNvCxnSpPr>
            <a:cxnSpLocks noChangeShapeType="1"/>
            <a:stCxn id="7174" idx="2"/>
            <a:endCxn id="7175" idx="0"/>
          </p:cNvCxnSpPr>
          <p:nvPr/>
        </p:nvCxnSpPr>
        <p:spPr bwMode="auto">
          <a:xfrm>
            <a:off x="2209800" y="4052888"/>
            <a:ext cx="0" cy="3524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2" name="AutoShape 15">
            <a:extLst>
              <a:ext uri="{FF2B5EF4-FFF2-40B4-BE49-F238E27FC236}">
                <a16:creationId xmlns:a16="http://schemas.microsoft.com/office/drawing/2014/main" id="{862C9B91-833B-4574-B30E-738CA2EFE3F0}"/>
              </a:ext>
            </a:extLst>
          </p:cNvPr>
          <p:cNvCxnSpPr>
            <a:cxnSpLocks noChangeShapeType="1"/>
            <a:stCxn id="7175" idx="2"/>
            <a:endCxn id="7176" idx="0"/>
          </p:cNvCxnSpPr>
          <p:nvPr/>
        </p:nvCxnSpPr>
        <p:spPr bwMode="auto">
          <a:xfrm>
            <a:off x="2209800" y="4738688"/>
            <a:ext cx="0" cy="3524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3" name="AutoShape 16">
            <a:extLst>
              <a:ext uri="{FF2B5EF4-FFF2-40B4-BE49-F238E27FC236}">
                <a16:creationId xmlns:a16="http://schemas.microsoft.com/office/drawing/2014/main" id="{139224E3-96BC-467C-8D1B-31866E1A7919}"/>
              </a:ext>
            </a:extLst>
          </p:cNvPr>
          <p:cNvCxnSpPr>
            <a:cxnSpLocks noChangeShapeType="1"/>
            <a:stCxn id="7176" idx="2"/>
            <a:endCxn id="7177" idx="0"/>
          </p:cNvCxnSpPr>
          <p:nvPr/>
        </p:nvCxnSpPr>
        <p:spPr bwMode="auto">
          <a:xfrm>
            <a:off x="2209800" y="5424488"/>
            <a:ext cx="0" cy="3524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84" name="Text Box 17">
            <a:extLst>
              <a:ext uri="{FF2B5EF4-FFF2-40B4-BE49-F238E27FC236}">
                <a16:creationId xmlns:a16="http://schemas.microsoft.com/office/drawing/2014/main" id="{9F882DA8-B43A-417D-8BA0-25ECAC864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525" y="6324600"/>
            <a:ext cx="84455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 b="1"/>
              <a:t>Image</a:t>
            </a:r>
          </a:p>
        </p:txBody>
      </p:sp>
      <p:cxnSp>
        <p:nvCxnSpPr>
          <p:cNvPr id="7185" name="AutoShape 18">
            <a:extLst>
              <a:ext uri="{FF2B5EF4-FFF2-40B4-BE49-F238E27FC236}">
                <a16:creationId xmlns:a16="http://schemas.microsoft.com/office/drawing/2014/main" id="{386518FF-99C0-4EE2-ADF4-CAAEC03544B5}"/>
              </a:ext>
            </a:extLst>
          </p:cNvPr>
          <p:cNvCxnSpPr>
            <a:cxnSpLocks noChangeShapeType="1"/>
            <a:stCxn id="7177" idx="2"/>
            <a:endCxn id="7184" idx="0"/>
          </p:cNvCxnSpPr>
          <p:nvPr/>
        </p:nvCxnSpPr>
        <p:spPr bwMode="auto">
          <a:xfrm>
            <a:off x="2209800" y="6110288"/>
            <a:ext cx="0" cy="214312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86" name="Text Box 19">
            <a:extLst>
              <a:ext uri="{FF2B5EF4-FFF2-40B4-BE49-F238E27FC236}">
                <a16:creationId xmlns:a16="http://schemas.microsoft.com/office/drawing/2014/main" id="{1D42EBA1-BE63-4A58-A5E0-5B0E4AEF1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825" y="1143000"/>
            <a:ext cx="16319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 b="1"/>
              <a:t>3D Primitives</a:t>
            </a:r>
          </a:p>
        </p:txBody>
      </p:sp>
      <p:cxnSp>
        <p:nvCxnSpPr>
          <p:cNvPr id="7187" name="AutoShape 20">
            <a:extLst>
              <a:ext uri="{FF2B5EF4-FFF2-40B4-BE49-F238E27FC236}">
                <a16:creationId xmlns:a16="http://schemas.microsoft.com/office/drawing/2014/main" id="{963B6B97-8874-43B6-BDE7-5AFA862E6E3B}"/>
              </a:ext>
            </a:extLst>
          </p:cNvPr>
          <p:cNvCxnSpPr>
            <a:cxnSpLocks noChangeShapeType="1"/>
            <a:stCxn id="7186" idx="2"/>
          </p:cNvCxnSpPr>
          <p:nvPr/>
        </p:nvCxnSpPr>
        <p:spPr bwMode="auto">
          <a:xfrm>
            <a:off x="2209800" y="1371600"/>
            <a:ext cx="0" cy="29845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9" name="Text Box 21">
            <a:extLst>
              <a:ext uri="{FF2B5EF4-FFF2-40B4-BE49-F238E27FC236}">
                <a16:creationId xmlns:a16="http://schemas.microsoft.com/office/drawing/2014/main" id="{8A6F40AF-F974-4226-9ECA-228F0F3DB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1625600"/>
            <a:ext cx="5149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t>Transform into 3D World Coordinate System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7F0EEC02-91A7-4A62-88EF-1FC9E60869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Projection</a:t>
            </a:r>
            <a:r>
              <a:rPr lang="en-US" altLang="ko-KR" sz="2800">
                <a:ea typeface="굴림" panose="020B0600000101010101" pitchFamily="50" charset="-127"/>
              </a:rPr>
              <a:t>	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B4DA0FE7-B0FA-40F0-916B-B4286CF229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General definition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Transform points in 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>
                <a:ea typeface="굴림" panose="020B0600000101010101" pitchFamily="50" charset="-127"/>
              </a:rPr>
              <a:t>-space to 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</a:rPr>
              <a:t>m</a:t>
            </a:r>
            <a:r>
              <a:rPr lang="en-US" altLang="ko-KR">
                <a:ea typeface="굴림" panose="020B0600000101010101" pitchFamily="50" charset="-127"/>
              </a:rPr>
              <a:t>-space (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</a:rPr>
              <a:t>m</a:t>
            </a:r>
            <a:r>
              <a:rPr lang="en-US" altLang="ko-KR">
                <a:ea typeface="굴림" panose="020B0600000101010101" pitchFamily="50" charset="-127"/>
              </a:rPr>
              <a:t>&lt;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>
                <a:ea typeface="굴림" panose="020B0600000101010101" pitchFamily="50" charset="-127"/>
              </a:rPr>
              <a:t>)</a:t>
            </a:r>
          </a:p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In computer graphics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Map viewing coordinates to 2D screen coordinates</a:t>
            </a:r>
          </a:p>
        </p:txBody>
      </p:sp>
      <p:pic>
        <p:nvPicPr>
          <p:cNvPr id="25604" name="Picture 4">
            <a:extLst>
              <a:ext uri="{FF2B5EF4-FFF2-40B4-BE49-F238E27FC236}">
                <a16:creationId xmlns:a16="http://schemas.microsoft.com/office/drawing/2014/main" id="{B760F176-19DA-4A6F-853C-D297C8F76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302000"/>
            <a:ext cx="4676775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9D17BB59-4723-4F01-8072-698CC2E6E7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Taxonomy of Projections</a:t>
            </a:r>
          </a:p>
        </p:txBody>
      </p:sp>
      <p:grpSp>
        <p:nvGrpSpPr>
          <p:cNvPr id="26627" name="Group 33">
            <a:extLst>
              <a:ext uri="{FF2B5EF4-FFF2-40B4-BE49-F238E27FC236}">
                <a16:creationId xmlns:a16="http://schemas.microsoft.com/office/drawing/2014/main" id="{35FCD446-7899-4D66-85EC-84A8DD29AEEB}"/>
              </a:ext>
            </a:extLst>
          </p:cNvPr>
          <p:cNvGrpSpPr>
            <a:grpSpLocks/>
          </p:cNvGrpSpPr>
          <p:nvPr/>
        </p:nvGrpSpPr>
        <p:grpSpPr bwMode="auto">
          <a:xfrm>
            <a:off x="577850" y="1773238"/>
            <a:ext cx="7858125" cy="3743325"/>
            <a:chOff x="364" y="1117"/>
            <a:chExt cx="4950" cy="2358"/>
          </a:xfrm>
        </p:grpSpPr>
        <p:sp>
          <p:nvSpPr>
            <p:cNvPr id="26628" name="Text Box 3">
              <a:extLst>
                <a:ext uri="{FF2B5EF4-FFF2-40B4-BE49-F238E27FC236}">
                  <a16:creationId xmlns:a16="http://schemas.microsoft.com/office/drawing/2014/main" id="{AE34C73E-ADB5-4023-BDBE-52D81245D1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4" y="1117"/>
              <a:ext cx="244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ko-KR" sz="2400">
                  <a:latin typeface="Tahoma" panose="020B0604030504040204" pitchFamily="34" charset="0"/>
                </a:rPr>
                <a:t>Planar geometric projection</a:t>
              </a:r>
            </a:p>
          </p:txBody>
        </p:sp>
        <p:sp>
          <p:nvSpPr>
            <p:cNvPr id="29700" name="Line 4">
              <a:extLst>
                <a:ext uri="{FF2B5EF4-FFF2-40B4-BE49-F238E27FC236}">
                  <a16:creationId xmlns:a16="http://schemas.microsoft.com/office/drawing/2014/main" id="{F01AA0D8-8319-4098-8EE3-EB7C3D0288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1440"/>
              <a:ext cx="480" cy="2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701" name="Line 5">
              <a:extLst>
                <a:ext uri="{FF2B5EF4-FFF2-40B4-BE49-F238E27FC236}">
                  <a16:creationId xmlns:a16="http://schemas.microsoft.com/office/drawing/2014/main" id="{BE7E5595-0176-4B20-BDB5-B3C367938A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2" y="1434"/>
              <a:ext cx="592" cy="2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631" name="Text Box 6">
              <a:extLst>
                <a:ext uri="{FF2B5EF4-FFF2-40B4-BE49-F238E27FC236}">
                  <a16:creationId xmlns:a16="http://schemas.microsoft.com/office/drawing/2014/main" id="{5944198C-B713-420E-93A7-7D811EB488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680"/>
              <a:ext cx="6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ko-KR" sz="2000">
                  <a:latin typeface="Tahoma" panose="020B0604030504040204" pitchFamily="34" charset="0"/>
                </a:rPr>
                <a:t>Parallel</a:t>
              </a:r>
            </a:p>
          </p:txBody>
        </p:sp>
        <p:sp>
          <p:nvSpPr>
            <p:cNvPr id="29703" name="Text Box 7">
              <a:extLst>
                <a:ext uri="{FF2B5EF4-FFF2-40B4-BE49-F238E27FC236}">
                  <a16:creationId xmlns:a16="http://schemas.microsoft.com/office/drawing/2014/main" id="{A61A5ECC-AE11-4DE2-A847-1A821A444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1680"/>
              <a:ext cx="9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ko-KR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Perspective</a:t>
              </a:r>
            </a:p>
          </p:txBody>
        </p:sp>
        <p:sp>
          <p:nvSpPr>
            <p:cNvPr id="29704" name="Line 8">
              <a:extLst>
                <a:ext uri="{FF2B5EF4-FFF2-40B4-BE49-F238E27FC236}">
                  <a16:creationId xmlns:a16="http://schemas.microsoft.com/office/drawing/2014/main" id="{960BB8C3-F312-4FE0-A152-8299DD65A1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6" y="1968"/>
              <a:ext cx="480" cy="2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705" name="Line 9">
              <a:extLst>
                <a:ext uri="{FF2B5EF4-FFF2-40B4-BE49-F238E27FC236}">
                  <a16:creationId xmlns:a16="http://schemas.microsoft.com/office/drawing/2014/main" id="{671A6498-24A9-4855-97EC-C4ED48F95C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1968"/>
              <a:ext cx="448" cy="2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706" name="Text Box 10">
              <a:extLst>
                <a:ext uri="{FF2B5EF4-FFF2-40B4-BE49-F238E27FC236}">
                  <a16:creationId xmlns:a16="http://schemas.microsoft.com/office/drawing/2014/main" id="{5F3FD27B-08A6-4620-A8C9-8DB221941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256"/>
              <a:ext cx="103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ko-KR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Orthographic</a:t>
              </a:r>
            </a:p>
          </p:txBody>
        </p:sp>
        <p:sp>
          <p:nvSpPr>
            <p:cNvPr id="26636" name="Text Box 11">
              <a:extLst>
                <a:ext uri="{FF2B5EF4-FFF2-40B4-BE49-F238E27FC236}">
                  <a16:creationId xmlns:a16="http://schemas.microsoft.com/office/drawing/2014/main" id="{95C8F60B-0145-448B-9C33-949DFE0B6A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9" y="2256"/>
              <a:ext cx="6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ko-KR" sz="2000">
                  <a:latin typeface="Tahoma" panose="020B0604030504040204" pitchFamily="34" charset="0"/>
                </a:rPr>
                <a:t>Oblique</a:t>
              </a:r>
            </a:p>
          </p:txBody>
        </p:sp>
        <p:sp>
          <p:nvSpPr>
            <p:cNvPr id="29708" name="Line 12">
              <a:extLst>
                <a:ext uri="{FF2B5EF4-FFF2-40B4-BE49-F238E27FC236}">
                  <a16:creationId xmlns:a16="http://schemas.microsoft.com/office/drawing/2014/main" id="{AA87FD28-38FA-4A1D-B1B0-0642663C91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" y="2523"/>
              <a:ext cx="300" cy="2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709" name="Line 13">
              <a:extLst>
                <a:ext uri="{FF2B5EF4-FFF2-40B4-BE49-F238E27FC236}">
                  <a16:creationId xmlns:a16="http://schemas.microsoft.com/office/drawing/2014/main" id="{E39A6221-4D6D-4D35-AD3E-0290AA11C9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2523"/>
              <a:ext cx="194" cy="5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710" name="Line 14">
              <a:extLst>
                <a:ext uri="{FF2B5EF4-FFF2-40B4-BE49-F238E27FC236}">
                  <a16:creationId xmlns:a16="http://schemas.microsoft.com/office/drawing/2014/main" id="{1C34CF89-AB87-4DD9-AD92-A78495DB83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2523"/>
              <a:ext cx="9" cy="7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711" name="Line 15">
              <a:extLst>
                <a:ext uri="{FF2B5EF4-FFF2-40B4-BE49-F238E27FC236}">
                  <a16:creationId xmlns:a16="http://schemas.microsoft.com/office/drawing/2014/main" id="{3B1C8FEA-303F-4EA2-8873-190C2DEF62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5" y="2523"/>
              <a:ext cx="211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641" name="Text Box 16">
              <a:extLst>
                <a:ext uri="{FF2B5EF4-FFF2-40B4-BE49-F238E27FC236}">
                  <a16:creationId xmlns:a16="http://schemas.microsoft.com/office/drawing/2014/main" id="{A17DA1D1-335E-4698-A4F9-747A33B792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" y="2690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ko-KR" sz="2000">
                  <a:latin typeface="Tahoma" panose="020B0604030504040204" pitchFamily="34" charset="0"/>
                </a:rPr>
                <a:t>Top</a:t>
              </a:r>
            </a:p>
          </p:txBody>
        </p:sp>
        <p:sp>
          <p:nvSpPr>
            <p:cNvPr id="26642" name="Text Box 17">
              <a:extLst>
                <a:ext uri="{FF2B5EF4-FFF2-40B4-BE49-F238E27FC236}">
                  <a16:creationId xmlns:a16="http://schemas.microsoft.com/office/drawing/2014/main" id="{31F54BC2-40DD-4102-B03F-1F99B9353D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985"/>
              <a:ext cx="4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ko-KR" sz="2000">
                  <a:latin typeface="Tahoma" panose="020B0604030504040204" pitchFamily="34" charset="0"/>
                </a:rPr>
                <a:t>Front</a:t>
              </a:r>
            </a:p>
          </p:txBody>
        </p:sp>
        <p:sp>
          <p:nvSpPr>
            <p:cNvPr id="26643" name="Text Box 18">
              <a:extLst>
                <a:ext uri="{FF2B5EF4-FFF2-40B4-BE49-F238E27FC236}">
                  <a16:creationId xmlns:a16="http://schemas.microsoft.com/office/drawing/2014/main" id="{3B58C03B-C178-4662-B974-444E9E53CB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3225"/>
              <a:ext cx="4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ko-KR" sz="2000">
                  <a:latin typeface="Tahoma" panose="020B0604030504040204" pitchFamily="34" charset="0"/>
                </a:rPr>
                <a:t>Side</a:t>
              </a:r>
            </a:p>
          </p:txBody>
        </p:sp>
        <p:sp>
          <p:nvSpPr>
            <p:cNvPr id="26644" name="Text Box 19">
              <a:extLst>
                <a:ext uri="{FF2B5EF4-FFF2-40B4-BE49-F238E27FC236}">
                  <a16:creationId xmlns:a16="http://schemas.microsoft.com/office/drawing/2014/main" id="{82C53703-CEE0-4DE8-B48A-793B6AE845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793"/>
              <a:ext cx="99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ko-KR" sz="2000">
                  <a:latin typeface="Tahoma" panose="020B0604030504040204" pitchFamily="34" charset="0"/>
                </a:rPr>
                <a:t>Axonometric</a:t>
              </a:r>
            </a:p>
          </p:txBody>
        </p:sp>
        <p:sp>
          <p:nvSpPr>
            <p:cNvPr id="29716" name="Line 20">
              <a:extLst>
                <a:ext uri="{FF2B5EF4-FFF2-40B4-BE49-F238E27FC236}">
                  <a16:creationId xmlns:a16="http://schemas.microsoft.com/office/drawing/2014/main" id="{93A74639-13C7-4CD9-BE5D-4EF02ABF6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3" y="2523"/>
              <a:ext cx="28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646" name="Text Box 21">
              <a:extLst>
                <a:ext uri="{FF2B5EF4-FFF2-40B4-BE49-F238E27FC236}">
                  <a16:creationId xmlns:a16="http://schemas.microsoft.com/office/drawing/2014/main" id="{44FC2EE0-CF70-4856-96C1-79C82C6B20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9" y="2799"/>
              <a:ext cx="6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ko-KR" sz="2000">
                  <a:latin typeface="Tahoma" panose="020B0604030504040204" pitchFamily="34" charset="0"/>
                </a:rPr>
                <a:t>Cabinet</a:t>
              </a:r>
            </a:p>
          </p:txBody>
        </p:sp>
        <p:sp>
          <p:nvSpPr>
            <p:cNvPr id="29718" name="Line 22">
              <a:extLst>
                <a:ext uri="{FF2B5EF4-FFF2-40B4-BE49-F238E27FC236}">
                  <a16:creationId xmlns:a16="http://schemas.microsoft.com/office/drawing/2014/main" id="{2755B362-6FE5-4696-A89B-D50E56FC5D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4" y="2523"/>
              <a:ext cx="753" cy="5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648" name="Text Box 23">
              <a:extLst>
                <a:ext uri="{FF2B5EF4-FFF2-40B4-BE49-F238E27FC236}">
                  <a16:creationId xmlns:a16="http://schemas.microsoft.com/office/drawing/2014/main" id="{37C1D658-A323-449F-B06F-C1E4DB59EB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3" y="3135"/>
              <a:ext cx="6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ko-KR" sz="2000">
                  <a:latin typeface="Tahoma" panose="020B0604030504040204" pitchFamily="34" charset="0"/>
                </a:rPr>
                <a:t>Cavalier</a:t>
              </a:r>
            </a:p>
          </p:txBody>
        </p:sp>
        <p:sp>
          <p:nvSpPr>
            <p:cNvPr id="29720" name="Line 24">
              <a:extLst>
                <a:ext uri="{FF2B5EF4-FFF2-40B4-BE49-F238E27FC236}">
                  <a16:creationId xmlns:a16="http://schemas.microsoft.com/office/drawing/2014/main" id="{B8DDDD3C-73F7-4558-BF16-8F3E8D4A4E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523"/>
              <a:ext cx="857" cy="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650" name="Text Box 25">
              <a:extLst>
                <a:ext uri="{FF2B5EF4-FFF2-40B4-BE49-F238E27FC236}">
                  <a16:creationId xmlns:a16="http://schemas.microsoft.com/office/drawing/2014/main" id="{CBDE0059-F130-477B-953A-D1390462FD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5" y="2847"/>
              <a:ext cx="5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ko-KR" sz="2000">
                  <a:latin typeface="Tahoma" panose="020B0604030504040204" pitchFamily="34" charset="0"/>
                </a:rPr>
                <a:t>Other</a:t>
              </a:r>
            </a:p>
          </p:txBody>
        </p:sp>
        <p:sp>
          <p:nvSpPr>
            <p:cNvPr id="29722" name="Line 26">
              <a:extLst>
                <a:ext uri="{FF2B5EF4-FFF2-40B4-BE49-F238E27FC236}">
                  <a16:creationId xmlns:a16="http://schemas.microsoft.com/office/drawing/2014/main" id="{FCF1D98B-8645-4541-A47A-DABEB657A3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86" y="1968"/>
              <a:ext cx="24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652" name="Text Box 27">
              <a:extLst>
                <a:ext uri="{FF2B5EF4-FFF2-40B4-BE49-F238E27FC236}">
                  <a16:creationId xmlns:a16="http://schemas.microsoft.com/office/drawing/2014/main" id="{9A5FC0CC-78BC-45D8-9239-A9D219E44E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2256"/>
              <a:ext cx="81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ko-KR" sz="2000">
                  <a:latin typeface="Tahoma" panose="020B0604030504040204" pitchFamily="34" charset="0"/>
                </a:rPr>
                <a:t>One-point</a:t>
              </a:r>
            </a:p>
          </p:txBody>
        </p:sp>
        <p:sp>
          <p:nvSpPr>
            <p:cNvPr id="29724" name="Line 28">
              <a:extLst>
                <a:ext uri="{FF2B5EF4-FFF2-40B4-BE49-F238E27FC236}">
                  <a16:creationId xmlns:a16="http://schemas.microsoft.com/office/drawing/2014/main" id="{43488B55-F77F-4CD4-B477-6036310A33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4" y="1968"/>
              <a:ext cx="336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654" name="Text Box 29">
              <a:extLst>
                <a:ext uri="{FF2B5EF4-FFF2-40B4-BE49-F238E27FC236}">
                  <a16:creationId xmlns:a16="http://schemas.microsoft.com/office/drawing/2014/main" id="{8E865342-C6E6-42EE-B696-A37AD88D5D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2500"/>
              <a:ext cx="8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ko-KR" sz="2000">
                  <a:latin typeface="Tahoma" panose="020B0604030504040204" pitchFamily="34" charset="0"/>
                </a:rPr>
                <a:t>Two-point</a:t>
              </a:r>
            </a:p>
          </p:txBody>
        </p:sp>
        <p:sp>
          <p:nvSpPr>
            <p:cNvPr id="29726" name="Line 30">
              <a:extLst>
                <a:ext uri="{FF2B5EF4-FFF2-40B4-BE49-F238E27FC236}">
                  <a16:creationId xmlns:a16="http://schemas.microsoft.com/office/drawing/2014/main" id="{4C484AE2-64E0-4B25-AEE8-C4C3ABFBC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0" y="1968"/>
              <a:ext cx="480" cy="2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656" name="Text Box 31">
              <a:extLst>
                <a:ext uri="{FF2B5EF4-FFF2-40B4-BE49-F238E27FC236}">
                  <a16:creationId xmlns:a16="http://schemas.microsoft.com/office/drawing/2014/main" id="{C89F6ADA-F5D0-423D-85B4-C307285B5D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7" y="2256"/>
              <a:ext cx="93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ko-KR" sz="2000">
                  <a:latin typeface="Tahoma" panose="020B0604030504040204" pitchFamily="34" charset="0"/>
                </a:rPr>
                <a:t>Three-point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5" descr="perspective">
            <a:extLst>
              <a:ext uri="{FF2B5EF4-FFF2-40B4-BE49-F238E27FC236}">
                <a16:creationId xmlns:a16="http://schemas.microsoft.com/office/drawing/2014/main" id="{6E1B15B2-374D-4AE1-A0B0-8A6325921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425" y="4186238"/>
            <a:ext cx="4000500" cy="231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4" descr="figure12-14">
            <a:extLst>
              <a:ext uri="{FF2B5EF4-FFF2-40B4-BE49-F238E27FC236}">
                <a16:creationId xmlns:a16="http://schemas.microsoft.com/office/drawing/2014/main" id="{BDAA36E6-2C54-4FE5-BC94-7FB6827C2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0" y="1841500"/>
            <a:ext cx="3546475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Rectangle 2">
            <a:extLst>
              <a:ext uri="{FF2B5EF4-FFF2-40B4-BE49-F238E27FC236}">
                <a16:creationId xmlns:a16="http://schemas.microsoft.com/office/drawing/2014/main" id="{9252D600-EEAC-4F6F-A003-90D06341C4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Parallel &amp; Perspective</a:t>
            </a:r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A5A5242D-CD43-42D4-B8DB-8ECBD043BC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762000" eaLnBrk="1" hangingPunct="1"/>
            <a:r>
              <a:rPr lang="en-US" altLang="ko-KR">
                <a:ea typeface="굴림" panose="020B0600000101010101" pitchFamily="50" charset="-127"/>
              </a:rPr>
              <a:t>Parallel Projection</a:t>
            </a:r>
          </a:p>
          <a:p>
            <a:pPr defTabSz="762000" eaLnBrk="1" hangingPunct="1"/>
            <a:endParaRPr lang="en-US" altLang="ko-KR">
              <a:ea typeface="굴림" panose="020B0600000101010101" pitchFamily="50" charset="-127"/>
            </a:endParaRPr>
          </a:p>
          <a:p>
            <a:pPr defTabSz="762000" eaLnBrk="1" hangingPunct="1"/>
            <a:endParaRPr lang="en-US" altLang="ko-KR">
              <a:ea typeface="굴림" panose="020B0600000101010101" pitchFamily="50" charset="-127"/>
            </a:endParaRPr>
          </a:p>
          <a:p>
            <a:pPr defTabSz="762000" eaLnBrk="1" hangingPunct="1"/>
            <a:endParaRPr lang="en-US" altLang="ko-KR">
              <a:ea typeface="굴림" panose="020B0600000101010101" pitchFamily="50" charset="-127"/>
            </a:endParaRPr>
          </a:p>
          <a:p>
            <a:pPr defTabSz="762000" eaLnBrk="1" hangingPunct="1"/>
            <a:endParaRPr lang="en-US" altLang="ko-KR">
              <a:ea typeface="굴림" panose="020B0600000101010101" pitchFamily="50" charset="-127"/>
            </a:endParaRPr>
          </a:p>
          <a:p>
            <a:pPr defTabSz="762000" eaLnBrk="1" hangingPunct="1"/>
            <a:r>
              <a:rPr lang="en-US" altLang="ko-KR">
                <a:ea typeface="굴림" panose="020B0600000101010101" pitchFamily="50" charset="-127"/>
              </a:rPr>
              <a:t>Perspective Projection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8D8CED33-CCA5-4D8D-AD53-9E9603937F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Taxonomy of Projections</a:t>
            </a:r>
          </a:p>
        </p:txBody>
      </p:sp>
      <p:sp>
        <p:nvSpPr>
          <p:cNvPr id="30752" name="Oval 32">
            <a:extLst>
              <a:ext uri="{FF2B5EF4-FFF2-40B4-BE49-F238E27FC236}">
                <a16:creationId xmlns:a16="http://schemas.microsoft.com/office/drawing/2014/main" id="{73972A93-AAEB-4071-AAA1-06CE6F3B8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6475" y="2598738"/>
            <a:ext cx="1600200" cy="533400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8676" name="Group 63">
            <a:extLst>
              <a:ext uri="{FF2B5EF4-FFF2-40B4-BE49-F238E27FC236}">
                <a16:creationId xmlns:a16="http://schemas.microsoft.com/office/drawing/2014/main" id="{10AC89F1-0213-4366-A788-9C6D15290099}"/>
              </a:ext>
            </a:extLst>
          </p:cNvPr>
          <p:cNvGrpSpPr>
            <a:grpSpLocks/>
          </p:cNvGrpSpPr>
          <p:nvPr/>
        </p:nvGrpSpPr>
        <p:grpSpPr bwMode="auto">
          <a:xfrm>
            <a:off x="577850" y="1773238"/>
            <a:ext cx="7858125" cy="3743325"/>
            <a:chOff x="364" y="1117"/>
            <a:chExt cx="4950" cy="2358"/>
          </a:xfrm>
        </p:grpSpPr>
        <p:sp>
          <p:nvSpPr>
            <p:cNvPr id="28677" name="Text Box 64">
              <a:extLst>
                <a:ext uri="{FF2B5EF4-FFF2-40B4-BE49-F238E27FC236}">
                  <a16:creationId xmlns:a16="http://schemas.microsoft.com/office/drawing/2014/main" id="{CEF710B2-3C13-47B6-9D3A-DA43E64581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4" y="1117"/>
              <a:ext cx="244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ko-KR" sz="2400">
                  <a:latin typeface="Tahoma" panose="020B0604030504040204" pitchFamily="34" charset="0"/>
                </a:rPr>
                <a:t>Planar geometric projection</a:t>
              </a:r>
            </a:p>
          </p:txBody>
        </p:sp>
        <p:sp>
          <p:nvSpPr>
            <p:cNvPr id="30785" name="Line 65">
              <a:extLst>
                <a:ext uri="{FF2B5EF4-FFF2-40B4-BE49-F238E27FC236}">
                  <a16:creationId xmlns:a16="http://schemas.microsoft.com/office/drawing/2014/main" id="{2B0F3C32-8BC6-40F0-BB1C-FF6B07B7E7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1440"/>
              <a:ext cx="480" cy="2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786" name="Line 66">
              <a:extLst>
                <a:ext uri="{FF2B5EF4-FFF2-40B4-BE49-F238E27FC236}">
                  <a16:creationId xmlns:a16="http://schemas.microsoft.com/office/drawing/2014/main" id="{DDEC4E4C-DDDD-466E-9532-14AAEFF3B5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2" y="1434"/>
              <a:ext cx="592" cy="2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680" name="Text Box 67">
              <a:extLst>
                <a:ext uri="{FF2B5EF4-FFF2-40B4-BE49-F238E27FC236}">
                  <a16:creationId xmlns:a16="http://schemas.microsoft.com/office/drawing/2014/main" id="{6CBF7AB6-8F08-4B8A-A332-68CC537D22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680"/>
              <a:ext cx="6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ko-KR" sz="2000">
                  <a:latin typeface="Tahoma" panose="020B0604030504040204" pitchFamily="34" charset="0"/>
                </a:rPr>
                <a:t>Parallel</a:t>
              </a:r>
            </a:p>
          </p:txBody>
        </p:sp>
        <p:sp>
          <p:nvSpPr>
            <p:cNvPr id="28681" name="Text Box 68">
              <a:extLst>
                <a:ext uri="{FF2B5EF4-FFF2-40B4-BE49-F238E27FC236}">
                  <a16:creationId xmlns:a16="http://schemas.microsoft.com/office/drawing/2014/main" id="{59522BBD-023C-4FA3-A33B-E79BA58561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1680"/>
              <a:ext cx="9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ko-KR" sz="2000">
                  <a:latin typeface="Tahoma" panose="020B0604030504040204" pitchFamily="34" charset="0"/>
                </a:rPr>
                <a:t>Perspective</a:t>
              </a:r>
            </a:p>
          </p:txBody>
        </p:sp>
        <p:sp>
          <p:nvSpPr>
            <p:cNvPr id="30789" name="Line 69">
              <a:extLst>
                <a:ext uri="{FF2B5EF4-FFF2-40B4-BE49-F238E27FC236}">
                  <a16:creationId xmlns:a16="http://schemas.microsoft.com/office/drawing/2014/main" id="{75527CC4-C235-4384-9180-7BFD0D9A1D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6" y="1968"/>
              <a:ext cx="480" cy="2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790" name="Line 70">
              <a:extLst>
                <a:ext uri="{FF2B5EF4-FFF2-40B4-BE49-F238E27FC236}">
                  <a16:creationId xmlns:a16="http://schemas.microsoft.com/office/drawing/2014/main" id="{515E4010-FADE-46A2-880D-D5C6F7A3BF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1968"/>
              <a:ext cx="448" cy="2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684" name="Text Box 71">
              <a:extLst>
                <a:ext uri="{FF2B5EF4-FFF2-40B4-BE49-F238E27FC236}">
                  <a16:creationId xmlns:a16="http://schemas.microsoft.com/office/drawing/2014/main" id="{08AA3694-A69E-4A18-999E-35929D9BBB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256"/>
              <a:ext cx="10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ko-KR" sz="2000">
                  <a:latin typeface="Tahoma" panose="020B0604030504040204" pitchFamily="34" charset="0"/>
                </a:rPr>
                <a:t>Orthographic</a:t>
              </a:r>
            </a:p>
          </p:txBody>
        </p:sp>
        <p:sp>
          <p:nvSpPr>
            <p:cNvPr id="28685" name="Text Box 72">
              <a:extLst>
                <a:ext uri="{FF2B5EF4-FFF2-40B4-BE49-F238E27FC236}">
                  <a16:creationId xmlns:a16="http://schemas.microsoft.com/office/drawing/2014/main" id="{7C0503DC-2F9A-40AA-9DD2-5CC776254E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9" y="2256"/>
              <a:ext cx="6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ko-KR" sz="2000">
                  <a:latin typeface="Tahoma" panose="020B0604030504040204" pitchFamily="34" charset="0"/>
                </a:rPr>
                <a:t>Oblique</a:t>
              </a:r>
            </a:p>
          </p:txBody>
        </p:sp>
        <p:sp>
          <p:nvSpPr>
            <p:cNvPr id="30793" name="Line 73">
              <a:extLst>
                <a:ext uri="{FF2B5EF4-FFF2-40B4-BE49-F238E27FC236}">
                  <a16:creationId xmlns:a16="http://schemas.microsoft.com/office/drawing/2014/main" id="{C9FF26AA-62B6-497D-BE08-96194B179B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" y="2523"/>
              <a:ext cx="300" cy="2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794" name="Line 74">
              <a:extLst>
                <a:ext uri="{FF2B5EF4-FFF2-40B4-BE49-F238E27FC236}">
                  <a16:creationId xmlns:a16="http://schemas.microsoft.com/office/drawing/2014/main" id="{E1E0494E-ED50-4C08-AAA6-236338C37A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2523"/>
              <a:ext cx="194" cy="5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795" name="Line 75">
              <a:extLst>
                <a:ext uri="{FF2B5EF4-FFF2-40B4-BE49-F238E27FC236}">
                  <a16:creationId xmlns:a16="http://schemas.microsoft.com/office/drawing/2014/main" id="{92F53218-CC49-4660-B809-BF0D73472E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2523"/>
              <a:ext cx="9" cy="7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796" name="Line 76">
              <a:extLst>
                <a:ext uri="{FF2B5EF4-FFF2-40B4-BE49-F238E27FC236}">
                  <a16:creationId xmlns:a16="http://schemas.microsoft.com/office/drawing/2014/main" id="{25662E61-CB98-4B98-BE6D-E4D179D9C4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5" y="2523"/>
              <a:ext cx="211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690" name="Text Box 77">
              <a:extLst>
                <a:ext uri="{FF2B5EF4-FFF2-40B4-BE49-F238E27FC236}">
                  <a16:creationId xmlns:a16="http://schemas.microsoft.com/office/drawing/2014/main" id="{B73BD9CE-48D7-4FA4-A71F-85F640ED3B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" y="2690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ko-KR" sz="2000">
                  <a:latin typeface="Tahoma" panose="020B0604030504040204" pitchFamily="34" charset="0"/>
                </a:rPr>
                <a:t>Top</a:t>
              </a:r>
            </a:p>
          </p:txBody>
        </p:sp>
        <p:sp>
          <p:nvSpPr>
            <p:cNvPr id="28691" name="Text Box 78">
              <a:extLst>
                <a:ext uri="{FF2B5EF4-FFF2-40B4-BE49-F238E27FC236}">
                  <a16:creationId xmlns:a16="http://schemas.microsoft.com/office/drawing/2014/main" id="{5B0ABDAE-323C-4B30-A5E8-A0D4B77CB0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985"/>
              <a:ext cx="4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ko-KR" sz="2000">
                  <a:latin typeface="Tahoma" panose="020B0604030504040204" pitchFamily="34" charset="0"/>
                </a:rPr>
                <a:t>Front</a:t>
              </a:r>
            </a:p>
          </p:txBody>
        </p:sp>
        <p:sp>
          <p:nvSpPr>
            <p:cNvPr id="28692" name="Text Box 79">
              <a:extLst>
                <a:ext uri="{FF2B5EF4-FFF2-40B4-BE49-F238E27FC236}">
                  <a16:creationId xmlns:a16="http://schemas.microsoft.com/office/drawing/2014/main" id="{DF208B7E-1806-480B-B0FD-9E95A0572F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3225"/>
              <a:ext cx="4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ko-KR" sz="2000">
                  <a:latin typeface="Tahoma" panose="020B0604030504040204" pitchFamily="34" charset="0"/>
                </a:rPr>
                <a:t>Side</a:t>
              </a:r>
            </a:p>
          </p:txBody>
        </p:sp>
        <p:sp>
          <p:nvSpPr>
            <p:cNvPr id="28693" name="Text Box 80">
              <a:extLst>
                <a:ext uri="{FF2B5EF4-FFF2-40B4-BE49-F238E27FC236}">
                  <a16:creationId xmlns:a16="http://schemas.microsoft.com/office/drawing/2014/main" id="{C7941189-BB1D-42D3-8310-7AC60102FA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793"/>
              <a:ext cx="99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ko-KR" sz="2000">
                  <a:latin typeface="Tahoma" panose="020B0604030504040204" pitchFamily="34" charset="0"/>
                </a:rPr>
                <a:t>Axonometric</a:t>
              </a:r>
            </a:p>
          </p:txBody>
        </p:sp>
        <p:sp>
          <p:nvSpPr>
            <p:cNvPr id="30801" name="Line 81">
              <a:extLst>
                <a:ext uri="{FF2B5EF4-FFF2-40B4-BE49-F238E27FC236}">
                  <a16:creationId xmlns:a16="http://schemas.microsoft.com/office/drawing/2014/main" id="{BE20C7AE-B5BA-4600-9B32-97EC3A4621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3" y="2523"/>
              <a:ext cx="28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695" name="Text Box 82">
              <a:extLst>
                <a:ext uri="{FF2B5EF4-FFF2-40B4-BE49-F238E27FC236}">
                  <a16:creationId xmlns:a16="http://schemas.microsoft.com/office/drawing/2014/main" id="{D7803D52-38D9-4033-9B3E-69038DA550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9" y="2799"/>
              <a:ext cx="6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ko-KR" sz="2000">
                  <a:latin typeface="Tahoma" panose="020B0604030504040204" pitchFamily="34" charset="0"/>
                </a:rPr>
                <a:t>Cabinet</a:t>
              </a:r>
            </a:p>
          </p:txBody>
        </p:sp>
        <p:sp>
          <p:nvSpPr>
            <p:cNvPr id="30803" name="Line 83">
              <a:extLst>
                <a:ext uri="{FF2B5EF4-FFF2-40B4-BE49-F238E27FC236}">
                  <a16:creationId xmlns:a16="http://schemas.microsoft.com/office/drawing/2014/main" id="{1840FF45-9193-4798-9988-5E0A72974A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4" y="2523"/>
              <a:ext cx="753" cy="5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697" name="Text Box 84">
              <a:extLst>
                <a:ext uri="{FF2B5EF4-FFF2-40B4-BE49-F238E27FC236}">
                  <a16:creationId xmlns:a16="http://schemas.microsoft.com/office/drawing/2014/main" id="{B6876D8F-9FE2-4A45-B943-CB5475371D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3" y="3135"/>
              <a:ext cx="6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ko-KR" sz="2000">
                  <a:latin typeface="Tahoma" panose="020B0604030504040204" pitchFamily="34" charset="0"/>
                </a:rPr>
                <a:t>Cavalier</a:t>
              </a:r>
            </a:p>
          </p:txBody>
        </p:sp>
        <p:sp>
          <p:nvSpPr>
            <p:cNvPr id="30805" name="Line 85">
              <a:extLst>
                <a:ext uri="{FF2B5EF4-FFF2-40B4-BE49-F238E27FC236}">
                  <a16:creationId xmlns:a16="http://schemas.microsoft.com/office/drawing/2014/main" id="{2A19E72B-3D1D-4ADF-B3E4-825143C017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523"/>
              <a:ext cx="857" cy="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699" name="Text Box 86">
              <a:extLst>
                <a:ext uri="{FF2B5EF4-FFF2-40B4-BE49-F238E27FC236}">
                  <a16:creationId xmlns:a16="http://schemas.microsoft.com/office/drawing/2014/main" id="{FF9733B3-BEA6-4277-B415-5A90D22B08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5" y="2847"/>
              <a:ext cx="5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ko-KR" sz="2000">
                  <a:latin typeface="Tahoma" panose="020B0604030504040204" pitchFamily="34" charset="0"/>
                </a:rPr>
                <a:t>Other</a:t>
              </a:r>
            </a:p>
          </p:txBody>
        </p:sp>
        <p:sp>
          <p:nvSpPr>
            <p:cNvPr id="30807" name="Line 87">
              <a:extLst>
                <a:ext uri="{FF2B5EF4-FFF2-40B4-BE49-F238E27FC236}">
                  <a16:creationId xmlns:a16="http://schemas.microsoft.com/office/drawing/2014/main" id="{D97086B5-4FD8-43F8-B894-095B8F3F01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86" y="1968"/>
              <a:ext cx="24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701" name="Text Box 88">
              <a:extLst>
                <a:ext uri="{FF2B5EF4-FFF2-40B4-BE49-F238E27FC236}">
                  <a16:creationId xmlns:a16="http://schemas.microsoft.com/office/drawing/2014/main" id="{8594EDDF-8C04-4EC9-8D2A-7B9816F0E0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2256"/>
              <a:ext cx="81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ko-KR" sz="2000">
                  <a:latin typeface="Tahoma" panose="020B0604030504040204" pitchFamily="34" charset="0"/>
                </a:rPr>
                <a:t>One-point</a:t>
              </a:r>
            </a:p>
          </p:txBody>
        </p:sp>
        <p:sp>
          <p:nvSpPr>
            <p:cNvPr id="30809" name="Line 89">
              <a:extLst>
                <a:ext uri="{FF2B5EF4-FFF2-40B4-BE49-F238E27FC236}">
                  <a16:creationId xmlns:a16="http://schemas.microsoft.com/office/drawing/2014/main" id="{D697C328-9FB7-4D78-BD11-F8C1C07D3E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4" y="1968"/>
              <a:ext cx="336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703" name="Text Box 90">
              <a:extLst>
                <a:ext uri="{FF2B5EF4-FFF2-40B4-BE49-F238E27FC236}">
                  <a16:creationId xmlns:a16="http://schemas.microsoft.com/office/drawing/2014/main" id="{082BCB27-69EA-48D6-A202-0BFCC08859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2500"/>
              <a:ext cx="8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ko-KR" sz="2000">
                  <a:latin typeface="Tahoma" panose="020B0604030504040204" pitchFamily="34" charset="0"/>
                </a:rPr>
                <a:t>Two-point</a:t>
              </a:r>
            </a:p>
          </p:txBody>
        </p:sp>
        <p:sp>
          <p:nvSpPr>
            <p:cNvPr id="30811" name="Line 91">
              <a:extLst>
                <a:ext uri="{FF2B5EF4-FFF2-40B4-BE49-F238E27FC236}">
                  <a16:creationId xmlns:a16="http://schemas.microsoft.com/office/drawing/2014/main" id="{DFEF064A-1BF3-4343-8EC3-5B2BBC3F47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0" y="1968"/>
              <a:ext cx="480" cy="2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705" name="Text Box 92">
              <a:extLst>
                <a:ext uri="{FF2B5EF4-FFF2-40B4-BE49-F238E27FC236}">
                  <a16:creationId xmlns:a16="http://schemas.microsoft.com/office/drawing/2014/main" id="{F8558579-D97D-4426-9C72-E05FF0D335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7" y="2256"/>
              <a:ext cx="93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ko-KR" sz="2000">
                  <a:latin typeface="Tahoma" panose="020B0604030504040204" pitchFamily="34" charset="0"/>
                </a:rPr>
                <a:t>Three-point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6" descr="4">
            <a:extLst>
              <a:ext uri="{FF2B5EF4-FFF2-40B4-BE49-F238E27FC236}">
                <a16:creationId xmlns:a16="http://schemas.microsoft.com/office/drawing/2014/main" id="{FC9E8F07-4C58-438E-9868-B2D9B53EC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2428875"/>
            <a:ext cx="4608512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2">
            <a:extLst>
              <a:ext uri="{FF2B5EF4-FFF2-40B4-BE49-F238E27FC236}">
                <a16:creationId xmlns:a16="http://schemas.microsoft.com/office/drawing/2014/main" id="{820DA0A3-FC8A-4B54-AEC9-37F56237F2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Parallel Projection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F11973B2-733F-4185-82FD-F80AD1B39B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Center of projection is at infinity 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Direction of projection (DOP)</a:t>
            </a:r>
          </a:p>
          <a:p>
            <a:pPr lvl="2" eaLnBrk="1" hangingPunct="1"/>
            <a:r>
              <a:rPr lang="en-US" altLang="ko-KR">
                <a:ea typeface="굴림" panose="020B0600000101010101" pitchFamily="50" charset="-127"/>
              </a:rPr>
              <a:t>Same for all points</a:t>
            </a:r>
          </a:p>
        </p:txBody>
      </p:sp>
      <p:sp>
        <p:nvSpPr>
          <p:cNvPr id="29701" name="Text Box 7">
            <a:extLst>
              <a:ext uri="{FF2B5EF4-FFF2-40B4-BE49-F238E27FC236}">
                <a16:creationId xmlns:a16="http://schemas.microsoft.com/office/drawing/2014/main" id="{A6E05B6C-3DD6-43C7-B92C-89A0C0CC5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5876925"/>
            <a:ext cx="162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>
                <a:solidFill>
                  <a:schemeClr val="tx2"/>
                </a:solidFill>
                <a:latin typeface="Tahoma" panose="020B0604030504040204" pitchFamily="34" charset="0"/>
              </a:rPr>
              <a:t>View Plane</a:t>
            </a:r>
          </a:p>
        </p:txBody>
      </p:sp>
      <p:sp>
        <p:nvSpPr>
          <p:cNvPr id="29702" name="Text Box 8">
            <a:extLst>
              <a:ext uri="{FF2B5EF4-FFF2-40B4-BE49-F238E27FC236}">
                <a16:creationId xmlns:a16="http://schemas.microsoft.com/office/drawing/2014/main" id="{7202434C-8DB0-4B1A-AB08-DBE802D2E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6775" y="5337175"/>
            <a:ext cx="162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>
                <a:solidFill>
                  <a:srgbClr val="FF0000"/>
                </a:solidFill>
                <a:latin typeface="Tahoma" panose="020B0604030504040204" pitchFamily="34" charset="0"/>
              </a:rPr>
              <a:t>DOP</a:t>
            </a:r>
          </a:p>
        </p:txBody>
      </p:sp>
      <p:sp>
        <p:nvSpPr>
          <p:cNvPr id="147465" name="Line 9">
            <a:extLst>
              <a:ext uri="{FF2B5EF4-FFF2-40B4-BE49-F238E27FC236}">
                <a16:creationId xmlns:a16="http://schemas.microsoft.com/office/drawing/2014/main" id="{46DFEE57-03AE-49D0-A561-4EC3A60FB9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76775" y="5048250"/>
            <a:ext cx="792163" cy="5762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1AF2E151-F8A3-46B9-8C6F-64E8E21DC0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Taxonomy of Projections</a:t>
            </a:r>
          </a:p>
        </p:txBody>
      </p:sp>
      <p:sp>
        <p:nvSpPr>
          <p:cNvPr id="52256" name="Oval 32">
            <a:extLst>
              <a:ext uri="{FF2B5EF4-FFF2-40B4-BE49-F238E27FC236}">
                <a16:creationId xmlns:a16="http://schemas.microsoft.com/office/drawing/2014/main" id="{24479443-98D6-4C14-A26D-0D8DF7FF4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3500438"/>
            <a:ext cx="2089150" cy="533400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257" name="Oval 33">
            <a:extLst>
              <a:ext uri="{FF2B5EF4-FFF2-40B4-BE49-F238E27FC236}">
                <a16:creationId xmlns:a16="http://schemas.microsoft.com/office/drawing/2014/main" id="{90A83F7B-9DC9-4C12-A733-B86D441D6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3573463"/>
            <a:ext cx="1368425" cy="460375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0725" name="Group 34">
            <a:extLst>
              <a:ext uri="{FF2B5EF4-FFF2-40B4-BE49-F238E27FC236}">
                <a16:creationId xmlns:a16="http://schemas.microsoft.com/office/drawing/2014/main" id="{707151CA-33E1-4AEA-AEAD-FEB3E5483741}"/>
              </a:ext>
            </a:extLst>
          </p:cNvPr>
          <p:cNvGrpSpPr>
            <a:grpSpLocks/>
          </p:cNvGrpSpPr>
          <p:nvPr/>
        </p:nvGrpSpPr>
        <p:grpSpPr bwMode="auto">
          <a:xfrm>
            <a:off x="577850" y="1773238"/>
            <a:ext cx="7858125" cy="3743325"/>
            <a:chOff x="364" y="1117"/>
            <a:chExt cx="4950" cy="2358"/>
          </a:xfrm>
        </p:grpSpPr>
        <p:sp>
          <p:nvSpPr>
            <p:cNvPr id="30726" name="Text Box 35">
              <a:extLst>
                <a:ext uri="{FF2B5EF4-FFF2-40B4-BE49-F238E27FC236}">
                  <a16:creationId xmlns:a16="http://schemas.microsoft.com/office/drawing/2014/main" id="{F79EEC69-033C-42F5-9C61-268A66A880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4" y="1117"/>
              <a:ext cx="244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ko-KR" sz="2400">
                  <a:latin typeface="Tahoma" panose="020B0604030504040204" pitchFamily="34" charset="0"/>
                </a:rPr>
                <a:t>Planar geometric projection</a:t>
              </a:r>
            </a:p>
          </p:txBody>
        </p:sp>
        <p:sp>
          <p:nvSpPr>
            <p:cNvPr id="52260" name="Line 36">
              <a:extLst>
                <a:ext uri="{FF2B5EF4-FFF2-40B4-BE49-F238E27FC236}">
                  <a16:creationId xmlns:a16="http://schemas.microsoft.com/office/drawing/2014/main" id="{DD61FAF8-4484-400B-BF84-8238D25828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1440"/>
              <a:ext cx="480" cy="2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261" name="Line 37">
              <a:extLst>
                <a:ext uri="{FF2B5EF4-FFF2-40B4-BE49-F238E27FC236}">
                  <a16:creationId xmlns:a16="http://schemas.microsoft.com/office/drawing/2014/main" id="{CEB06126-7F49-4044-8C80-7C9B284F5C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2" y="1434"/>
              <a:ext cx="592" cy="2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729" name="Text Box 38">
              <a:extLst>
                <a:ext uri="{FF2B5EF4-FFF2-40B4-BE49-F238E27FC236}">
                  <a16:creationId xmlns:a16="http://schemas.microsoft.com/office/drawing/2014/main" id="{615C6F79-AD3D-43A8-B312-21D1FB3C80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680"/>
              <a:ext cx="6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ko-KR" sz="2000">
                  <a:latin typeface="Tahoma" panose="020B0604030504040204" pitchFamily="34" charset="0"/>
                </a:rPr>
                <a:t>Parallel</a:t>
              </a:r>
            </a:p>
          </p:txBody>
        </p:sp>
        <p:sp>
          <p:nvSpPr>
            <p:cNvPr id="30730" name="Text Box 39">
              <a:extLst>
                <a:ext uri="{FF2B5EF4-FFF2-40B4-BE49-F238E27FC236}">
                  <a16:creationId xmlns:a16="http://schemas.microsoft.com/office/drawing/2014/main" id="{AEC8687E-C9BA-4ADC-8670-4D5FADDA9E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1680"/>
              <a:ext cx="9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ko-KR" sz="2000">
                  <a:latin typeface="Tahoma" panose="020B0604030504040204" pitchFamily="34" charset="0"/>
                </a:rPr>
                <a:t>Perspective</a:t>
              </a:r>
            </a:p>
          </p:txBody>
        </p:sp>
        <p:sp>
          <p:nvSpPr>
            <p:cNvPr id="52264" name="Line 40">
              <a:extLst>
                <a:ext uri="{FF2B5EF4-FFF2-40B4-BE49-F238E27FC236}">
                  <a16:creationId xmlns:a16="http://schemas.microsoft.com/office/drawing/2014/main" id="{BD8BBFFE-8D6F-4E64-BB1F-B75EE78141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6" y="1968"/>
              <a:ext cx="480" cy="2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265" name="Line 41">
              <a:extLst>
                <a:ext uri="{FF2B5EF4-FFF2-40B4-BE49-F238E27FC236}">
                  <a16:creationId xmlns:a16="http://schemas.microsoft.com/office/drawing/2014/main" id="{C91C6C30-C9C9-4809-84C5-E24204ED25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1968"/>
              <a:ext cx="448" cy="2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733" name="Text Box 42">
              <a:extLst>
                <a:ext uri="{FF2B5EF4-FFF2-40B4-BE49-F238E27FC236}">
                  <a16:creationId xmlns:a16="http://schemas.microsoft.com/office/drawing/2014/main" id="{78544458-1215-46F9-9E6D-8FFE507DC5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256"/>
              <a:ext cx="10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ko-KR" sz="2000">
                  <a:latin typeface="Tahoma" panose="020B0604030504040204" pitchFamily="34" charset="0"/>
                </a:rPr>
                <a:t>Orthographic</a:t>
              </a:r>
            </a:p>
          </p:txBody>
        </p:sp>
        <p:sp>
          <p:nvSpPr>
            <p:cNvPr id="30734" name="Text Box 43">
              <a:extLst>
                <a:ext uri="{FF2B5EF4-FFF2-40B4-BE49-F238E27FC236}">
                  <a16:creationId xmlns:a16="http://schemas.microsoft.com/office/drawing/2014/main" id="{37462EB6-738C-4D40-96C6-CFF5D797E4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9" y="2256"/>
              <a:ext cx="6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ko-KR" sz="2000">
                  <a:latin typeface="Tahoma" panose="020B0604030504040204" pitchFamily="34" charset="0"/>
                </a:rPr>
                <a:t>Oblique</a:t>
              </a:r>
            </a:p>
          </p:txBody>
        </p:sp>
        <p:sp>
          <p:nvSpPr>
            <p:cNvPr id="52268" name="Line 44">
              <a:extLst>
                <a:ext uri="{FF2B5EF4-FFF2-40B4-BE49-F238E27FC236}">
                  <a16:creationId xmlns:a16="http://schemas.microsoft.com/office/drawing/2014/main" id="{024814B5-8D70-472F-AD24-76A59A7430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" y="2523"/>
              <a:ext cx="300" cy="2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269" name="Line 45">
              <a:extLst>
                <a:ext uri="{FF2B5EF4-FFF2-40B4-BE49-F238E27FC236}">
                  <a16:creationId xmlns:a16="http://schemas.microsoft.com/office/drawing/2014/main" id="{CFA6855F-8C46-45F2-9041-2A9685AAD3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2523"/>
              <a:ext cx="194" cy="5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270" name="Line 46">
              <a:extLst>
                <a:ext uri="{FF2B5EF4-FFF2-40B4-BE49-F238E27FC236}">
                  <a16:creationId xmlns:a16="http://schemas.microsoft.com/office/drawing/2014/main" id="{BAB74783-C033-4E9E-B7BF-243C948349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2523"/>
              <a:ext cx="9" cy="7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271" name="Line 47">
              <a:extLst>
                <a:ext uri="{FF2B5EF4-FFF2-40B4-BE49-F238E27FC236}">
                  <a16:creationId xmlns:a16="http://schemas.microsoft.com/office/drawing/2014/main" id="{5FEB9967-0301-444C-9849-E10E4DE808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5" y="2523"/>
              <a:ext cx="211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739" name="Text Box 48">
              <a:extLst>
                <a:ext uri="{FF2B5EF4-FFF2-40B4-BE49-F238E27FC236}">
                  <a16:creationId xmlns:a16="http://schemas.microsoft.com/office/drawing/2014/main" id="{A11B8DCE-AAB3-44FC-A9EF-F8C85492AE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" y="2690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ko-KR" sz="2000">
                  <a:latin typeface="Tahoma" panose="020B0604030504040204" pitchFamily="34" charset="0"/>
                </a:rPr>
                <a:t>Top</a:t>
              </a:r>
            </a:p>
          </p:txBody>
        </p:sp>
        <p:sp>
          <p:nvSpPr>
            <p:cNvPr id="30740" name="Text Box 49">
              <a:extLst>
                <a:ext uri="{FF2B5EF4-FFF2-40B4-BE49-F238E27FC236}">
                  <a16:creationId xmlns:a16="http://schemas.microsoft.com/office/drawing/2014/main" id="{471A27D3-B7B6-41A6-AA14-FC6633665A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985"/>
              <a:ext cx="4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ko-KR" sz="2000">
                  <a:latin typeface="Tahoma" panose="020B0604030504040204" pitchFamily="34" charset="0"/>
                </a:rPr>
                <a:t>Front</a:t>
              </a:r>
            </a:p>
          </p:txBody>
        </p:sp>
        <p:sp>
          <p:nvSpPr>
            <p:cNvPr id="30741" name="Text Box 50">
              <a:extLst>
                <a:ext uri="{FF2B5EF4-FFF2-40B4-BE49-F238E27FC236}">
                  <a16:creationId xmlns:a16="http://schemas.microsoft.com/office/drawing/2014/main" id="{68D0D25D-EE52-40B2-B3C5-69C971CF6C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3225"/>
              <a:ext cx="4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ko-KR" sz="2000">
                  <a:latin typeface="Tahoma" panose="020B0604030504040204" pitchFamily="34" charset="0"/>
                </a:rPr>
                <a:t>Side</a:t>
              </a:r>
            </a:p>
          </p:txBody>
        </p:sp>
        <p:sp>
          <p:nvSpPr>
            <p:cNvPr id="30742" name="Text Box 51">
              <a:extLst>
                <a:ext uri="{FF2B5EF4-FFF2-40B4-BE49-F238E27FC236}">
                  <a16:creationId xmlns:a16="http://schemas.microsoft.com/office/drawing/2014/main" id="{59C23BFF-3500-4777-9DCF-F8B7F7D44F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793"/>
              <a:ext cx="99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ko-KR" sz="2000">
                  <a:latin typeface="Tahoma" panose="020B0604030504040204" pitchFamily="34" charset="0"/>
                </a:rPr>
                <a:t>Axonometric</a:t>
              </a:r>
            </a:p>
          </p:txBody>
        </p:sp>
        <p:sp>
          <p:nvSpPr>
            <p:cNvPr id="52276" name="Line 52">
              <a:extLst>
                <a:ext uri="{FF2B5EF4-FFF2-40B4-BE49-F238E27FC236}">
                  <a16:creationId xmlns:a16="http://schemas.microsoft.com/office/drawing/2014/main" id="{29057BBD-6574-47E2-8A04-CB92B119A4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3" y="2523"/>
              <a:ext cx="28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744" name="Text Box 53">
              <a:extLst>
                <a:ext uri="{FF2B5EF4-FFF2-40B4-BE49-F238E27FC236}">
                  <a16:creationId xmlns:a16="http://schemas.microsoft.com/office/drawing/2014/main" id="{73540F72-261D-4060-9E54-4E5210DD98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9" y="2799"/>
              <a:ext cx="6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ko-KR" sz="2000">
                  <a:latin typeface="Tahoma" panose="020B0604030504040204" pitchFamily="34" charset="0"/>
                </a:rPr>
                <a:t>Cabinet</a:t>
              </a:r>
            </a:p>
          </p:txBody>
        </p:sp>
        <p:sp>
          <p:nvSpPr>
            <p:cNvPr id="52278" name="Line 54">
              <a:extLst>
                <a:ext uri="{FF2B5EF4-FFF2-40B4-BE49-F238E27FC236}">
                  <a16:creationId xmlns:a16="http://schemas.microsoft.com/office/drawing/2014/main" id="{D878D9EE-B34D-4FC8-8273-22F1E34C60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4" y="2523"/>
              <a:ext cx="753" cy="5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746" name="Text Box 55">
              <a:extLst>
                <a:ext uri="{FF2B5EF4-FFF2-40B4-BE49-F238E27FC236}">
                  <a16:creationId xmlns:a16="http://schemas.microsoft.com/office/drawing/2014/main" id="{E5D5B718-B881-456F-B409-9FC34D5A5E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3" y="3135"/>
              <a:ext cx="6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ko-KR" sz="2000">
                  <a:latin typeface="Tahoma" panose="020B0604030504040204" pitchFamily="34" charset="0"/>
                </a:rPr>
                <a:t>Cavalier</a:t>
              </a:r>
            </a:p>
          </p:txBody>
        </p:sp>
        <p:sp>
          <p:nvSpPr>
            <p:cNvPr id="52280" name="Line 56">
              <a:extLst>
                <a:ext uri="{FF2B5EF4-FFF2-40B4-BE49-F238E27FC236}">
                  <a16:creationId xmlns:a16="http://schemas.microsoft.com/office/drawing/2014/main" id="{9BF8256B-3465-4126-89FB-69CF15DDA0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523"/>
              <a:ext cx="857" cy="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748" name="Text Box 57">
              <a:extLst>
                <a:ext uri="{FF2B5EF4-FFF2-40B4-BE49-F238E27FC236}">
                  <a16:creationId xmlns:a16="http://schemas.microsoft.com/office/drawing/2014/main" id="{2CB8CC8F-EAEB-4923-952E-ED7C68D28F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5" y="2847"/>
              <a:ext cx="5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ko-KR" sz="2000">
                  <a:latin typeface="Tahoma" panose="020B0604030504040204" pitchFamily="34" charset="0"/>
                </a:rPr>
                <a:t>Other</a:t>
              </a:r>
            </a:p>
          </p:txBody>
        </p:sp>
        <p:sp>
          <p:nvSpPr>
            <p:cNvPr id="52282" name="Line 58">
              <a:extLst>
                <a:ext uri="{FF2B5EF4-FFF2-40B4-BE49-F238E27FC236}">
                  <a16:creationId xmlns:a16="http://schemas.microsoft.com/office/drawing/2014/main" id="{A185D0C5-E304-4C68-992D-2CD11F2461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86" y="1968"/>
              <a:ext cx="24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750" name="Text Box 59">
              <a:extLst>
                <a:ext uri="{FF2B5EF4-FFF2-40B4-BE49-F238E27FC236}">
                  <a16:creationId xmlns:a16="http://schemas.microsoft.com/office/drawing/2014/main" id="{835ADB68-A4E5-406F-9992-6BC62F387A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2256"/>
              <a:ext cx="81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ko-KR" sz="2000">
                  <a:latin typeface="Tahoma" panose="020B0604030504040204" pitchFamily="34" charset="0"/>
                </a:rPr>
                <a:t>One-point</a:t>
              </a:r>
            </a:p>
          </p:txBody>
        </p:sp>
        <p:sp>
          <p:nvSpPr>
            <p:cNvPr id="52284" name="Line 60">
              <a:extLst>
                <a:ext uri="{FF2B5EF4-FFF2-40B4-BE49-F238E27FC236}">
                  <a16:creationId xmlns:a16="http://schemas.microsoft.com/office/drawing/2014/main" id="{567563C2-786A-4A28-8B6E-868BAA0EC5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4" y="1968"/>
              <a:ext cx="336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752" name="Text Box 61">
              <a:extLst>
                <a:ext uri="{FF2B5EF4-FFF2-40B4-BE49-F238E27FC236}">
                  <a16:creationId xmlns:a16="http://schemas.microsoft.com/office/drawing/2014/main" id="{A8C2D6E0-26FE-4470-9FD8-D0AF9BF362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2500"/>
              <a:ext cx="8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ko-KR" sz="2000">
                  <a:latin typeface="Tahoma" panose="020B0604030504040204" pitchFamily="34" charset="0"/>
                </a:rPr>
                <a:t>Two-point</a:t>
              </a:r>
            </a:p>
          </p:txBody>
        </p:sp>
        <p:sp>
          <p:nvSpPr>
            <p:cNvPr id="52286" name="Line 62">
              <a:extLst>
                <a:ext uri="{FF2B5EF4-FFF2-40B4-BE49-F238E27FC236}">
                  <a16:creationId xmlns:a16="http://schemas.microsoft.com/office/drawing/2014/main" id="{2D3AD6BD-7AFE-4AB7-91F1-5128BBDF67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0" y="1968"/>
              <a:ext cx="480" cy="2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754" name="Text Box 63">
              <a:extLst>
                <a:ext uri="{FF2B5EF4-FFF2-40B4-BE49-F238E27FC236}">
                  <a16:creationId xmlns:a16="http://schemas.microsoft.com/office/drawing/2014/main" id="{69D851A4-7C81-4F47-BFF5-674C6CB5E9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7" y="2256"/>
              <a:ext cx="93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ko-KR" sz="2000">
                  <a:latin typeface="Tahoma" panose="020B0604030504040204" pitchFamily="34" charset="0"/>
                </a:rPr>
                <a:t>Three-point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B42B03B5-27DD-4D55-9363-5C3AD1DD2D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Parallel Projection View Volume</a:t>
            </a:r>
          </a:p>
        </p:txBody>
      </p:sp>
      <p:pic>
        <p:nvPicPr>
          <p:cNvPr id="31747" name="Picture 3" descr="parallel">
            <a:extLst>
              <a:ext uri="{FF2B5EF4-FFF2-40B4-BE49-F238E27FC236}">
                <a16:creationId xmlns:a16="http://schemas.microsoft.com/office/drawing/2014/main" id="{DAE56825-6F24-4B9F-9825-457906990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1470025"/>
            <a:ext cx="8210550" cy="4956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4" descr="g0">
            <a:extLst>
              <a:ext uri="{FF2B5EF4-FFF2-40B4-BE49-F238E27FC236}">
                <a16:creationId xmlns:a16="http://schemas.microsoft.com/office/drawing/2014/main" id="{620A2BC0-D5A2-41EB-98F0-4AB56BCCE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4292600"/>
            <a:ext cx="6337300" cy="220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5" descr="g1">
            <a:extLst>
              <a:ext uri="{FF2B5EF4-FFF2-40B4-BE49-F238E27FC236}">
                <a16:creationId xmlns:a16="http://schemas.microsoft.com/office/drawing/2014/main" id="{B7517872-4122-4EBD-AF4C-EE4195C3A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0000">
            <a:off x="1117600" y="2060575"/>
            <a:ext cx="6334125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Rectangle 3">
            <a:extLst>
              <a:ext uri="{FF2B5EF4-FFF2-40B4-BE49-F238E27FC236}">
                <a16:creationId xmlns:a16="http://schemas.microsoft.com/office/drawing/2014/main" id="{8E037407-3AF2-4FAA-8E4F-5769DBB66E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762000" eaLnBrk="1" hangingPunct="1">
              <a:lnSpc>
                <a:spcPct val="80000"/>
              </a:lnSpc>
            </a:pPr>
            <a:r>
              <a:rPr lang="en-US" altLang="ko-KR">
                <a:ea typeface="굴림" panose="020B0600000101010101" pitchFamily="50" charset="-127"/>
              </a:rPr>
              <a:t>Orthographic projection</a:t>
            </a:r>
          </a:p>
          <a:p>
            <a:pPr lvl="1" defTabSz="762000" eaLnBrk="1" hangingPunct="1">
              <a:lnSpc>
                <a:spcPct val="80000"/>
              </a:lnSpc>
            </a:pPr>
            <a:r>
              <a:rPr lang="en-US" altLang="ko-KR">
                <a:ea typeface="굴림" panose="020B0600000101010101" pitchFamily="50" charset="-127"/>
              </a:rPr>
              <a:t>Perpendicular to the view plane</a:t>
            </a:r>
          </a:p>
          <a:p>
            <a:pPr lvl="1" defTabSz="762000" eaLnBrk="1" hangingPunct="1">
              <a:lnSpc>
                <a:spcPct val="140000"/>
              </a:lnSpc>
            </a:pPr>
            <a:endParaRPr lang="en-US" altLang="ko-KR">
              <a:ea typeface="굴림" panose="020B0600000101010101" pitchFamily="50" charset="-127"/>
            </a:endParaRPr>
          </a:p>
          <a:p>
            <a:pPr lvl="1" defTabSz="762000" eaLnBrk="1" hangingPunct="1">
              <a:lnSpc>
                <a:spcPct val="270000"/>
              </a:lnSpc>
            </a:pPr>
            <a:endParaRPr lang="en-US" altLang="ko-KR">
              <a:ea typeface="굴림" panose="020B0600000101010101" pitchFamily="50" charset="-127"/>
            </a:endParaRPr>
          </a:p>
          <a:p>
            <a:pPr defTabSz="762000" eaLnBrk="1" hangingPunct="1">
              <a:lnSpc>
                <a:spcPct val="60000"/>
              </a:lnSpc>
            </a:pPr>
            <a:r>
              <a:rPr lang="en-US" altLang="ko-KR">
                <a:ea typeface="굴림" panose="020B0600000101010101" pitchFamily="50" charset="-127"/>
              </a:rPr>
              <a:t>Oblique projection</a:t>
            </a:r>
          </a:p>
          <a:p>
            <a:pPr lvl="1" defTabSz="762000" eaLnBrk="1" hangingPunct="1">
              <a:lnSpc>
                <a:spcPct val="70000"/>
              </a:lnSpc>
            </a:pPr>
            <a:r>
              <a:rPr lang="en-US" altLang="ko-KR">
                <a:ea typeface="굴림" panose="020B0600000101010101" pitchFamily="50" charset="-127"/>
              </a:rPr>
              <a:t>Inclined with respect to the view plane</a:t>
            </a:r>
          </a:p>
        </p:txBody>
      </p:sp>
      <p:sp>
        <p:nvSpPr>
          <p:cNvPr id="32773" name="Rectangle 2">
            <a:extLst>
              <a:ext uri="{FF2B5EF4-FFF2-40B4-BE49-F238E27FC236}">
                <a16:creationId xmlns:a16="http://schemas.microsoft.com/office/drawing/2014/main" id="{BB84DF92-4FD7-4B4F-AE4E-0C2B01A11D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Orthographic &amp; Oblique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52CB3FEA-AD1A-4C71-8BB2-ED0DF53F5A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Orthographic Projections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9E4D6071-0F3E-4ECA-9606-7D91DC653A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DOP perpendicular to view plane</a:t>
            </a:r>
          </a:p>
        </p:txBody>
      </p:sp>
      <p:pic>
        <p:nvPicPr>
          <p:cNvPr id="33796" name="Picture 6" descr="5">
            <a:extLst>
              <a:ext uri="{FF2B5EF4-FFF2-40B4-BE49-F238E27FC236}">
                <a16:creationId xmlns:a16="http://schemas.microsoft.com/office/drawing/2014/main" id="{0CD41CD6-CC8B-48A2-9E6A-95E295C03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1978025"/>
            <a:ext cx="4032250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9511" name="Text Box 7">
            <a:extLst>
              <a:ext uri="{FF2B5EF4-FFF2-40B4-BE49-F238E27FC236}">
                <a16:creationId xmlns:a16="http://schemas.microsoft.com/office/drawing/2014/main" id="{240FF6B8-A8DE-4B16-97A2-99A169746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3716338"/>
            <a:ext cx="162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kumimoji="0" lang="en-US" altLang="ko-KR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Front</a:t>
            </a:r>
          </a:p>
        </p:txBody>
      </p:sp>
      <p:sp>
        <p:nvSpPr>
          <p:cNvPr id="149512" name="Text Box 8">
            <a:extLst>
              <a:ext uri="{FF2B5EF4-FFF2-40B4-BE49-F238E27FC236}">
                <a16:creationId xmlns:a16="http://schemas.microsoft.com/office/drawing/2014/main" id="{B0846711-F046-4515-A162-26885853F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0650" y="5949950"/>
            <a:ext cx="162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kumimoji="0" lang="en-US" altLang="ko-KR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Top</a:t>
            </a:r>
          </a:p>
        </p:txBody>
      </p:sp>
      <p:sp>
        <p:nvSpPr>
          <p:cNvPr id="149513" name="Text Box 9">
            <a:extLst>
              <a:ext uri="{FF2B5EF4-FFF2-40B4-BE49-F238E27FC236}">
                <a16:creationId xmlns:a16="http://schemas.microsoft.com/office/drawing/2014/main" id="{9BA654B1-70F0-4089-A900-BAD6C8174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5948363"/>
            <a:ext cx="162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kumimoji="0" lang="en-US" altLang="ko-KR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Side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BB8EF877-7DC7-4E55-A19F-8CC7142D34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Orthographic Coordinates</a:t>
            </a:r>
          </a:p>
        </p:txBody>
      </p:sp>
      <p:pic>
        <p:nvPicPr>
          <p:cNvPr id="34819" name="Picture 3" descr="figure12-20">
            <a:extLst>
              <a:ext uri="{FF2B5EF4-FFF2-40B4-BE49-F238E27FC236}">
                <a16:creationId xmlns:a16="http://schemas.microsoft.com/office/drawing/2014/main" id="{47C775DD-48C4-45FA-9D18-E98A05757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530350"/>
            <a:ext cx="5616575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4820" name="Object 4">
            <a:extLst>
              <a:ext uri="{FF2B5EF4-FFF2-40B4-BE49-F238E27FC236}">
                <a16:creationId xmlns:a16="http://schemas.microsoft.com/office/drawing/2014/main" id="{ABBCF5C7-61F0-4C6A-A8A0-70EDC0B8C0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9475" y="5762625"/>
          <a:ext cx="20574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1" name="수식" r:id="rId4" imgW="1040948" imgH="241195" progId="Equation.3">
                  <p:embed/>
                </p:oleObj>
              </mc:Choice>
              <mc:Fallback>
                <p:oleObj name="수식" r:id="rId4" imgW="1040948" imgH="24119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5762625"/>
                        <a:ext cx="205740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3B9997E8-975C-4BEF-8C2F-69A10B79F4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In Pipeline</a:t>
            </a:r>
          </a:p>
        </p:txBody>
      </p:sp>
      <p:sp>
        <p:nvSpPr>
          <p:cNvPr id="8195" name="AutoShape 4">
            <a:extLst>
              <a:ext uri="{FF2B5EF4-FFF2-40B4-BE49-F238E27FC236}">
                <a16:creationId xmlns:a16="http://schemas.microsoft.com/office/drawing/2014/main" id="{0DCBF71A-8B75-44B5-8902-E550018E8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" y="1684338"/>
            <a:ext cx="3141663" cy="304800"/>
          </a:xfrm>
          <a:prstGeom prst="roundRect">
            <a:avLst>
              <a:gd name="adj" fmla="val 26667"/>
            </a:avLst>
          </a:prstGeom>
          <a:solidFill>
            <a:schemeClr val="bg1"/>
          </a:solidFill>
          <a:ln w="28575">
            <a:solidFill>
              <a:srgbClr val="B2B2B2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 b="1">
                <a:solidFill>
                  <a:srgbClr val="B8B598"/>
                </a:solidFill>
              </a:rPr>
              <a:t>Model Transformation</a:t>
            </a:r>
          </a:p>
        </p:txBody>
      </p:sp>
      <p:sp>
        <p:nvSpPr>
          <p:cNvPr id="8196" name="AutoShape 5">
            <a:extLst>
              <a:ext uri="{FF2B5EF4-FFF2-40B4-BE49-F238E27FC236}">
                <a16:creationId xmlns:a16="http://schemas.microsoft.com/office/drawing/2014/main" id="{77D4068E-449E-415D-B899-B60B083F5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" y="2370138"/>
            <a:ext cx="3141663" cy="304800"/>
          </a:xfrm>
          <a:prstGeom prst="roundRect">
            <a:avLst>
              <a:gd name="adj" fmla="val 26667"/>
            </a:avLst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 b="1">
                <a:solidFill>
                  <a:schemeClr val="bg1"/>
                </a:solidFill>
              </a:rPr>
              <a:t>Lighting</a:t>
            </a:r>
          </a:p>
        </p:txBody>
      </p:sp>
      <p:sp>
        <p:nvSpPr>
          <p:cNvPr id="8197" name="AutoShape 6">
            <a:extLst>
              <a:ext uri="{FF2B5EF4-FFF2-40B4-BE49-F238E27FC236}">
                <a16:creationId xmlns:a16="http://schemas.microsoft.com/office/drawing/2014/main" id="{2E056E96-84AE-4419-8417-A96E10542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" y="3055938"/>
            <a:ext cx="3141663" cy="304800"/>
          </a:xfrm>
          <a:prstGeom prst="roundRect">
            <a:avLst>
              <a:gd name="adj" fmla="val 26667"/>
            </a:avLst>
          </a:prstGeom>
          <a:solidFill>
            <a:schemeClr val="bg1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 b="1"/>
              <a:t>Viewing Transformation</a:t>
            </a:r>
          </a:p>
        </p:txBody>
      </p:sp>
      <p:sp>
        <p:nvSpPr>
          <p:cNvPr id="8198" name="AutoShape 7">
            <a:extLst>
              <a:ext uri="{FF2B5EF4-FFF2-40B4-BE49-F238E27FC236}">
                <a16:creationId xmlns:a16="http://schemas.microsoft.com/office/drawing/2014/main" id="{93E33B76-7B63-4214-91CF-BD87EA1D6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" y="3733800"/>
            <a:ext cx="3141663" cy="304800"/>
          </a:xfrm>
          <a:prstGeom prst="roundRect">
            <a:avLst>
              <a:gd name="adj" fmla="val 26667"/>
            </a:avLst>
          </a:prstGeom>
          <a:solidFill>
            <a:schemeClr val="bg1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 b="1"/>
              <a:t>Projection Transformation</a:t>
            </a:r>
          </a:p>
        </p:txBody>
      </p:sp>
      <p:sp>
        <p:nvSpPr>
          <p:cNvPr id="8199" name="AutoShape 8">
            <a:extLst>
              <a:ext uri="{FF2B5EF4-FFF2-40B4-BE49-F238E27FC236}">
                <a16:creationId xmlns:a16="http://schemas.microsoft.com/office/drawing/2014/main" id="{B0AB47D9-A894-43A3-8910-7D80FC498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" y="4419600"/>
            <a:ext cx="3141663" cy="304800"/>
          </a:xfrm>
          <a:prstGeom prst="roundRect">
            <a:avLst>
              <a:gd name="adj" fmla="val 26667"/>
            </a:avLst>
          </a:prstGeom>
          <a:solidFill>
            <a:schemeClr val="bg1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 b="1"/>
              <a:t>Clipping</a:t>
            </a:r>
          </a:p>
        </p:txBody>
      </p:sp>
      <p:sp>
        <p:nvSpPr>
          <p:cNvPr id="8200" name="AutoShape 9">
            <a:extLst>
              <a:ext uri="{FF2B5EF4-FFF2-40B4-BE49-F238E27FC236}">
                <a16:creationId xmlns:a16="http://schemas.microsoft.com/office/drawing/2014/main" id="{17B94227-3FAC-4F1B-A203-0D8B23B4F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" y="5105400"/>
            <a:ext cx="3141663" cy="304800"/>
          </a:xfrm>
          <a:prstGeom prst="roundRect">
            <a:avLst>
              <a:gd name="adj" fmla="val 26667"/>
            </a:avLst>
          </a:prstGeom>
          <a:solidFill>
            <a:schemeClr val="bg1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 b="1"/>
              <a:t>Viewport Transformation</a:t>
            </a:r>
          </a:p>
        </p:txBody>
      </p:sp>
      <p:sp>
        <p:nvSpPr>
          <p:cNvPr id="8201" name="AutoShape 10">
            <a:extLst>
              <a:ext uri="{FF2B5EF4-FFF2-40B4-BE49-F238E27FC236}">
                <a16:creationId xmlns:a16="http://schemas.microsoft.com/office/drawing/2014/main" id="{F5FF17BA-348D-444A-8078-EA17B192C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" y="5791200"/>
            <a:ext cx="3141663" cy="304800"/>
          </a:xfrm>
          <a:prstGeom prst="roundRect">
            <a:avLst>
              <a:gd name="adj" fmla="val 26667"/>
            </a:avLst>
          </a:prstGeom>
          <a:solidFill>
            <a:schemeClr val="bg1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 b="1"/>
              <a:t>Scan Conversion</a:t>
            </a:r>
          </a:p>
        </p:txBody>
      </p:sp>
      <p:cxnSp>
        <p:nvCxnSpPr>
          <p:cNvPr id="8202" name="AutoShape 11">
            <a:extLst>
              <a:ext uri="{FF2B5EF4-FFF2-40B4-BE49-F238E27FC236}">
                <a16:creationId xmlns:a16="http://schemas.microsoft.com/office/drawing/2014/main" id="{B03C6F7E-71F6-4D66-90D2-7B285A32EE89}"/>
              </a:ext>
            </a:extLst>
          </p:cNvPr>
          <p:cNvCxnSpPr>
            <a:cxnSpLocks noChangeShapeType="1"/>
            <a:stCxn id="8195" idx="2"/>
            <a:endCxn id="8196" idx="0"/>
          </p:cNvCxnSpPr>
          <p:nvPr/>
        </p:nvCxnSpPr>
        <p:spPr bwMode="auto">
          <a:xfrm>
            <a:off x="2209800" y="2003425"/>
            <a:ext cx="0" cy="3524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3" name="AutoShape 12">
            <a:extLst>
              <a:ext uri="{FF2B5EF4-FFF2-40B4-BE49-F238E27FC236}">
                <a16:creationId xmlns:a16="http://schemas.microsoft.com/office/drawing/2014/main" id="{FCBD8B64-0982-41C7-80AB-4EB3E4B75AAE}"/>
              </a:ext>
            </a:extLst>
          </p:cNvPr>
          <p:cNvCxnSpPr>
            <a:cxnSpLocks noChangeShapeType="1"/>
            <a:stCxn id="8196" idx="2"/>
            <a:endCxn id="8197" idx="0"/>
          </p:cNvCxnSpPr>
          <p:nvPr/>
        </p:nvCxnSpPr>
        <p:spPr bwMode="auto">
          <a:xfrm>
            <a:off x="2209800" y="2689225"/>
            <a:ext cx="0" cy="3524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4" name="AutoShape 13">
            <a:extLst>
              <a:ext uri="{FF2B5EF4-FFF2-40B4-BE49-F238E27FC236}">
                <a16:creationId xmlns:a16="http://schemas.microsoft.com/office/drawing/2014/main" id="{0D80DE04-27D1-41BA-88F2-DBC95FE7D749}"/>
              </a:ext>
            </a:extLst>
          </p:cNvPr>
          <p:cNvCxnSpPr>
            <a:cxnSpLocks noChangeShapeType="1"/>
            <a:stCxn id="8197" idx="2"/>
            <a:endCxn id="8198" idx="0"/>
          </p:cNvCxnSpPr>
          <p:nvPr/>
        </p:nvCxnSpPr>
        <p:spPr bwMode="auto">
          <a:xfrm>
            <a:off x="2209800" y="3375025"/>
            <a:ext cx="0" cy="344488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5" name="AutoShape 14">
            <a:extLst>
              <a:ext uri="{FF2B5EF4-FFF2-40B4-BE49-F238E27FC236}">
                <a16:creationId xmlns:a16="http://schemas.microsoft.com/office/drawing/2014/main" id="{DE08A07A-2F3E-4BDF-92AF-5C1937AD6E65}"/>
              </a:ext>
            </a:extLst>
          </p:cNvPr>
          <p:cNvCxnSpPr>
            <a:cxnSpLocks noChangeShapeType="1"/>
            <a:stCxn id="8198" idx="2"/>
            <a:endCxn id="8199" idx="0"/>
          </p:cNvCxnSpPr>
          <p:nvPr/>
        </p:nvCxnSpPr>
        <p:spPr bwMode="auto">
          <a:xfrm>
            <a:off x="2209800" y="4052888"/>
            <a:ext cx="0" cy="3524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6" name="AutoShape 15">
            <a:extLst>
              <a:ext uri="{FF2B5EF4-FFF2-40B4-BE49-F238E27FC236}">
                <a16:creationId xmlns:a16="http://schemas.microsoft.com/office/drawing/2014/main" id="{1D133793-A3E7-41E6-A2C6-98013F886A0B}"/>
              </a:ext>
            </a:extLst>
          </p:cNvPr>
          <p:cNvCxnSpPr>
            <a:cxnSpLocks noChangeShapeType="1"/>
            <a:stCxn id="8199" idx="2"/>
            <a:endCxn id="8200" idx="0"/>
          </p:cNvCxnSpPr>
          <p:nvPr/>
        </p:nvCxnSpPr>
        <p:spPr bwMode="auto">
          <a:xfrm>
            <a:off x="2209800" y="4738688"/>
            <a:ext cx="0" cy="3524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7" name="AutoShape 16">
            <a:extLst>
              <a:ext uri="{FF2B5EF4-FFF2-40B4-BE49-F238E27FC236}">
                <a16:creationId xmlns:a16="http://schemas.microsoft.com/office/drawing/2014/main" id="{731E53B0-7DC0-443B-8ED8-FAF5BAA4EFCC}"/>
              </a:ext>
            </a:extLst>
          </p:cNvPr>
          <p:cNvCxnSpPr>
            <a:cxnSpLocks noChangeShapeType="1"/>
            <a:stCxn id="8200" idx="2"/>
            <a:endCxn id="8201" idx="0"/>
          </p:cNvCxnSpPr>
          <p:nvPr/>
        </p:nvCxnSpPr>
        <p:spPr bwMode="auto">
          <a:xfrm>
            <a:off x="2209800" y="5424488"/>
            <a:ext cx="0" cy="3524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8" name="Text Box 17">
            <a:extLst>
              <a:ext uri="{FF2B5EF4-FFF2-40B4-BE49-F238E27FC236}">
                <a16:creationId xmlns:a16="http://schemas.microsoft.com/office/drawing/2014/main" id="{254D3FE0-FCC2-43D7-866A-02135766C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525" y="6324600"/>
            <a:ext cx="84455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 b="1"/>
              <a:t>Image</a:t>
            </a:r>
          </a:p>
        </p:txBody>
      </p:sp>
      <p:cxnSp>
        <p:nvCxnSpPr>
          <p:cNvPr id="8209" name="AutoShape 18">
            <a:extLst>
              <a:ext uri="{FF2B5EF4-FFF2-40B4-BE49-F238E27FC236}">
                <a16:creationId xmlns:a16="http://schemas.microsoft.com/office/drawing/2014/main" id="{CF446B81-7B4A-49FB-8E4C-AD86C641385E}"/>
              </a:ext>
            </a:extLst>
          </p:cNvPr>
          <p:cNvCxnSpPr>
            <a:cxnSpLocks noChangeShapeType="1"/>
            <a:stCxn id="8201" idx="2"/>
            <a:endCxn id="8208" idx="0"/>
          </p:cNvCxnSpPr>
          <p:nvPr/>
        </p:nvCxnSpPr>
        <p:spPr bwMode="auto">
          <a:xfrm>
            <a:off x="2209800" y="6110288"/>
            <a:ext cx="0" cy="214312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0" name="Text Box 20">
            <a:extLst>
              <a:ext uri="{FF2B5EF4-FFF2-40B4-BE49-F238E27FC236}">
                <a16:creationId xmlns:a16="http://schemas.microsoft.com/office/drawing/2014/main" id="{1CAF070E-1A75-45BC-9166-728E18B49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825" y="1143000"/>
            <a:ext cx="16319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 b="1"/>
              <a:t>3D Primitives</a:t>
            </a:r>
          </a:p>
        </p:txBody>
      </p:sp>
      <p:cxnSp>
        <p:nvCxnSpPr>
          <p:cNvPr id="8211" name="AutoShape 21">
            <a:extLst>
              <a:ext uri="{FF2B5EF4-FFF2-40B4-BE49-F238E27FC236}">
                <a16:creationId xmlns:a16="http://schemas.microsoft.com/office/drawing/2014/main" id="{E7F3CCB2-C673-4F0B-8055-E834150CC6A5}"/>
              </a:ext>
            </a:extLst>
          </p:cNvPr>
          <p:cNvCxnSpPr>
            <a:cxnSpLocks noChangeShapeType="1"/>
            <a:stCxn id="8210" idx="2"/>
          </p:cNvCxnSpPr>
          <p:nvPr/>
        </p:nvCxnSpPr>
        <p:spPr bwMode="auto">
          <a:xfrm>
            <a:off x="2209800" y="1371600"/>
            <a:ext cx="0" cy="298450"/>
          </a:xfrm>
          <a:prstGeom prst="straightConnector1">
            <a:avLst/>
          </a:prstGeom>
          <a:noFill/>
          <a:ln w="28575">
            <a:solidFill>
              <a:srgbClr val="B2B2B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36" name="Text Box 24">
            <a:extLst>
              <a:ext uri="{FF2B5EF4-FFF2-40B4-BE49-F238E27FC236}">
                <a16:creationId xmlns:a16="http://schemas.microsoft.com/office/drawing/2014/main" id="{DAA55A82-E7E0-49DF-A145-0FCC23216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1641475"/>
            <a:ext cx="5149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en-US" altLang="ko-KR">
                <a:solidFill>
                  <a:srgbClr val="B8B59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Transform into 3D World Coordinate System</a:t>
            </a:r>
          </a:p>
        </p:txBody>
      </p:sp>
      <p:sp>
        <p:nvSpPr>
          <p:cNvPr id="13337" name="Text Box 25">
            <a:extLst>
              <a:ext uri="{FF2B5EF4-FFF2-40B4-BE49-F238E27FC236}">
                <a16:creationId xmlns:a16="http://schemas.microsoft.com/office/drawing/2014/main" id="{E9B124EF-BFFE-4B01-B6FC-F1ADC3367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2159000"/>
            <a:ext cx="29416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t>Illustrate According to</a:t>
            </a:r>
          </a:p>
          <a:p>
            <a:pPr eaLnBrk="1" hangingPunct="1">
              <a:defRPr/>
            </a:pPr>
            <a:r>
              <a:rPr kumimoji="0"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t>Lighting and Reflectance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49F64553-45FB-4925-877D-0D88D818DF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Oblique Projections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14BD38A4-1054-47A5-BA61-1D3E2D7B4B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DOP not perpendicular to view plane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Specified with two angles</a:t>
            </a:r>
          </a:p>
          <a:p>
            <a:pPr lvl="2" eaLnBrk="1" hangingPunct="1"/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</a:t>
            </a:r>
            <a:r>
              <a:rPr lang="en-US" altLang="ko-KR">
                <a:ea typeface="굴림" panose="020B0600000101010101" pitchFamily="50" charset="-127"/>
                <a:sym typeface="Symbol" panose="05050102010706020507" pitchFamily="18" charset="2"/>
              </a:rPr>
              <a:t> (DOP)</a:t>
            </a:r>
          </a:p>
          <a:p>
            <a:pPr lvl="2" eaLnBrk="1" hangingPunct="1"/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</a:t>
            </a:r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ED3218E1-6260-41A7-8841-935084F9E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394325"/>
            <a:ext cx="22193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buFont typeface="Wingdings" panose="05000000000000000000" pitchFamily="2" charset="2"/>
              <a:buNone/>
            </a:pPr>
            <a:r>
              <a:rPr kumimoji="0" lang="en-US" altLang="ko-KR" sz="2000">
                <a:latin typeface="Tahoma" panose="020B0604030504040204" pitchFamily="34" charset="0"/>
              </a:rPr>
              <a:t>Cavalier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kumimoji="0" lang="en-US" altLang="ko-KR" sz="2000">
                <a:latin typeface="Tahoma" panose="020B0604030504040204" pitchFamily="34" charset="0"/>
              </a:rPr>
              <a:t>(DOP at 45 )  </a:t>
            </a:r>
          </a:p>
        </p:txBody>
      </p:sp>
      <p:graphicFrame>
        <p:nvGraphicFramePr>
          <p:cNvPr id="35845" name="Object 5">
            <a:extLst>
              <a:ext uri="{FF2B5EF4-FFF2-40B4-BE49-F238E27FC236}">
                <a16:creationId xmlns:a16="http://schemas.microsoft.com/office/drawing/2014/main" id="{74A0791D-52FD-4E72-9099-D8EBA27950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27363" y="5764213"/>
          <a:ext cx="179387" cy="20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2" name="Equation" r:id="rId3" imgW="101468" imgH="114151" progId="Equation.3">
                  <p:embed/>
                </p:oleObj>
              </mc:Choice>
              <mc:Fallback>
                <p:oleObj name="Equation" r:id="rId3" imgW="101468" imgH="11415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7363" y="5764213"/>
                        <a:ext cx="179387" cy="201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Rectangle 6">
            <a:extLst>
              <a:ext uri="{FF2B5EF4-FFF2-40B4-BE49-F238E27FC236}">
                <a16:creationId xmlns:a16="http://schemas.microsoft.com/office/drawing/2014/main" id="{600112A6-FD72-4B1B-B357-F4A523402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1113" y="5394325"/>
            <a:ext cx="243363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buFont typeface="Wingdings" panose="05000000000000000000" pitchFamily="2" charset="2"/>
              <a:buNone/>
            </a:pPr>
            <a:r>
              <a:rPr kumimoji="0" lang="en-US" altLang="ko-KR" sz="2000">
                <a:latin typeface="Tahoma" panose="020B0604030504040204" pitchFamily="34" charset="0"/>
              </a:rPr>
              <a:t>Cabinet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kumimoji="0" lang="en-US" altLang="ko-KR" sz="2000">
                <a:latin typeface="Tahoma" panose="020B0604030504040204" pitchFamily="34" charset="0"/>
              </a:rPr>
              <a:t>(DOP at 63.4 )  </a:t>
            </a:r>
          </a:p>
        </p:txBody>
      </p:sp>
      <p:graphicFrame>
        <p:nvGraphicFramePr>
          <p:cNvPr id="35847" name="Object 7">
            <a:extLst>
              <a:ext uri="{FF2B5EF4-FFF2-40B4-BE49-F238E27FC236}">
                <a16:creationId xmlns:a16="http://schemas.microsoft.com/office/drawing/2014/main" id="{6FA46D93-E2F3-407D-934A-A608336EBB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27863" y="5759450"/>
          <a:ext cx="179387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3" name="Equation" r:id="rId5" imgW="101468" imgH="114151" progId="Equation.3">
                  <p:embed/>
                </p:oleObj>
              </mc:Choice>
              <mc:Fallback>
                <p:oleObj name="Equation" r:id="rId5" imgW="101468" imgH="11415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7863" y="5759450"/>
                        <a:ext cx="179387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0" name="Rectangle 8">
            <a:extLst>
              <a:ext uri="{FF2B5EF4-FFF2-40B4-BE49-F238E27FC236}">
                <a16:creationId xmlns:a16="http://schemas.microsoft.com/office/drawing/2014/main" id="{3C6D4905-7704-4244-BCB8-8AAC83972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184525"/>
            <a:ext cx="2819400" cy="312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801" name="Rectangle 9">
            <a:extLst>
              <a:ext uri="{FF2B5EF4-FFF2-40B4-BE49-F238E27FC236}">
                <a16:creationId xmlns:a16="http://schemas.microsoft.com/office/drawing/2014/main" id="{C5868ADF-B4AD-44C7-8EE2-3D60361D4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184525"/>
            <a:ext cx="2819400" cy="312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802" name="AutoShape 10">
            <a:extLst>
              <a:ext uri="{FF2B5EF4-FFF2-40B4-BE49-F238E27FC236}">
                <a16:creationId xmlns:a16="http://schemas.microsoft.com/office/drawing/2014/main" id="{E8235EDF-0EB4-4E59-BAB9-9C4029EBE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641725"/>
            <a:ext cx="1447800" cy="1524000"/>
          </a:xfrm>
          <a:prstGeom prst="cube">
            <a:avLst>
              <a:gd name="adj" fmla="val 36074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803" name="AutoShape 11">
            <a:extLst>
              <a:ext uri="{FF2B5EF4-FFF2-40B4-BE49-F238E27FC236}">
                <a16:creationId xmlns:a16="http://schemas.microsoft.com/office/drawing/2014/main" id="{823DE1A2-60D5-4210-85A5-853ED01DA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946525"/>
            <a:ext cx="1143000" cy="1219200"/>
          </a:xfrm>
          <a:prstGeom prst="cube">
            <a:avLst>
              <a:gd name="adj" fmla="val 20065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32017B48-10CD-4619-B28A-1B4DD9C181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Oblique Projections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3D2632CE-10B4-4F6F-954D-AC018D391C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412875"/>
            <a:ext cx="8070850" cy="4724400"/>
          </a:xfrm>
        </p:spPr>
        <p:txBody>
          <a:bodyPr/>
          <a:lstStyle/>
          <a:p>
            <a:pPr defTabSz="762000" eaLnBrk="1" hangingPunct="1"/>
            <a:r>
              <a:rPr lang="en-US" altLang="ko-KR">
                <a:ea typeface="굴림" panose="020B0600000101010101" pitchFamily="50" charset="-127"/>
              </a:rPr>
              <a:t>DOP not perpendicular to view plane</a:t>
            </a:r>
          </a:p>
          <a:p>
            <a:pPr lvl="1" defTabSz="762000" eaLnBrk="1" hangingPunct="1"/>
            <a:r>
              <a:rPr lang="en-US" altLang="ko-KR">
                <a:ea typeface="굴림" panose="020B0600000101010101" pitchFamily="50" charset="-127"/>
              </a:rPr>
              <a:t>Cavalier projection </a:t>
            </a:r>
            <a:br>
              <a:rPr lang="en-US" altLang="ko-KR">
                <a:ea typeface="굴림" panose="020B0600000101010101" pitchFamily="50" charset="-127"/>
              </a:rPr>
            </a:br>
            <a:endParaRPr lang="en-US" altLang="ko-KR">
              <a:ea typeface="굴림" panose="020B0600000101010101" pitchFamily="50" charset="-127"/>
            </a:endParaRPr>
          </a:p>
          <a:p>
            <a:pPr lvl="2" defTabSz="762000" eaLnBrk="1" hangingPunct="1"/>
            <a:endParaRPr lang="en-US" altLang="ko-KR">
              <a:ea typeface="굴림" panose="020B0600000101010101" pitchFamily="50" charset="-127"/>
            </a:endParaRPr>
          </a:p>
          <a:p>
            <a:pPr lvl="2" defTabSz="762000" eaLnBrk="1" hangingPunct="1"/>
            <a:endParaRPr lang="en-US" altLang="ko-KR">
              <a:ea typeface="굴림" panose="020B0600000101010101" pitchFamily="50" charset="-127"/>
            </a:endParaRPr>
          </a:p>
          <a:p>
            <a:pPr lvl="1" defTabSz="762000" eaLnBrk="1" hangingPunct="1"/>
            <a:endParaRPr lang="en-US" altLang="ko-KR">
              <a:ea typeface="굴림" panose="020B0600000101010101" pitchFamily="50" charset="-127"/>
            </a:endParaRPr>
          </a:p>
          <a:p>
            <a:pPr lvl="1" defTabSz="762000" eaLnBrk="1" hangingPunct="1"/>
            <a:endParaRPr lang="en-US" altLang="ko-KR">
              <a:ea typeface="굴림" panose="020B0600000101010101" pitchFamily="50" charset="-127"/>
            </a:endParaRPr>
          </a:p>
          <a:p>
            <a:pPr lvl="1" defTabSz="762000" eaLnBrk="1" hangingPunct="1"/>
            <a:r>
              <a:rPr lang="en-US" altLang="ko-KR">
                <a:ea typeface="굴림" panose="020B0600000101010101" pitchFamily="50" charset="-127"/>
              </a:rPr>
              <a:t>Cabinet projection </a:t>
            </a:r>
            <a:br>
              <a:rPr lang="en-US" altLang="ko-KR">
                <a:ea typeface="굴림" panose="020B0600000101010101" pitchFamily="50" charset="-127"/>
              </a:rPr>
            </a:br>
            <a:endParaRPr lang="en-US" altLang="ko-KR">
              <a:ea typeface="굴림" panose="020B0600000101010101" pitchFamily="50" charset="-127"/>
            </a:endParaRPr>
          </a:p>
        </p:txBody>
      </p:sp>
      <p:graphicFrame>
        <p:nvGraphicFramePr>
          <p:cNvPr id="36868" name="Object 4">
            <a:extLst>
              <a:ext uri="{FF2B5EF4-FFF2-40B4-BE49-F238E27FC236}">
                <a16:creationId xmlns:a16="http://schemas.microsoft.com/office/drawing/2014/main" id="{31DDCE2B-ECAC-44CC-B0D8-8A28B94884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4797425"/>
          <a:ext cx="22860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2" name="수식" r:id="rId3" imgW="1358310" imgH="215806" progId="Equation.3">
                  <p:embed/>
                </p:oleObj>
              </mc:Choice>
              <mc:Fallback>
                <p:oleObj name="수식" r:id="rId3" imgW="1358310" imgH="21580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797425"/>
                        <a:ext cx="2286000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869" name="Picture 5" descr="figure12-23">
            <a:extLst>
              <a:ext uri="{FF2B5EF4-FFF2-40B4-BE49-F238E27FC236}">
                <a16:creationId xmlns:a16="http://schemas.microsoft.com/office/drawing/2014/main" id="{30F39566-DBEB-410A-BE09-01B9A57EA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0000">
            <a:off x="4067175" y="1963738"/>
            <a:ext cx="4824413" cy="232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6" descr="figure12-24">
            <a:extLst>
              <a:ext uri="{FF2B5EF4-FFF2-40B4-BE49-F238E27FC236}">
                <a16:creationId xmlns:a16="http://schemas.microsoft.com/office/drawing/2014/main" id="{BB7442BB-4085-43EC-889C-8E65A499E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4286250"/>
            <a:ext cx="4535488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6871" name="Object 7">
            <a:extLst>
              <a:ext uri="{FF2B5EF4-FFF2-40B4-BE49-F238E27FC236}">
                <a16:creationId xmlns:a16="http://schemas.microsoft.com/office/drawing/2014/main" id="{CBD80957-42FD-4A91-BE3D-A10FD74581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2324100"/>
          <a:ext cx="201612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3" name="수식" r:id="rId7" imgW="1218671" imgH="215806" progId="Equation.3">
                  <p:embed/>
                </p:oleObj>
              </mc:Choice>
              <mc:Fallback>
                <p:oleObj name="수식" r:id="rId7" imgW="1218671" imgH="21580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324100"/>
                        <a:ext cx="2016125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B09B3AE8-22D2-473A-891D-61F90AADD8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Parallel Projection Matrix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4AAAD127-E983-46C6-9A77-77657CF018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General parallel projection transformation</a:t>
            </a:r>
          </a:p>
        </p:txBody>
      </p:sp>
      <p:pic>
        <p:nvPicPr>
          <p:cNvPr id="37892" name="Picture 6">
            <a:extLst>
              <a:ext uri="{FF2B5EF4-FFF2-40B4-BE49-F238E27FC236}">
                <a16:creationId xmlns:a16="http://schemas.microsoft.com/office/drawing/2014/main" id="{CC19EFE0-B6BC-4DEB-95ED-13387A048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357438"/>
            <a:ext cx="3133725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7893" name="Object 11">
            <a:extLst>
              <a:ext uri="{FF2B5EF4-FFF2-40B4-BE49-F238E27FC236}">
                <a16:creationId xmlns:a16="http://schemas.microsoft.com/office/drawing/2014/main" id="{2425AF96-9B83-4303-A621-4FD8A569E0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7625" y="2500313"/>
          <a:ext cx="4572000" cy="327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4" name="수식" r:id="rId4" imgW="1917700" imgH="1371600" progId="Equation.3">
                  <p:embed/>
                </p:oleObj>
              </mc:Choice>
              <mc:Fallback>
                <p:oleObj name="수식" r:id="rId4" imgW="1917700" imgH="1371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5" y="2500313"/>
                        <a:ext cx="4572000" cy="327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19429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98CD23A7-1D30-4D54-A5A4-55435CEB37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Taxonomy of Projections</a:t>
            </a:r>
          </a:p>
        </p:txBody>
      </p:sp>
      <p:sp>
        <p:nvSpPr>
          <p:cNvPr id="37920" name="Oval 32">
            <a:extLst>
              <a:ext uri="{FF2B5EF4-FFF2-40B4-BE49-F238E27FC236}">
                <a16:creationId xmlns:a16="http://schemas.microsoft.com/office/drawing/2014/main" id="{BCA9C12F-9497-4951-AE38-4C209EEDF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590800"/>
            <a:ext cx="1981200" cy="533400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8916" name="Group 33">
            <a:extLst>
              <a:ext uri="{FF2B5EF4-FFF2-40B4-BE49-F238E27FC236}">
                <a16:creationId xmlns:a16="http://schemas.microsoft.com/office/drawing/2014/main" id="{A8DE4EDB-C766-44B2-9994-E9D59968A039}"/>
              </a:ext>
            </a:extLst>
          </p:cNvPr>
          <p:cNvGrpSpPr>
            <a:grpSpLocks/>
          </p:cNvGrpSpPr>
          <p:nvPr/>
        </p:nvGrpSpPr>
        <p:grpSpPr bwMode="auto">
          <a:xfrm>
            <a:off x="577850" y="1773238"/>
            <a:ext cx="7858125" cy="3743325"/>
            <a:chOff x="364" y="1117"/>
            <a:chExt cx="4950" cy="2358"/>
          </a:xfrm>
        </p:grpSpPr>
        <p:sp>
          <p:nvSpPr>
            <p:cNvPr id="38917" name="Text Box 34">
              <a:extLst>
                <a:ext uri="{FF2B5EF4-FFF2-40B4-BE49-F238E27FC236}">
                  <a16:creationId xmlns:a16="http://schemas.microsoft.com/office/drawing/2014/main" id="{0932D898-EC1C-46F0-AD5D-B035EF0206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4" y="1117"/>
              <a:ext cx="244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ko-KR" sz="2400">
                  <a:latin typeface="Tahoma" panose="020B0604030504040204" pitchFamily="34" charset="0"/>
                </a:rPr>
                <a:t>Planar geometric projection</a:t>
              </a:r>
            </a:p>
          </p:txBody>
        </p:sp>
        <p:sp>
          <p:nvSpPr>
            <p:cNvPr id="37923" name="Line 35">
              <a:extLst>
                <a:ext uri="{FF2B5EF4-FFF2-40B4-BE49-F238E27FC236}">
                  <a16:creationId xmlns:a16="http://schemas.microsoft.com/office/drawing/2014/main" id="{B1EA2E5B-D204-42E0-BAC2-8718D35438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1440"/>
              <a:ext cx="480" cy="2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924" name="Line 36">
              <a:extLst>
                <a:ext uri="{FF2B5EF4-FFF2-40B4-BE49-F238E27FC236}">
                  <a16:creationId xmlns:a16="http://schemas.microsoft.com/office/drawing/2014/main" id="{25F9FE4C-E6E8-4503-B18E-5D9E80862B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2" y="1434"/>
              <a:ext cx="592" cy="2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920" name="Text Box 37">
              <a:extLst>
                <a:ext uri="{FF2B5EF4-FFF2-40B4-BE49-F238E27FC236}">
                  <a16:creationId xmlns:a16="http://schemas.microsoft.com/office/drawing/2014/main" id="{5A818CA0-D2FC-41F8-AF3F-78E546FAAC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680"/>
              <a:ext cx="6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ko-KR" sz="2000">
                  <a:latin typeface="Tahoma" panose="020B0604030504040204" pitchFamily="34" charset="0"/>
                </a:rPr>
                <a:t>Parallel</a:t>
              </a:r>
            </a:p>
          </p:txBody>
        </p:sp>
        <p:sp>
          <p:nvSpPr>
            <p:cNvPr id="38921" name="Text Box 38">
              <a:extLst>
                <a:ext uri="{FF2B5EF4-FFF2-40B4-BE49-F238E27FC236}">
                  <a16:creationId xmlns:a16="http://schemas.microsoft.com/office/drawing/2014/main" id="{006DA5D6-8497-42B3-B667-E968B1EFC2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1680"/>
              <a:ext cx="9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ko-KR" sz="2000">
                  <a:latin typeface="Tahoma" panose="020B0604030504040204" pitchFamily="34" charset="0"/>
                </a:rPr>
                <a:t>Perspective</a:t>
              </a:r>
            </a:p>
          </p:txBody>
        </p:sp>
        <p:sp>
          <p:nvSpPr>
            <p:cNvPr id="37927" name="Line 39">
              <a:extLst>
                <a:ext uri="{FF2B5EF4-FFF2-40B4-BE49-F238E27FC236}">
                  <a16:creationId xmlns:a16="http://schemas.microsoft.com/office/drawing/2014/main" id="{47E86D7A-C3B7-4F9C-8842-F7E77241C7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6" y="1968"/>
              <a:ext cx="480" cy="2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928" name="Line 40">
              <a:extLst>
                <a:ext uri="{FF2B5EF4-FFF2-40B4-BE49-F238E27FC236}">
                  <a16:creationId xmlns:a16="http://schemas.microsoft.com/office/drawing/2014/main" id="{218D19E8-0886-405B-AC3E-3F4B6FA24B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1968"/>
              <a:ext cx="448" cy="2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924" name="Text Box 41">
              <a:extLst>
                <a:ext uri="{FF2B5EF4-FFF2-40B4-BE49-F238E27FC236}">
                  <a16:creationId xmlns:a16="http://schemas.microsoft.com/office/drawing/2014/main" id="{0B58ADAD-32E5-43AF-8299-0B0554A67F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256"/>
              <a:ext cx="10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ko-KR" sz="2000">
                  <a:latin typeface="Tahoma" panose="020B0604030504040204" pitchFamily="34" charset="0"/>
                </a:rPr>
                <a:t>Orthographic</a:t>
              </a:r>
            </a:p>
          </p:txBody>
        </p:sp>
        <p:sp>
          <p:nvSpPr>
            <p:cNvPr id="38925" name="Text Box 42">
              <a:extLst>
                <a:ext uri="{FF2B5EF4-FFF2-40B4-BE49-F238E27FC236}">
                  <a16:creationId xmlns:a16="http://schemas.microsoft.com/office/drawing/2014/main" id="{6762EDD6-F538-4687-B348-58DF901A56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9" y="2256"/>
              <a:ext cx="6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ko-KR" sz="2000">
                  <a:latin typeface="Tahoma" panose="020B0604030504040204" pitchFamily="34" charset="0"/>
                </a:rPr>
                <a:t>Oblique</a:t>
              </a:r>
            </a:p>
          </p:txBody>
        </p:sp>
        <p:sp>
          <p:nvSpPr>
            <p:cNvPr id="37931" name="Line 43">
              <a:extLst>
                <a:ext uri="{FF2B5EF4-FFF2-40B4-BE49-F238E27FC236}">
                  <a16:creationId xmlns:a16="http://schemas.microsoft.com/office/drawing/2014/main" id="{17AA54A6-F155-4A6C-AFF1-805E08208B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" y="2523"/>
              <a:ext cx="300" cy="2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932" name="Line 44">
              <a:extLst>
                <a:ext uri="{FF2B5EF4-FFF2-40B4-BE49-F238E27FC236}">
                  <a16:creationId xmlns:a16="http://schemas.microsoft.com/office/drawing/2014/main" id="{6A9A941E-8B08-45A8-B174-025610714C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2523"/>
              <a:ext cx="194" cy="5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933" name="Line 45">
              <a:extLst>
                <a:ext uri="{FF2B5EF4-FFF2-40B4-BE49-F238E27FC236}">
                  <a16:creationId xmlns:a16="http://schemas.microsoft.com/office/drawing/2014/main" id="{1DEF101E-48F7-425C-BDB9-13C883242B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2523"/>
              <a:ext cx="9" cy="7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934" name="Line 46">
              <a:extLst>
                <a:ext uri="{FF2B5EF4-FFF2-40B4-BE49-F238E27FC236}">
                  <a16:creationId xmlns:a16="http://schemas.microsoft.com/office/drawing/2014/main" id="{3169D41A-6873-4902-8D16-4FAD4B8EBC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5" y="2523"/>
              <a:ext cx="211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930" name="Text Box 47">
              <a:extLst>
                <a:ext uri="{FF2B5EF4-FFF2-40B4-BE49-F238E27FC236}">
                  <a16:creationId xmlns:a16="http://schemas.microsoft.com/office/drawing/2014/main" id="{01B0A741-27BD-4525-831A-001AABF41B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" y="2690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ko-KR" sz="2000">
                  <a:latin typeface="Tahoma" panose="020B0604030504040204" pitchFamily="34" charset="0"/>
                </a:rPr>
                <a:t>Top</a:t>
              </a:r>
            </a:p>
          </p:txBody>
        </p:sp>
        <p:sp>
          <p:nvSpPr>
            <p:cNvPr id="38931" name="Text Box 48">
              <a:extLst>
                <a:ext uri="{FF2B5EF4-FFF2-40B4-BE49-F238E27FC236}">
                  <a16:creationId xmlns:a16="http://schemas.microsoft.com/office/drawing/2014/main" id="{58BC107B-2030-4E94-B491-A570F754D2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985"/>
              <a:ext cx="4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ko-KR" sz="2000">
                  <a:latin typeface="Tahoma" panose="020B0604030504040204" pitchFamily="34" charset="0"/>
                </a:rPr>
                <a:t>Front</a:t>
              </a:r>
            </a:p>
          </p:txBody>
        </p:sp>
        <p:sp>
          <p:nvSpPr>
            <p:cNvPr id="38932" name="Text Box 49">
              <a:extLst>
                <a:ext uri="{FF2B5EF4-FFF2-40B4-BE49-F238E27FC236}">
                  <a16:creationId xmlns:a16="http://schemas.microsoft.com/office/drawing/2014/main" id="{8D350981-E672-4478-BEE8-3422B5432D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3225"/>
              <a:ext cx="4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ko-KR" sz="2000">
                  <a:latin typeface="Tahoma" panose="020B0604030504040204" pitchFamily="34" charset="0"/>
                </a:rPr>
                <a:t>Side</a:t>
              </a:r>
            </a:p>
          </p:txBody>
        </p:sp>
        <p:sp>
          <p:nvSpPr>
            <p:cNvPr id="38933" name="Text Box 50">
              <a:extLst>
                <a:ext uri="{FF2B5EF4-FFF2-40B4-BE49-F238E27FC236}">
                  <a16:creationId xmlns:a16="http://schemas.microsoft.com/office/drawing/2014/main" id="{5B1B7E0A-4260-4CDF-BAD7-A2100BDF33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793"/>
              <a:ext cx="99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ko-KR" sz="2000">
                  <a:latin typeface="Tahoma" panose="020B0604030504040204" pitchFamily="34" charset="0"/>
                </a:rPr>
                <a:t>Axonometric</a:t>
              </a:r>
            </a:p>
          </p:txBody>
        </p:sp>
        <p:sp>
          <p:nvSpPr>
            <p:cNvPr id="37939" name="Line 51">
              <a:extLst>
                <a:ext uri="{FF2B5EF4-FFF2-40B4-BE49-F238E27FC236}">
                  <a16:creationId xmlns:a16="http://schemas.microsoft.com/office/drawing/2014/main" id="{6F078008-0743-4987-B6D0-0ED114D18B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3" y="2523"/>
              <a:ext cx="28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935" name="Text Box 52">
              <a:extLst>
                <a:ext uri="{FF2B5EF4-FFF2-40B4-BE49-F238E27FC236}">
                  <a16:creationId xmlns:a16="http://schemas.microsoft.com/office/drawing/2014/main" id="{06C16373-7DDC-45E6-BF02-42583CB15C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9" y="2799"/>
              <a:ext cx="6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ko-KR" sz="2000">
                  <a:latin typeface="Tahoma" panose="020B0604030504040204" pitchFamily="34" charset="0"/>
                </a:rPr>
                <a:t>Cabinet</a:t>
              </a:r>
            </a:p>
          </p:txBody>
        </p:sp>
        <p:sp>
          <p:nvSpPr>
            <p:cNvPr id="37941" name="Line 53">
              <a:extLst>
                <a:ext uri="{FF2B5EF4-FFF2-40B4-BE49-F238E27FC236}">
                  <a16:creationId xmlns:a16="http://schemas.microsoft.com/office/drawing/2014/main" id="{9AAE0FF4-9358-442B-9984-E5BBAA79AA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4" y="2523"/>
              <a:ext cx="753" cy="5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937" name="Text Box 54">
              <a:extLst>
                <a:ext uri="{FF2B5EF4-FFF2-40B4-BE49-F238E27FC236}">
                  <a16:creationId xmlns:a16="http://schemas.microsoft.com/office/drawing/2014/main" id="{4237A6A0-AC66-415A-944C-29EDB85161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3" y="3135"/>
              <a:ext cx="6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ko-KR" sz="2000">
                  <a:latin typeface="Tahoma" panose="020B0604030504040204" pitchFamily="34" charset="0"/>
                </a:rPr>
                <a:t>Cavalier</a:t>
              </a:r>
            </a:p>
          </p:txBody>
        </p:sp>
        <p:sp>
          <p:nvSpPr>
            <p:cNvPr id="37943" name="Line 55">
              <a:extLst>
                <a:ext uri="{FF2B5EF4-FFF2-40B4-BE49-F238E27FC236}">
                  <a16:creationId xmlns:a16="http://schemas.microsoft.com/office/drawing/2014/main" id="{5FE402A1-EFED-4234-B27C-D2C70CD162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523"/>
              <a:ext cx="857" cy="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939" name="Text Box 56">
              <a:extLst>
                <a:ext uri="{FF2B5EF4-FFF2-40B4-BE49-F238E27FC236}">
                  <a16:creationId xmlns:a16="http://schemas.microsoft.com/office/drawing/2014/main" id="{72980AF5-B828-430A-A2F2-63E48EC37A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5" y="2847"/>
              <a:ext cx="5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ko-KR" sz="2000">
                  <a:latin typeface="Tahoma" panose="020B0604030504040204" pitchFamily="34" charset="0"/>
                </a:rPr>
                <a:t>Other</a:t>
              </a:r>
            </a:p>
          </p:txBody>
        </p:sp>
        <p:sp>
          <p:nvSpPr>
            <p:cNvPr id="37945" name="Line 57">
              <a:extLst>
                <a:ext uri="{FF2B5EF4-FFF2-40B4-BE49-F238E27FC236}">
                  <a16:creationId xmlns:a16="http://schemas.microsoft.com/office/drawing/2014/main" id="{707358FB-F04B-4B90-8802-DDBB7005A3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86" y="1968"/>
              <a:ext cx="24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941" name="Text Box 58">
              <a:extLst>
                <a:ext uri="{FF2B5EF4-FFF2-40B4-BE49-F238E27FC236}">
                  <a16:creationId xmlns:a16="http://schemas.microsoft.com/office/drawing/2014/main" id="{837E6E40-6C2D-49CF-A78E-ECA52D8DAA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2256"/>
              <a:ext cx="81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ko-KR" sz="2000">
                  <a:latin typeface="Tahoma" panose="020B0604030504040204" pitchFamily="34" charset="0"/>
                </a:rPr>
                <a:t>One-point</a:t>
              </a:r>
            </a:p>
          </p:txBody>
        </p:sp>
        <p:sp>
          <p:nvSpPr>
            <p:cNvPr id="37947" name="Line 59">
              <a:extLst>
                <a:ext uri="{FF2B5EF4-FFF2-40B4-BE49-F238E27FC236}">
                  <a16:creationId xmlns:a16="http://schemas.microsoft.com/office/drawing/2014/main" id="{9C7493F4-B51B-4E3D-8193-3002EAC034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4" y="1968"/>
              <a:ext cx="336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943" name="Text Box 60">
              <a:extLst>
                <a:ext uri="{FF2B5EF4-FFF2-40B4-BE49-F238E27FC236}">
                  <a16:creationId xmlns:a16="http://schemas.microsoft.com/office/drawing/2014/main" id="{21ED42DA-D895-4DE6-AD1B-B7C3C4F4F2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2500"/>
              <a:ext cx="8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ko-KR" sz="2000">
                  <a:latin typeface="Tahoma" panose="020B0604030504040204" pitchFamily="34" charset="0"/>
                </a:rPr>
                <a:t>Two-point</a:t>
              </a:r>
            </a:p>
          </p:txBody>
        </p:sp>
        <p:sp>
          <p:nvSpPr>
            <p:cNvPr id="37949" name="Line 61">
              <a:extLst>
                <a:ext uri="{FF2B5EF4-FFF2-40B4-BE49-F238E27FC236}">
                  <a16:creationId xmlns:a16="http://schemas.microsoft.com/office/drawing/2014/main" id="{164B1210-F831-46C8-854E-5D0945B0A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0" y="1968"/>
              <a:ext cx="480" cy="2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945" name="Text Box 62">
              <a:extLst>
                <a:ext uri="{FF2B5EF4-FFF2-40B4-BE49-F238E27FC236}">
                  <a16:creationId xmlns:a16="http://schemas.microsoft.com/office/drawing/2014/main" id="{7813A9DE-5F90-4667-B55B-B7DD77C0EB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7" y="2256"/>
              <a:ext cx="93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ko-KR" sz="2000">
                  <a:latin typeface="Tahoma" panose="020B0604030504040204" pitchFamily="34" charset="0"/>
                </a:rPr>
                <a:t>Three-point</a:t>
              </a: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7C055461-B54D-4F4A-AADA-FB2DDF9459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Perspective Projection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2D715325-4D1D-4B1F-956A-4E0F2712AD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Map points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Onto “view plane”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Along “projectors”</a:t>
            </a:r>
          </a:p>
          <a:p>
            <a:pPr lvl="2" eaLnBrk="1" hangingPunct="1"/>
            <a:r>
              <a:rPr lang="en-US" altLang="ko-KR">
                <a:ea typeface="굴림" panose="020B0600000101010101" pitchFamily="50" charset="-127"/>
              </a:rPr>
              <a:t>Emanating from “center of projection” (COP)</a:t>
            </a:r>
          </a:p>
          <a:p>
            <a:pPr eaLnBrk="1" hangingPunct="1"/>
            <a:endParaRPr lang="en-US" altLang="ko-KR">
              <a:ea typeface="굴림" panose="020B0600000101010101" pitchFamily="50" charset="-127"/>
            </a:endParaRPr>
          </a:p>
        </p:txBody>
      </p:sp>
      <p:grpSp>
        <p:nvGrpSpPr>
          <p:cNvPr id="39940" name="Group 10">
            <a:extLst>
              <a:ext uri="{FF2B5EF4-FFF2-40B4-BE49-F238E27FC236}">
                <a16:creationId xmlns:a16="http://schemas.microsoft.com/office/drawing/2014/main" id="{2FCB92CF-2BA4-40CF-9977-45BAEC88DA9C}"/>
              </a:ext>
            </a:extLst>
          </p:cNvPr>
          <p:cNvGrpSpPr>
            <a:grpSpLocks/>
          </p:cNvGrpSpPr>
          <p:nvPr/>
        </p:nvGrpSpPr>
        <p:grpSpPr bwMode="auto">
          <a:xfrm>
            <a:off x="1946275" y="3168650"/>
            <a:ext cx="5289550" cy="3355975"/>
            <a:chOff x="748" y="1728"/>
            <a:chExt cx="3332" cy="2114"/>
          </a:xfrm>
        </p:grpSpPr>
        <p:pic>
          <p:nvPicPr>
            <p:cNvPr id="39941" name="Picture 6" descr="9">
              <a:extLst>
                <a:ext uri="{FF2B5EF4-FFF2-40B4-BE49-F238E27FC236}">
                  <a16:creationId xmlns:a16="http://schemas.microsoft.com/office/drawing/2014/main" id="{83C2C8E9-1245-482F-B9B6-D2CFE02F32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6" y="1728"/>
              <a:ext cx="2394" cy="2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42" name="Text Box 7">
              <a:extLst>
                <a:ext uri="{FF2B5EF4-FFF2-40B4-BE49-F238E27FC236}">
                  <a16:creationId xmlns:a16="http://schemas.microsoft.com/office/drawing/2014/main" id="{F927BB3E-0128-4970-8ABA-4AC066C84C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3022"/>
              <a:ext cx="10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2000">
                  <a:solidFill>
                    <a:schemeClr val="tx2"/>
                  </a:solidFill>
                  <a:latin typeface="Tahoma" panose="020B0604030504040204" pitchFamily="34" charset="0"/>
                </a:rPr>
                <a:t>View Plane</a:t>
              </a:r>
            </a:p>
          </p:txBody>
        </p:sp>
        <p:sp>
          <p:nvSpPr>
            <p:cNvPr id="39943" name="Text Box 8">
              <a:extLst>
                <a:ext uri="{FF2B5EF4-FFF2-40B4-BE49-F238E27FC236}">
                  <a16:creationId xmlns:a16="http://schemas.microsoft.com/office/drawing/2014/main" id="{F1D8ECEB-14C3-4A42-80C1-2155B21787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" y="2931"/>
              <a:ext cx="102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2000">
                  <a:solidFill>
                    <a:schemeClr val="tx2"/>
                  </a:solidFill>
                  <a:latin typeface="Tahoma" panose="020B0604030504040204" pitchFamily="34" charset="0"/>
                </a:rPr>
                <a:t>Center of Projection</a:t>
              </a:r>
            </a:p>
          </p:txBody>
        </p:sp>
        <p:sp>
          <p:nvSpPr>
            <p:cNvPr id="39944" name="Text Box 9">
              <a:extLst>
                <a:ext uri="{FF2B5EF4-FFF2-40B4-BE49-F238E27FC236}">
                  <a16:creationId xmlns:a16="http://schemas.microsoft.com/office/drawing/2014/main" id="{5727AF97-53B8-4520-971A-325480DBA6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2602771">
              <a:off x="2517" y="1944"/>
              <a:ext cx="10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2000">
                  <a:solidFill>
                    <a:schemeClr val="tx2"/>
                  </a:solidFill>
                  <a:latin typeface="Tahoma" panose="020B0604030504040204" pitchFamily="34" charset="0"/>
                </a:rPr>
                <a:t>Projectors</a:t>
              </a: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DFAA8EA0-75C2-4508-A891-537A3E3C1C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Perspective Projection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82595B22-BB7F-4449-8D62-C4A08FFC8A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How many vanishing points?</a:t>
            </a:r>
          </a:p>
        </p:txBody>
      </p:sp>
      <p:pic>
        <p:nvPicPr>
          <p:cNvPr id="40964" name="Picture 12" descr="10">
            <a:extLst>
              <a:ext uri="{FF2B5EF4-FFF2-40B4-BE49-F238E27FC236}">
                <a16:creationId xmlns:a16="http://schemas.microsoft.com/office/drawing/2014/main" id="{8A3D329E-321D-4CCB-9C49-1AFD02DA9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997200"/>
            <a:ext cx="7315200" cy="199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32AF8037-71DA-4425-98D0-D648F2B683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Perspective Projection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AACE169F-BB97-4A9B-AC90-509FC678B7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How many vanishing points?</a:t>
            </a:r>
          </a:p>
        </p:txBody>
      </p:sp>
      <p:pic>
        <p:nvPicPr>
          <p:cNvPr id="41988" name="Picture 4" descr="10">
            <a:extLst>
              <a:ext uri="{FF2B5EF4-FFF2-40B4-BE49-F238E27FC236}">
                <a16:creationId xmlns:a16="http://schemas.microsoft.com/office/drawing/2014/main" id="{4270CED1-C066-438D-AA43-28059EBE5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997200"/>
            <a:ext cx="7315200" cy="199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Text Box 5">
            <a:extLst>
              <a:ext uri="{FF2B5EF4-FFF2-40B4-BE49-F238E27FC236}">
                <a16:creationId xmlns:a16="http://schemas.microsoft.com/office/drawing/2014/main" id="{320BCFD7-FCC6-4B92-BAE5-353F4D301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5084763"/>
            <a:ext cx="16240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>
                <a:solidFill>
                  <a:schemeClr val="tx2"/>
                </a:solidFill>
                <a:latin typeface="Tahoma" panose="020B0604030504040204" pitchFamily="34" charset="0"/>
              </a:rPr>
              <a:t>Three-point Perspective</a:t>
            </a:r>
          </a:p>
        </p:txBody>
      </p:sp>
      <p:sp>
        <p:nvSpPr>
          <p:cNvPr id="138268" name="Freeform 28">
            <a:extLst>
              <a:ext uri="{FF2B5EF4-FFF2-40B4-BE49-F238E27FC236}">
                <a16:creationId xmlns:a16="http://schemas.microsoft.com/office/drawing/2014/main" id="{FA88291F-6B9E-4BE4-BEE8-51E3840ECDC4}"/>
              </a:ext>
            </a:extLst>
          </p:cNvPr>
          <p:cNvSpPr>
            <a:spLocks/>
          </p:cNvSpPr>
          <p:nvPr/>
        </p:nvSpPr>
        <p:spPr bwMode="auto">
          <a:xfrm>
            <a:off x="0" y="2954338"/>
            <a:ext cx="1654175" cy="1892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42" y="1192"/>
              </a:cxn>
            </a:cxnLst>
            <a:rect l="0" t="0" r="r" b="b"/>
            <a:pathLst>
              <a:path w="1042" h="1192">
                <a:moveTo>
                  <a:pt x="0" y="0"/>
                </a:moveTo>
                <a:lnTo>
                  <a:pt x="1042" y="1192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269" name="Line 29">
            <a:extLst>
              <a:ext uri="{FF2B5EF4-FFF2-40B4-BE49-F238E27FC236}">
                <a16:creationId xmlns:a16="http://schemas.microsoft.com/office/drawing/2014/main" id="{A309E8E2-45EE-4E22-9EF0-CDE027FDA23C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2573338"/>
            <a:ext cx="2819400" cy="5334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270" name="Freeform 30">
            <a:extLst>
              <a:ext uri="{FF2B5EF4-FFF2-40B4-BE49-F238E27FC236}">
                <a16:creationId xmlns:a16="http://schemas.microsoft.com/office/drawing/2014/main" id="{F0CA1FB4-26C4-4A03-A644-A3973EF56999}"/>
              </a:ext>
            </a:extLst>
          </p:cNvPr>
          <p:cNvSpPr>
            <a:spLocks/>
          </p:cNvSpPr>
          <p:nvPr/>
        </p:nvSpPr>
        <p:spPr bwMode="auto">
          <a:xfrm>
            <a:off x="1663700" y="2011363"/>
            <a:ext cx="3154363" cy="2835275"/>
          </a:xfrm>
          <a:custGeom>
            <a:avLst/>
            <a:gdLst/>
            <a:ahLst/>
            <a:cxnLst>
              <a:cxn ang="0">
                <a:pos x="1987" y="0"/>
              </a:cxn>
              <a:cxn ang="0">
                <a:pos x="0" y="1786"/>
              </a:cxn>
            </a:cxnLst>
            <a:rect l="0" t="0" r="r" b="b"/>
            <a:pathLst>
              <a:path w="1987" h="1786">
                <a:moveTo>
                  <a:pt x="1987" y="0"/>
                </a:moveTo>
                <a:lnTo>
                  <a:pt x="0" y="1786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271" name="Freeform 31">
            <a:extLst>
              <a:ext uri="{FF2B5EF4-FFF2-40B4-BE49-F238E27FC236}">
                <a16:creationId xmlns:a16="http://schemas.microsoft.com/office/drawing/2014/main" id="{AD858C59-4491-4E39-B2C4-1E1A66F1CBCF}"/>
              </a:ext>
            </a:extLst>
          </p:cNvPr>
          <p:cNvSpPr>
            <a:spLocks/>
          </p:cNvSpPr>
          <p:nvPr/>
        </p:nvSpPr>
        <p:spPr bwMode="auto">
          <a:xfrm>
            <a:off x="20638" y="2751138"/>
            <a:ext cx="1355725" cy="11414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54" y="719"/>
              </a:cxn>
            </a:cxnLst>
            <a:rect l="0" t="0" r="r" b="b"/>
            <a:pathLst>
              <a:path w="854" h="719">
                <a:moveTo>
                  <a:pt x="0" y="0"/>
                </a:moveTo>
                <a:lnTo>
                  <a:pt x="854" y="719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272" name="Freeform 32">
            <a:extLst>
              <a:ext uri="{FF2B5EF4-FFF2-40B4-BE49-F238E27FC236}">
                <a16:creationId xmlns:a16="http://schemas.microsoft.com/office/drawing/2014/main" id="{2DCA4BF9-9E40-45ED-A787-BB27DD45B41A}"/>
              </a:ext>
            </a:extLst>
          </p:cNvPr>
          <p:cNvSpPr>
            <a:spLocks/>
          </p:cNvSpPr>
          <p:nvPr/>
        </p:nvSpPr>
        <p:spPr bwMode="auto">
          <a:xfrm>
            <a:off x="685800" y="1981200"/>
            <a:ext cx="4184650" cy="1354138"/>
          </a:xfrm>
          <a:custGeom>
            <a:avLst/>
            <a:gdLst/>
            <a:ahLst/>
            <a:cxnLst>
              <a:cxn ang="0">
                <a:pos x="0" y="853"/>
              </a:cxn>
              <a:cxn ang="0">
                <a:pos x="2636" y="0"/>
              </a:cxn>
            </a:cxnLst>
            <a:rect l="0" t="0" r="r" b="b"/>
            <a:pathLst>
              <a:path w="2636" h="853">
                <a:moveTo>
                  <a:pt x="0" y="853"/>
                </a:moveTo>
                <a:lnTo>
                  <a:pt x="2636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273" name="Freeform 33">
            <a:extLst>
              <a:ext uri="{FF2B5EF4-FFF2-40B4-BE49-F238E27FC236}">
                <a16:creationId xmlns:a16="http://schemas.microsoft.com/office/drawing/2014/main" id="{E275494A-A66A-4899-BA4F-898060DC587F}"/>
              </a:ext>
            </a:extLst>
          </p:cNvPr>
          <p:cNvSpPr>
            <a:spLocks/>
          </p:cNvSpPr>
          <p:nvPr/>
        </p:nvSpPr>
        <p:spPr bwMode="auto">
          <a:xfrm>
            <a:off x="1376363" y="2022475"/>
            <a:ext cx="3441700" cy="1870075"/>
          </a:xfrm>
          <a:custGeom>
            <a:avLst/>
            <a:gdLst/>
            <a:ahLst/>
            <a:cxnLst>
              <a:cxn ang="0">
                <a:pos x="0" y="1178"/>
              </a:cxn>
              <a:cxn ang="0">
                <a:pos x="2168" y="0"/>
              </a:cxn>
            </a:cxnLst>
            <a:rect l="0" t="0" r="r" b="b"/>
            <a:pathLst>
              <a:path w="2168" h="1178">
                <a:moveTo>
                  <a:pt x="0" y="1178"/>
                </a:moveTo>
                <a:lnTo>
                  <a:pt x="2168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274" name="Freeform 34">
            <a:extLst>
              <a:ext uri="{FF2B5EF4-FFF2-40B4-BE49-F238E27FC236}">
                <a16:creationId xmlns:a16="http://schemas.microsoft.com/office/drawing/2014/main" id="{5ECC2855-01D8-4A15-B4D5-1293A2266676}"/>
              </a:ext>
            </a:extLst>
          </p:cNvPr>
          <p:cNvSpPr>
            <a:spLocks/>
          </p:cNvSpPr>
          <p:nvPr/>
        </p:nvSpPr>
        <p:spPr bwMode="auto">
          <a:xfrm>
            <a:off x="1366838" y="3881438"/>
            <a:ext cx="757237" cy="2787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9" y="1579"/>
              </a:cxn>
            </a:cxnLst>
            <a:rect l="0" t="0" r="r" b="b"/>
            <a:pathLst>
              <a:path w="459" h="1579">
                <a:moveTo>
                  <a:pt x="0" y="0"/>
                </a:moveTo>
                <a:lnTo>
                  <a:pt x="459" y="1579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275" name="Freeform 35">
            <a:extLst>
              <a:ext uri="{FF2B5EF4-FFF2-40B4-BE49-F238E27FC236}">
                <a16:creationId xmlns:a16="http://schemas.microsoft.com/office/drawing/2014/main" id="{94D80EEF-3DBA-43FC-9500-7CBB69D6009A}"/>
              </a:ext>
            </a:extLst>
          </p:cNvPr>
          <p:cNvSpPr>
            <a:spLocks/>
          </p:cNvSpPr>
          <p:nvPr/>
        </p:nvSpPr>
        <p:spPr bwMode="auto">
          <a:xfrm>
            <a:off x="719138" y="3336925"/>
            <a:ext cx="1404937" cy="3332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90" y="1916"/>
              </a:cxn>
            </a:cxnLst>
            <a:rect l="0" t="0" r="r" b="b"/>
            <a:pathLst>
              <a:path w="790" h="1916">
                <a:moveTo>
                  <a:pt x="0" y="0"/>
                </a:moveTo>
                <a:lnTo>
                  <a:pt x="790" y="1916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276" name="Freeform 36">
            <a:extLst>
              <a:ext uri="{FF2B5EF4-FFF2-40B4-BE49-F238E27FC236}">
                <a16:creationId xmlns:a16="http://schemas.microsoft.com/office/drawing/2014/main" id="{68FCFAB3-228A-40C1-BE20-2A5821FB1C98}"/>
              </a:ext>
            </a:extLst>
          </p:cNvPr>
          <p:cNvSpPr>
            <a:spLocks/>
          </p:cNvSpPr>
          <p:nvPr/>
        </p:nvSpPr>
        <p:spPr bwMode="auto">
          <a:xfrm>
            <a:off x="2124075" y="3121025"/>
            <a:ext cx="690563" cy="3621088"/>
          </a:xfrm>
          <a:custGeom>
            <a:avLst/>
            <a:gdLst/>
            <a:ahLst/>
            <a:cxnLst>
              <a:cxn ang="0">
                <a:pos x="394" y="0"/>
              </a:cxn>
              <a:cxn ang="0">
                <a:pos x="0" y="2045"/>
              </a:cxn>
            </a:cxnLst>
            <a:rect l="0" t="0" r="r" b="b"/>
            <a:pathLst>
              <a:path w="394" h="2045">
                <a:moveTo>
                  <a:pt x="394" y="0"/>
                </a:moveTo>
                <a:lnTo>
                  <a:pt x="0" y="2045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1999" name="Group 37">
            <a:extLst>
              <a:ext uri="{FF2B5EF4-FFF2-40B4-BE49-F238E27FC236}">
                <a16:creationId xmlns:a16="http://schemas.microsoft.com/office/drawing/2014/main" id="{232490A0-1740-441F-B5E9-50605F82C310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925763"/>
            <a:ext cx="2133600" cy="1962150"/>
            <a:chOff x="432" y="2142"/>
            <a:chExt cx="1344" cy="1236"/>
          </a:xfrm>
        </p:grpSpPr>
        <p:sp>
          <p:nvSpPr>
            <p:cNvPr id="138278" name="Freeform 38">
              <a:extLst>
                <a:ext uri="{FF2B5EF4-FFF2-40B4-BE49-F238E27FC236}">
                  <a16:creationId xmlns:a16="http://schemas.microsoft.com/office/drawing/2014/main" id="{03F967EC-8235-4C44-BC06-64D15CE24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" y="2783"/>
              <a:ext cx="636" cy="574"/>
            </a:xfrm>
            <a:custGeom>
              <a:avLst/>
              <a:gdLst/>
              <a:ahLst/>
              <a:cxnLst>
                <a:cxn ang="0">
                  <a:pos x="0" y="574"/>
                </a:cxn>
                <a:cxn ang="0">
                  <a:pos x="636" y="0"/>
                </a:cxn>
              </a:cxnLst>
              <a:rect l="0" t="0" r="r" b="b"/>
              <a:pathLst>
                <a:path w="636" h="574">
                  <a:moveTo>
                    <a:pt x="0" y="574"/>
                  </a:moveTo>
                  <a:lnTo>
                    <a:pt x="636" y="0"/>
                  </a:lnTo>
                </a:path>
              </a:pathLst>
            </a:custGeom>
            <a:noFill/>
            <a:ln w="381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279" name="Freeform 39">
              <a:extLst>
                <a:ext uri="{FF2B5EF4-FFF2-40B4-BE49-F238E27FC236}">
                  <a16:creationId xmlns:a16="http://schemas.microsoft.com/office/drawing/2014/main" id="{57F582B6-58D6-42E7-91D0-69A6DCE060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" y="2916"/>
              <a:ext cx="372" cy="447"/>
            </a:xfrm>
            <a:custGeom>
              <a:avLst/>
              <a:gdLst/>
              <a:ahLst/>
              <a:cxnLst>
                <a:cxn ang="0">
                  <a:pos x="372" y="447"/>
                </a:cxn>
                <a:cxn ang="0">
                  <a:pos x="0" y="0"/>
                </a:cxn>
              </a:cxnLst>
              <a:rect l="0" t="0" r="r" b="b"/>
              <a:pathLst>
                <a:path w="372" h="447">
                  <a:moveTo>
                    <a:pt x="372" y="447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280" name="Freeform 40">
              <a:extLst>
                <a:ext uri="{FF2B5EF4-FFF2-40B4-BE49-F238E27FC236}">
                  <a16:creationId xmlns:a16="http://schemas.microsoft.com/office/drawing/2014/main" id="{1A14C4E5-0B1D-4F47-B179-6D660E56F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" y="2731"/>
              <a:ext cx="194" cy="647"/>
            </a:xfrm>
            <a:custGeom>
              <a:avLst/>
              <a:gdLst/>
              <a:ahLst/>
              <a:cxnLst>
                <a:cxn ang="0">
                  <a:pos x="194" y="647"/>
                </a:cxn>
                <a:cxn ang="0">
                  <a:pos x="0" y="0"/>
                </a:cxn>
              </a:cxnLst>
              <a:rect l="0" t="0" r="r" b="b"/>
              <a:pathLst>
                <a:path w="194" h="647">
                  <a:moveTo>
                    <a:pt x="194" y="647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281" name="Line 41">
              <a:extLst>
                <a:ext uri="{FF2B5EF4-FFF2-40B4-BE49-F238E27FC236}">
                  <a16:creationId xmlns:a16="http://schemas.microsoft.com/office/drawing/2014/main" id="{B96ECE62-F829-4EB1-BC81-7D0C98572D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0" y="2256"/>
              <a:ext cx="96" cy="52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282" name="Freeform 42">
              <a:extLst>
                <a:ext uri="{FF2B5EF4-FFF2-40B4-BE49-F238E27FC236}">
                  <a16:creationId xmlns:a16="http://schemas.microsoft.com/office/drawing/2014/main" id="{F5247EB3-50B6-42AD-8471-7F0314DD924B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" y="2256"/>
              <a:ext cx="909" cy="495"/>
            </a:xfrm>
            <a:custGeom>
              <a:avLst/>
              <a:gdLst/>
              <a:ahLst/>
              <a:cxnLst>
                <a:cxn ang="0">
                  <a:pos x="909" y="0"/>
                </a:cxn>
                <a:cxn ang="0">
                  <a:pos x="0" y="495"/>
                </a:cxn>
              </a:cxnLst>
              <a:rect l="0" t="0" r="r" b="b"/>
              <a:pathLst>
                <a:path w="909" h="495">
                  <a:moveTo>
                    <a:pt x="909" y="0"/>
                  </a:moveTo>
                  <a:lnTo>
                    <a:pt x="0" y="495"/>
                  </a:lnTo>
                </a:path>
              </a:pathLst>
            </a:custGeom>
            <a:noFill/>
            <a:ln w="381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283" name="Freeform 43">
              <a:extLst>
                <a:ext uri="{FF2B5EF4-FFF2-40B4-BE49-F238E27FC236}">
                  <a16:creationId xmlns:a16="http://schemas.microsoft.com/office/drawing/2014/main" id="{B8D82962-3DAA-4055-8C89-6F7346ADB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" y="2394"/>
              <a:ext cx="228" cy="534"/>
            </a:xfrm>
            <a:custGeom>
              <a:avLst/>
              <a:gdLst/>
              <a:ahLst/>
              <a:cxnLst>
                <a:cxn ang="0">
                  <a:pos x="228" y="534"/>
                </a:cxn>
                <a:cxn ang="0">
                  <a:pos x="0" y="0"/>
                </a:cxn>
              </a:cxnLst>
              <a:rect l="0" t="0" r="r" b="b"/>
              <a:pathLst>
                <a:path w="228" h="534">
                  <a:moveTo>
                    <a:pt x="228" y="534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284" name="Freeform 44">
              <a:extLst>
                <a:ext uri="{FF2B5EF4-FFF2-40B4-BE49-F238E27FC236}">
                  <a16:creationId xmlns:a16="http://schemas.microsoft.com/office/drawing/2014/main" id="{A0F60AAC-11D7-4E86-B424-5898090116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" y="2401"/>
              <a:ext cx="421" cy="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1" y="350"/>
                </a:cxn>
              </a:cxnLst>
              <a:rect l="0" t="0" r="r" b="b"/>
              <a:pathLst>
                <a:path w="421" h="350">
                  <a:moveTo>
                    <a:pt x="0" y="0"/>
                  </a:moveTo>
                  <a:lnTo>
                    <a:pt x="421" y="350"/>
                  </a:lnTo>
                </a:path>
              </a:pathLst>
            </a:custGeom>
            <a:noFill/>
            <a:ln w="381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285" name="Freeform 45">
              <a:extLst>
                <a:ext uri="{FF2B5EF4-FFF2-40B4-BE49-F238E27FC236}">
                  <a16:creationId xmlns:a16="http://schemas.microsoft.com/office/drawing/2014/main" id="{3FC62C65-6C77-47F5-8799-F9D4CFC59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" y="2149"/>
              <a:ext cx="791" cy="251"/>
            </a:xfrm>
            <a:custGeom>
              <a:avLst/>
              <a:gdLst/>
              <a:ahLst/>
              <a:cxnLst>
                <a:cxn ang="0">
                  <a:pos x="0" y="251"/>
                </a:cxn>
                <a:cxn ang="0">
                  <a:pos x="791" y="0"/>
                </a:cxn>
              </a:cxnLst>
              <a:rect l="0" t="0" r="r" b="b"/>
              <a:pathLst>
                <a:path w="791" h="251">
                  <a:moveTo>
                    <a:pt x="0" y="251"/>
                  </a:moveTo>
                  <a:lnTo>
                    <a:pt x="791" y="0"/>
                  </a:lnTo>
                </a:path>
              </a:pathLst>
            </a:custGeom>
            <a:noFill/>
            <a:ln w="381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286" name="Freeform 46">
              <a:extLst>
                <a:ext uri="{FF2B5EF4-FFF2-40B4-BE49-F238E27FC236}">
                  <a16:creationId xmlns:a16="http://schemas.microsoft.com/office/drawing/2014/main" id="{2ED7D203-DA3B-4E2C-AE4A-4982CF3EDB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4" y="2142"/>
              <a:ext cx="572" cy="1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72" y="114"/>
                </a:cxn>
              </a:cxnLst>
              <a:rect l="0" t="0" r="r" b="b"/>
              <a:pathLst>
                <a:path w="572" h="114">
                  <a:moveTo>
                    <a:pt x="0" y="0"/>
                  </a:moveTo>
                  <a:lnTo>
                    <a:pt x="572" y="114"/>
                  </a:lnTo>
                </a:path>
              </a:pathLst>
            </a:custGeom>
            <a:noFill/>
            <a:ln w="381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8287" name="Oval 47">
            <a:extLst>
              <a:ext uri="{FF2B5EF4-FFF2-40B4-BE49-F238E27FC236}">
                <a16:creationId xmlns:a16="http://schemas.microsoft.com/office/drawing/2014/main" id="{203E3FE1-99ED-4592-B626-B6891D332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916113"/>
            <a:ext cx="152400" cy="152400"/>
          </a:xfrm>
          <a:prstGeom prst="ellipse">
            <a:avLst/>
          </a:prstGeom>
          <a:solidFill>
            <a:srgbClr val="FF0000"/>
          </a:soli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288" name="Oval 48">
            <a:extLst>
              <a:ext uri="{FF2B5EF4-FFF2-40B4-BE49-F238E27FC236}">
                <a16:creationId xmlns:a16="http://schemas.microsoft.com/office/drawing/2014/main" id="{BD4FD76C-853B-4839-A0BC-73AF9A945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6597650"/>
            <a:ext cx="152400" cy="152400"/>
          </a:xfrm>
          <a:prstGeom prst="ellipse">
            <a:avLst/>
          </a:prstGeom>
          <a:solidFill>
            <a:srgbClr val="FF0000"/>
          </a:soli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97723DC3-DCFF-4772-B144-C90FF00ADC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Perspective Projection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010FB8A7-9AEA-4446-8FA6-0896EF5DFB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How many vanishing points?</a:t>
            </a:r>
          </a:p>
          <a:p>
            <a:pPr eaLnBrk="1" hangingPunct="1"/>
            <a:endParaRPr lang="en-US" altLang="ko-KR">
              <a:ea typeface="굴림" panose="020B0600000101010101" pitchFamily="50" charset="-127"/>
            </a:endParaRPr>
          </a:p>
        </p:txBody>
      </p:sp>
      <p:pic>
        <p:nvPicPr>
          <p:cNvPr id="43012" name="Picture 7" descr="10">
            <a:extLst>
              <a:ext uri="{FF2B5EF4-FFF2-40B4-BE49-F238E27FC236}">
                <a16:creationId xmlns:a16="http://schemas.microsoft.com/office/drawing/2014/main" id="{1E92981C-F504-4F41-9814-A2883FEFF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997200"/>
            <a:ext cx="7315200" cy="199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Text Box 8">
            <a:extLst>
              <a:ext uri="{FF2B5EF4-FFF2-40B4-BE49-F238E27FC236}">
                <a16:creationId xmlns:a16="http://schemas.microsoft.com/office/drawing/2014/main" id="{D7BF496A-32E5-4F12-9A07-FBF533DA4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5084763"/>
            <a:ext cx="16240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>
                <a:solidFill>
                  <a:schemeClr val="tx2"/>
                </a:solidFill>
                <a:latin typeface="Tahoma" panose="020B0604030504040204" pitchFamily="34" charset="0"/>
              </a:rPr>
              <a:t>Three-point Perspective</a:t>
            </a:r>
          </a:p>
        </p:txBody>
      </p:sp>
      <p:sp>
        <p:nvSpPr>
          <p:cNvPr id="43014" name="Text Box 9">
            <a:extLst>
              <a:ext uri="{FF2B5EF4-FFF2-40B4-BE49-F238E27FC236}">
                <a16:creationId xmlns:a16="http://schemas.microsoft.com/office/drawing/2014/main" id="{82E9A2C8-C79B-4ACC-BA2C-864A80413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6488" y="5084763"/>
            <a:ext cx="16240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>
                <a:solidFill>
                  <a:schemeClr val="tx2"/>
                </a:solidFill>
                <a:latin typeface="Tahoma" panose="020B0604030504040204" pitchFamily="34" charset="0"/>
              </a:rPr>
              <a:t>Two-point Perspective</a:t>
            </a:r>
          </a:p>
        </p:txBody>
      </p:sp>
      <p:sp>
        <p:nvSpPr>
          <p:cNvPr id="140299" name="Freeform 11">
            <a:extLst>
              <a:ext uri="{FF2B5EF4-FFF2-40B4-BE49-F238E27FC236}">
                <a16:creationId xmlns:a16="http://schemas.microsoft.com/office/drawing/2014/main" id="{27EC6C8D-AC0F-48A4-AC26-F33516085DAD}"/>
              </a:ext>
            </a:extLst>
          </p:cNvPr>
          <p:cNvSpPr>
            <a:spLocks/>
          </p:cNvSpPr>
          <p:nvPr/>
        </p:nvSpPr>
        <p:spPr bwMode="auto">
          <a:xfrm>
            <a:off x="914400" y="3006725"/>
            <a:ext cx="3505200" cy="855663"/>
          </a:xfrm>
          <a:custGeom>
            <a:avLst/>
            <a:gdLst/>
            <a:ahLst/>
            <a:cxnLst>
              <a:cxn ang="0">
                <a:pos x="2208" y="0"/>
              </a:cxn>
              <a:cxn ang="0">
                <a:pos x="0" y="539"/>
              </a:cxn>
            </a:cxnLst>
            <a:rect l="0" t="0" r="r" b="b"/>
            <a:pathLst>
              <a:path w="2208" h="539">
                <a:moveTo>
                  <a:pt x="2208" y="0"/>
                </a:moveTo>
                <a:lnTo>
                  <a:pt x="0" y="539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300" name="Freeform 12">
            <a:extLst>
              <a:ext uri="{FF2B5EF4-FFF2-40B4-BE49-F238E27FC236}">
                <a16:creationId xmlns:a16="http://schemas.microsoft.com/office/drawing/2014/main" id="{C057548F-57CD-4C6E-B08D-825E910BF79D}"/>
              </a:ext>
            </a:extLst>
          </p:cNvPr>
          <p:cNvSpPr>
            <a:spLocks/>
          </p:cNvSpPr>
          <p:nvPr/>
        </p:nvSpPr>
        <p:spPr bwMode="auto">
          <a:xfrm>
            <a:off x="935038" y="3841750"/>
            <a:ext cx="3471862" cy="1047750"/>
          </a:xfrm>
          <a:custGeom>
            <a:avLst/>
            <a:gdLst/>
            <a:ahLst/>
            <a:cxnLst>
              <a:cxn ang="0">
                <a:pos x="2187" y="660"/>
              </a:cxn>
              <a:cxn ang="0">
                <a:pos x="0" y="0"/>
              </a:cxn>
            </a:cxnLst>
            <a:rect l="0" t="0" r="r" b="b"/>
            <a:pathLst>
              <a:path w="2187" h="660">
                <a:moveTo>
                  <a:pt x="2187" y="66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301" name="Freeform 13">
            <a:extLst>
              <a:ext uri="{FF2B5EF4-FFF2-40B4-BE49-F238E27FC236}">
                <a16:creationId xmlns:a16="http://schemas.microsoft.com/office/drawing/2014/main" id="{34CFA38F-D38F-423B-BD8D-ACAF0E7E1C8C}"/>
              </a:ext>
            </a:extLst>
          </p:cNvPr>
          <p:cNvSpPr>
            <a:spLocks/>
          </p:cNvSpPr>
          <p:nvPr/>
        </p:nvSpPr>
        <p:spPr bwMode="auto">
          <a:xfrm>
            <a:off x="4419600" y="3006725"/>
            <a:ext cx="2084388" cy="9477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13" y="597"/>
              </a:cxn>
            </a:cxnLst>
            <a:rect l="0" t="0" r="r" b="b"/>
            <a:pathLst>
              <a:path w="1313" h="597">
                <a:moveTo>
                  <a:pt x="0" y="0"/>
                </a:moveTo>
                <a:lnTo>
                  <a:pt x="1313" y="597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302" name="Freeform 14">
            <a:extLst>
              <a:ext uri="{FF2B5EF4-FFF2-40B4-BE49-F238E27FC236}">
                <a16:creationId xmlns:a16="http://schemas.microsoft.com/office/drawing/2014/main" id="{ED2E23F1-0F78-4AED-B17A-C5AFA7E1975D}"/>
              </a:ext>
            </a:extLst>
          </p:cNvPr>
          <p:cNvSpPr>
            <a:spLocks/>
          </p:cNvSpPr>
          <p:nvPr/>
        </p:nvSpPr>
        <p:spPr bwMode="auto">
          <a:xfrm>
            <a:off x="4438650" y="3944938"/>
            <a:ext cx="2012950" cy="935037"/>
          </a:xfrm>
          <a:custGeom>
            <a:avLst/>
            <a:gdLst/>
            <a:ahLst/>
            <a:cxnLst>
              <a:cxn ang="0">
                <a:pos x="0" y="589"/>
              </a:cxn>
              <a:cxn ang="0">
                <a:pos x="1268" y="0"/>
              </a:cxn>
            </a:cxnLst>
            <a:rect l="0" t="0" r="r" b="b"/>
            <a:pathLst>
              <a:path w="1268" h="589">
                <a:moveTo>
                  <a:pt x="0" y="589"/>
                </a:moveTo>
                <a:lnTo>
                  <a:pt x="1268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3019" name="Group 15">
            <a:extLst>
              <a:ext uri="{FF2B5EF4-FFF2-40B4-BE49-F238E27FC236}">
                <a16:creationId xmlns:a16="http://schemas.microsoft.com/office/drawing/2014/main" id="{5046A2CB-47E4-45C4-A9EA-D51542AC9501}"/>
              </a:ext>
            </a:extLst>
          </p:cNvPr>
          <p:cNvGrpSpPr>
            <a:grpSpLocks/>
          </p:cNvGrpSpPr>
          <p:nvPr/>
        </p:nvGrpSpPr>
        <p:grpSpPr bwMode="auto">
          <a:xfrm>
            <a:off x="3482975" y="2997200"/>
            <a:ext cx="1928813" cy="1912938"/>
            <a:chOff x="2194" y="2154"/>
            <a:chExt cx="1215" cy="1205"/>
          </a:xfrm>
        </p:grpSpPr>
        <p:sp>
          <p:nvSpPr>
            <p:cNvPr id="140304" name="Freeform 16">
              <a:extLst>
                <a:ext uri="{FF2B5EF4-FFF2-40B4-BE49-F238E27FC236}">
                  <a16:creationId xmlns:a16="http://schemas.microsoft.com/office/drawing/2014/main" id="{51ECFBCD-460D-4BFA-9571-558ED63481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3" y="3061"/>
              <a:ext cx="615" cy="285"/>
            </a:xfrm>
            <a:custGeom>
              <a:avLst/>
              <a:gdLst/>
              <a:ahLst/>
              <a:cxnLst>
                <a:cxn ang="0">
                  <a:pos x="0" y="285"/>
                </a:cxn>
                <a:cxn ang="0">
                  <a:pos x="615" y="0"/>
                </a:cxn>
              </a:cxnLst>
              <a:rect l="0" t="0" r="r" b="b"/>
              <a:pathLst>
                <a:path w="615" h="285">
                  <a:moveTo>
                    <a:pt x="0" y="285"/>
                  </a:moveTo>
                  <a:lnTo>
                    <a:pt x="615" y="0"/>
                  </a:lnTo>
                </a:path>
              </a:pathLst>
            </a:custGeom>
            <a:noFill/>
            <a:ln w="381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305" name="Freeform 17">
              <a:extLst>
                <a:ext uri="{FF2B5EF4-FFF2-40B4-BE49-F238E27FC236}">
                  <a16:creationId xmlns:a16="http://schemas.microsoft.com/office/drawing/2014/main" id="{5B193B0D-2799-4943-9E1F-85F619511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4" y="3171"/>
              <a:ext cx="602" cy="175"/>
            </a:xfrm>
            <a:custGeom>
              <a:avLst/>
              <a:gdLst/>
              <a:ahLst/>
              <a:cxnLst>
                <a:cxn ang="0">
                  <a:pos x="602" y="175"/>
                </a:cxn>
                <a:cxn ang="0">
                  <a:pos x="0" y="0"/>
                </a:cxn>
              </a:cxnLst>
              <a:rect l="0" t="0" r="r" b="b"/>
              <a:pathLst>
                <a:path w="602" h="175">
                  <a:moveTo>
                    <a:pt x="602" y="175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306" name="Freeform 18">
              <a:extLst>
                <a:ext uri="{FF2B5EF4-FFF2-40B4-BE49-F238E27FC236}">
                  <a16:creationId xmlns:a16="http://schemas.microsoft.com/office/drawing/2014/main" id="{E6BB2C3B-F413-4B67-8883-D7DD33CE2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2154"/>
              <a:ext cx="1" cy="1205"/>
            </a:xfrm>
            <a:custGeom>
              <a:avLst/>
              <a:gdLst/>
              <a:ahLst/>
              <a:cxnLst>
                <a:cxn ang="0">
                  <a:pos x="8" y="1205"/>
                </a:cxn>
                <a:cxn ang="0">
                  <a:pos x="0" y="0"/>
                </a:cxn>
              </a:cxnLst>
              <a:rect l="0" t="0" r="r" b="b"/>
              <a:pathLst>
                <a:path w="8" h="1205">
                  <a:moveTo>
                    <a:pt x="8" y="1205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307" name="Freeform 19">
              <a:extLst>
                <a:ext uri="{FF2B5EF4-FFF2-40B4-BE49-F238E27FC236}">
                  <a16:creationId xmlns:a16="http://schemas.microsoft.com/office/drawing/2014/main" id="{BF70EF95-386D-4309-A9D9-CCF61F74F5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4" y="2440"/>
              <a:ext cx="5" cy="6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632"/>
                </a:cxn>
              </a:cxnLst>
              <a:rect l="0" t="0" r="r" b="b"/>
              <a:pathLst>
                <a:path w="5" h="632">
                  <a:moveTo>
                    <a:pt x="0" y="0"/>
                  </a:moveTo>
                  <a:lnTo>
                    <a:pt x="5" y="632"/>
                  </a:lnTo>
                </a:path>
              </a:pathLst>
            </a:custGeom>
            <a:noFill/>
            <a:ln w="381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308" name="Freeform 20">
              <a:extLst>
                <a:ext uri="{FF2B5EF4-FFF2-40B4-BE49-F238E27FC236}">
                  <a16:creationId xmlns:a16="http://schemas.microsoft.com/office/drawing/2014/main" id="{922C59D5-A8D6-4D36-A6DB-689552FAABE8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784" y="2160"/>
              <a:ext cx="624" cy="288"/>
            </a:xfrm>
            <a:custGeom>
              <a:avLst/>
              <a:gdLst/>
              <a:ahLst/>
              <a:cxnLst>
                <a:cxn ang="0">
                  <a:pos x="909" y="0"/>
                </a:cxn>
                <a:cxn ang="0">
                  <a:pos x="0" y="495"/>
                </a:cxn>
              </a:cxnLst>
              <a:rect l="0" t="0" r="r" b="b"/>
              <a:pathLst>
                <a:path w="909" h="495">
                  <a:moveTo>
                    <a:pt x="909" y="0"/>
                  </a:moveTo>
                  <a:lnTo>
                    <a:pt x="0" y="495"/>
                  </a:lnTo>
                </a:path>
              </a:pathLst>
            </a:custGeom>
            <a:noFill/>
            <a:ln w="381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309" name="Freeform 21">
              <a:extLst>
                <a:ext uri="{FF2B5EF4-FFF2-40B4-BE49-F238E27FC236}">
                  <a16:creationId xmlns:a16="http://schemas.microsoft.com/office/drawing/2014/main" id="{B5A7BE10-9CB0-4554-95EB-C4ECD1575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298"/>
              <a:ext cx="1" cy="882"/>
            </a:xfrm>
            <a:custGeom>
              <a:avLst/>
              <a:gdLst/>
              <a:ahLst/>
              <a:cxnLst>
                <a:cxn ang="0">
                  <a:pos x="0" y="882"/>
                </a:cxn>
                <a:cxn ang="0">
                  <a:pos x="5" y="0"/>
                </a:cxn>
              </a:cxnLst>
              <a:rect l="0" t="0" r="r" b="b"/>
              <a:pathLst>
                <a:path w="5" h="882">
                  <a:moveTo>
                    <a:pt x="0" y="882"/>
                  </a:moveTo>
                  <a:lnTo>
                    <a:pt x="5" y="0"/>
                  </a:lnTo>
                </a:path>
              </a:pathLst>
            </a:custGeom>
            <a:noFill/>
            <a:ln w="381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310" name="Freeform 22">
              <a:extLst>
                <a:ext uri="{FF2B5EF4-FFF2-40B4-BE49-F238E27FC236}">
                  <a16:creationId xmlns:a16="http://schemas.microsoft.com/office/drawing/2014/main" id="{63C5C0F9-3262-4666-AE54-AE66ED54D0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160"/>
              <a:ext cx="576" cy="144"/>
            </a:xfrm>
            <a:custGeom>
              <a:avLst/>
              <a:gdLst/>
              <a:ahLst/>
              <a:cxnLst>
                <a:cxn ang="0">
                  <a:pos x="0" y="251"/>
                </a:cxn>
                <a:cxn ang="0">
                  <a:pos x="791" y="0"/>
                </a:cxn>
              </a:cxnLst>
              <a:rect l="0" t="0" r="r" b="b"/>
              <a:pathLst>
                <a:path w="791" h="251">
                  <a:moveTo>
                    <a:pt x="0" y="251"/>
                  </a:moveTo>
                  <a:lnTo>
                    <a:pt x="791" y="0"/>
                  </a:lnTo>
                </a:path>
              </a:pathLst>
            </a:custGeom>
            <a:noFill/>
            <a:ln w="381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0311" name="Oval 23">
            <a:extLst>
              <a:ext uri="{FF2B5EF4-FFF2-40B4-BE49-F238E27FC236}">
                <a16:creationId xmlns:a16="http://schemas.microsoft.com/office/drawing/2014/main" id="{8D6F3FAF-3E53-4C07-9E47-34497295A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844925"/>
            <a:ext cx="152400" cy="152400"/>
          </a:xfrm>
          <a:prstGeom prst="ellipse">
            <a:avLst/>
          </a:prstGeom>
          <a:solidFill>
            <a:srgbClr val="FF0000"/>
          </a:soli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312" name="Oval 24">
            <a:extLst>
              <a:ext uri="{FF2B5EF4-FFF2-40B4-BE49-F238E27FC236}">
                <a16:creationId xmlns:a16="http://schemas.microsoft.com/office/drawing/2014/main" id="{75AEFD4C-16F0-4A8F-AE9A-432076945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768725"/>
            <a:ext cx="152400" cy="152400"/>
          </a:xfrm>
          <a:prstGeom prst="ellipse">
            <a:avLst/>
          </a:prstGeom>
          <a:solidFill>
            <a:srgbClr val="FF0000"/>
          </a:soli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C5B25082-5A42-48FB-89DE-9B11819D7E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Perspective Projection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0EA96601-A98C-4576-8682-05951E5880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How many vanishing points?</a:t>
            </a:r>
          </a:p>
          <a:p>
            <a:pPr eaLnBrk="1" hangingPunct="1"/>
            <a:endParaRPr lang="en-US" altLang="ko-KR">
              <a:ea typeface="굴림" panose="020B0600000101010101" pitchFamily="50" charset="-127"/>
            </a:endParaRPr>
          </a:p>
        </p:txBody>
      </p:sp>
      <p:pic>
        <p:nvPicPr>
          <p:cNvPr id="44036" name="Picture 7" descr="10">
            <a:extLst>
              <a:ext uri="{FF2B5EF4-FFF2-40B4-BE49-F238E27FC236}">
                <a16:creationId xmlns:a16="http://schemas.microsoft.com/office/drawing/2014/main" id="{15AA2229-B203-4ADA-81C7-44C9809EE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997200"/>
            <a:ext cx="7315200" cy="199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7" name="Text Box 8">
            <a:extLst>
              <a:ext uri="{FF2B5EF4-FFF2-40B4-BE49-F238E27FC236}">
                <a16:creationId xmlns:a16="http://schemas.microsoft.com/office/drawing/2014/main" id="{ECB0EEE7-38F0-413D-8052-AC9557671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5084763"/>
            <a:ext cx="16240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>
                <a:solidFill>
                  <a:schemeClr val="tx2"/>
                </a:solidFill>
                <a:latin typeface="Tahoma" panose="020B0604030504040204" pitchFamily="34" charset="0"/>
              </a:rPr>
              <a:t>Three-point Perspective</a:t>
            </a:r>
          </a:p>
        </p:txBody>
      </p:sp>
      <p:sp>
        <p:nvSpPr>
          <p:cNvPr id="44038" name="Text Box 9">
            <a:extLst>
              <a:ext uri="{FF2B5EF4-FFF2-40B4-BE49-F238E27FC236}">
                <a16:creationId xmlns:a16="http://schemas.microsoft.com/office/drawing/2014/main" id="{CF43E470-F32A-40D4-9439-661C5F34A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6488" y="5084763"/>
            <a:ext cx="16240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>
                <a:solidFill>
                  <a:schemeClr val="tx2"/>
                </a:solidFill>
                <a:latin typeface="Tahoma" panose="020B0604030504040204" pitchFamily="34" charset="0"/>
              </a:rPr>
              <a:t>Two-point Perspective</a:t>
            </a:r>
          </a:p>
        </p:txBody>
      </p:sp>
      <p:sp>
        <p:nvSpPr>
          <p:cNvPr id="44039" name="Text Box 10">
            <a:extLst>
              <a:ext uri="{FF2B5EF4-FFF2-40B4-BE49-F238E27FC236}">
                <a16:creationId xmlns:a16="http://schemas.microsoft.com/office/drawing/2014/main" id="{1A155F5B-A011-4D14-A620-934CF012A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5084763"/>
            <a:ext cx="16240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>
                <a:solidFill>
                  <a:schemeClr val="tx2"/>
                </a:solidFill>
                <a:latin typeface="Tahoma" panose="020B0604030504040204" pitchFamily="34" charset="0"/>
              </a:rPr>
              <a:t>One-point Perspective</a:t>
            </a:r>
          </a:p>
        </p:txBody>
      </p:sp>
      <p:sp>
        <p:nvSpPr>
          <p:cNvPr id="141337" name="Freeform 25">
            <a:extLst>
              <a:ext uri="{FF2B5EF4-FFF2-40B4-BE49-F238E27FC236}">
                <a16:creationId xmlns:a16="http://schemas.microsoft.com/office/drawing/2014/main" id="{CE66649F-FCA6-4CD3-9142-307A303C9B43}"/>
              </a:ext>
            </a:extLst>
          </p:cNvPr>
          <p:cNvSpPr>
            <a:spLocks/>
          </p:cNvSpPr>
          <p:nvPr/>
        </p:nvSpPr>
        <p:spPr bwMode="auto">
          <a:xfrm>
            <a:off x="6248400" y="3070225"/>
            <a:ext cx="914400" cy="914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81" y="646"/>
              </a:cxn>
            </a:cxnLst>
            <a:rect l="0" t="0" r="r" b="b"/>
            <a:pathLst>
              <a:path w="581" h="646">
                <a:moveTo>
                  <a:pt x="0" y="0"/>
                </a:moveTo>
                <a:lnTo>
                  <a:pt x="581" y="646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1338" name="Freeform 26">
            <a:extLst>
              <a:ext uri="{FF2B5EF4-FFF2-40B4-BE49-F238E27FC236}">
                <a16:creationId xmlns:a16="http://schemas.microsoft.com/office/drawing/2014/main" id="{6C331E98-113C-4F28-A42A-42AC81583EAC}"/>
              </a:ext>
            </a:extLst>
          </p:cNvPr>
          <p:cNvSpPr>
            <a:spLocks/>
          </p:cNvSpPr>
          <p:nvPr/>
        </p:nvSpPr>
        <p:spPr bwMode="auto">
          <a:xfrm>
            <a:off x="7162800" y="3068638"/>
            <a:ext cx="963613" cy="915987"/>
          </a:xfrm>
          <a:custGeom>
            <a:avLst/>
            <a:gdLst/>
            <a:ahLst/>
            <a:cxnLst>
              <a:cxn ang="0">
                <a:pos x="0" y="647"/>
              </a:cxn>
              <a:cxn ang="0">
                <a:pos x="589" y="0"/>
              </a:cxn>
            </a:cxnLst>
            <a:rect l="0" t="0" r="r" b="b"/>
            <a:pathLst>
              <a:path w="589" h="647">
                <a:moveTo>
                  <a:pt x="0" y="647"/>
                </a:moveTo>
                <a:lnTo>
                  <a:pt x="589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1339" name="Freeform 27">
            <a:extLst>
              <a:ext uri="{FF2B5EF4-FFF2-40B4-BE49-F238E27FC236}">
                <a16:creationId xmlns:a16="http://schemas.microsoft.com/office/drawing/2014/main" id="{85323F31-2AAA-4714-9018-29EC07FF2158}"/>
              </a:ext>
            </a:extLst>
          </p:cNvPr>
          <p:cNvSpPr>
            <a:spLocks/>
          </p:cNvSpPr>
          <p:nvPr/>
        </p:nvSpPr>
        <p:spPr bwMode="auto">
          <a:xfrm>
            <a:off x="6248400" y="3984625"/>
            <a:ext cx="914400" cy="914400"/>
          </a:xfrm>
          <a:custGeom>
            <a:avLst/>
            <a:gdLst/>
            <a:ahLst/>
            <a:cxnLst>
              <a:cxn ang="0">
                <a:pos x="0" y="524"/>
              </a:cxn>
              <a:cxn ang="0">
                <a:pos x="621" y="0"/>
              </a:cxn>
            </a:cxnLst>
            <a:rect l="0" t="0" r="r" b="b"/>
            <a:pathLst>
              <a:path w="621" h="524">
                <a:moveTo>
                  <a:pt x="0" y="524"/>
                </a:moveTo>
                <a:lnTo>
                  <a:pt x="621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1340" name="Freeform 28">
            <a:extLst>
              <a:ext uri="{FF2B5EF4-FFF2-40B4-BE49-F238E27FC236}">
                <a16:creationId xmlns:a16="http://schemas.microsoft.com/office/drawing/2014/main" id="{5FFB3A27-BCD9-491A-B1D0-DDDCC3D63CAF}"/>
              </a:ext>
            </a:extLst>
          </p:cNvPr>
          <p:cNvSpPr>
            <a:spLocks/>
          </p:cNvSpPr>
          <p:nvPr/>
        </p:nvSpPr>
        <p:spPr bwMode="auto">
          <a:xfrm>
            <a:off x="7162800" y="3984625"/>
            <a:ext cx="990600" cy="914400"/>
          </a:xfrm>
          <a:custGeom>
            <a:avLst/>
            <a:gdLst/>
            <a:ahLst/>
            <a:cxnLst>
              <a:cxn ang="0">
                <a:pos x="638" y="512"/>
              </a:cxn>
              <a:cxn ang="0">
                <a:pos x="0" y="0"/>
              </a:cxn>
            </a:cxnLst>
            <a:rect l="0" t="0" r="r" b="b"/>
            <a:pathLst>
              <a:path w="638" h="512">
                <a:moveTo>
                  <a:pt x="638" y="512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1341" name="Rectangle 29">
            <a:extLst>
              <a:ext uri="{FF2B5EF4-FFF2-40B4-BE49-F238E27FC236}">
                <a16:creationId xmlns:a16="http://schemas.microsoft.com/office/drawing/2014/main" id="{89B82708-6E00-4A22-B8E0-27AF0F98A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9350" y="3070225"/>
            <a:ext cx="1905000" cy="18288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1342" name="Oval 30">
            <a:extLst>
              <a:ext uri="{FF2B5EF4-FFF2-40B4-BE49-F238E27FC236}">
                <a16:creationId xmlns:a16="http://schemas.microsoft.com/office/drawing/2014/main" id="{F0E63A5E-11C4-4B22-850F-BBC6CF064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908425"/>
            <a:ext cx="152400" cy="152400"/>
          </a:xfrm>
          <a:prstGeom prst="ellipse">
            <a:avLst/>
          </a:prstGeom>
          <a:solidFill>
            <a:srgbClr val="FF0000"/>
          </a:soli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5C2E1BEF-8F68-4C54-AAC5-F70F1A4D9B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Perspective Projection View Volume</a:t>
            </a:r>
          </a:p>
        </p:txBody>
      </p:sp>
      <p:graphicFrame>
        <p:nvGraphicFramePr>
          <p:cNvPr id="45059" name="Object 7">
            <a:extLst>
              <a:ext uri="{FF2B5EF4-FFF2-40B4-BE49-F238E27FC236}">
                <a16:creationId xmlns:a16="http://schemas.microsoft.com/office/drawing/2014/main" id="{AFA0E14D-AB6C-459D-9B80-08E1165529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1370013"/>
          <a:ext cx="8064500" cy="503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0" name="Image" r:id="rId3" imgW="10019048" imgH="6260317" progId="">
                  <p:embed/>
                </p:oleObj>
              </mc:Choice>
              <mc:Fallback>
                <p:oleObj name="Image" r:id="rId3" imgW="10019048" imgH="6260317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370013"/>
                        <a:ext cx="8064500" cy="503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74EF889-6446-4080-921E-E4EA968543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In Pipeline</a:t>
            </a:r>
          </a:p>
        </p:txBody>
      </p:sp>
      <p:sp>
        <p:nvSpPr>
          <p:cNvPr id="9219" name="AutoShape 4">
            <a:extLst>
              <a:ext uri="{FF2B5EF4-FFF2-40B4-BE49-F238E27FC236}">
                <a16:creationId xmlns:a16="http://schemas.microsoft.com/office/drawing/2014/main" id="{D39F4CE1-5257-47A8-8E90-5D138A31A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" y="1684338"/>
            <a:ext cx="3141663" cy="304800"/>
          </a:xfrm>
          <a:prstGeom prst="roundRect">
            <a:avLst>
              <a:gd name="adj" fmla="val 26667"/>
            </a:avLst>
          </a:prstGeom>
          <a:solidFill>
            <a:schemeClr val="bg1"/>
          </a:solidFill>
          <a:ln w="28575">
            <a:solidFill>
              <a:srgbClr val="B2B2B2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 b="1">
                <a:solidFill>
                  <a:srgbClr val="B8B598"/>
                </a:solidFill>
              </a:rPr>
              <a:t>Model Transformation</a:t>
            </a:r>
          </a:p>
        </p:txBody>
      </p:sp>
      <p:sp>
        <p:nvSpPr>
          <p:cNvPr id="9220" name="AutoShape 5">
            <a:extLst>
              <a:ext uri="{FF2B5EF4-FFF2-40B4-BE49-F238E27FC236}">
                <a16:creationId xmlns:a16="http://schemas.microsoft.com/office/drawing/2014/main" id="{1D341E4F-401C-42E2-A611-91E7E549B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" y="2370138"/>
            <a:ext cx="3141663" cy="304800"/>
          </a:xfrm>
          <a:prstGeom prst="roundRect">
            <a:avLst>
              <a:gd name="adj" fmla="val 26667"/>
            </a:avLst>
          </a:prstGeom>
          <a:solidFill>
            <a:schemeClr val="bg1"/>
          </a:solidFill>
          <a:ln w="28575">
            <a:solidFill>
              <a:srgbClr val="B2B2B2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 b="1">
                <a:solidFill>
                  <a:srgbClr val="B8B598"/>
                </a:solidFill>
              </a:rPr>
              <a:t>Lighting</a:t>
            </a:r>
          </a:p>
        </p:txBody>
      </p:sp>
      <p:sp>
        <p:nvSpPr>
          <p:cNvPr id="9221" name="AutoShape 6">
            <a:extLst>
              <a:ext uri="{FF2B5EF4-FFF2-40B4-BE49-F238E27FC236}">
                <a16:creationId xmlns:a16="http://schemas.microsoft.com/office/drawing/2014/main" id="{A27BB47D-3CEC-4597-8EB8-8A00E6B84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" y="3055938"/>
            <a:ext cx="3141663" cy="304800"/>
          </a:xfrm>
          <a:prstGeom prst="roundRect">
            <a:avLst>
              <a:gd name="adj" fmla="val 26667"/>
            </a:avLst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 b="1">
                <a:solidFill>
                  <a:schemeClr val="bg1"/>
                </a:solidFill>
              </a:rPr>
              <a:t>Viewing Transformation</a:t>
            </a:r>
          </a:p>
        </p:txBody>
      </p:sp>
      <p:sp>
        <p:nvSpPr>
          <p:cNvPr id="9222" name="AutoShape 7">
            <a:extLst>
              <a:ext uri="{FF2B5EF4-FFF2-40B4-BE49-F238E27FC236}">
                <a16:creationId xmlns:a16="http://schemas.microsoft.com/office/drawing/2014/main" id="{1F1A61F6-09E3-4257-AEC4-B125EF5BB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" y="3733800"/>
            <a:ext cx="3141663" cy="304800"/>
          </a:xfrm>
          <a:prstGeom prst="roundRect">
            <a:avLst>
              <a:gd name="adj" fmla="val 26667"/>
            </a:avLst>
          </a:prstGeom>
          <a:solidFill>
            <a:schemeClr val="bg1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 b="1"/>
              <a:t>Projection Transformation</a:t>
            </a:r>
          </a:p>
        </p:txBody>
      </p:sp>
      <p:sp>
        <p:nvSpPr>
          <p:cNvPr id="9223" name="AutoShape 8">
            <a:extLst>
              <a:ext uri="{FF2B5EF4-FFF2-40B4-BE49-F238E27FC236}">
                <a16:creationId xmlns:a16="http://schemas.microsoft.com/office/drawing/2014/main" id="{D81DE4A7-3446-4342-BD43-7FA7A9515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" y="4419600"/>
            <a:ext cx="3141663" cy="304800"/>
          </a:xfrm>
          <a:prstGeom prst="roundRect">
            <a:avLst>
              <a:gd name="adj" fmla="val 26667"/>
            </a:avLst>
          </a:prstGeom>
          <a:solidFill>
            <a:schemeClr val="bg1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 b="1"/>
              <a:t>Clipping</a:t>
            </a:r>
          </a:p>
        </p:txBody>
      </p:sp>
      <p:sp>
        <p:nvSpPr>
          <p:cNvPr id="9224" name="AutoShape 9">
            <a:extLst>
              <a:ext uri="{FF2B5EF4-FFF2-40B4-BE49-F238E27FC236}">
                <a16:creationId xmlns:a16="http://schemas.microsoft.com/office/drawing/2014/main" id="{6DD0B5BB-0DD9-4082-810F-70176FA0B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" y="5105400"/>
            <a:ext cx="3141663" cy="304800"/>
          </a:xfrm>
          <a:prstGeom prst="roundRect">
            <a:avLst>
              <a:gd name="adj" fmla="val 26667"/>
            </a:avLst>
          </a:prstGeom>
          <a:solidFill>
            <a:schemeClr val="bg1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 b="1"/>
              <a:t>Viewport Transformation</a:t>
            </a:r>
          </a:p>
        </p:txBody>
      </p:sp>
      <p:sp>
        <p:nvSpPr>
          <p:cNvPr id="9225" name="AutoShape 10">
            <a:extLst>
              <a:ext uri="{FF2B5EF4-FFF2-40B4-BE49-F238E27FC236}">
                <a16:creationId xmlns:a16="http://schemas.microsoft.com/office/drawing/2014/main" id="{A322B804-38B7-4DD4-95AF-A8DFA058B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" y="5791200"/>
            <a:ext cx="3141663" cy="304800"/>
          </a:xfrm>
          <a:prstGeom prst="roundRect">
            <a:avLst>
              <a:gd name="adj" fmla="val 26667"/>
            </a:avLst>
          </a:prstGeom>
          <a:solidFill>
            <a:schemeClr val="bg1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 b="1"/>
              <a:t>Scan Conversion</a:t>
            </a:r>
          </a:p>
        </p:txBody>
      </p:sp>
      <p:cxnSp>
        <p:nvCxnSpPr>
          <p:cNvPr id="9226" name="AutoShape 11">
            <a:extLst>
              <a:ext uri="{FF2B5EF4-FFF2-40B4-BE49-F238E27FC236}">
                <a16:creationId xmlns:a16="http://schemas.microsoft.com/office/drawing/2014/main" id="{4F055062-6CD5-4FFE-A4AA-0F2BCF98B6F5}"/>
              </a:ext>
            </a:extLst>
          </p:cNvPr>
          <p:cNvCxnSpPr>
            <a:cxnSpLocks noChangeShapeType="1"/>
            <a:stCxn id="9219" idx="2"/>
            <a:endCxn id="9220" idx="0"/>
          </p:cNvCxnSpPr>
          <p:nvPr/>
        </p:nvCxnSpPr>
        <p:spPr bwMode="auto">
          <a:xfrm>
            <a:off x="2209800" y="2003425"/>
            <a:ext cx="0" cy="352425"/>
          </a:xfrm>
          <a:prstGeom prst="straightConnector1">
            <a:avLst/>
          </a:prstGeom>
          <a:noFill/>
          <a:ln w="28575">
            <a:solidFill>
              <a:srgbClr val="B2B2B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7" name="AutoShape 12">
            <a:extLst>
              <a:ext uri="{FF2B5EF4-FFF2-40B4-BE49-F238E27FC236}">
                <a16:creationId xmlns:a16="http://schemas.microsoft.com/office/drawing/2014/main" id="{09324485-2CCA-404C-BBCA-2555BB87747B}"/>
              </a:ext>
            </a:extLst>
          </p:cNvPr>
          <p:cNvCxnSpPr>
            <a:cxnSpLocks noChangeShapeType="1"/>
            <a:stCxn id="9220" idx="2"/>
            <a:endCxn id="9221" idx="0"/>
          </p:cNvCxnSpPr>
          <p:nvPr/>
        </p:nvCxnSpPr>
        <p:spPr bwMode="auto">
          <a:xfrm>
            <a:off x="2209800" y="2689225"/>
            <a:ext cx="0" cy="3524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8" name="AutoShape 13">
            <a:extLst>
              <a:ext uri="{FF2B5EF4-FFF2-40B4-BE49-F238E27FC236}">
                <a16:creationId xmlns:a16="http://schemas.microsoft.com/office/drawing/2014/main" id="{275EC5E5-A230-4157-9CA1-009176B754B3}"/>
              </a:ext>
            </a:extLst>
          </p:cNvPr>
          <p:cNvCxnSpPr>
            <a:cxnSpLocks noChangeShapeType="1"/>
            <a:stCxn id="9221" idx="2"/>
            <a:endCxn id="9222" idx="0"/>
          </p:cNvCxnSpPr>
          <p:nvPr/>
        </p:nvCxnSpPr>
        <p:spPr bwMode="auto">
          <a:xfrm>
            <a:off x="2209800" y="3375025"/>
            <a:ext cx="0" cy="344488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9" name="AutoShape 14">
            <a:extLst>
              <a:ext uri="{FF2B5EF4-FFF2-40B4-BE49-F238E27FC236}">
                <a16:creationId xmlns:a16="http://schemas.microsoft.com/office/drawing/2014/main" id="{061809D8-378A-4118-B684-40F82EFE32C6}"/>
              </a:ext>
            </a:extLst>
          </p:cNvPr>
          <p:cNvCxnSpPr>
            <a:cxnSpLocks noChangeShapeType="1"/>
            <a:stCxn id="9222" idx="2"/>
            <a:endCxn id="9223" idx="0"/>
          </p:cNvCxnSpPr>
          <p:nvPr/>
        </p:nvCxnSpPr>
        <p:spPr bwMode="auto">
          <a:xfrm>
            <a:off x="2209800" y="4052888"/>
            <a:ext cx="0" cy="3524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0" name="AutoShape 15">
            <a:extLst>
              <a:ext uri="{FF2B5EF4-FFF2-40B4-BE49-F238E27FC236}">
                <a16:creationId xmlns:a16="http://schemas.microsoft.com/office/drawing/2014/main" id="{5BB764ED-5A9F-4D80-85E4-31C960900BEC}"/>
              </a:ext>
            </a:extLst>
          </p:cNvPr>
          <p:cNvCxnSpPr>
            <a:cxnSpLocks noChangeShapeType="1"/>
            <a:stCxn id="9223" idx="2"/>
            <a:endCxn id="9224" idx="0"/>
          </p:cNvCxnSpPr>
          <p:nvPr/>
        </p:nvCxnSpPr>
        <p:spPr bwMode="auto">
          <a:xfrm>
            <a:off x="2209800" y="4738688"/>
            <a:ext cx="0" cy="3524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1" name="AutoShape 16">
            <a:extLst>
              <a:ext uri="{FF2B5EF4-FFF2-40B4-BE49-F238E27FC236}">
                <a16:creationId xmlns:a16="http://schemas.microsoft.com/office/drawing/2014/main" id="{B8EB4E39-BEA4-4A62-8C1F-B102AE942DEC}"/>
              </a:ext>
            </a:extLst>
          </p:cNvPr>
          <p:cNvCxnSpPr>
            <a:cxnSpLocks noChangeShapeType="1"/>
            <a:stCxn id="9224" idx="2"/>
            <a:endCxn id="9225" idx="0"/>
          </p:cNvCxnSpPr>
          <p:nvPr/>
        </p:nvCxnSpPr>
        <p:spPr bwMode="auto">
          <a:xfrm>
            <a:off x="2209800" y="5424488"/>
            <a:ext cx="0" cy="3524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32" name="Text Box 17">
            <a:extLst>
              <a:ext uri="{FF2B5EF4-FFF2-40B4-BE49-F238E27FC236}">
                <a16:creationId xmlns:a16="http://schemas.microsoft.com/office/drawing/2014/main" id="{D67DCB5B-AD8D-44EB-BD37-C14585CF1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525" y="6324600"/>
            <a:ext cx="84455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 b="1"/>
              <a:t>Image</a:t>
            </a:r>
          </a:p>
        </p:txBody>
      </p:sp>
      <p:cxnSp>
        <p:nvCxnSpPr>
          <p:cNvPr id="9233" name="AutoShape 18">
            <a:extLst>
              <a:ext uri="{FF2B5EF4-FFF2-40B4-BE49-F238E27FC236}">
                <a16:creationId xmlns:a16="http://schemas.microsoft.com/office/drawing/2014/main" id="{1090C384-0896-4FC2-B4CD-8686B55D6F42}"/>
              </a:ext>
            </a:extLst>
          </p:cNvPr>
          <p:cNvCxnSpPr>
            <a:cxnSpLocks noChangeShapeType="1"/>
            <a:stCxn id="9225" idx="2"/>
            <a:endCxn id="9232" idx="0"/>
          </p:cNvCxnSpPr>
          <p:nvPr/>
        </p:nvCxnSpPr>
        <p:spPr bwMode="auto">
          <a:xfrm>
            <a:off x="2209800" y="6110288"/>
            <a:ext cx="0" cy="214312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34" name="Text Box 21">
            <a:extLst>
              <a:ext uri="{FF2B5EF4-FFF2-40B4-BE49-F238E27FC236}">
                <a16:creationId xmlns:a16="http://schemas.microsoft.com/office/drawing/2014/main" id="{59393B88-80E3-4B0D-ADF4-2F5F04C84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825" y="1143000"/>
            <a:ext cx="16319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 b="1"/>
              <a:t>3D Primitives</a:t>
            </a:r>
          </a:p>
        </p:txBody>
      </p:sp>
      <p:cxnSp>
        <p:nvCxnSpPr>
          <p:cNvPr id="9235" name="AutoShape 22">
            <a:extLst>
              <a:ext uri="{FF2B5EF4-FFF2-40B4-BE49-F238E27FC236}">
                <a16:creationId xmlns:a16="http://schemas.microsoft.com/office/drawing/2014/main" id="{733B0241-EEF0-4200-91F6-AA695D60E716}"/>
              </a:ext>
            </a:extLst>
          </p:cNvPr>
          <p:cNvCxnSpPr>
            <a:cxnSpLocks noChangeShapeType="1"/>
            <a:stCxn id="9234" idx="2"/>
          </p:cNvCxnSpPr>
          <p:nvPr/>
        </p:nvCxnSpPr>
        <p:spPr bwMode="auto">
          <a:xfrm>
            <a:off x="2209800" y="1371600"/>
            <a:ext cx="0" cy="298450"/>
          </a:xfrm>
          <a:prstGeom prst="straightConnector1">
            <a:avLst/>
          </a:prstGeom>
          <a:noFill/>
          <a:ln w="28575">
            <a:solidFill>
              <a:srgbClr val="B2B2B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60" name="Text Box 24">
            <a:extLst>
              <a:ext uri="{FF2B5EF4-FFF2-40B4-BE49-F238E27FC236}">
                <a16:creationId xmlns:a16="http://schemas.microsoft.com/office/drawing/2014/main" id="{6AE4E555-0E88-47C2-AA22-02B3A2B1E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1641475"/>
            <a:ext cx="5149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en-US" altLang="ko-KR">
                <a:solidFill>
                  <a:srgbClr val="B8B59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Transform into 3D World Coordinate System</a:t>
            </a:r>
          </a:p>
        </p:txBody>
      </p:sp>
      <p:sp>
        <p:nvSpPr>
          <p:cNvPr id="14361" name="Text Box 25">
            <a:extLst>
              <a:ext uri="{FF2B5EF4-FFF2-40B4-BE49-F238E27FC236}">
                <a16:creationId xmlns:a16="http://schemas.microsoft.com/office/drawing/2014/main" id="{2DB81236-D0A4-4185-BC1C-F9A8B2A62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2159000"/>
            <a:ext cx="29416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en-US" altLang="ko-KR">
                <a:solidFill>
                  <a:srgbClr val="B8B59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Illustrate According to</a:t>
            </a:r>
          </a:p>
          <a:p>
            <a:pPr eaLnBrk="1" hangingPunct="1">
              <a:defRPr/>
            </a:pPr>
            <a:r>
              <a:rPr kumimoji="0" lang="en-US" altLang="ko-KR">
                <a:solidFill>
                  <a:srgbClr val="B8B59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Lighting and Reflectance</a:t>
            </a:r>
          </a:p>
        </p:txBody>
      </p:sp>
      <p:sp>
        <p:nvSpPr>
          <p:cNvPr id="14362" name="Text Box 26">
            <a:extLst>
              <a:ext uri="{FF2B5EF4-FFF2-40B4-BE49-F238E27FC236}">
                <a16:creationId xmlns:a16="http://schemas.microsoft.com/office/drawing/2014/main" id="{431A2522-8D5C-40DD-955F-E46C70630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3005138"/>
            <a:ext cx="5364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t>Transform into 3D Viewing Coordinate System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6CCCC776-8280-498F-8311-9CFAE85EE0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Perspective Projection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09F0A241-B163-4CFA-8711-F3F5BFB9D7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Compute 2D coordinates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From 3D coordinates with similar triangles</a:t>
            </a:r>
          </a:p>
        </p:txBody>
      </p:sp>
      <p:pic>
        <p:nvPicPr>
          <p:cNvPr id="46084" name="Picture 4" descr="img034">
            <a:extLst>
              <a:ext uri="{FF2B5EF4-FFF2-40B4-BE49-F238E27FC236}">
                <a16:creationId xmlns:a16="http://schemas.microsoft.com/office/drawing/2014/main" id="{9345D0B5-D926-4EC0-9941-DE2223FD4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420938"/>
            <a:ext cx="7432675" cy="377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Line 5">
            <a:extLst>
              <a:ext uri="{FF2B5EF4-FFF2-40B4-BE49-F238E27FC236}">
                <a16:creationId xmlns:a16="http://schemas.microsoft.com/office/drawing/2014/main" id="{E6C101C1-9B73-4445-A9E5-64A3269151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2875" y="3249613"/>
            <a:ext cx="0" cy="7921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D3C3715A-8617-43A7-BE0D-14423943C8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Perspective Projection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702D954D-E0A2-4876-842D-30435EEEAA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Compute 2D coordinates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From 3D coordinates with similar triangles</a:t>
            </a:r>
          </a:p>
        </p:txBody>
      </p:sp>
      <p:grpSp>
        <p:nvGrpSpPr>
          <p:cNvPr id="47108" name="Group 6">
            <a:extLst>
              <a:ext uri="{FF2B5EF4-FFF2-40B4-BE49-F238E27FC236}">
                <a16:creationId xmlns:a16="http://schemas.microsoft.com/office/drawing/2014/main" id="{E5595738-0738-474F-9686-F362775DA7DF}"/>
              </a:ext>
            </a:extLst>
          </p:cNvPr>
          <p:cNvGrpSpPr>
            <a:grpSpLocks/>
          </p:cNvGrpSpPr>
          <p:nvPr/>
        </p:nvGrpSpPr>
        <p:grpSpPr bwMode="auto">
          <a:xfrm>
            <a:off x="963613" y="2513013"/>
            <a:ext cx="7348537" cy="2987675"/>
            <a:chOff x="839" y="1661"/>
            <a:chExt cx="4629" cy="1882"/>
          </a:xfrm>
        </p:grpSpPr>
        <p:pic>
          <p:nvPicPr>
            <p:cNvPr id="47109" name="Picture 4">
              <a:extLst>
                <a:ext uri="{FF2B5EF4-FFF2-40B4-BE49-F238E27FC236}">
                  <a16:creationId xmlns:a16="http://schemas.microsoft.com/office/drawing/2014/main" id="{17039B82-E3E2-4E0B-97B5-BCF0F3BCCE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" y="1661"/>
              <a:ext cx="4629" cy="1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13" name="Line 5">
              <a:extLst>
                <a:ext uri="{FF2B5EF4-FFF2-40B4-BE49-F238E27FC236}">
                  <a16:creationId xmlns:a16="http://schemas.microsoft.com/office/drawing/2014/main" id="{C186A66A-876A-4E26-9213-1A2702BCA5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8" y="2113"/>
              <a:ext cx="0" cy="49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0A3D6904-B841-4B4A-BDB8-46CF6164C8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Perspective Projection Matrix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559280A6-708D-486E-A774-9AE67BF85C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4x4 matrix representation?</a:t>
            </a:r>
          </a:p>
        </p:txBody>
      </p:sp>
      <p:graphicFrame>
        <p:nvGraphicFramePr>
          <p:cNvPr id="48132" name="Object 4">
            <a:extLst>
              <a:ext uri="{FF2B5EF4-FFF2-40B4-BE49-F238E27FC236}">
                <a16:creationId xmlns:a16="http://schemas.microsoft.com/office/drawing/2014/main" id="{14F901B3-D148-448C-9312-25C1C6D189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2375" y="2212975"/>
          <a:ext cx="1897063" cy="189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6" name="Equation" r:id="rId3" imgW="698500" imgH="990600" progId="Equation.3">
                  <p:embed/>
                </p:oleObj>
              </mc:Choice>
              <mc:Fallback>
                <p:oleObj name="Equation" r:id="rId3" imgW="698500" imgH="990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375" y="2212975"/>
                        <a:ext cx="1897063" cy="189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5">
            <a:extLst>
              <a:ext uri="{FF2B5EF4-FFF2-40B4-BE49-F238E27FC236}">
                <a16:creationId xmlns:a16="http://schemas.microsoft.com/office/drawing/2014/main" id="{1FC4BBE6-D2E7-4C82-A3D0-93B632DA87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8275" y="4278313"/>
          <a:ext cx="3346450" cy="189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7" name="Equation" r:id="rId5" imgW="1536700" imgH="939800" progId="Equation.3">
                  <p:embed/>
                </p:oleObj>
              </mc:Choice>
              <mc:Fallback>
                <p:oleObj name="Equation" r:id="rId5" imgW="1536700" imgH="939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8275" y="4278313"/>
                        <a:ext cx="3346450" cy="189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8" name="Rectangle 6">
            <a:extLst>
              <a:ext uri="{FF2B5EF4-FFF2-40B4-BE49-F238E27FC236}">
                <a16:creationId xmlns:a16="http://schemas.microsoft.com/office/drawing/2014/main" id="{C2A0A981-79B6-44EF-AD39-E56E4407C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267200"/>
            <a:ext cx="1600200" cy="1905000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8135" name="Object 7">
            <a:extLst>
              <a:ext uri="{FF2B5EF4-FFF2-40B4-BE49-F238E27FC236}">
                <a16:creationId xmlns:a16="http://schemas.microsoft.com/office/drawing/2014/main" id="{730AA851-59F7-4E3B-9032-99BCEB7754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2286000"/>
          <a:ext cx="1692275" cy="175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8" name="Equation" r:id="rId7" imgW="622300" imgH="914400" progId="Equation.3">
                  <p:embed/>
                </p:oleObj>
              </mc:Choice>
              <mc:Fallback>
                <p:oleObj name="Equation" r:id="rId7" imgW="622300" imgH="914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286000"/>
                        <a:ext cx="1692275" cy="175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6A824047-8C50-45FD-9CA3-4B172ED7DE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Perspective Projection Matrix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4CBACF5D-796E-49EB-9F53-414BD354E2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4x4 matrix representation?</a:t>
            </a:r>
          </a:p>
        </p:txBody>
      </p:sp>
      <p:graphicFrame>
        <p:nvGraphicFramePr>
          <p:cNvPr id="49156" name="Object 4">
            <a:extLst>
              <a:ext uri="{FF2B5EF4-FFF2-40B4-BE49-F238E27FC236}">
                <a16:creationId xmlns:a16="http://schemas.microsoft.com/office/drawing/2014/main" id="{1966A2D5-319C-4028-B196-41BB13881F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0025" y="4267200"/>
          <a:ext cx="3357563" cy="182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1" name="Equation" r:id="rId3" imgW="1727200" imgH="939800" progId="Equation.3">
                  <p:embed/>
                </p:oleObj>
              </mc:Choice>
              <mc:Fallback>
                <p:oleObj name="Equation" r:id="rId3" imgW="1727200" imgH="93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0025" y="4267200"/>
                        <a:ext cx="3357563" cy="182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7" name="Object 6">
            <a:extLst>
              <a:ext uri="{FF2B5EF4-FFF2-40B4-BE49-F238E27FC236}">
                <a16:creationId xmlns:a16="http://schemas.microsoft.com/office/drawing/2014/main" id="{575E28C8-130E-4445-9CB8-7B23A07D60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2286000"/>
          <a:ext cx="1692275" cy="175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2" name="Equation" r:id="rId5" imgW="622300" imgH="914400" progId="Equation.3">
                  <p:embed/>
                </p:oleObj>
              </mc:Choice>
              <mc:Fallback>
                <p:oleObj name="Equation" r:id="rId5" imgW="622300" imgH="914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286000"/>
                        <a:ext cx="1692275" cy="175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158" name="AutoShape 7">
            <a:extLst>
              <a:ext uri="{FF2B5EF4-FFF2-40B4-BE49-F238E27FC236}">
                <a16:creationId xmlns:a16="http://schemas.microsoft.com/office/drawing/2014/main" id="{36B22BE8-2C27-4651-96B6-04CAFFCD65B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19438" y="3162300"/>
            <a:ext cx="1300162" cy="1104900"/>
          </a:xfrm>
          <a:prstGeom prst="bentConnector2">
            <a:avLst/>
          </a:prstGeom>
          <a:noFill/>
          <a:ln w="3810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59" name="AutoShape 8">
            <a:extLst>
              <a:ext uri="{FF2B5EF4-FFF2-40B4-BE49-F238E27FC236}">
                <a16:creationId xmlns:a16="http://schemas.microsoft.com/office/drawing/2014/main" id="{CED0B539-8043-4D6B-BA19-371C9DEFC043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4419600" y="3162300"/>
            <a:ext cx="1295400" cy="1104900"/>
          </a:xfrm>
          <a:prstGeom prst="bentConnector2">
            <a:avLst/>
          </a:prstGeom>
          <a:noFill/>
          <a:ln w="3810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49160" name="Object 9">
            <a:extLst>
              <a:ext uri="{FF2B5EF4-FFF2-40B4-BE49-F238E27FC236}">
                <a16:creationId xmlns:a16="http://schemas.microsoft.com/office/drawing/2014/main" id="{9698B775-670F-42A3-A9D6-03BB5B59CD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2375" y="2212975"/>
          <a:ext cx="1897063" cy="189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3" name="Equation" r:id="rId7" imgW="698500" imgH="990600" progId="Equation.3">
                  <p:embed/>
                </p:oleObj>
              </mc:Choice>
              <mc:Fallback>
                <p:oleObj name="Equation" r:id="rId7" imgW="698500" imgH="990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375" y="2212975"/>
                        <a:ext cx="1897063" cy="189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A0BB341F-65A6-4869-87F3-AE8B5C2434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Perspective vs. Parallel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28982777-076D-4EE6-BC03-441B8A24D9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Perspective projection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>
                <a:solidFill>
                  <a:srgbClr val="0000FF"/>
                </a:solidFill>
                <a:ea typeface="굴림" panose="020B0600000101010101" pitchFamily="50" charset="-127"/>
              </a:rPr>
              <a:t>+</a:t>
            </a:r>
            <a:r>
              <a:rPr lang="en-US" altLang="ko-KR">
                <a:ea typeface="굴림" panose="020B0600000101010101" pitchFamily="50" charset="-127"/>
              </a:rPr>
              <a:t> Size varies inversely with distance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>
                <a:ea typeface="굴림" panose="020B0600000101010101" pitchFamily="50" charset="-127"/>
              </a:rPr>
              <a:t>	– Looks realistic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–</a:t>
            </a:r>
            <a:r>
              <a:rPr lang="en-US" altLang="ko-KR">
                <a:ea typeface="굴림" panose="020B0600000101010101" pitchFamily="50" charset="-127"/>
              </a:rPr>
              <a:t> Distance and angles are not (in general) preserved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–</a:t>
            </a:r>
            <a:r>
              <a:rPr lang="en-US" altLang="ko-KR">
                <a:ea typeface="굴림" panose="020B0600000101010101" pitchFamily="50" charset="-127"/>
              </a:rPr>
              <a:t> Parallel lines do not (in general) remain parallel</a:t>
            </a:r>
          </a:p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Parallel projection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>
                <a:solidFill>
                  <a:srgbClr val="0000FF"/>
                </a:solidFill>
                <a:ea typeface="굴림" panose="020B0600000101010101" pitchFamily="50" charset="-127"/>
              </a:rPr>
              <a:t>+</a:t>
            </a:r>
            <a:r>
              <a:rPr lang="en-US" altLang="ko-KR">
                <a:ea typeface="굴림" panose="020B0600000101010101" pitchFamily="50" charset="-127"/>
              </a:rPr>
              <a:t> Good for exact measurements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>
                <a:solidFill>
                  <a:srgbClr val="0000FF"/>
                </a:solidFill>
                <a:ea typeface="굴림" panose="020B0600000101010101" pitchFamily="50" charset="-127"/>
              </a:rPr>
              <a:t>+</a:t>
            </a:r>
            <a:r>
              <a:rPr lang="en-US" altLang="ko-KR">
                <a:ea typeface="굴림" panose="020B0600000101010101" pitchFamily="50" charset="-127"/>
              </a:rPr>
              <a:t> Parallel lines remain parallel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–</a:t>
            </a:r>
            <a:r>
              <a:rPr lang="en-US" altLang="ko-KR">
                <a:ea typeface="굴림" panose="020B0600000101010101" pitchFamily="50" charset="-127"/>
              </a:rPr>
              <a:t> Angles are not (in general) preserved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–</a:t>
            </a:r>
            <a:r>
              <a:rPr lang="en-US" altLang="ko-KR">
                <a:ea typeface="굴림" panose="020B0600000101010101" pitchFamily="50" charset="-127"/>
              </a:rPr>
              <a:t> Less realistic looking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66D90725-CC40-44AF-9BF1-76696CFFDC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Classical Viewing</a:t>
            </a:r>
          </a:p>
        </p:txBody>
      </p:sp>
      <p:pic>
        <p:nvPicPr>
          <p:cNvPr id="51203" name="Picture 9" descr="3">
            <a:extLst>
              <a:ext uri="{FF2B5EF4-FFF2-40B4-BE49-F238E27FC236}">
                <a16:creationId xmlns:a16="http://schemas.microsoft.com/office/drawing/2014/main" id="{763A4B40-6F0F-427A-BE04-198C6E93B318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4213" y="1470025"/>
            <a:ext cx="7704137" cy="4767263"/>
          </a:xfr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>
            <a:extLst>
              <a:ext uri="{FF2B5EF4-FFF2-40B4-BE49-F238E27FC236}">
                <a16:creationId xmlns:a16="http://schemas.microsoft.com/office/drawing/2014/main" id="{3370EB16-817D-4AEA-BDE6-0D51F899EE1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62100"/>
            <a:ext cx="7715250" cy="3438525"/>
          </a:xfrm>
        </p:spPr>
        <p:txBody>
          <a:bodyPr/>
          <a:lstStyle/>
          <a:p>
            <a:r>
              <a:rPr lang="en-US" altLang="ko-KR">
                <a:solidFill>
                  <a:srgbClr val="0000FF"/>
                </a:solidFill>
                <a:ea typeface="굴림" panose="020B0600000101010101" pitchFamily="50" charset="-127"/>
              </a:rPr>
              <a:t>void</a:t>
            </a:r>
            <a:r>
              <a:rPr lang="en-US" altLang="ko-KR">
                <a:ea typeface="굴림" panose="020B0600000101010101" pitchFamily="50" charset="-127"/>
              </a:rPr>
              <a:t> </a:t>
            </a:r>
            <a:r>
              <a:rPr lang="en-US" altLang="ko-KR">
                <a:solidFill>
                  <a:srgbClr val="581A0E"/>
                </a:solidFill>
                <a:ea typeface="굴림" panose="020B0600000101010101" pitchFamily="50" charset="-127"/>
              </a:rPr>
              <a:t>gluLookAt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>
                <a:ea typeface="굴림" panose="020B0600000101010101" pitchFamily="50" charset="-127"/>
              </a:rPr>
              <a:t>	</a:t>
            </a:r>
            <a:r>
              <a:rPr lang="en-US" altLang="ko-KR" sz="1600">
                <a:solidFill>
                  <a:srgbClr val="0000FF"/>
                </a:solidFill>
                <a:ea typeface="굴림" panose="020B0600000101010101" pitchFamily="50" charset="-127"/>
              </a:rPr>
              <a:t>GLdouble</a:t>
            </a:r>
            <a:r>
              <a:rPr lang="en-US" altLang="ko-KR" sz="1600">
                <a:ea typeface="굴림" panose="020B0600000101010101" pitchFamily="50" charset="-127"/>
              </a:rPr>
              <a:t> </a:t>
            </a:r>
            <a:r>
              <a:rPr lang="en-US" altLang="ko-KR" sz="1600">
                <a:solidFill>
                  <a:schemeClr val="bg2"/>
                </a:solidFill>
                <a:ea typeface="굴림" panose="020B0600000101010101" pitchFamily="50" charset="-127"/>
              </a:rPr>
              <a:t>eyex, </a:t>
            </a:r>
            <a:r>
              <a:rPr lang="en-US" altLang="ko-KR" sz="1600">
                <a:solidFill>
                  <a:srgbClr val="0000FF"/>
                </a:solidFill>
                <a:ea typeface="굴림" panose="020B0600000101010101" pitchFamily="50" charset="-127"/>
              </a:rPr>
              <a:t>GLdouble</a:t>
            </a:r>
            <a:r>
              <a:rPr lang="en-US" altLang="ko-KR" sz="1600">
                <a:solidFill>
                  <a:schemeClr val="bg2"/>
                </a:solidFill>
                <a:ea typeface="굴림" panose="020B0600000101010101" pitchFamily="50" charset="-127"/>
              </a:rPr>
              <a:t> eyey, </a:t>
            </a:r>
            <a:r>
              <a:rPr lang="en-US" altLang="ko-KR" sz="1600">
                <a:solidFill>
                  <a:srgbClr val="0000FF"/>
                </a:solidFill>
                <a:ea typeface="굴림" panose="020B0600000101010101" pitchFamily="50" charset="-127"/>
              </a:rPr>
              <a:t>GLdouble</a:t>
            </a:r>
            <a:r>
              <a:rPr lang="en-US" altLang="ko-KR" sz="1600">
                <a:solidFill>
                  <a:schemeClr val="bg2"/>
                </a:solidFill>
                <a:ea typeface="굴림" panose="020B0600000101010101" pitchFamily="50" charset="-127"/>
              </a:rPr>
              <a:t> eyez, </a:t>
            </a:r>
            <a:r>
              <a:rPr lang="en-US" altLang="ko-KR" sz="1600">
                <a:solidFill>
                  <a:srgbClr val="0000FF"/>
                </a:solidFill>
                <a:ea typeface="굴림" panose="020B0600000101010101" pitchFamily="50" charset="-127"/>
              </a:rPr>
              <a:t>GLdouble</a:t>
            </a:r>
            <a:r>
              <a:rPr lang="en-US" altLang="ko-KR" sz="1600">
                <a:solidFill>
                  <a:schemeClr val="bg2"/>
                </a:solidFill>
                <a:ea typeface="굴림" panose="020B0600000101010101" pitchFamily="50" charset="-127"/>
              </a:rPr>
              <a:t> atx, </a:t>
            </a:r>
            <a:r>
              <a:rPr lang="en-US" altLang="ko-KR" sz="1600">
                <a:solidFill>
                  <a:srgbClr val="0000FF"/>
                </a:solidFill>
                <a:ea typeface="굴림" panose="020B0600000101010101" pitchFamily="50" charset="-127"/>
              </a:rPr>
              <a:t>GLdouble</a:t>
            </a:r>
            <a:r>
              <a:rPr lang="en-US" altLang="ko-KR" sz="1600">
                <a:solidFill>
                  <a:schemeClr val="bg2"/>
                </a:solidFill>
                <a:ea typeface="굴림" panose="020B0600000101010101" pitchFamily="50" charset="-127"/>
              </a:rPr>
              <a:t> aty, </a:t>
            </a:r>
            <a:r>
              <a:rPr lang="en-US" altLang="ko-KR" sz="1600">
                <a:solidFill>
                  <a:srgbClr val="0000FF"/>
                </a:solidFill>
                <a:ea typeface="굴림" panose="020B0600000101010101" pitchFamily="50" charset="-127"/>
              </a:rPr>
              <a:t>GLdouble</a:t>
            </a:r>
            <a:r>
              <a:rPr lang="en-US" altLang="ko-KR" sz="1600">
                <a:solidFill>
                  <a:schemeClr val="bg2"/>
                </a:solidFill>
                <a:ea typeface="굴림" panose="020B0600000101010101" pitchFamily="50" charset="-127"/>
              </a:rPr>
              <a:t> atz, </a:t>
            </a:r>
            <a:r>
              <a:rPr lang="en-US" altLang="ko-KR" sz="1600">
                <a:solidFill>
                  <a:srgbClr val="0000FF"/>
                </a:solidFill>
                <a:ea typeface="굴림" panose="020B0600000101010101" pitchFamily="50" charset="-127"/>
              </a:rPr>
              <a:t>GLdouble</a:t>
            </a:r>
            <a:r>
              <a:rPr lang="en-US" altLang="ko-KR" sz="1600">
                <a:solidFill>
                  <a:schemeClr val="bg2"/>
                </a:solidFill>
                <a:ea typeface="굴림" panose="020B0600000101010101" pitchFamily="50" charset="-127"/>
              </a:rPr>
              <a:t> upx, </a:t>
            </a:r>
            <a:r>
              <a:rPr lang="en-US" altLang="ko-KR" sz="1600">
                <a:solidFill>
                  <a:srgbClr val="0000FF"/>
                </a:solidFill>
                <a:ea typeface="굴림" panose="020B0600000101010101" pitchFamily="50" charset="-127"/>
              </a:rPr>
              <a:t>GLdouble</a:t>
            </a:r>
            <a:r>
              <a:rPr lang="en-US" altLang="ko-KR" sz="1600">
                <a:solidFill>
                  <a:schemeClr val="bg2"/>
                </a:solidFill>
                <a:ea typeface="굴림" panose="020B0600000101010101" pitchFamily="50" charset="-127"/>
              </a:rPr>
              <a:t> upy, </a:t>
            </a:r>
            <a:r>
              <a:rPr lang="en-US" altLang="ko-KR" sz="1600">
                <a:solidFill>
                  <a:srgbClr val="0000FF"/>
                </a:solidFill>
                <a:ea typeface="굴림" panose="020B0600000101010101" pitchFamily="50" charset="-127"/>
              </a:rPr>
              <a:t>GLdouble</a:t>
            </a:r>
            <a:r>
              <a:rPr lang="en-US" altLang="ko-KR" sz="1600">
                <a:solidFill>
                  <a:schemeClr val="bg2"/>
                </a:solidFill>
                <a:ea typeface="굴림" panose="020B0600000101010101" pitchFamily="50" charset="-127"/>
              </a:rPr>
              <a:t> upz</a:t>
            </a:r>
            <a:endParaRPr lang="en-US" altLang="ko-KR" sz="1600">
              <a:ea typeface="굴림" panose="020B0600000101010101" pitchFamily="50" charset="-127"/>
            </a:endParaRPr>
          </a:p>
          <a:p>
            <a:pPr lvl="1"/>
            <a:r>
              <a:rPr lang="en-US" altLang="ko-KR" i="1">
                <a:ea typeface="굴림" panose="020B0600000101010101" pitchFamily="50" charset="-127"/>
              </a:rPr>
              <a:t>eyex, eyey, eyez </a:t>
            </a:r>
            <a:r>
              <a:rPr lang="en-US" altLang="ko-KR">
                <a:ea typeface="굴림" panose="020B0600000101010101" pitchFamily="50" charset="-127"/>
              </a:rPr>
              <a:t>: </a:t>
            </a:r>
            <a:r>
              <a:rPr lang="en-US" altLang="ko-KR">
                <a:solidFill>
                  <a:srgbClr val="7F7F7F"/>
                </a:solidFill>
                <a:ea typeface="굴림" panose="020B0600000101010101" pitchFamily="50" charset="-127"/>
              </a:rPr>
              <a:t>Camera</a:t>
            </a:r>
            <a:r>
              <a:rPr lang="en-US" altLang="ko-KR" i="1">
                <a:ea typeface="굴림" panose="020B0600000101010101" pitchFamily="50" charset="-127"/>
              </a:rPr>
              <a:t> </a:t>
            </a:r>
            <a:r>
              <a:rPr lang="en-US" altLang="ko-KR">
                <a:solidFill>
                  <a:srgbClr val="7F7F7F"/>
                </a:solidFill>
                <a:ea typeface="굴림" panose="020B0600000101010101" pitchFamily="50" charset="-127"/>
              </a:rPr>
              <a:t>Position(x,y,z)</a:t>
            </a:r>
            <a:endParaRPr lang="ko-KR" altLang="en-US">
              <a:solidFill>
                <a:srgbClr val="7F7F7F"/>
              </a:solidFill>
              <a:ea typeface="굴림" panose="020B0600000101010101" pitchFamily="50" charset="-127"/>
            </a:endParaRPr>
          </a:p>
          <a:p>
            <a:pPr lvl="1"/>
            <a:r>
              <a:rPr lang="en-US" altLang="ko-KR" i="1">
                <a:ea typeface="굴림" panose="020B0600000101010101" pitchFamily="50" charset="-127"/>
              </a:rPr>
              <a:t>atx, aty, atz </a:t>
            </a:r>
            <a:r>
              <a:rPr lang="en-US" altLang="ko-KR">
                <a:ea typeface="굴림" panose="020B0600000101010101" pitchFamily="50" charset="-127"/>
              </a:rPr>
              <a:t>: </a:t>
            </a:r>
            <a:r>
              <a:rPr lang="en-US" altLang="ko-KR">
                <a:solidFill>
                  <a:srgbClr val="7F7F7F"/>
                </a:solidFill>
                <a:ea typeface="굴림" panose="020B0600000101010101" pitchFamily="50" charset="-127"/>
              </a:rPr>
              <a:t>Camera Focus(x,y,z)</a:t>
            </a:r>
          </a:p>
          <a:p>
            <a:pPr lvl="1"/>
            <a:r>
              <a:rPr lang="en-US" altLang="ko-KR" i="1">
                <a:ea typeface="굴림" panose="020B0600000101010101" pitchFamily="50" charset="-127"/>
              </a:rPr>
              <a:t>upx, upy, upz </a:t>
            </a:r>
            <a:r>
              <a:rPr lang="en-US" altLang="ko-KR">
                <a:ea typeface="굴림" panose="020B0600000101010101" pitchFamily="50" charset="-127"/>
              </a:rPr>
              <a:t>: </a:t>
            </a:r>
            <a:r>
              <a:rPr lang="en-US" altLang="ko-KR">
                <a:solidFill>
                  <a:srgbClr val="7F7F7F"/>
                </a:solidFill>
                <a:ea typeface="굴림" panose="020B0600000101010101" pitchFamily="50" charset="-127"/>
              </a:rPr>
              <a:t>Camera Upvector(gradient)</a:t>
            </a:r>
          </a:p>
          <a:p>
            <a:endParaRPr lang="en-US" altLang="ko-KR">
              <a:ea typeface="굴림" panose="020B0600000101010101" pitchFamily="50" charset="-127"/>
            </a:endParaRPr>
          </a:p>
          <a:p>
            <a:r>
              <a:rPr lang="en-US" altLang="ko-KR">
                <a:ea typeface="굴림" panose="020B0600000101010101" pitchFamily="50" charset="-127"/>
              </a:rPr>
              <a:t>Default</a:t>
            </a:r>
          </a:p>
          <a:p>
            <a:pPr lvl="1"/>
            <a:r>
              <a:rPr lang="en-US" altLang="ko-KR">
                <a:solidFill>
                  <a:srgbClr val="581A0E"/>
                </a:solidFill>
                <a:ea typeface="굴림" panose="020B0600000101010101" pitchFamily="50" charset="-127"/>
              </a:rPr>
              <a:t>gluLookAt</a:t>
            </a:r>
            <a:r>
              <a:rPr lang="en-US" altLang="ko-KR" sz="1600">
                <a:ea typeface="굴림" panose="020B0600000101010101" pitchFamily="50" charset="-127"/>
              </a:rPr>
              <a:t>(0.0, 0.0, 0.0, 0.0, 0.0, -100.0, 0.0, 1.0, 0.0);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061EEC5E-121D-4F2D-A225-6699235317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85750"/>
            <a:ext cx="7010400" cy="7620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OpenGL Viewing &amp; Volume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>
            <a:extLst>
              <a:ext uri="{FF2B5EF4-FFF2-40B4-BE49-F238E27FC236}">
                <a16:creationId xmlns:a16="http://schemas.microsoft.com/office/drawing/2014/main" id="{E3606C84-554A-47BC-B5AE-A010DAB63A0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62100"/>
            <a:ext cx="7715250" cy="3438525"/>
          </a:xfrm>
        </p:spPr>
        <p:txBody>
          <a:bodyPr/>
          <a:lstStyle/>
          <a:p>
            <a:r>
              <a:rPr lang="en-US" altLang="ko-KR">
                <a:solidFill>
                  <a:srgbClr val="0000FF"/>
                </a:solidFill>
                <a:ea typeface="굴림" panose="020B0600000101010101" pitchFamily="50" charset="-127"/>
              </a:rPr>
              <a:t>void</a:t>
            </a:r>
            <a:r>
              <a:rPr lang="en-US" altLang="ko-KR">
                <a:ea typeface="굴림" panose="020B0600000101010101" pitchFamily="50" charset="-127"/>
              </a:rPr>
              <a:t> </a:t>
            </a:r>
            <a:r>
              <a:rPr lang="en-US" altLang="ko-KR">
                <a:solidFill>
                  <a:srgbClr val="581A0E"/>
                </a:solidFill>
                <a:ea typeface="굴림" panose="020B0600000101010101" pitchFamily="50" charset="-127"/>
              </a:rPr>
              <a:t>gluLookAt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>
                <a:ea typeface="굴림" panose="020B0600000101010101" pitchFamily="50" charset="-127"/>
              </a:rPr>
              <a:t>	</a:t>
            </a: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3A14B4B0-4CA4-4BE4-9F1B-055CA164AB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85750"/>
            <a:ext cx="7010400" cy="7620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OpenGL Viewing &amp; Volume</a:t>
            </a:r>
          </a:p>
        </p:txBody>
      </p:sp>
      <p:pic>
        <p:nvPicPr>
          <p:cNvPr id="54276" name="Picture 2">
            <a:extLst>
              <a:ext uri="{FF2B5EF4-FFF2-40B4-BE49-F238E27FC236}">
                <a16:creationId xmlns:a16="http://schemas.microsoft.com/office/drawing/2014/main" id="{265D6072-E70F-4894-A234-DA9CFD3DC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038" y="1643063"/>
            <a:ext cx="213995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7" name="Picture 3">
            <a:extLst>
              <a:ext uri="{FF2B5EF4-FFF2-40B4-BE49-F238E27FC236}">
                <a16:creationId xmlns:a16="http://schemas.microsoft.com/office/drawing/2014/main" id="{BA799FE7-9049-4A55-A812-F0C8A13A8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7" t="13571" r="69151" b="47858"/>
          <a:stretch>
            <a:fillRect/>
          </a:stretch>
        </p:blipFill>
        <p:spPr bwMode="auto">
          <a:xfrm>
            <a:off x="642938" y="2214563"/>
            <a:ext cx="4448175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8" name="Picture 4">
            <a:extLst>
              <a:ext uri="{FF2B5EF4-FFF2-40B4-BE49-F238E27FC236}">
                <a16:creationId xmlns:a16="http://schemas.microsoft.com/office/drawing/2014/main" id="{E6FF5E02-3B32-4323-BF40-B575404A0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688" y="4071938"/>
            <a:ext cx="21494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5" descr="2">
            <a:extLst>
              <a:ext uri="{FF2B5EF4-FFF2-40B4-BE49-F238E27FC236}">
                <a16:creationId xmlns:a16="http://schemas.microsoft.com/office/drawing/2014/main" id="{19581041-96A6-419A-ADA0-FA3A2A7E0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463" y="4438650"/>
            <a:ext cx="330835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3" name="Rectangle 3">
            <a:extLst>
              <a:ext uri="{FF2B5EF4-FFF2-40B4-BE49-F238E27FC236}">
                <a16:creationId xmlns:a16="http://schemas.microsoft.com/office/drawing/2014/main" id="{DE92FC34-E638-4E3E-BC76-7CCD89B3CD7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85875"/>
            <a:ext cx="7715250" cy="3438525"/>
          </a:xfrm>
        </p:spPr>
        <p:txBody>
          <a:bodyPr/>
          <a:lstStyle/>
          <a:p>
            <a:r>
              <a:rPr lang="en-US" altLang="ko-KR">
                <a:solidFill>
                  <a:srgbClr val="0000FF"/>
                </a:solidFill>
                <a:ea typeface="굴림" panose="020B0600000101010101" pitchFamily="50" charset="-127"/>
              </a:rPr>
              <a:t>void </a:t>
            </a:r>
            <a:r>
              <a:rPr lang="en-US" altLang="ko-KR">
                <a:solidFill>
                  <a:srgbClr val="581A0E"/>
                </a:solidFill>
                <a:ea typeface="굴림" panose="020B0600000101010101" pitchFamily="50" charset="-127"/>
              </a:rPr>
              <a:t>glOrtho</a:t>
            </a:r>
          </a:p>
          <a:p>
            <a:pPr>
              <a:buClr>
                <a:srgbClr val="194293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rgbClr val="0000FF"/>
                </a:solidFill>
                <a:ea typeface="굴림" panose="020B0600000101010101" pitchFamily="50" charset="-127"/>
              </a:rPr>
              <a:t>	GLdouble</a:t>
            </a:r>
            <a:r>
              <a:rPr lang="en-US" altLang="ko-KR" sz="1600">
                <a:solidFill>
                  <a:srgbClr val="000000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1600">
                <a:solidFill>
                  <a:srgbClr val="808080"/>
                </a:solidFill>
                <a:ea typeface="굴림" panose="020B0600000101010101" pitchFamily="50" charset="-127"/>
              </a:rPr>
              <a:t>left, </a:t>
            </a:r>
            <a:r>
              <a:rPr lang="en-US" altLang="ko-KR" sz="1600">
                <a:solidFill>
                  <a:srgbClr val="0000FF"/>
                </a:solidFill>
                <a:ea typeface="굴림" panose="020B0600000101010101" pitchFamily="50" charset="-127"/>
              </a:rPr>
              <a:t>GLdouble</a:t>
            </a:r>
            <a:r>
              <a:rPr lang="en-US" altLang="ko-KR" sz="1600">
                <a:solidFill>
                  <a:srgbClr val="808080"/>
                </a:solidFill>
                <a:ea typeface="굴림" panose="020B0600000101010101" pitchFamily="50" charset="-127"/>
              </a:rPr>
              <a:t> right, </a:t>
            </a:r>
            <a:r>
              <a:rPr lang="en-US" altLang="ko-KR" sz="1600">
                <a:solidFill>
                  <a:srgbClr val="0000FF"/>
                </a:solidFill>
                <a:ea typeface="굴림" panose="020B0600000101010101" pitchFamily="50" charset="-127"/>
              </a:rPr>
              <a:t>GLdouble</a:t>
            </a:r>
            <a:r>
              <a:rPr lang="en-US" altLang="ko-KR" sz="1600">
                <a:solidFill>
                  <a:srgbClr val="808080"/>
                </a:solidFill>
                <a:ea typeface="굴림" panose="020B0600000101010101" pitchFamily="50" charset="-127"/>
              </a:rPr>
              <a:t> bottom, </a:t>
            </a:r>
            <a:r>
              <a:rPr lang="en-US" altLang="ko-KR" sz="1600">
                <a:solidFill>
                  <a:srgbClr val="0000FF"/>
                </a:solidFill>
                <a:ea typeface="굴림" panose="020B0600000101010101" pitchFamily="50" charset="-127"/>
              </a:rPr>
              <a:t>GLdouble</a:t>
            </a:r>
            <a:r>
              <a:rPr lang="en-US" altLang="ko-KR" sz="1600">
                <a:solidFill>
                  <a:srgbClr val="808080"/>
                </a:solidFill>
                <a:ea typeface="굴림" panose="020B0600000101010101" pitchFamily="50" charset="-127"/>
              </a:rPr>
              <a:t> top</a:t>
            </a:r>
          </a:p>
          <a:p>
            <a:pPr>
              <a:buClr>
                <a:srgbClr val="194293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rgbClr val="0000FF"/>
                </a:solidFill>
                <a:ea typeface="굴림" panose="020B0600000101010101" pitchFamily="50" charset="-127"/>
              </a:rPr>
              <a:t>      GLdouble</a:t>
            </a:r>
            <a:r>
              <a:rPr lang="en-US" altLang="ko-KR" sz="1600">
                <a:solidFill>
                  <a:srgbClr val="000000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1600">
                <a:solidFill>
                  <a:srgbClr val="808080"/>
                </a:solidFill>
                <a:ea typeface="굴림" panose="020B0600000101010101" pitchFamily="50" charset="-127"/>
              </a:rPr>
              <a:t>zNear, </a:t>
            </a:r>
            <a:r>
              <a:rPr lang="en-US" altLang="ko-KR" sz="1600">
                <a:solidFill>
                  <a:srgbClr val="0000FF"/>
                </a:solidFill>
                <a:ea typeface="굴림" panose="020B0600000101010101" pitchFamily="50" charset="-127"/>
              </a:rPr>
              <a:t>GLdouble</a:t>
            </a:r>
            <a:r>
              <a:rPr lang="en-US" altLang="ko-KR" sz="1600">
                <a:solidFill>
                  <a:srgbClr val="808080"/>
                </a:solidFill>
                <a:ea typeface="굴림" panose="020B0600000101010101" pitchFamily="50" charset="-127"/>
              </a:rPr>
              <a:t> zFar</a:t>
            </a:r>
          </a:p>
          <a:p>
            <a:pPr>
              <a:buClr>
                <a:srgbClr val="194293"/>
              </a:buClr>
              <a:buFont typeface="Wingdings" panose="05000000000000000000" pitchFamily="2" charset="2"/>
              <a:buNone/>
            </a:pPr>
            <a:endParaRPr lang="en-US" altLang="ko-KR" sz="1600">
              <a:solidFill>
                <a:srgbClr val="808080"/>
              </a:solidFill>
              <a:ea typeface="굴림" panose="020B0600000101010101" pitchFamily="50" charset="-127"/>
            </a:endParaRPr>
          </a:p>
          <a:p>
            <a:r>
              <a:rPr lang="en-US" altLang="ko-KR">
                <a:solidFill>
                  <a:srgbClr val="0000FF"/>
                </a:solidFill>
                <a:ea typeface="굴림" panose="020B0600000101010101" pitchFamily="50" charset="-127"/>
              </a:rPr>
              <a:t>void</a:t>
            </a:r>
            <a:r>
              <a:rPr lang="en-US" altLang="ko-KR">
                <a:ea typeface="굴림" panose="020B0600000101010101" pitchFamily="50" charset="-127"/>
              </a:rPr>
              <a:t> </a:t>
            </a:r>
            <a:r>
              <a:rPr lang="en-US" altLang="ko-KR">
                <a:solidFill>
                  <a:srgbClr val="581A0E"/>
                </a:solidFill>
                <a:ea typeface="굴림" panose="020B0600000101010101" pitchFamily="50" charset="-127"/>
              </a:rPr>
              <a:t>glFrustum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rgbClr val="0000FF"/>
                </a:solidFill>
                <a:ea typeface="굴림" panose="020B0600000101010101" pitchFamily="50" charset="-127"/>
              </a:rPr>
              <a:t>	GLdouble</a:t>
            </a:r>
            <a:r>
              <a:rPr lang="en-US" altLang="ko-KR" sz="1600">
                <a:ea typeface="굴림" panose="020B0600000101010101" pitchFamily="50" charset="-127"/>
              </a:rPr>
              <a:t> </a:t>
            </a:r>
            <a:r>
              <a:rPr lang="en-US" altLang="ko-KR" sz="1600">
                <a:solidFill>
                  <a:schemeClr val="bg2"/>
                </a:solidFill>
                <a:ea typeface="굴림" panose="020B0600000101010101" pitchFamily="50" charset="-127"/>
              </a:rPr>
              <a:t>left, </a:t>
            </a:r>
            <a:r>
              <a:rPr lang="en-US" altLang="ko-KR" sz="1600">
                <a:solidFill>
                  <a:srgbClr val="0000FF"/>
                </a:solidFill>
                <a:ea typeface="굴림" panose="020B0600000101010101" pitchFamily="50" charset="-127"/>
              </a:rPr>
              <a:t>GLdouble</a:t>
            </a:r>
            <a:r>
              <a:rPr lang="en-US" altLang="ko-KR" sz="1600">
                <a:solidFill>
                  <a:schemeClr val="bg2"/>
                </a:solidFill>
                <a:ea typeface="굴림" panose="020B0600000101010101" pitchFamily="50" charset="-127"/>
              </a:rPr>
              <a:t> right, </a:t>
            </a:r>
            <a:r>
              <a:rPr lang="en-US" altLang="ko-KR" sz="1600">
                <a:solidFill>
                  <a:srgbClr val="0000FF"/>
                </a:solidFill>
                <a:ea typeface="굴림" panose="020B0600000101010101" pitchFamily="50" charset="-127"/>
              </a:rPr>
              <a:t>GLdouble</a:t>
            </a:r>
            <a:r>
              <a:rPr lang="en-US" altLang="ko-KR" sz="1600">
                <a:solidFill>
                  <a:schemeClr val="bg2"/>
                </a:solidFill>
                <a:ea typeface="굴림" panose="020B0600000101010101" pitchFamily="50" charset="-127"/>
              </a:rPr>
              <a:t> bottom, </a:t>
            </a:r>
            <a:r>
              <a:rPr lang="en-US" altLang="ko-KR" sz="1600">
                <a:solidFill>
                  <a:srgbClr val="0000FF"/>
                </a:solidFill>
                <a:ea typeface="굴림" panose="020B0600000101010101" pitchFamily="50" charset="-127"/>
              </a:rPr>
              <a:t>GLdouble</a:t>
            </a:r>
            <a:r>
              <a:rPr lang="en-US" altLang="ko-KR" sz="1600">
                <a:solidFill>
                  <a:schemeClr val="bg2"/>
                </a:solidFill>
                <a:ea typeface="굴림" panose="020B0600000101010101" pitchFamily="50" charset="-127"/>
              </a:rPr>
              <a:t> top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rgbClr val="0000FF"/>
                </a:solidFill>
                <a:ea typeface="굴림" panose="020B0600000101010101" pitchFamily="50" charset="-127"/>
              </a:rPr>
              <a:t>      GLdouble</a:t>
            </a:r>
            <a:r>
              <a:rPr lang="en-US" altLang="ko-KR" sz="1600">
                <a:ea typeface="굴림" panose="020B0600000101010101" pitchFamily="50" charset="-127"/>
              </a:rPr>
              <a:t> </a:t>
            </a:r>
            <a:r>
              <a:rPr lang="en-US" altLang="ko-KR" sz="1600">
                <a:solidFill>
                  <a:schemeClr val="bg2"/>
                </a:solidFill>
                <a:ea typeface="굴림" panose="020B0600000101010101" pitchFamily="50" charset="-127"/>
              </a:rPr>
              <a:t>zNear, </a:t>
            </a:r>
            <a:r>
              <a:rPr lang="en-US" altLang="ko-KR" sz="1600">
                <a:solidFill>
                  <a:srgbClr val="0000FF"/>
                </a:solidFill>
                <a:ea typeface="굴림" panose="020B0600000101010101" pitchFamily="50" charset="-127"/>
              </a:rPr>
              <a:t>GLdouble</a:t>
            </a:r>
            <a:r>
              <a:rPr lang="en-US" altLang="ko-KR" sz="1600">
                <a:solidFill>
                  <a:schemeClr val="bg2"/>
                </a:solidFill>
                <a:ea typeface="굴림" panose="020B0600000101010101" pitchFamily="50" charset="-127"/>
              </a:rPr>
              <a:t> zFar</a:t>
            </a:r>
          </a:p>
          <a:p>
            <a:pPr lvl="1"/>
            <a:endParaRPr lang="en-US" altLang="ko-KR" sz="2200">
              <a:solidFill>
                <a:srgbClr val="7F7F7F"/>
              </a:solidFill>
              <a:ea typeface="굴림" panose="020B0600000101010101" pitchFamily="50" charset="-127"/>
            </a:endParaRPr>
          </a:p>
          <a:p>
            <a:r>
              <a:rPr lang="en-US" altLang="ko-KR">
                <a:solidFill>
                  <a:srgbClr val="0000FF"/>
                </a:solidFill>
                <a:ea typeface="굴림" panose="020B0600000101010101" pitchFamily="50" charset="-127"/>
              </a:rPr>
              <a:t>void</a:t>
            </a:r>
            <a:r>
              <a:rPr lang="en-US" altLang="ko-KR">
                <a:ea typeface="굴림" panose="020B0600000101010101" pitchFamily="50" charset="-127"/>
              </a:rPr>
              <a:t> </a:t>
            </a:r>
            <a:r>
              <a:rPr lang="en-US" altLang="ko-KR">
                <a:solidFill>
                  <a:srgbClr val="581A0E"/>
                </a:solidFill>
                <a:ea typeface="굴림" panose="020B0600000101010101" pitchFamily="50" charset="-127"/>
              </a:rPr>
              <a:t>glPerspective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rgbClr val="0000FF"/>
                </a:solidFill>
                <a:ea typeface="굴림" panose="020B0600000101010101" pitchFamily="50" charset="-127"/>
              </a:rPr>
              <a:t>	GLdouble</a:t>
            </a:r>
            <a:r>
              <a:rPr lang="en-US" altLang="ko-KR" sz="1600">
                <a:ea typeface="굴림" panose="020B0600000101010101" pitchFamily="50" charset="-127"/>
              </a:rPr>
              <a:t> </a:t>
            </a:r>
            <a:r>
              <a:rPr lang="en-US" altLang="ko-KR" sz="1600">
                <a:solidFill>
                  <a:schemeClr val="bg2"/>
                </a:solidFill>
                <a:ea typeface="굴림" panose="020B0600000101010101" pitchFamily="50" charset="-127"/>
              </a:rPr>
              <a:t>fov, </a:t>
            </a:r>
            <a:r>
              <a:rPr lang="en-US" altLang="ko-KR" sz="1600">
                <a:solidFill>
                  <a:srgbClr val="0000FF"/>
                </a:solidFill>
                <a:ea typeface="굴림" panose="020B0600000101010101" pitchFamily="50" charset="-127"/>
              </a:rPr>
              <a:t>GLdouble</a:t>
            </a:r>
            <a:r>
              <a:rPr lang="en-US" altLang="ko-KR" sz="1600">
                <a:solidFill>
                  <a:schemeClr val="bg2"/>
                </a:solidFill>
                <a:ea typeface="굴림" panose="020B0600000101010101" pitchFamily="50" charset="-127"/>
              </a:rPr>
              <a:t> aspect, </a:t>
            </a:r>
            <a:r>
              <a:rPr lang="en-US" altLang="ko-KR" sz="1600">
                <a:solidFill>
                  <a:srgbClr val="0000FF"/>
                </a:solidFill>
                <a:ea typeface="굴림" panose="020B0600000101010101" pitchFamily="50" charset="-127"/>
              </a:rPr>
              <a:t>GLdouble</a:t>
            </a:r>
            <a:r>
              <a:rPr lang="en-US" altLang="ko-KR" sz="1600">
                <a:solidFill>
                  <a:schemeClr val="bg2"/>
                </a:solidFill>
                <a:ea typeface="굴림" panose="020B0600000101010101" pitchFamily="50" charset="-127"/>
              </a:rPr>
              <a:t> near, </a:t>
            </a:r>
            <a:r>
              <a:rPr lang="en-US" altLang="ko-KR" sz="1600">
                <a:solidFill>
                  <a:srgbClr val="0000FF"/>
                </a:solidFill>
                <a:ea typeface="굴림" panose="020B0600000101010101" pitchFamily="50" charset="-127"/>
              </a:rPr>
              <a:t>GLdouble</a:t>
            </a:r>
            <a:r>
              <a:rPr lang="en-US" altLang="ko-KR" sz="1600">
                <a:solidFill>
                  <a:schemeClr val="bg2"/>
                </a:solidFill>
                <a:ea typeface="굴림" panose="020B0600000101010101" pitchFamily="50" charset="-127"/>
              </a:rPr>
              <a:t> fars</a:t>
            </a:r>
          </a:p>
          <a:p>
            <a:pPr lvl="1"/>
            <a:r>
              <a:rPr lang="en-US" altLang="ko-KR" sz="2000" i="1">
                <a:ea typeface="굴림" panose="020B0600000101010101" pitchFamily="50" charset="-127"/>
              </a:rPr>
              <a:t>fov </a:t>
            </a:r>
            <a:r>
              <a:rPr lang="en-US" altLang="ko-KR" sz="2000">
                <a:ea typeface="굴림" panose="020B0600000101010101" pitchFamily="50" charset="-127"/>
              </a:rPr>
              <a:t>: </a:t>
            </a:r>
            <a:r>
              <a:rPr lang="en-US" altLang="ko-KR" sz="2000">
                <a:solidFill>
                  <a:srgbClr val="7F7F7F"/>
                </a:solidFill>
                <a:ea typeface="굴림" panose="020B0600000101010101" pitchFamily="50" charset="-127"/>
              </a:rPr>
              <a:t>Field of View(degree : 0 ~ 180)</a:t>
            </a:r>
          </a:p>
          <a:p>
            <a:pPr lvl="1"/>
            <a:r>
              <a:rPr lang="en-US" altLang="ko-KR" sz="2000" i="1">
                <a:ea typeface="굴림" panose="020B0600000101010101" pitchFamily="50" charset="-127"/>
              </a:rPr>
              <a:t>aspect </a:t>
            </a:r>
            <a:r>
              <a:rPr lang="en-US" altLang="ko-KR" sz="2000">
                <a:ea typeface="굴림" panose="020B0600000101010101" pitchFamily="50" charset="-127"/>
              </a:rPr>
              <a:t>: </a:t>
            </a:r>
            <a:r>
              <a:rPr lang="en-US" altLang="ko-KR" sz="2000">
                <a:solidFill>
                  <a:srgbClr val="7F7F7F"/>
                </a:solidFill>
                <a:ea typeface="굴림" panose="020B0600000101010101" pitchFamily="50" charset="-127"/>
              </a:rPr>
              <a:t>Aspect Ratio(Width/Height)</a:t>
            </a:r>
            <a:endParaRPr lang="ko-KR" altLang="en-US" sz="2000">
              <a:solidFill>
                <a:srgbClr val="7F7F7F"/>
              </a:solidFill>
              <a:ea typeface="굴림" panose="020B0600000101010101" pitchFamily="50" charset="-127"/>
            </a:endParaRPr>
          </a:p>
          <a:p>
            <a:pPr lvl="1"/>
            <a:r>
              <a:rPr lang="en-US" altLang="ko-KR" sz="2000" i="1">
                <a:ea typeface="굴림" panose="020B0600000101010101" pitchFamily="50" charset="-127"/>
              </a:rPr>
              <a:t>near </a:t>
            </a:r>
            <a:r>
              <a:rPr lang="en-US" altLang="ko-KR" sz="2000">
                <a:solidFill>
                  <a:srgbClr val="7F7F7F"/>
                </a:solidFill>
                <a:ea typeface="굴림" panose="020B0600000101010101" pitchFamily="50" charset="-127"/>
              </a:rPr>
              <a:t>: near clipping plane</a:t>
            </a:r>
            <a:endParaRPr lang="ko-KR" altLang="en-US" sz="2000">
              <a:solidFill>
                <a:srgbClr val="7F7F7F"/>
              </a:solidFill>
              <a:ea typeface="굴림" panose="020B0600000101010101" pitchFamily="50" charset="-127"/>
            </a:endParaRPr>
          </a:p>
          <a:p>
            <a:pPr lvl="1"/>
            <a:r>
              <a:rPr lang="en-US" altLang="ko-KR" sz="2000" i="1">
                <a:ea typeface="굴림" panose="020B0600000101010101" pitchFamily="50" charset="-127"/>
              </a:rPr>
              <a:t>far </a:t>
            </a:r>
            <a:r>
              <a:rPr lang="en-US" altLang="ko-KR" sz="2000">
                <a:ea typeface="굴림" panose="020B0600000101010101" pitchFamily="50" charset="-127"/>
              </a:rPr>
              <a:t>: </a:t>
            </a:r>
            <a:r>
              <a:rPr lang="en-US" altLang="ko-KR" sz="2000">
                <a:solidFill>
                  <a:srgbClr val="7F7F7F"/>
                </a:solidFill>
                <a:ea typeface="굴림" panose="020B0600000101010101" pitchFamily="50" charset="-127"/>
              </a:rPr>
              <a:t>far clipping plane</a:t>
            </a:r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56324" name="Rectangle 2">
            <a:extLst>
              <a:ext uri="{FF2B5EF4-FFF2-40B4-BE49-F238E27FC236}">
                <a16:creationId xmlns:a16="http://schemas.microsoft.com/office/drawing/2014/main" id="{95812D34-06D6-4319-95CC-079C7C8BB3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85750"/>
            <a:ext cx="7010400" cy="7620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OpenGL Viewing &amp; Volume</a:t>
            </a:r>
          </a:p>
        </p:txBody>
      </p:sp>
      <p:pic>
        <p:nvPicPr>
          <p:cNvPr id="56325" name="그림 5" descr="werwer.gif">
            <a:extLst>
              <a:ext uri="{FF2B5EF4-FFF2-40B4-BE49-F238E27FC236}">
                <a16:creationId xmlns:a16="http://schemas.microsoft.com/office/drawing/2014/main" id="{5B4B13CC-2C3E-45C1-B26B-F69C7FB401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313" y="1643063"/>
            <a:ext cx="1968500" cy="267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>
            <a:extLst>
              <a:ext uri="{FF2B5EF4-FFF2-40B4-BE49-F238E27FC236}">
                <a16:creationId xmlns:a16="http://schemas.microsoft.com/office/drawing/2014/main" id="{C8AA88C0-1CD9-458A-A2A2-77A1BA8F9CF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62100"/>
            <a:ext cx="7715250" cy="3438525"/>
          </a:xfrm>
        </p:spPr>
        <p:txBody>
          <a:bodyPr/>
          <a:lstStyle/>
          <a:p>
            <a:r>
              <a:rPr lang="en-US" altLang="ko-KR">
                <a:solidFill>
                  <a:srgbClr val="0000FF"/>
                </a:solidFill>
                <a:ea typeface="굴림" panose="020B0600000101010101" pitchFamily="50" charset="-127"/>
              </a:rPr>
              <a:t>void</a:t>
            </a:r>
            <a:r>
              <a:rPr lang="en-US" altLang="ko-KR">
                <a:ea typeface="굴림" panose="020B0600000101010101" pitchFamily="50" charset="-127"/>
              </a:rPr>
              <a:t> </a:t>
            </a:r>
            <a:r>
              <a:rPr lang="en-US" altLang="ko-KR">
                <a:solidFill>
                  <a:srgbClr val="581A0E"/>
                </a:solidFill>
                <a:ea typeface="굴림" panose="020B0600000101010101" pitchFamily="50" charset="-127"/>
              </a:rPr>
              <a:t>glFrustum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>
                <a:ea typeface="굴림" panose="020B0600000101010101" pitchFamily="50" charset="-127"/>
              </a:rPr>
              <a:t>	</a:t>
            </a: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37262555-4E23-4804-8D70-59E0C65E18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85750"/>
            <a:ext cx="7010400" cy="7620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OpenGL Viewing &amp; Volume</a:t>
            </a:r>
          </a:p>
        </p:txBody>
      </p:sp>
      <p:pic>
        <p:nvPicPr>
          <p:cNvPr id="58372" name="Picture 2">
            <a:extLst>
              <a:ext uri="{FF2B5EF4-FFF2-40B4-BE49-F238E27FC236}">
                <a16:creationId xmlns:a16="http://schemas.microsoft.com/office/drawing/2014/main" id="{FB76CB78-7482-46E9-B568-059679CE8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4462463"/>
            <a:ext cx="353060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3" name="Picture 3">
            <a:extLst>
              <a:ext uri="{FF2B5EF4-FFF2-40B4-BE49-F238E27FC236}">
                <a16:creationId xmlns:a16="http://schemas.microsoft.com/office/drawing/2014/main" id="{F3B7416F-2609-4FFF-936F-4D5827580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2143125"/>
            <a:ext cx="3500437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4" name="Picture 4">
            <a:extLst>
              <a:ext uri="{FF2B5EF4-FFF2-40B4-BE49-F238E27FC236}">
                <a16:creationId xmlns:a16="http://schemas.microsoft.com/office/drawing/2014/main" id="{5E0A8968-8FAE-4EAB-A561-C32E647DD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7" t="14999" r="71823" b="36429"/>
          <a:stretch>
            <a:fillRect/>
          </a:stretch>
        </p:blipFill>
        <p:spPr bwMode="auto">
          <a:xfrm>
            <a:off x="785813" y="2214563"/>
            <a:ext cx="3429000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1025BA5B-F01B-4277-8F32-D8A6F24CA1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In Pipeline</a:t>
            </a:r>
          </a:p>
        </p:txBody>
      </p:sp>
      <p:sp>
        <p:nvSpPr>
          <p:cNvPr id="10243" name="AutoShape 4">
            <a:extLst>
              <a:ext uri="{FF2B5EF4-FFF2-40B4-BE49-F238E27FC236}">
                <a16:creationId xmlns:a16="http://schemas.microsoft.com/office/drawing/2014/main" id="{39080EF3-5A1E-4E08-AA04-860065F02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" y="1684338"/>
            <a:ext cx="3141663" cy="304800"/>
          </a:xfrm>
          <a:prstGeom prst="roundRect">
            <a:avLst>
              <a:gd name="adj" fmla="val 26667"/>
            </a:avLst>
          </a:prstGeom>
          <a:solidFill>
            <a:schemeClr val="bg1"/>
          </a:solidFill>
          <a:ln w="28575">
            <a:solidFill>
              <a:srgbClr val="B2B2B2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 b="1">
                <a:solidFill>
                  <a:srgbClr val="B8B598"/>
                </a:solidFill>
              </a:rPr>
              <a:t>Model Transformation</a:t>
            </a:r>
          </a:p>
        </p:txBody>
      </p:sp>
      <p:sp>
        <p:nvSpPr>
          <p:cNvPr id="10244" name="AutoShape 5">
            <a:extLst>
              <a:ext uri="{FF2B5EF4-FFF2-40B4-BE49-F238E27FC236}">
                <a16:creationId xmlns:a16="http://schemas.microsoft.com/office/drawing/2014/main" id="{DA47C81B-4C34-4F24-B4BE-CC450563A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" y="2370138"/>
            <a:ext cx="3141663" cy="304800"/>
          </a:xfrm>
          <a:prstGeom prst="roundRect">
            <a:avLst>
              <a:gd name="adj" fmla="val 26667"/>
            </a:avLst>
          </a:prstGeom>
          <a:solidFill>
            <a:schemeClr val="bg1"/>
          </a:solidFill>
          <a:ln w="28575">
            <a:solidFill>
              <a:srgbClr val="B2B2B2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 b="1">
                <a:solidFill>
                  <a:srgbClr val="B8B598"/>
                </a:solidFill>
              </a:rPr>
              <a:t>Lighting</a:t>
            </a:r>
          </a:p>
        </p:txBody>
      </p:sp>
      <p:sp>
        <p:nvSpPr>
          <p:cNvPr id="10245" name="AutoShape 6">
            <a:extLst>
              <a:ext uri="{FF2B5EF4-FFF2-40B4-BE49-F238E27FC236}">
                <a16:creationId xmlns:a16="http://schemas.microsoft.com/office/drawing/2014/main" id="{97FB55D5-F820-4A65-B3E0-230D1D476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" y="3055938"/>
            <a:ext cx="3141663" cy="304800"/>
          </a:xfrm>
          <a:prstGeom prst="roundRect">
            <a:avLst>
              <a:gd name="adj" fmla="val 26667"/>
            </a:avLst>
          </a:prstGeom>
          <a:solidFill>
            <a:schemeClr val="bg1"/>
          </a:solidFill>
          <a:ln w="28575">
            <a:solidFill>
              <a:srgbClr val="B2B2B2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 b="1">
                <a:solidFill>
                  <a:srgbClr val="B8B598"/>
                </a:solidFill>
              </a:rPr>
              <a:t>Viewing Transformation</a:t>
            </a:r>
          </a:p>
        </p:txBody>
      </p:sp>
      <p:sp>
        <p:nvSpPr>
          <p:cNvPr id="10246" name="AutoShape 7">
            <a:extLst>
              <a:ext uri="{FF2B5EF4-FFF2-40B4-BE49-F238E27FC236}">
                <a16:creationId xmlns:a16="http://schemas.microsoft.com/office/drawing/2014/main" id="{6CC9BC68-CD94-447B-9FE4-4B9531CEF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" y="3733800"/>
            <a:ext cx="3141663" cy="304800"/>
          </a:xfrm>
          <a:prstGeom prst="roundRect">
            <a:avLst>
              <a:gd name="adj" fmla="val 26667"/>
            </a:avLst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 b="1">
                <a:solidFill>
                  <a:schemeClr val="bg1"/>
                </a:solidFill>
              </a:rPr>
              <a:t>Projection Transformation</a:t>
            </a:r>
          </a:p>
        </p:txBody>
      </p:sp>
      <p:sp>
        <p:nvSpPr>
          <p:cNvPr id="10247" name="AutoShape 8">
            <a:extLst>
              <a:ext uri="{FF2B5EF4-FFF2-40B4-BE49-F238E27FC236}">
                <a16:creationId xmlns:a16="http://schemas.microsoft.com/office/drawing/2014/main" id="{C27633D8-8A2C-4E34-B992-9B47C258A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" y="4419600"/>
            <a:ext cx="3141663" cy="304800"/>
          </a:xfrm>
          <a:prstGeom prst="roundRect">
            <a:avLst>
              <a:gd name="adj" fmla="val 26667"/>
            </a:avLst>
          </a:prstGeom>
          <a:solidFill>
            <a:schemeClr val="bg1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 b="1"/>
              <a:t>Clipping</a:t>
            </a:r>
          </a:p>
        </p:txBody>
      </p:sp>
      <p:sp>
        <p:nvSpPr>
          <p:cNvPr id="10248" name="AutoShape 9">
            <a:extLst>
              <a:ext uri="{FF2B5EF4-FFF2-40B4-BE49-F238E27FC236}">
                <a16:creationId xmlns:a16="http://schemas.microsoft.com/office/drawing/2014/main" id="{D2883EC4-9A35-44DB-BD5E-798DE7F84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" y="5105400"/>
            <a:ext cx="3141663" cy="304800"/>
          </a:xfrm>
          <a:prstGeom prst="roundRect">
            <a:avLst>
              <a:gd name="adj" fmla="val 26667"/>
            </a:avLst>
          </a:prstGeom>
          <a:solidFill>
            <a:schemeClr val="bg1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 b="1"/>
              <a:t>Viewport Transformation</a:t>
            </a:r>
          </a:p>
        </p:txBody>
      </p:sp>
      <p:sp>
        <p:nvSpPr>
          <p:cNvPr id="10249" name="AutoShape 10">
            <a:extLst>
              <a:ext uri="{FF2B5EF4-FFF2-40B4-BE49-F238E27FC236}">
                <a16:creationId xmlns:a16="http://schemas.microsoft.com/office/drawing/2014/main" id="{9AD52C08-4A31-4D38-B316-E79F1AE1E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" y="5791200"/>
            <a:ext cx="3141663" cy="304800"/>
          </a:xfrm>
          <a:prstGeom prst="roundRect">
            <a:avLst>
              <a:gd name="adj" fmla="val 26667"/>
            </a:avLst>
          </a:prstGeom>
          <a:solidFill>
            <a:schemeClr val="bg1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 b="1"/>
              <a:t>Scan Conversion</a:t>
            </a:r>
          </a:p>
        </p:txBody>
      </p:sp>
      <p:cxnSp>
        <p:nvCxnSpPr>
          <p:cNvPr id="10250" name="AutoShape 11">
            <a:extLst>
              <a:ext uri="{FF2B5EF4-FFF2-40B4-BE49-F238E27FC236}">
                <a16:creationId xmlns:a16="http://schemas.microsoft.com/office/drawing/2014/main" id="{6268389C-B2FD-42DC-B7D5-1905B2B68C3F}"/>
              </a:ext>
            </a:extLst>
          </p:cNvPr>
          <p:cNvCxnSpPr>
            <a:cxnSpLocks noChangeShapeType="1"/>
            <a:stCxn id="10243" idx="2"/>
            <a:endCxn id="10244" idx="0"/>
          </p:cNvCxnSpPr>
          <p:nvPr/>
        </p:nvCxnSpPr>
        <p:spPr bwMode="auto">
          <a:xfrm>
            <a:off x="2209800" y="2003425"/>
            <a:ext cx="0" cy="352425"/>
          </a:xfrm>
          <a:prstGeom prst="straightConnector1">
            <a:avLst/>
          </a:prstGeom>
          <a:noFill/>
          <a:ln w="28575">
            <a:solidFill>
              <a:srgbClr val="B2B2B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1" name="AutoShape 12">
            <a:extLst>
              <a:ext uri="{FF2B5EF4-FFF2-40B4-BE49-F238E27FC236}">
                <a16:creationId xmlns:a16="http://schemas.microsoft.com/office/drawing/2014/main" id="{DB86AE26-D2AF-416F-9CCF-C59EF70D6F4D}"/>
              </a:ext>
            </a:extLst>
          </p:cNvPr>
          <p:cNvCxnSpPr>
            <a:cxnSpLocks noChangeShapeType="1"/>
            <a:stCxn id="10244" idx="2"/>
            <a:endCxn id="10245" idx="0"/>
          </p:cNvCxnSpPr>
          <p:nvPr/>
        </p:nvCxnSpPr>
        <p:spPr bwMode="auto">
          <a:xfrm>
            <a:off x="2209800" y="2689225"/>
            <a:ext cx="0" cy="352425"/>
          </a:xfrm>
          <a:prstGeom prst="straightConnector1">
            <a:avLst/>
          </a:prstGeom>
          <a:noFill/>
          <a:ln w="28575">
            <a:solidFill>
              <a:srgbClr val="B2B2B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2" name="AutoShape 13">
            <a:extLst>
              <a:ext uri="{FF2B5EF4-FFF2-40B4-BE49-F238E27FC236}">
                <a16:creationId xmlns:a16="http://schemas.microsoft.com/office/drawing/2014/main" id="{2589BAFD-8077-4416-B6C6-42BE23F4D61D}"/>
              </a:ext>
            </a:extLst>
          </p:cNvPr>
          <p:cNvCxnSpPr>
            <a:cxnSpLocks noChangeShapeType="1"/>
            <a:stCxn id="10245" idx="2"/>
            <a:endCxn id="10246" idx="0"/>
          </p:cNvCxnSpPr>
          <p:nvPr/>
        </p:nvCxnSpPr>
        <p:spPr bwMode="auto">
          <a:xfrm>
            <a:off x="2209800" y="3375025"/>
            <a:ext cx="0" cy="344488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3" name="AutoShape 14">
            <a:extLst>
              <a:ext uri="{FF2B5EF4-FFF2-40B4-BE49-F238E27FC236}">
                <a16:creationId xmlns:a16="http://schemas.microsoft.com/office/drawing/2014/main" id="{7672F885-C61D-4DDA-B195-5701324D3C08}"/>
              </a:ext>
            </a:extLst>
          </p:cNvPr>
          <p:cNvCxnSpPr>
            <a:cxnSpLocks noChangeShapeType="1"/>
            <a:stCxn id="10246" idx="2"/>
            <a:endCxn id="10247" idx="0"/>
          </p:cNvCxnSpPr>
          <p:nvPr/>
        </p:nvCxnSpPr>
        <p:spPr bwMode="auto">
          <a:xfrm>
            <a:off x="2209800" y="4052888"/>
            <a:ext cx="0" cy="3524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4" name="AutoShape 15">
            <a:extLst>
              <a:ext uri="{FF2B5EF4-FFF2-40B4-BE49-F238E27FC236}">
                <a16:creationId xmlns:a16="http://schemas.microsoft.com/office/drawing/2014/main" id="{E4FDCC6F-F3C1-41AA-9787-4F9C8667D315}"/>
              </a:ext>
            </a:extLst>
          </p:cNvPr>
          <p:cNvCxnSpPr>
            <a:cxnSpLocks noChangeShapeType="1"/>
            <a:stCxn id="10247" idx="2"/>
            <a:endCxn id="10248" idx="0"/>
          </p:cNvCxnSpPr>
          <p:nvPr/>
        </p:nvCxnSpPr>
        <p:spPr bwMode="auto">
          <a:xfrm>
            <a:off x="2209800" y="4738688"/>
            <a:ext cx="0" cy="3524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5" name="AutoShape 16">
            <a:extLst>
              <a:ext uri="{FF2B5EF4-FFF2-40B4-BE49-F238E27FC236}">
                <a16:creationId xmlns:a16="http://schemas.microsoft.com/office/drawing/2014/main" id="{0356D424-CD6B-466F-BB48-ADCE1EF43B16}"/>
              </a:ext>
            </a:extLst>
          </p:cNvPr>
          <p:cNvCxnSpPr>
            <a:cxnSpLocks noChangeShapeType="1"/>
            <a:stCxn id="10248" idx="2"/>
            <a:endCxn id="10249" idx="0"/>
          </p:cNvCxnSpPr>
          <p:nvPr/>
        </p:nvCxnSpPr>
        <p:spPr bwMode="auto">
          <a:xfrm>
            <a:off x="2209800" y="5424488"/>
            <a:ext cx="0" cy="3524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6" name="Text Box 17">
            <a:extLst>
              <a:ext uri="{FF2B5EF4-FFF2-40B4-BE49-F238E27FC236}">
                <a16:creationId xmlns:a16="http://schemas.microsoft.com/office/drawing/2014/main" id="{98AFE02F-6BA5-4D2A-9A59-76D03B93C5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525" y="6324600"/>
            <a:ext cx="84455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 b="1"/>
              <a:t>Image</a:t>
            </a:r>
          </a:p>
        </p:txBody>
      </p:sp>
      <p:cxnSp>
        <p:nvCxnSpPr>
          <p:cNvPr id="10257" name="AutoShape 18">
            <a:extLst>
              <a:ext uri="{FF2B5EF4-FFF2-40B4-BE49-F238E27FC236}">
                <a16:creationId xmlns:a16="http://schemas.microsoft.com/office/drawing/2014/main" id="{968E99D8-CC72-4519-96B4-F808A0284B0E}"/>
              </a:ext>
            </a:extLst>
          </p:cNvPr>
          <p:cNvCxnSpPr>
            <a:cxnSpLocks noChangeShapeType="1"/>
            <a:stCxn id="10249" idx="2"/>
            <a:endCxn id="10256" idx="0"/>
          </p:cNvCxnSpPr>
          <p:nvPr/>
        </p:nvCxnSpPr>
        <p:spPr bwMode="auto">
          <a:xfrm>
            <a:off x="2209800" y="6110288"/>
            <a:ext cx="0" cy="214312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8" name="Text Box 22">
            <a:extLst>
              <a:ext uri="{FF2B5EF4-FFF2-40B4-BE49-F238E27FC236}">
                <a16:creationId xmlns:a16="http://schemas.microsoft.com/office/drawing/2014/main" id="{5E13AAD7-5E1B-4872-84E6-24068B069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825" y="1143000"/>
            <a:ext cx="16319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 b="1"/>
              <a:t>3D Primitives</a:t>
            </a:r>
          </a:p>
        </p:txBody>
      </p:sp>
      <p:cxnSp>
        <p:nvCxnSpPr>
          <p:cNvPr id="10259" name="AutoShape 23">
            <a:extLst>
              <a:ext uri="{FF2B5EF4-FFF2-40B4-BE49-F238E27FC236}">
                <a16:creationId xmlns:a16="http://schemas.microsoft.com/office/drawing/2014/main" id="{5ED92E8B-569E-439F-B134-55FD87F38675}"/>
              </a:ext>
            </a:extLst>
          </p:cNvPr>
          <p:cNvCxnSpPr>
            <a:cxnSpLocks noChangeShapeType="1"/>
            <a:stCxn id="10258" idx="2"/>
          </p:cNvCxnSpPr>
          <p:nvPr/>
        </p:nvCxnSpPr>
        <p:spPr bwMode="auto">
          <a:xfrm>
            <a:off x="2209800" y="1371600"/>
            <a:ext cx="0" cy="298450"/>
          </a:xfrm>
          <a:prstGeom prst="straightConnector1">
            <a:avLst/>
          </a:prstGeom>
          <a:noFill/>
          <a:ln w="28575">
            <a:solidFill>
              <a:srgbClr val="B2B2B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5" name="Text Box 25">
            <a:extLst>
              <a:ext uri="{FF2B5EF4-FFF2-40B4-BE49-F238E27FC236}">
                <a16:creationId xmlns:a16="http://schemas.microsoft.com/office/drawing/2014/main" id="{750679D5-A8A4-4E73-97DE-F19C494FF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1641475"/>
            <a:ext cx="5149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en-US" altLang="ko-KR">
                <a:solidFill>
                  <a:srgbClr val="B8B59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Transform into 3D World Coordinate System</a:t>
            </a:r>
          </a:p>
        </p:txBody>
      </p:sp>
      <p:sp>
        <p:nvSpPr>
          <p:cNvPr id="15386" name="Text Box 26">
            <a:extLst>
              <a:ext uri="{FF2B5EF4-FFF2-40B4-BE49-F238E27FC236}">
                <a16:creationId xmlns:a16="http://schemas.microsoft.com/office/drawing/2014/main" id="{E7FE48CE-82AF-4B9E-ADC5-00134C305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2159000"/>
            <a:ext cx="29416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en-US" altLang="ko-KR">
                <a:solidFill>
                  <a:srgbClr val="B8B59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Illustrate According to</a:t>
            </a:r>
          </a:p>
          <a:p>
            <a:pPr eaLnBrk="1" hangingPunct="1">
              <a:defRPr/>
            </a:pPr>
            <a:r>
              <a:rPr kumimoji="0" lang="en-US" altLang="ko-KR">
                <a:solidFill>
                  <a:srgbClr val="B8B59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Lighting and Reflectance</a:t>
            </a:r>
          </a:p>
        </p:txBody>
      </p:sp>
      <p:sp>
        <p:nvSpPr>
          <p:cNvPr id="15387" name="Text Box 27">
            <a:extLst>
              <a:ext uri="{FF2B5EF4-FFF2-40B4-BE49-F238E27FC236}">
                <a16:creationId xmlns:a16="http://schemas.microsoft.com/office/drawing/2014/main" id="{373E9EF9-B53F-4863-9AC8-BDDCBF554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3005138"/>
            <a:ext cx="5364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en-US" altLang="ko-KR">
                <a:solidFill>
                  <a:srgbClr val="B8B59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Transform into 3D Viewing Coordinate System</a:t>
            </a:r>
          </a:p>
        </p:txBody>
      </p:sp>
      <p:sp>
        <p:nvSpPr>
          <p:cNvPr id="15388" name="Text Box 28">
            <a:extLst>
              <a:ext uri="{FF2B5EF4-FFF2-40B4-BE49-F238E27FC236}">
                <a16:creationId xmlns:a16="http://schemas.microsoft.com/office/drawing/2014/main" id="{BFA6854E-0664-47A7-AC9B-778B7F642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3687763"/>
            <a:ext cx="5364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t>Transform into 2D Viewing Coordinate System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DFC15004-2D31-4EB5-BBFF-BC62D7D9E8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In Pipeline</a:t>
            </a:r>
          </a:p>
        </p:txBody>
      </p:sp>
      <p:sp>
        <p:nvSpPr>
          <p:cNvPr id="11267" name="AutoShape 4">
            <a:extLst>
              <a:ext uri="{FF2B5EF4-FFF2-40B4-BE49-F238E27FC236}">
                <a16:creationId xmlns:a16="http://schemas.microsoft.com/office/drawing/2014/main" id="{D1F7B274-1F4F-4E71-9232-DA24151E3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" y="1684338"/>
            <a:ext cx="3141663" cy="304800"/>
          </a:xfrm>
          <a:prstGeom prst="roundRect">
            <a:avLst>
              <a:gd name="adj" fmla="val 26667"/>
            </a:avLst>
          </a:prstGeom>
          <a:solidFill>
            <a:schemeClr val="bg1"/>
          </a:solidFill>
          <a:ln w="28575">
            <a:solidFill>
              <a:srgbClr val="B2B2B2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 b="1">
                <a:solidFill>
                  <a:srgbClr val="B8B598"/>
                </a:solidFill>
              </a:rPr>
              <a:t>Model Transformation</a:t>
            </a:r>
          </a:p>
        </p:txBody>
      </p:sp>
      <p:sp>
        <p:nvSpPr>
          <p:cNvPr id="11268" name="AutoShape 5">
            <a:extLst>
              <a:ext uri="{FF2B5EF4-FFF2-40B4-BE49-F238E27FC236}">
                <a16:creationId xmlns:a16="http://schemas.microsoft.com/office/drawing/2014/main" id="{5B771809-6081-47BB-835E-AFA3D6A55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" y="2370138"/>
            <a:ext cx="3141663" cy="304800"/>
          </a:xfrm>
          <a:prstGeom prst="roundRect">
            <a:avLst>
              <a:gd name="adj" fmla="val 26667"/>
            </a:avLst>
          </a:prstGeom>
          <a:solidFill>
            <a:schemeClr val="bg1"/>
          </a:solidFill>
          <a:ln w="28575">
            <a:solidFill>
              <a:srgbClr val="B2B2B2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 b="1">
                <a:solidFill>
                  <a:srgbClr val="B8B598"/>
                </a:solidFill>
              </a:rPr>
              <a:t>Lighting</a:t>
            </a:r>
          </a:p>
        </p:txBody>
      </p:sp>
      <p:sp>
        <p:nvSpPr>
          <p:cNvPr id="11269" name="AutoShape 6">
            <a:extLst>
              <a:ext uri="{FF2B5EF4-FFF2-40B4-BE49-F238E27FC236}">
                <a16:creationId xmlns:a16="http://schemas.microsoft.com/office/drawing/2014/main" id="{3A8237C9-CE74-4244-99A2-34BCBFCB7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" y="3055938"/>
            <a:ext cx="3141663" cy="304800"/>
          </a:xfrm>
          <a:prstGeom prst="roundRect">
            <a:avLst>
              <a:gd name="adj" fmla="val 26667"/>
            </a:avLst>
          </a:prstGeom>
          <a:solidFill>
            <a:schemeClr val="bg1"/>
          </a:solidFill>
          <a:ln w="28575">
            <a:solidFill>
              <a:srgbClr val="B2B2B2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 b="1">
                <a:solidFill>
                  <a:srgbClr val="B8B598"/>
                </a:solidFill>
              </a:rPr>
              <a:t>Viewing Transformation</a:t>
            </a:r>
          </a:p>
        </p:txBody>
      </p:sp>
      <p:sp>
        <p:nvSpPr>
          <p:cNvPr id="11270" name="AutoShape 7">
            <a:extLst>
              <a:ext uri="{FF2B5EF4-FFF2-40B4-BE49-F238E27FC236}">
                <a16:creationId xmlns:a16="http://schemas.microsoft.com/office/drawing/2014/main" id="{9F2FD23B-2D85-46F3-BBE5-4CAEFCA8A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" y="3733800"/>
            <a:ext cx="3141663" cy="304800"/>
          </a:xfrm>
          <a:prstGeom prst="roundRect">
            <a:avLst>
              <a:gd name="adj" fmla="val 26667"/>
            </a:avLst>
          </a:prstGeom>
          <a:solidFill>
            <a:schemeClr val="bg1"/>
          </a:solidFill>
          <a:ln w="28575">
            <a:solidFill>
              <a:srgbClr val="B2B2B2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 b="1">
                <a:solidFill>
                  <a:srgbClr val="B8B598"/>
                </a:solidFill>
              </a:rPr>
              <a:t>Projection Transformation</a:t>
            </a:r>
          </a:p>
        </p:txBody>
      </p:sp>
      <p:sp>
        <p:nvSpPr>
          <p:cNvPr id="11271" name="AutoShape 8">
            <a:extLst>
              <a:ext uri="{FF2B5EF4-FFF2-40B4-BE49-F238E27FC236}">
                <a16:creationId xmlns:a16="http://schemas.microsoft.com/office/drawing/2014/main" id="{68430FDC-E40B-4F99-801F-0288B3EF3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" y="4419600"/>
            <a:ext cx="3141663" cy="304800"/>
          </a:xfrm>
          <a:prstGeom prst="roundRect">
            <a:avLst>
              <a:gd name="adj" fmla="val 26667"/>
            </a:avLst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 b="1">
                <a:solidFill>
                  <a:schemeClr val="bg1"/>
                </a:solidFill>
              </a:rPr>
              <a:t>Clipping</a:t>
            </a:r>
          </a:p>
        </p:txBody>
      </p:sp>
      <p:sp>
        <p:nvSpPr>
          <p:cNvPr id="11272" name="AutoShape 9">
            <a:extLst>
              <a:ext uri="{FF2B5EF4-FFF2-40B4-BE49-F238E27FC236}">
                <a16:creationId xmlns:a16="http://schemas.microsoft.com/office/drawing/2014/main" id="{AEA980CE-03DC-40A1-9590-6EE810B87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" y="5105400"/>
            <a:ext cx="3141663" cy="304800"/>
          </a:xfrm>
          <a:prstGeom prst="roundRect">
            <a:avLst>
              <a:gd name="adj" fmla="val 26667"/>
            </a:avLst>
          </a:prstGeom>
          <a:solidFill>
            <a:schemeClr val="bg1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 b="1"/>
              <a:t>Viewport Transformation</a:t>
            </a:r>
          </a:p>
        </p:txBody>
      </p:sp>
      <p:sp>
        <p:nvSpPr>
          <p:cNvPr id="11273" name="AutoShape 10">
            <a:extLst>
              <a:ext uri="{FF2B5EF4-FFF2-40B4-BE49-F238E27FC236}">
                <a16:creationId xmlns:a16="http://schemas.microsoft.com/office/drawing/2014/main" id="{9A141709-AE52-4400-B6B8-9E7E3A0FA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" y="5791200"/>
            <a:ext cx="3141663" cy="304800"/>
          </a:xfrm>
          <a:prstGeom prst="roundRect">
            <a:avLst>
              <a:gd name="adj" fmla="val 26667"/>
            </a:avLst>
          </a:prstGeom>
          <a:solidFill>
            <a:schemeClr val="bg1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 b="1"/>
              <a:t>Scan Conversion</a:t>
            </a:r>
          </a:p>
        </p:txBody>
      </p:sp>
      <p:cxnSp>
        <p:nvCxnSpPr>
          <p:cNvPr id="11274" name="AutoShape 11">
            <a:extLst>
              <a:ext uri="{FF2B5EF4-FFF2-40B4-BE49-F238E27FC236}">
                <a16:creationId xmlns:a16="http://schemas.microsoft.com/office/drawing/2014/main" id="{7C3FA11B-FDEC-4C2A-8F47-4AD9B5EF95D4}"/>
              </a:ext>
            </a:extLst>
          </p:cNvPr>
          <p:cNvCxnSpPr>
            <a:cxnSpLocks noChangeShapeType="1"/>
            <a:stCxn id="11267" idx="2"/>
            <a:endCxn id="11268" idx="0"/>
          </p:cNvCxnSpPr>
          <p:nvPr/>
        </p:nvCxnSpPr>
        <p:spPr bwMode="auto">
          <a:xfrm>
            <a:off x="2209800" y="2003425"/>
            <a:ext cx="0" cy="352425"/>
          </a:xfrm>
          <a:prstGeom prst="straightConnector1">
            <a:avLst/>
          </a:prstGeom>
          <a:noFill/>
          <a:ln w="28575">
            <a:solidFill>
              <a:srgbClr val="B2B2B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5" name="AutoShape 12">
            <a:extLst>
              <a:ext uri="{FF2B5EF4-FFF2-40B4-BE49-F238E27FC236}">
                <a16:creationId xmlns:a16="http://schemas.microsoft.com/office/drawing/2014/main" id="{08EFD144-7731-42DA-A651-3E5B46BC2F4C}"/>
              </a:ext>
            </a:extLst>
          </p:cNvPr>
          <p:cNvCxnSpPr>
            <a:cxnSpLocks noChangeShapeType="1"/>
            <a:stCxn id="11268" idx="2"/>
            <a:endCxn id="11269" idx="0"/>
          </p:cNvCxnSpPr>
          <p:nvPr/>
        </p:nvCxnSpPr>
        <p:spPr bwMode="auto">
          <a:xfrm>
            <a:off x="2209800" y="2689225"/>
            <a:ext cx="0" cy="352425"/>
          </a:xfrm>
          <a:prstGeom prst="straightConnector1">
            <a:avLst/>
          </a:prstGeom>
          <a:noFill/>
          <a:ln w="28575">
            <a:solidFill>
              <a:srgbClr val="B2B2B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6" name="AutoShape 13">
            <a:extLst>
              <a:ext uri="{FF2B5EF4-FFF2-40B4-BE49-F238E27FC236}">
                <a16:creationId xmlns:a16="http://schemas.microsoft.com/office/drawing/2014/main" id="{1CB7F4ED-9B90-4723-AF5F-9DAAB96DB342}"/>
              </a:ext>
            </a:extLst>
          </p:cNvPr>
          <p:cNvCxnSpPr>
            <a:cxnSpLocks noChangeShapeType="1"/>
            <a:stCxn id="11269" idx="2"/>
            <a:endCxn id="11270" idx="0"/>
          </p:cNvCxnSpPr>
          <p:nvPr/>
        </p:nvCxnSpPr>
        <p:spPr bwMode="auto">
          <a:xfrm>
            <a:off x="2209800" y="3375025"/>
            <a:ext cx="0" cy="344488"/>
          </a:xfrm>
          <a:prstGeom prst="straightConnector1">
            <a:avLst/>
          </a:prstGeom>
          <a:noFill/>
          <a:ln w="28575">
            <a:solidFill>
              <a:srgbClr val="B2B2B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7" name="AutoShape 14">
            <a:extLst>
              <a:ext uri="{FF2B5EF4-FFF2-40B4-BE49-F238E27FC236}">
                <a16:creationId xmlns:a16="http://schemas.microsoft.com/office/drawing/2014/main" id="{E8DF3E08-C332-4A7C-925A-1420C1DF96AA}"/>
              </a:ext>
            </a:extLst>
          </p:cNvPr>
          <p:cNvCxnSpPr>
            <a:cxnSpLocks noChangeShapeType="1"/>
            <a:stCxn id="11270" idx="2"/>
            <a:endCxn id="11271" idx="0"/>
          </p:cNvCxnSpPr>
          <p:nvPr/>
        </p:nvCxnSpPr>
        <p:spPr bwMode="auto">
          <a:xfrm>
            <a:off x="2209800" y="4052888"/>
            <a:ext cx="0" cy="3524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8" name="AutoShape 15">
            <a:extLst>
              <a:ext uri="{FF2B5EF4-FFF2-40B4-BE49-F238E27FC236}">
                <a16:creationId xmlns:a16="http://schemas.microsoft.com/office/drawing/2014/main" id="{88AF6C09-3421-45AA-89FB-AFC8FC0A2FBF}"/>
              </a:ext>
            </a:extLst>
          </p:cNvPr>
          <p:cNvCxnSpPr>
            <a:cxnSpLocks noChangeShapeType="1"/>
            <a:stCxn id="11271" idx="2"/>
            <a:endCxn id="11272" idx="0"/>
          </p:cNvCxnSpPr>
          <p:nvPr/>
        </p:nvCxnSpPr>
        <p:spPr bwMode="auto">
          <a:xfrm>
            <a:off x="2209800" y="4738688"/>
            <a:ext cx="0" cy="3524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9" name="AutoShape 16">
            <a:extLst>
              <a:ext uri="{FF2B5EF4-FFF2-40B4-BE49-F238E27FC236}">
                <a16:creationId xmlns:a16="http://schemas.microsoft.com/office/drawing/2014/main" id="{65215999-3114-4422-958E-0AB4F7056397}"/>
              </a:ext>
            </a:extLst>
          </p:cNvPr>
          <p:cNvCxnSpPr>
            <a:cxnSpLocks noChangeShapeType="1"/>
            <a:stCxn id="11272" idx="2"/>
            <a:endCxn id="11273" idx="0"/>
          </p:cNvCxnSpPr>
          <p:nvPr/>
        </p:nvCxnSpPr>
        <p:spPr bwMode="auto">
          <a:xfrm>
            <a:off x="2209800" y="5424488"/>
            <a:ext cx="0" cy="3524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80" name="Text Box 17">
            <a:extLst>
              <a:ext uri="{FF2B5EF4-FFF2-40B4-BE49-F238E27FC236}">
                <a16:creationId xmlns:a16="http://schemas.microsoft.com/office/drawing/2014/main" id="{A4FA1E70-8CE5-4BCF-A819-4A5A49D9F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525" y="6324600"/>
            <a:ext cx="84455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 b="1"/>
              <a:t>Image</a:t>
            </a:r>
          </a:p>
        </p:txBody>
      </p:sp>
      <p:cxnSp>
        <p:nvCxnSpPr>
          <p:cNvPr id="11281" name="AutoShape 18">
            <a:extLst>
              <a:ext uri="{FF2B5EF4-FFF2-40B4-BE49-F238E27FC236}">
                <a16:creationId xmlns:a16="http://schemas.microsoft.com/office/drawing/2014/main" id="{F9B7068D-A874-4D4D-89E1-839F381946AA}"/>
              </a:ext>
            </a:extLst>
          </p:cNvPr>
          <p:cNvCxnSpPr>
            <a:cxnSpLocks noChangeShapeType="1"/>
            <a:stCxn id="11273" idx="2"/>
            <a:endCxn id="11280" idx="0"/>
          </p:cNvCxnSpPr>
          <p:nvPr/>
        </p:nvCxnSpPr>
        <p:spPr bwMode="auto">
          <a:xfrm>
            <a:off x="2209800" y="6110288"/>
            <a:ext cx="0" cy="214312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82" name="Text Box 23">
            <a:extLst>
              <a:ext uri="{FF2B5EF4-FFF2-40B4-BE49-F238E27FC236}">
                <a16:creationId xmlns:a16="http://schemas.microsoft.com/office/drawing/2014/main" id="{8B699F51-A3AA-4C17-A3B3-D4FEF4393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825" y="1143000"/>
            <a:ext cx="16319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 b="1"/>
              <a:t>3D Primitives</a:t>
            </a:r>
          </a:p>
        </p:txBody>
      </p:sp>
      <p:cxnSp>
        <p:nvCxnSpPr>
          <p:cNvPr id="11283" name="AutoShape 24">
            <a:extLst>
              <a:ext uri="{FF2B5EF4-FFF2-40B4-BE49-F238E27FC236}">
                <a16:creationId xmlns:a16="http://schemas.microsoft.com/office/drawing/2014/main" id="{79A84BF5-26BD-4BFC-8483-2F401BDA620B}"/>
              </a:ext>
            </a:extLst>
          </p:cNvPr>
          <p:cNvCxnSpPr>
            <a:cxnSpLocks noChangeShapeType="1"/>
            <a:stCxn id="11282" idx="2"/>
          </p:cNvCxnSpPr>
          <p:nvPr/>
        </p:nvCxnSpPr>
        <p:spPr bwMode="auto">
          <a:xfrm>
            <a:off x="2209800" y="1371600"/>
            <a:ext cx="0" cy="298450"/>
          </a:xfrm>
          <a:prstGeom prst="straightConnector1">
            <a:avLst/>
          </a:prstGeom>
          <a:noFill/>
          <a:ln w="28575">
            <a:solidFill>
              <a:srgbClr val="B2B2B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10" name="Text Box 26">
            <a:extLst>
              <a:ext uri="{FF2B5EF4-FFF2-40B4-BE49-F238E27FC236}">
                <a16:creationId xmlns:a16="http://schemas.microsoft.com/office/drawing/2014/main" id="{AB278A51-70C5-4B4B-A779-69F95A801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1641475"/>
            <a:ext cx="5149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en-US" altLang="ko-KR">
                <a:solidFill>
                  <a:srgbClr val="B8B59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Transform into 3D World Coordinate System</a:t>
            </a:r>
          </a:p>
        </p:txBody>
      </p:sp>
      <p:sp>
        <p:nvSpPr>
          <p:cNvPr id="16411" name="Text Box 27">
            <a:extLst>
              <a:ext uri="{FF2B5EF4-FFF2-40B4-BE49-F238E27FC236}">
                <a16:creationId xmlns:a16="http://schemas.microsoft.com/office/drawing/2014/main" id="{4AA99794-5A1F-4EB5-9DE7-99558D41C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2159000"/>
            <a:ext cx="29416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en-US" altLang="ko-KR">
                <a:solidFill>
                  <a:srgbClr val="B8B59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Illustrate According to</a:t>
            </a:r>
          </a:p>
          <a:p>
            <a:pPr eaLnBrk="1" hangingPunct="1">
              <a:defRPr/>
            </a:pPr>
            <a:r>
              <a:rPr kumimoji="0" lang="en-US" altLang="ko-KR">
                <a:solidFill>
                  <a:srgbClr val="B8B59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Lighting and Reflectance</a:t>
            </a:r>
          </a:p>
        </p:txBody>
      </p:sp>
      <p:sp>
        <p:nvSpPr>
          <p:cNvPr id="16412" name="Text Box 28">
            <a:extLst>
              <a:ext uri="{FF2B5EF4-FFF2-40B4-BE49-F238E27FC236}">
                <a16:creationId xmlns:a16="http://schemas.microsoft.com/office/drawing/2014/main" id="{523DD6ED-415D-4BAB-888E-6B90EF059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3005138"/>
            <a:ext cx="5364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en-US" altLang="ko-KR">
                <a:solidFill>
                  <a:srgbClr val="B8B59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Transform into 3D Viewing Coordinate System</a:t>
            </a:r>
          </a:p>
        </p:txBody>
      </p:sp>
      <p:sp>
        <p:nvSpPr>
          <p:cNvPr id="16413" name="Text Box 29">
            <a:extLst>
              <a:ext uri="{FF2B5EF4-FFF2-40B4-BE49-F238E27FC236}">
                <a16:creationId xmlns:a16="http://schemas.microsoft.com/office/drawing/2014/main" id="{CB770A54-B7D7-4AEC-AF5E-B4B6D948E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3687763"/>
            <a:ext cx="5364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en-US" altLang="ko-KR">
                <a:solidFill>
                  <a:srgbClr val="B8B59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Transform into 2D Viewing Coordinate System</a:t>
            </a:r>
          </a:p>
        </p:txBody>
      </p:sp>
      <p:sp>
        <p:nvSpPr>
          <p:cNvPr id="16414" name="Text Box 30">
            <a:extLst>
              <a:ext uri="{FF2B5EF4-FFF2-40B4-BE49-F238E27FC236}">
                <a16:creationId xmlns:a16="http://schemas.microsoft.com/office/drawing/2014/main" id="{88A0172F-368E-4A1A-9D7D-94A594F04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4373563"/>
            <a:ext cx="439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t>Clip Primitives outside Window’s View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48715F3-0EE8-4ED9-A9DF-1F10912B87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In Pipeline</a:t>
            </a:r>
          </a:p>
        </p:txBody>
      </p:sp>
      <p:sp>
        <p:nvSpPr>
          <p:cNvPr id="12291" name="AutoShape 4">
            <a:extLst>
              <a:ext uri="{FF2B5EF4-FFF2-40B4-BE49-F238E27FC236}">
                <a16:creationId xmlns:a16="http://schemas.microsoft.com/office/drawing/2014/main" id="{A634664A-C20E-4117-AC73-15E5F57CB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" y="1684338"/>
            <a:ext cx="3141663" cy="304800"/>
          </a:xfrm>
          <a:prstGeom prst="roundRect">
            <a:avLst>
              <a:gd name="adj" fmla="val 26667"/>
            </a:avLst>
          </a:prstGeom>
          <a:solidFill>
            <a:schemeClr val="bg1"/>
          </a:solidFill>
          <a:ln w="28575">
            <a:solidFill>
              <a:srgbClr val="B2B2B2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 b="1">
                <a:solidFill>
                  <a:srgbClr val="B8B598"/>
                </a:solidFill>
              </a:rPr>
              <a:t>Model Transformation</a:t>
            </a:r>
          </a:p>
        </p:txBody>
      </p:sp>
      <p:sp>
        <p:nvSpPr>
          <p:cNvPr id="12292" name="AutoShape 5">
            <a:extLst>
              <a:ext uri="{FF2B5EF4-FFF2-40B4-BE49-F238E27FC236}">
                <a16:creationId xmlns:a16="http://schemas.microsoft.com/office/drawing/2014/main" id="{0F9BFED8-D5F9-441D-8AF0-176CB7AB2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" y="2370138"/>
            <a:ext cx="3141663" cy="304800"/>
          </a:xfrm>
          <a:prstGeom prst="roundRect">
            <a:avLst>
              <a:gd name="adj" fmla="val 26667"/>
            </a:avLst>
          </a:prstGeom>
          <a:solidFill>
            <a:schemeClr val="bg1"/>
          </a:solidFill>
          <a:ln w="28575">
            <a:solidFill>
              <a:srgbClr val="B2B2B2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 b="1">
                <a:solidFill>
                  <a:srgbClr val="B8B598"/>
                </a:solidFill>
              </a:rPr>
              <a:t>Lighting</a:t>
            </a:r>
          </a:p>
        </p:txBody>
      </p:sp>
      <p:sp>
        <p:nvSpPr>
          <p:cNvPr id="12293" name="AutoShape 6">
            <a:extLst>
              <a:ext uri="{FF2B5EF4-FFF2-40B4-BE49-F238E27FC236}">
                <a16:creationId xmlns:a16="http://schemas.microsoft.com/office/drawing/2014/main" id="{DAE24F91-F283-40BC-BDF6-D838CDDF5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" y="3055938"/>
            <a:ext cx="3141663" cy="304800"/>
          </a:xfrm>
          <a:prstGeom prst="roundRect">
            <a:avLst>
              <a:gd name="adj" fmla="val 26667"/>
            </a:avLst>
          </a:prstGeom>
          <a:solidFill>
            <a:schemeClr val="bg1"/>
          </a:solidFill>
          <a:ln w="28575">
            <a:solidFill>
              <a:srgbClr val="B2B2B2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 b="1">
                <a:solidFill>
                  <a:srgbClr val="B8B598"/>
                </a:solidFill>
              </a:rPr>
              <a:t>Viewing Transformation</a:t>
            </a:r>
          </a:p>
        </p:txBody>
      </p:sp>
      <p:sp>
        <p:nvSpPr>
          <p:cNvPr id="12294" name="AutoShape 7">
            <a:extLst>
              <a:ext uri="{FF2B5EF4-FFF2-40B4-BE49-F238E27FC236}">
                <a16:creationId xmlns:a16="http://schemas.microsoft.com/office/drawing/2014/main" id="{BBC8BD8F-0D8A-4801-A568-BED3FACD5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" y="3733800"/>
            <a:ext cx="3141663" cy="304800"/>
          </a:xfrm>
          <a:prstGeom prst="roundRect">
            <a:avLst>
              <a:gd name="adj" fmla="val 26667"/>
            </a:avLst>
          </a:prstGeom>
          <a:solidFill>
            <a:schemeClr val="bg1"/>
          </a:solidFill>
          <a:ln w="28575">
            <a:solidFill>
              <a:srgbClr val="B2B2B2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 b="1">
                <a:solidFill>
                  <a:srgbClr val="B8B598"/>
                </a:solidFill>
              </a:rPr>
              <a:t>Projection Transformation</a:t>
            </a:r>
          </a:p>
        </p:txBody>
      </p:sp>
      <p:sp>
        <p:nvSpPr>
          <p:cNvPr id="12295" name="AutoShape 8">
            <a:extLst>
              <a:ext uri="{FF2B5EF4-FFF2-40B4-BE49-F238E27FC236}">
                <a16:creationId xmlns:a16="http://schemas.microsoft.com/office/drawing/2014/main" id="{17841A89-ABF9-4A1D-A5D0-EAB1B6057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" y="4419600"/>
            <a:ext cx="3141663" cy="304800"/>
          </a:xfrm>
          <a:prstGeom prst="roundRect">
            <a:avLst>
              <a:gd name="adj" fmla="val 26667"/>
            </a:avLst>
          </a:prstGeom>
          <a:solidFill>
            <a:schemeClr val="bg1"/>
          </a:solidFill>
          <a:ln w="28575">
            <a:solidFill>
              <a:srgbClr val="B2B2B2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 b="1">
                <a:solidFill>
                  <a:srgbClr val="B8B598"/>
                </a:solidFill>
              </a:rPr>
              <a:t>Clipping</a:t>
            </a:r>
          </a:p>
        </p:txBody>
      </p:sp>
      <p:sp>
        <p:nvSpPr>
          <p:cNvPr id="12296" name="AutoShape 9">
            <a:extLst>
              <a:ext uri="{FF2B5EF4-FFF2-40B4-BE49-F238E27FC236}">
                <a16:creationId xmlns:a16="http://schemas.microsoft.com/office/drawing/2014/main" id="{1CDFE30C-F49D-4C44-8EC7-D19467367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" y="5105400"/>
            <a:ext cx="3141663" cy="304800"/>
          </a:xfrm>
          <a:prstGeom prst="roundRect">
            <a:avLst>
              <a:gd name="adj" fmla="val 26667"/>
            </a:avLst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 b="1">
                <a:solidFill>
                  <a:schemeClr val="bg1"/>
                </a:solidFill>
              </a:rPr>
              <a:t>Viewport Transformation</a:t>
            </a:r>
          </a:p>
        </p:txBody>
      </p:sp>
      <p:sp>
        <p:nvSpPr>
          <p:cNvPr id="12297" name="AutoShape 10">
            <a:extLst>
              <a:ext uri="{FF2B5EF4-FFF2-40B4-BE49-F238E27FC236}">
                <a16:creationId xmlns:a16="http://schemas.microsoft.com/office/drawing/2014/main" id="{2820735F-3AAB-4830-9028-2CAC75166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" y="5791200"/>
            <a:ext cx="3141663" cy="304800"/>
          </a:xfrm>
          <a:prstGeom prst="roundRect">
            <a:avLst>
              <a:gd name="adj" fmla="val 26667"/>
            </a:avLst>
          </a:prstGeom>
          <a:solidFill>
            <a:schemeClr val="bg1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 b="1"/>
              <a:t>Scan Conversion</a:t>
            </a:r>
          </a:p>
        </p:txBody>
      </p:sp>
      <p:cxnSp>
        <p:nvCxnSpPr>
          <p:cNvPr id="12298" name="AutoShape 11">
            <a:extLst>
              <a:ext uri="{FF2B5EF4-FFF2-40B4-BE49-F238E27FC236}">
                <a16:creationId xmlns:a16="http://schemas.microsoft.com/office/drawing/2014/main" id="{4128B8C7-2E0D-46B3-8305-3AB74B09FD45}"/>
              </a:ext>
            </a:extLst>
          </p:cNvPr>
          <p:cNvCxnSpPr>
            <a:cxnSpLocks noChangeShapeType="1"/>
            <a:stCxn id="12291" idx="2"/>
            <a:endCxn id="12292" idx="0"/>
          </p:cNvCxnSpPr>
          <p:nvPr/>
        </p:nvCxnSpPr>
        <p:spPr bwMode="auto">
          <a:xfrm>
            <a:off x="2209800" y="2003425"/>
            <a:ext cx="0" cy="352425"/>
          </a:xfrm>
          <a:prstGeom prst="straightConnector1">
            <a:avLst/>
          </a:prstGeom>
          <a:noFill/>
          <a:ln w="28575">
            <a:solidFill>
              <a:srgbClr val="B2B2B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9" name="AutoShape 12">
            <a:extLst>
              <a:ext uri="{FF2B5EF4-FFF2-40B4-BE49-F238E27FC236}">
                <a16:creationId xmlns:a16="http://schemas.microsoft.com/office/drawing/2014/main" id="{54EF433C-BC3D-465F-A19E-3C4F70A8A000}"/>
              </a:ext>
            </a:extLst>
          </p:cNvPr>
          <p:cNvCxnSpPr>
            <a:cxnSpLocks noChangeShapeType="1"/>
            <a:stCxn id="12292" idx="2"/>
            <a:endCxn id="12293" idx="0"/>
          </p:cNvCxnSpPr>
          <p:nvPr/>
        </p:nvCxnSpPr>
        <p:spPr bwMode="auto">
          <a:xfrm>
            <a:off x="2209800" y="2689225"/>
            <a:ext cx="0" cy="352425"/>
          </a:xfrm>
          <a:prstGeom prst="straightConnector1">
            <a:avLst/>
          </a:prstGeom>
          <a:noFill/>
          <a:ln w="28575">
            <a:solidFill>
              <a:srgbClr val="B2B2B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0" name="AutoShape 13">
            <a:extLst>
              <a:ext uri="{FF2B5EF4-FFF2-40B4-BE49-F238E27FC236}">
                <a16:creationId xmlns:a16="http://schemas.microsoft.com/office/drawing/2014/main" id="{195BA870-DBE6-4889-9A89-94762C93FDF3}"/>
              </a:ext>
            </a:extLst>
          </p:cNvPr>
          <p:cNvCxnSpPr>
            <a:cxnSpLocks noChangeShapeType="1"/>
            <a:stCxn id="12293" idx="2"/>
            <a:endCxn id="12294" idx="0"/>
          </p:cNvCxnSpPr>
          <p:nvPr/>
        </p:nvCxnSpPr>
        <p:spPr bwMode="auto">
          <a:xfrm>
            <a:off x="2209800" y="3375025"/>
            <a:ext cx="0" cy="344488"/>
          </a:xfrm>
          <a:prstGeom prst="straightConnector1">
            <a:avLst/>
          </a:prstGeom>
          <a:noFill/>
          <a:ln w="28575">
            <a:solidFill>
              <a:srgbClr val="B2B2B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1" name="AutoShape 14">
            <a:extLst>
              <a:ext uri="{FF2B5EF4-FFF2-40B4-BE49-F238E27FC236}">
                <a16:creationId xmlns:a16="http://schemas.microsoft.com/office/drawing/2014/main" id="{E3BFE74B-B68D-4D3D-B0C0-C59FB9B83866}"/>
              </a:ext>
            </a:extLst>
          </p:cNvPr>
          <p:cNvCxnSpPr>
            <a:cxnSpLocks noChangeShapeType="1"/>
            <a:stCxn id="12294" idx="2"/>
            <a:endCxn id="12295" idx="0"/>
          </p:cNvCxnSpPr>
          <p:nvPr/>
        </p:nvCxnSpPr>
        <p:spPr bwMode="auto">
          <a:xfrm>
            <a:off x="2209800" y="4052888"/>
            <a:ext cx="0" cy="352425"/>
          </a:xfrm>
          <a:prstGeom prst="straightConnector1">
            <a:avLst/>
          </a:prstGeom>
          <a:noFill/>
          <a:ln w="28575">
            <a:solidFill>
              <a:srgbClr val="B2B2B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2" name="AutoShape 15">
            <a:extLst>
              <a:ext uri="{FF2B5EF4-FFF2-40B4-BE49-F238E27FC236}">
                <a16:creationId xmlns:a16="http://schemas.microsoft.com/office/drawing/2014/main" id="{4C4DB983-2CD8-465F-A5AA-8744BCE96AF7}"/>
              </a:ext>
            </a:extLst>
          </p:cNvPr>
          <p:cNvCxnSpPr>
            <a:cxnSpLocks noChangeShapeType="1"/>
            <a:stCxn id="12295" idx="2"/>
            <a:endCxn id="12296" idx="0"/>
          </p:cNvCxnSpPr>
          <p:nvPr/>
        </p:nvCxnSpPr>
        <p:spPr bwMode="auto">
          <a:xfrm>
            <a:off x="2209800" y="4738688"/>
            <a:ext cx="0" cy="3524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3" name="AutoShape 16">
            <a:extLst>
              <a:ext uri="{FF2B5EF4-FFF2-40B4-BE49-F238E27FC236}">
                <a16:creationId xmlns:a16="http://schemas.microsoft.com/office/drawing/2014/main" id="{742CCFE1-3AF6-4C07-ABE9-0725FB68B3FA}"/>
              </a:ext>
            </a:extLst>
          </p:cNvPr>
          <p:cNvCxnSpPr>
            <a:cxnSpLocks noChangeShapeType="1"/>
            <a:stCxn id="12296" idx="2"/>
            <a:endCxn id="12297" idx="0"/>
          </p:cNvCxnSpPr>
          <p:nvPr/>
        </p:nvCxnSpPr>
        <p:spPr bwMode="auto">
          <a:xfrm>
            <a:off x="2209800" y="5424488"/>
            <a:ext cx="0" cy="3524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4" name="Text Box 17">
            <a:extLst>
              <a:ext uri="{FF2B5EF4-FFF2-40B4-BE49-F238E27FC236}">
                <a16:creationId xmlns:a16="http://schemas.microsoft.com/office/drawing/2014/main" id="{436A5738-5759-435D-9B49-E74EEF19D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525" y="6324600"/>
            <a:ext cx="84455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 b="1"/>
              <a:t>Image</a:t>
            </a:r>
          </a:p>
        </p:txBody>
      </p:sp>
      <p:cxnSp>
        <p:nvCxnSpPr>
          <p:cNvPr id="12305" name="AutoShape 18">
            <a:extLst>
              <a:ext uri="{FF2B5EF4-FFF2-40B4-BE49-F238E27FC236}">
                <a16:creationId xmlns:a16="http://schemas.microsoft.com/office/drawing/2014/main" id="{FE0332C8-0310-4727-811F-57AB4ED7F52D}"/>
              </a:ext>
            </a:extLst>
          </p:cNvPr>
          <p:cNvCxnSpPr>
            <a:cxnSpLocks noChangeShapeType="1"/>
            <a:stCxn id="12297" idx="2"/>
            <a:endCxn id="12304" idx="0"/>
          </p:cNvCxnSpPr>
          <p:nvPr/>
        </p:nvCxnSpPr>
        <p:spPr bwMode="auto">
          <a:xfrm>
            <a:off x="2209800" y="6110288"/>
            <a:ext cx="0" cy="214312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6" name="Text Box 24">
            <a:extLst>
              <a:ext uri="{FF2B5EF4-FFF2-40B4-BE49-F238E27FC236}">
                <a16:creationId xmlns:a16="http://schemas.microsoft.com/office/drawing/2014/main" id="{DB41863D-C8C0-4759-BDBB-E9DDBF9DE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825" y="1143000"/>
            <a:ext cx="16319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 b="1"/>
              <a:t>3D Primitives</a:t>
            </a:r>
          </a:p>
        </p:txBody>
      </p:sp>
      <p:cxnSp>
        <p:nvCxnSpPr>
          <p:cNvPr id="12307" name="AutoShape 25">
            <a:extLst>
              <a:ext uri="{FF2B5EF4-FFF2-40B4-BE49-F238E27FC236}">
                <a16:creationId xmlns:a16="http://schemas.microsoft.com/office/drawing/2014/main" id="{B30CC6D1-C596-4D01-9417-9C7E35492262}"/>
              </a:ext>
            </a:extLst>
          </p:cNvPr>
          <p:cNvCxnSpPr>
            <a:cxnSpLocks noChangeShapeType="1"/>
            <a:stCxn id="12306" idx="2"/>
          </p:cNvCxnSpPr>
          <p:nvPr/>
        </p:nvCxnSpPr>
        <p:spPr bwMode="auto">
          <a:xfrm>
            <a:off x="2209800" y="1371600"/>
            <a:ext cx="0" cy="298450"/>
          </a:xfrm>
          <a:prstGeom prst="straightConnector1">
            <a:avLst/>
          </a:prstGeom>
          <a:noFill/>
          <a:ln w="28575">
            <a:solidFill>
              <a:srgbClr val="B2B2B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5" name="Text Box 27">
            <a:extLst>
              <a:ext uri="{FF2B5EF4-FFF2-40B4-BE49-F238E27FC236}">
                <a16:creationId xmlns:a16="http://schemas.microsoft.com/office/drawing/2014/main" id="{82C948BD-297C-4008-9DD9-31C6B7D90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1641475"/>
            <a:ext cx="5149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en-US" altLang="ko-KR">
                <a:solidFill>
                  <a:srgbClr val="B8B59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Transform into 3D World Coordinate System</a:t>
            </a:r>
          </a:p>
        </p:txBody>
      </p:sp>
      <p:sp>
        <p:nvSpPr>
          <p:cNvPr id="17436" name="Text Box 28">
            <a:extLst>
              <a:ext uri="{FF2B5EF4-FFF2-40B4-BE49-F238E27FC236}">
                <a16:creationId xmlns:a16="http://schemas.microsoft.com/office/drawing/2014/main" id="{0349D98D-B086-4178-B729-36A147BD0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2159000"/>
            <a:ext cx="29416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en-US" altLang="ko-KR">
                <a:solidFill>
                  <a:srgbClr val="B8B59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Illustrate According to</a:t>
            </a:r>
          </a:p>
          <a:p>
            <a:pPr eaLnBrk="1" hangingPunct="1">
              <a:defRPr/>
            </a:pPr>
            <a:r>
              <a:rPr kumimoji="0" lang="en-US" altLang="ko-KR">
                <a:solidFill>
                  <a:srgbClr val="B8B59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Lighting and Reflectance</a:t>
            </a:r>
          </a:p>
        </p:txBody>
      </p:sp>
      <p:sp>
        <p:nvSpPr>
          <p:cNvPr id="17437" name="Text Box 29">
            <a:extLst>
              <a:ext uri="{FF2B5EF4-FFF2-40B4-BE49-F238E27FC236}">
                <a16:creationId xmlns:a16="http://schemas.microsoft.com/office/drawing/2014/main" id="{76077DCC-B3D0-4A69-BBE1-BC6D4E7E9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3005138"/>
            <a:ext cx="5364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en-US" altLang="ko-KR">
                <a:solidFill>
                  <a:srgbClr val="B8B59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Transform into 3D Viewing Coordinate System</a:t>
            </a:r>
          </a:p>
        </p:txBody>
      </p:sp>
      <p:sp>
        <p:nvSpPr>
          <p:cNvPr id="17438" name="Text Box 30">
            <a:extLst>
              <a:ext uri="{FF2B5EF4-FFF2-40B4-BE49-F238E27FC236}">
                <a16:creationId xmlns:a16="http://schemas.microsoft.com/office/drawing/2014/main" id="{0552C02A-1B71-4C86-87AE-2147FF621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3687763"/>
            <a:ext cx="5364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en-US" altLang="ko-KR">
                <a:solidFill>
                  <a:srgbClr val="B8B59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Transform into 2D Viewing Coordinate System</a:t>
            </a:r>
          </a:p>
        </p:txBody>
      </p:sp>
      <p:sp>
        <p:nvSpPr>
          <p:cNvPr id="17439" name="Text Box 31">
            <a:extLst>
              <a:ext uri="{FF2B5EF4-FFF2-40B4-BE49-F238E27FC236}">
                <a16:creationId xmlns:a16="http://schemas.microsoft.com/office/drawing/2014/main" id="{BCC93F76-7663-4DC1-A346-C3B75B503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4373563"/>
            <a:ext cx="439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en-US" altLang="ko-KR">
                <a:solidFill>
                  <a:srgbClr val="B8B59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Clip Primitives outside Window’s View</a:t>
            </a:r>
          </a:p>
        </p:txBody>
      </p:sp>
      <p:sp>
        <p:nvSpPr>
          <p:cNvPr id="17440" name="Text Box 32">
            <a:extLst>
              <a:ext uri="{FF2B5EF4-FFF2-40B4-BE49-F238E27FC236}">
                <a16:creationId xmlns:a16="http://schemas.microsoft.com/office/drawing/2014/main" id="{EC7D2407-6745-42FA-B9BA-7F73D7AC2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5064125"/>
            <a:ext cx="2905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t>Transform into Viewport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FCE7D0B7-5C35-49FF-89C9-87AA414ABE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In Pipeline</a:t>
            </a:r>
          </a:p>
        </p:txBody>
      </p:sp>
      <p:sp>
        <p:nvSpPr>
          <p:cNvPr id="13315" name="AutoShape 4">
            <a:extLst>
              <a:ext uri="{FF2B5EF4-FFF2-40B4-BE49-F238E27FC236}">
                <a16:creationId xmlns:a16="http://schemas.microsoft.com/office/drawing/2014/main" id="{C9F47E23-3883-4329-A7FD-49EA42D70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" y="1684338"/>
            <a:ext cx="3141663" cy="304800"/>
          </a:xfrm>
          <a:prstGeom prst="roundRect">
            <a:avLst>
              <a:gd name="adj" fmla="val 26667"/>
            </a:avLst>
          </a:prstGeom>
          <a:solidFill>
            <a:schemeClr val="bg1"/>
          </a:solidFill>
          <a:ln w="28575">
            <a:solidFill>
              <a:srgbClr val="B2B2B2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 b="1">
                <a:solidFill>
                  <a:srgbClr val="B8B598"/>
                </a:solidFill>
              </a:rPr>
              <a:t>Model Transformation</a:t>
            </a:r>
          </a:p>
        </p:txBody>
      </p:sp>
      <p:sp>
        <p:nvSpPr>
          <p:cNvPr id="13316" name="AutoShape 5">
            <a:extLst>
              <a:ext uri="{FF2B5EF4-FFF2-40B4-BE49-F238E27FC236}">
                <a16:creationId xmlns:a16="http://schemas.microsoft.com/office/drawing/2014/main" id="{09C48B96-D1E6-467F-A47D-94C46A60E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" y="2370138"/>
            <a:ext cx="3141663" cy="304800"/>
          </a:xfrm>
          <a:prstGeom prst="roundRect">
            <a:avLst>
              <a:gd name="adj" fmla="val 26667"/>
            </a:avLst>
          </a:prstGeom>
          <a:solidFill>
            <a:schemeClr val="bg1"/>
          </a:solidFill>
          <a:ln w="28575">
            <a:solidFill>
              <a:srgbClr val="B2B2B2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 b="1">
                <a:solidFill>
                  <a:srgbClr val="B8B598"/>
                </a:solidFill>
              </a:rPr>
              <a:t>Lighting</a:t>
            </a:r>
          </a:p>
        </p:txBody>
      </p:sp>
      <p:sp>
        <p:nvSpPr>
          <p:cNvPr id="13317" name="AutoShape 6">
            <a:extLst>
              <a:ext uri="{FF2B5EF4-FFF2-40B4-BE49-F238E27FC236}">
                <a16:creationId xmlns:a16="http://schemas.microsoft.com/office/drawing/2014/main" id="{AF3330D9-FF7E-4933-A1A3-F1F104DB6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" y="3055938"/>
            <a:ext cx="3141663" cy="304800"/>
          </a:xfrm>
          <a:prstGeom prst="roundRect">
            <a:avLst>
              <a:gd name="adj" fmla="val 26667"/>
            </a:avLst>
          </a:prstGeom>
          <a:solidFill>
            <a:schemeClr val="bg1"/>
          </a:solidFill>
          <a:ln w="28575">
            <a:solidFill>
              <a:srgbClr val="B2B2B2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 b="1">
                <a:solidFill>
                  <a:srgbClr val="B8B598"/>
                </a:solidFill>
              </a:rPr>
              <a:t>Viewing Transformation</a:t>
            </a:r>
          </a:p>
        </p:txBody>
      </p:sp>
      <p:sp>
        <p:nvSpPr>
          <p:cNvPr id="13318" name="AutoShape 7">
            <a:extLst>
              <a:ext uri="{FF2B5EF4-FFF2-40B4-BE49-F238E27FC236}">
                <a16:creationId xmlns:a16="http://schemas.microsoft.com/office/drawing/2014/main" id="{9581353C-3B08-4483-AD97-395CB4910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" y="3733800"/>
            <a:ext cx="3141663" cy="304800"/>
          </a:xfrm>
          <a:prstGeom prst="roundRect">
            <a:avLst>
              <a:gd name="adj" fmla="val 26667"/>
            </a:avLst>
          </a:prstGeom>
          <a:solidFill>
            <a:schemeClr val="bg1"/>
          </a:solidFill>
          <a:ln w="28575">
            <a:solidFill>
              <a:srgbClr val="B2B2B2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 b="1">
                <a:solidFill>
                  <a:srgbClr val="B8B598"/>
                </a:solidFill>
              </a:rPr>
              <a:t>Projection Transformation</a:t>
            </a:r>
          </a:p>
        </p:txBody>
      </p:sp>
      <p:sp>
        <p:nvSpPr>
          <p:cNvPr id="13319" name="AutoShape 8">
            <a:extLst>
              <a:ext uri="{FF2B5EF4-FFF2-40B4-BE49-F238E27FC236}">
                <a16:creationId xmlns:a16="http://schemas.microsoft.com/office/drawing/2014/main" id="{24704155-3B54-4F7B-92D6-EF5AE0B94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" y="4419600"/>
            <a:ext cx="3141663" cy="304800"/>
          </a:xfrm>
          <a:prstGeom prst="roundRect">
            <a:avLst>
              <a:gd name="adj" fmla="val 26667"/>
            </a:avLst>
          </a:prstGeom>
          <a:solidFill>
            <a:schemeClr val="bg1"/>
          </a:solidFill>
          <a:ln w="28575">
            <a:solidFill>
              <a:srgbClr val="B2B2B2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 b="1">
                <a:solidFill>
                  <a:srgbClr val="B8B598"/>
                </a:solidFill>
              </a:rPr>
              <a:t>Clipping</a:t>
            </a:r>
          </a:p>
        </p:txBody>
      </p:sp>
      <p:sp>
        <p:nvSpPr>
          <p:cNvPr id="13320" name="AutoShape 9">
            <a:extLst>
              <a:ext uri="{FF2B5EF4-FFF2-40B4-BE49-F238E27FC236}">
                <a16:creationId xmlns:a16="http://schemas.microsoft.com/office/drawing/2014/main" id="{7B389CD4-3F49-47FE-A536-08715575D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" y="5105400"/>
            <a:ext cx="3141663" cy="304800"/>
          </a:xfrm>
          <a:prstGeom prst="roundRect">
            <a:avLst>
              <a:gd name="adj" fmla="val 26667"/>
            </a:avLst>
          </a:prstGeom>
          <a:solidFill>
            <a:schemeClr val="bg1"/>
          </a:solidFill>
          <a:ln w="28575">
            <a:solidFill>
              <a:srgbClr val="B2B2B2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 b="1">
                <a:solidFill>
                  <a:srgbClr val="B8B598"/>
                </a:solidFill>
              </a:rPr>
              <a:t>Viewport Transformation</a:t>
            </a:r>
          </a:p>
        </p:txBody>
      </p:sp>
      <p:sp>
        <p:nvSpPr>
          <p:cNvPr id="13321" name="AutoShape 10">
            <a:extLst>
              <a:ext uri="{FF2B5EF4-FFF2-40B4-BE49-F238E27FC236}">
                <a16:creationId xmlns:a16="http://schemas.microsoft.com/office/drawing/2014/main" id="{8174781B-36DE-4F85-8D80-C2783DF81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" y="5791200"/>
            <a:ext cx="3141663" cy="304800"/>
          </a:xfrm>
          <a:prstGeom prst="roundRect">
            <a:avLst>
              <a:gd name="adj" fmla="val 26667"/>
            </a:avLst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 b="1">
                <a:solidFill>
                  <a:schemeClr val="bg1"/>
                </a:solidFill>
              </a:rPr>
              <a:t>Scan Conversion</a:t>
            </a:r>
          </a:p>
        </p:txBody>
      </p:sp>
      <p:cxnSp>
        <p:nvCxnSpPr>
          <p:cNvPr id="13322" name="AutoShape 11">
            <a:extLst>
              <a:ext uri="{FF2B5EF4-FFF2-40B4-BE49-F238E27FC236}">
                <a16:creationId xmlns:a16="http://schemas.microsoft.com/office/drawing/2014/main" id="{FBC52217-707E-47BE-81B2-F2895425D6D3}"/>
              </a:ext>
            </a:extLst>
          </p:cNvPr>
          <p:cNvCxnSpPr>
            <a:cxnSpLocks noChangeShapeType="1"/>
            <a:stCxn id="13315" idx="2"/>
            <a:endCxn id="13316" idx="0"/>
          </p:cNvCxnSpPr>
          <p:nvPr/>
        </p:nvCxnSpPr>
        <p:spPr bwMode="auto">
          <a:xfrm>
            <a:off x="2209800" y="2003425"/>
            <a:ext cx="0" cy="352425"/>
          </a:xfrm>
          <a:prstGeom prst="straightConnector1">
            <a:avLst/>
          </a:prstGeom>
          <a:noFill/>
          <a:ln w="28575">
            <a:solidFill>
              <a:srgbClr val="B2B2B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3" name="AutoShape 12">
            <a:extLst>
              <a:ext uri="{FF2B5EF4-FFF2-40B4-BE49-F238E27FC236}">
                <a16:creationId xmlns:a16="http://schemas.microsoft.com/office/drawing/2014/main" id="{9C491452-3984-4515-AE48-9D70F31223C1}"/>
              </a:ext>
            </a:extLst>
          </p:cNvPr>
          <p:cNvCxnSpPr>
            <a:cxnSpLocks noChangeShapeType="1"/>
            <a:stCxn id="13316" idx="2"/>
            <a:endCxn id="13317" idx="0"/>
          </p:cNvCxnSpPr>
          <p:nvPr/>
        </p:nvCxnSpPr>
        <p:spPr bwMode="auto">
          <a:xfrm>
            <a:off x="2209800" y="2689225"/>
            <a:ext cx="0" cy="352425"/>
          </a:xfrm>
          <a:prstGeom prst="straightConnector1">
            <a:avLst/>
          </a:prstGeom>
          <a:noFill/>
          <a:ln w="28575">
            <a:solidFill>
              <a:srgbClr val="B2B2B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4" name="AutoShape 13">
            <a:extLst>
              <a:ext uri="{FF2B5EF4-FFF2-40B4-BE49-F238E27FC236}">
                <a16:creationId xmlns:a16="http://schemas.microsoft.com/office/drawing/2014/main" id="{E6511CEA-7839-4A47-A960-FAB26DD61622}"/>
              </a:ext>
            </a:extLst>
          </p:cNvPr>
          <p:cNvCxnSpPr>
            <a:cxnSpLocks noChangeShapeType="1"/>
            <a:stCxn id="13317" idx="2"/>
            <a:endCxn id="13318" idx="0"/>
          </p:cNvCxnSpPr>
          <p:nvPr/>
        </p:nvCxnSpPr>
        <p:spPr bwMode="auto">
          <a:xfrm>
            <a:off x="2209800" y="3375025"/>
            <a:ext cx="0" cy="344488"/>
          </a:xfrm>
          <a:prstGeom prst="straightConnector1">
            <a:avLst/>
          </a:prstGeom>
          <a:noFill/>
          <a:ln w="28575">
            <a:solidFill>
              <a:srgbClr val="B2B2B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5" name="AutoShape 14">
            <a:extLst>
              <a:ext uri="{FF2B5EF4-FFF2-40B4-BE49-F238E27FC236}">
                <a16:creationId xmlns:a16="http://schemas.microsoft.com/office/drawing/2014/main" id="{10E85490-7B81-4C89-BDF4-02F3F838B278}"/>
              </a:ext>
            </a:extLst>
          </p:cNvPr>
          <p:cNvCxnSpPr>
            <a:cxnSpLocks noChangeShapeType="1"/>
            <a:stCxn id="13318" idx="2"/>
            <a:endCxn id="13319" idx="0"/>
          </p:cNvCxnSpPr>
          <p:nvPr/>
        </p:nvCxnSpPr>
        <p:spPr bwMode="auto">
          <a:xfrm>
            <a:off x="2209800" y="4052888"/>
            <a:ext cx="0" cy="352425"/>
          </a:xfrm>
          <a:prstGeom prst="straightConnector1">
            <a:avLst/>
          </a:prstGeom>
          <a:noFill/>
          <a:ln w="28575">
            <a:solidFill>
              <a:srgbClr val="B2B2B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6" name="AutoShape 15">
            <a:extLst>
              <a:ext uri="{FF2B5EF4-FFF2-40B4-BE49-F238E27FC236}">
                <a16:creationId xmlns:a16="http://schemas.microsoft.com/office/drawing/2014/main" id="{D32E723E-150F-4A58-AF01-3D726D32D485}"/>
              </a:ext>
            </a:extLst>
          </p:cNvPr>
          <p:cNvCxnSpPr>
            <a:cxnSpLocks noChangeShapeType="1"/>
            <a:stCxn id="13319" idx="2"/>
            <a:endCxn id="13320" idx="0"/>
          </p:cNvCxnSpPr>
          <p:nvPr/>
        </p:nvCxnSpPr>
        <p:spPr bwMode="auto">
          <a:xfrm>
            <a:off x="2209800" y="4738688"/>
            <a:ext cx="0" cy="352425"/>
          </a:xfrm>
          <a:prstGeom prst="straightConnector1">
            <a:avLst/>
          </a:prstGeom>
          <a:noFill/>
          <a:ln w="28575">
            <a:solidFill>
              <a:srgbClr val="B2B2B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7" name="AutoShape 16">
            <a:extLst>
              <a:ext uri="{FF2B5EF4-FFF2-40B4-BE49-F238E27FC236}">
                <a16:creationId xmlns:a16="http://schemas.microsoft.com/office/drawing/2014/main" id="{042F3601-6BDC-483E-8612-2355FC9B9568}"/>
              </a:ext>
            </a:extLst>
          </p:cNvPr>
          <p:cNvCxnSpPr>
            <a:cxnSpLocks noChangeShapeType="1"/>
            <a:stCxn id="13320" idx="2"/>
            <a:endCxn id="13321" idx="0"/>
          </p:cNvCxnSpPr>
          <p:nvPr/>
        </p:nvCxnSpPr>
        <p:spPr bwMode="auto">
          <a:xfrm>
            <a:off x="2209800" y="5424488"/>
            <a:ext cx="0" cy="3524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8" name="Text Box 17">
            <a:extLst>
              <a:ext uri="{FF2B5EF4-FFF2-40B4-BE49-F238E27FC236}">
                <a16:creationId xmlns:a16="http://schemas.microsoft.com/office/drawing/2014/main" id="{6E0B6248-F8FD-4536-9E62-0B4F911A5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525" y="6324600"/>
            <a:ext cx="84455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 b="1"/>
              <a:t>Image</a:t>
            </a:r>
          </a:p>
        </p:txBody>
      </p:sp>
      <p:cxnSp>
        <p:nvCxnSpPr>
          <p:cNvPr id="13329" name="AutoShape 18">
            <a:extLst>
              <a:ext uri="{FF2B5EF4-FFF2-40B4-BE49-F238E27FC236}">
                <a16:creationId xmlns:a16="http://schemas.microsoft.com/office/drawing/2014/main" id="{85E4C4CF-7758-4990-AD9D-AA90A3D1C6D3}"/>
              </a:ext>
            </a:extLst>
          </p:cNvPr>
          <p:cNvCxnSpPr>
            <a:cxnSpLocks noChangeShapeType="1"/>
            <a:stCxn id="13321" idx="2"/>
            <a:endCxn id="13328" idx="0"/>
          </p:cNvCxnSpPr>
          <p:nvPr/>
        </p:nvCxnSpPr>
        <p:spPr bwMode="auto">
          <a:xfrm>
            <a:off x="2209800" y="6110288"/>
            <a:ext cx="0" cy="214312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30" name="Text Box 25">
            <a:extLst>
              <a:ext uri="{FF2B5EF4-FFF2-40B4-BE49-F238E27FC236}">
                <a16:creationId xmlns:a16="http://schemas.microsoft.com/office/drawing/2014/main" id="{51D3163D-1F7D-4E95-B236-091251AB3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825" y="1143000"/>
            <a:ext cx="16319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 b="1"/>
              <a:t>3D Primitives</a:t>
            </a:r>
          </a:p>
        </p:txBody>
      </p:sp>
      <p:cxnSp>
        <p:nvCxnSpPr>
          <p:cNvPr id="13331" name="AutoShape 26">
            <a:extLst>
              <a:ext uri="{FF2B5EF4-FFF2-40B4-BE49-F238E27FC236}">
                <a16:creationId xmlns:a16="http://schemas.microsoft.com/office/drawing/2014/main" id="{423A51B8-C6AC-41A3-842C-E9B352C127ED}"/>
              </a:ext>
            </a:extLst>
          </p:cNvPr>
          <p:cNvCxnSpPr>
            <a:cxnSpLocks noChangeShapeType="1"/>
            <a:stCxn id="13330" idx="2"/>
          </p:cNvCxnSpPr>
          <p:nvPr/>
        </p:nvCxnSpPr>
        <p:spPr bwMode="auto">
          <a:xfrm>
            <a:off x="2209800" y="1371600"/>
            <a:ext cx="0" cy="298450"/>
          </a:xfrm>
          <a:prstGeom prst="straightConnector1">
            <a:avLst/>
          </a:prstGeom>
          <a:noFill/>
          <a:ln w="28575">
            <a:solidFill>
              <a:srgbClr val="B2B2B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60" name="Text Box 28">
            <a:extLst>
              <a:ext uri="{FF2B5EF4-FFF2-40B4-BE49-F238E27FC236}">
                <a16:creationId xmlns:a16="http://schemas.microsoft.com/office/drawing/2014/main" id="{EAFF1900-D6A1-4BD7-8891-8251C1216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1641475"/>
            <a:ext cx="5149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en-US" altLang="ko-KR">
                <a:solidFill>
                  <a:srgbClr val="B8B59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Transform into 3D World Coordinate System</a:t>
            </a:r>
          </a:p>
        </p:txBody>
      </p:sp>
      <p:sp>
        <p:nvSpPr>
          <p:cNvPr id="18461" name="Text Box 29">
            <a:extLst>
              <a:ext uri="{FF2B5EF4-FFF2-40B4-BE49-F238E27FC236}">
                <a16:creationId xmlns:a16="http://schemas.microsoft.com/office/drawing/2014/main" id="{33CF37D5-C735-4F7C-B545-44247B945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2159000"/>
            <a:ext cx="29416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en-US" altLang="ko-KR">
                <a:solidFill>
                  <a:srgbClr val="B8B59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Illustrate According to</a:t>
            </a:r>
          </a:p>
          <a:p>
            <a:pPr eaLnBrk="1" hangingPunct="1">
              <a:defRPr/>
            </a:pPr>
            <a:r>
              <a:rPr kumimoji="0" lang="en-US" altLang="ko-KR">
                <a:solidFill>
                  <a:srgbClr val="B8B59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Lighting and Reflectance</a:t>
            </a:r>
          </a:p>
        </p:txBody>
      </p:sp>
      <p:sp>
        <p:nvSpPr>
          <p:cNvPr id="18462" name="Text Box 30">
            <a:extLst>
              <a:ext uri="{FF2B5EF4-FFF2-40B4-BE49-F238E27FC236}">
                <a16:creationId xmlns:a16="http://schemas.microsoft.com/office/drawing/2014/main" id="{211E9711-069F-4242-BD4B-2C0C48979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3005138"/>
            <a:ext cx="5364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en-US" altLang="ko-KR">
                <a:solidFill>
                  <a:srgbClr val="B8B59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Transform into 3D Viewing Coordinate System</a:t>
            </a:r>
          </a:p>
        </p:txBody>
      </p:sp>
      <p:sp>
        <p:nvSpPr>
          <p:cNvPr id="18463" name="Text Box 31">
            <a:extLst>
              <a:ext uri="{FF2B5EF4-FFF2-40B4-BE49-F238E27FC236}">
                <a16:creationId xmlns:a16="http://schemas.microsoft.com/office/drawing/2014/main" id="{2799886F-D432-4B92-92F9-1EB371D59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3687763"/>
            <a:ext cx="5364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en-US" altLang="ko-KR">
                <a:solidFill>
                  <a:srgbClr val="B8B59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Transform into 2D Viewing Coordinate System</a:t>
            </a:r>
          </a:p>
        </p:txBody>
      </p:sp>
      <p:sp>
        <p:nvSpPr>
          <p:cNvPr id="18464" name="Text Box 32">
            <a:extLst>
              <a:ext uri="{FF2B5EF4-FFF2-40B4-BE49-F238E27FC236}">
                <a16:creationId xmlns:a16="http://schemas.microsoft.com/office/drawing/2014/main" id="{A3262648-98B7-429C-91E4-1CBB21D35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4373563"/>
            <a:ext cx="439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en-US" altLang="ko-KR">
                <a:solidFill>
                  <a:srgbClr val="B8B59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Clip Primitives outside Window’s View</a:t>
            </a:r>
          </a:p>
        </p:txBody>
      </p:sp>
      <p:sp>
        <p:nvSpPr>
          <p:cNvPr id="18465" name="Text Box 33">
            <a:extLst>
              <a:ext uri="{FF2B5EF4-FFF2-40B4-BE49-F238E27FC236}">
                <a16:creationId xmlns:a16="http://schemas.microsoft.com/office/drawing/2014/main" id="{30E99BEE-C8D0-44FB-ACF5-688F15759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5064125"/>
            <a:ext cx="2905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en-US" altLang="ko-KR">
                <a:solidFill>
                  <a:srgbClr val="B8B59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Transform into Viewport</a:t>
            </a:r>
          </a:p>
        </p:txBody>
      </p:sp>
      <p:sp>
        <p:nvSpPr>
          <p:cNvPr id="18466" name="Text Box 34">
            <a:extLst>
              <a:ext uri="{FF2B5EF4-FFF2-40B4-BE49-F238E27FC236}">
                <a16:creationId xmlns:a16="http://schemas.microsoft.com/office/drawing/2014/main" id="{3F0149BB-13A7-4D5B-A443-D260789DF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5741988"/>
            <a:ext cx="1479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t>Draw Pixels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FAA2ABE7-999B-4777-9F6E-F8EFCFA7A2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Transformation </a:t>
            </a:r>
          </a:p>
        </p:txBody>
      </p:sp>
      <p:sp>
        <p:nvSpPr>
          <p:cNvPr id="19460" name="AutoShape 4">
            <a:extLst>
              <a:ext uri="{FF2B5EF4-FFF2-40B4-BE49-F238E27FC236}">
                <a16:creationId xmlns:a16="http://schemas.microsoft.com/office/drawing/2014/main" id="{E6CDC52F-FC26-48C6-9AE2-93A52F7AC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" y="1684338"/>
            <a:ext cx="3141663" cy="304800"/>
          </a:xfrm>
          <a:prstGeom prst="roundRect">
            <a:avLst>
              <a:gd name="adj" fmla="val 26667"/>
            </a:avLst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kumimoji="0" lang="en-US" altLang="ko-KR"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Model Transformation</a:t>
            </a:r>
          </a:p>
        </p:txBody>
      </p:sp>
      <p:sp>
        <p:nvSpPr>
          <p:cNvPr id="14340" name="AutoShape 5">
            <a:extLst>
              <a:ext uri="{FF2B5EF4-FFF2-40B4-BE49-F238E27FC236}">
                <a16:creationId xmlns:a16="http://schemas.microsoft.com/office/drawing/2014/main" id="{E072DE20-F909-4C4C-BE10-C0F9014EE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" y="2370138"/>
            <a:ext cx="3141663" cy="304800"/>
          </a:xfrm>
          <a:prstGeom prst="roundRect">
            <a:avLst>
              <a:gd name="adj" fmla="val 26667"/>
            </a:avLst>
          </a:prstGeom>
          <a:solidFill>
            <a:schemeClr val="bg1"/>
          </a:solidFill>
          <a:ln w="28575">
            <a:solidFill>
              <a:srgbClr val="B2B2B2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 b="1">
                <a:solidFill>
                  <a:srgbClr val="B8B598"/>
                </a:solidFill>
              </a:rPr>
              <a:t>Lighting</a:t>
            </a:r>
          </a:p>
        </p:txBody>
      </p:sp>
      <p:sp>
        <p:nvSpPr>
          <p:cNvPr id="14341" name="AutoShape 6">
            <a:extLst>
              <a:ext uri="{FF2B5EF4-FFF2-40B4-BE49-F238E27FC236}">
                <a16:creationId xmlns:a16="http://schemas.microsoft.com/office/drawing/2014/main" id="{F7BD7F79-D175-4EF2-A83B-C3D4BBD01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" y="3055938"/>
            <a:ext cx="3141663" cy="304800"/>
          </a:xfrm>
          <a:prstGeom prst="roundRect">
            <a:avLst>
              <a:gd name="adj" fmla="val 26667"/>
            </a:avLst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 b="1">
                <a:solidFill>
                  <a:schemeClr val="bg1"/>
                </a:solidFill>
              </a:rPr>
              <a:t>Viewing Transformation</a:t>
            </a:r>
          </a:p>
        </p:txBody>
      </p:sp>
      <p:sp>
        <p:nvSpPr>
          <p:cNvPr id="14342" name="AutoShape 7">
            <a:extLst>
              <a:ext uri="{FF2B5EF4-FFF2-40B4-BE49-F238E27FC236}">
                <a16:creationId xmlns:a16="http://schemas.microsoft.com/office/drawing/2014/main" id="{5E4DFEA4-F8D8-43D8-B157-4F9319D76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" y="3733800"/>
            <a:ext cx="3141663" cy="304800"/>
          </a:xfrm>
          <a:prstGeom prst="roundRect">
            <a:avLst>
              <a:gd name="adj" fmla="val 26667"/>
            </a:avLst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 b="1">
                <a:solidFill>
                  <a:schemeClr val="bg1"/>
                </a:solidFill>
              </a:rPr>
              <a:t>Projection Transformation</a:t>
            </a:r>
          </a:p>
        </p:txBody>
      </p:sp>
      <p:sp>
        <p:nvSpPr>
          <p:cNvPr id="14343" name="AutoShape 8">
            <a:extLst>
              <a:ext uri="{FF2B5EF4-FFF2-40B4-BE49-F238E27FC236}">
                <a16:creationId xmlns:a16="http://schemas.microsoft.com/office/drawing/2014/main" id="{2036A945-EEEF-4B8F-8CB2-5998C3848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" y="4419600"/>
            <a:ext cx="3141663" cy="304800"/>
          </a:xfrm>
          <a:prstGeom prst="roundRect">
            <a:avLst>
              <a:gd name="adj" fmla="val 26667"/>
            </a:avLst>
          </a:prstGeom>
          <a:solidFill>
            <a:schemeClr val="bg1"/>
          </a:solidFill>
          <a:ln w="28575">
            <a:solidFill>
              <a:srgbClr val="B2B2B2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 b="1">
                <a:solidFill>
                  <a:srgbClr val="B8B598"/>
                </a:solidFill>
              </a:rPr>
              <a:t>Clipping</a:t>
            </a:r>
          </a:p>
        </p:txBody>
      </p:sp>
      <p:sp>
        <p:nvSpPr>
          <p:cNvPr id="14344" name="AutoShape 9">
            <a:extLst>
              <a:ext uri="{FF2B5EF4-FFF2-40B4-BE49-F238E27FC236}">
                <a16:creationId xmlns:a16="http://schemas.microsoft.com/office/drawing/2014/main" id="{2FE62CDE-88DC-4B84-BCF0-D1580AABB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" y="5105400"/>
            <a:ext cx="3141663" cy="304800"/>
          </a:xfrm>
          <a:prstGeom prst="roundRect">
            <a:avLst>
              <a:gd name="adj" fmla="val 26667"/>
            </a:avLst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 b="1">
                <a:solidFill>
                  <a:schemeClr val="bg1"/>
                </a:solidFill>
              </a:rPr>
              <a:t>Viewport Transformation</a:t>
            </a:r>
          </a:p>
        </p:txBody>
      </p:sp>
      <p:sp>
        <p:nvSpPr>
          <p:cNvPr id="14345" name="AutoShape 10">
            <a:extLst>
              <a:ext uri="{FF2B5EF4-FFF2-40B4-BE49-F238E27FC236}">
                <a16:creationId xmlns:a16="http://schemas.microsoft.com/office/drawing/2014/main" id="{B3F677C7-5B67-4D7C-A3AC-054AFE227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" y="5791200"/>
            <a:ext cx="3141663" cy="304800"/>
          </a:xfrm>
          <a:prstGeom prst="roundRect">
            <a:avLst>
              <a:gd name="adj" fmla="val 26667"/>
            </a:avLst>
          </a:prstGeom>
          <a:solidFill>
            <a:schemeClr val="bg1"/>
          </a:solidFill>
          <a:ln w="28575">
            <a:solidFill>
              <a:srgbClr val="B2B2B2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 b="1">
                <a:solidFill>
                  <a:srgbClr val="B8B598"/>
                </a:solidFill>
              </a:rPr>
              <a:t>Scan Conversion</a:t>
            </a:r>
          </a:p>
        </p:txBody>
      </p:sp>
      <p:cxnSp>
        <p:nvCxnSpPr>
          <p:cNvPr id="14346" name="AutoShape 11">
            <a:extLst>
              <a:ext uri="{FF2B5EF4-FFF2-40B4-BE49-F238E27FC236}">
                <a16:creationId xmlns:a16="http://schemas.microsoft.com/office/drawing/2014/main" id="{65747448-A1E3-4E62-9762-915A6CDB4498}"/>
              </a:ext>
            </a:extLst>
          </p:cNvPr>
          <p:cNvCxnSpPr>
            <a:cxnSpLocks noChangeShapeType="1"/>
            <a:stCxn id="19460" idx="2"/>
            <a:endCxn id="14340" idx="0"/>
          </p:cNvCxnSpPr>
          <p:nvPr/>
        </p:nvCxnSpPr>
        <p:spPr bwMode="auto">
          <a:xfrm>
            <a:off x="2209800" y="2003425"/>
            <a:ext cx="0" cy="3524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7" name="AutoShape 12">
            <a:extLst>
              <a:ext uri="{FF2B5EF4-FFF2-40B4-BE49-F238E27FC236}">
                <a16:creationId xmlns:a16="http://schemas.microsoft.com/office/drawing/2014/main" id="{0AFAE212-6576-44F6-995E-0FB8617E01F9}"/>
              </a:ext>
            </a:extLst>
          </p:cNvPr>
          <p:cNvCxnSpPr>
            <a:cxnSpLocks noChangeShapeType="1"/>
            <a:stCxn id="14340" idx="2"/>
            <a:endCxn id="14341" idx="0"/>
          </p:cNvCxnSpPr>
          <p:nvPr/>
        </p:nvCxnSpPr>
        <p:spPr bwMode="auto">
          <a:xfrm>
            <a:off x="2209800" y="2689225"/>
            <a:ext cx="0" cy="352425"/>
          </a:xfrm>
          <a:prstGeom prst="straightConnector1">
            <a:avLst/>
          </a:prstGeom>
          <a:noFill/>
          <a:ln w="28575">
            <a:solidFill>
              <a:srgbClr val="B2B2B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8" name="AutoShape 13">
            <a:extLst>
              <a:ext uri="{FF2B5EF4-FFF2-40B4-BE49-F238E27FC236}">
                <a16:creationId xmlns:a16="http://schemas.microsoft.com/office/drawing/2014/main" id="{B2F971AB-01C5-42D2-A4D4-6049731384F4}"/>
              </a:ext>
            </a:extLst>
          </p:cNvPr>
          <p:cNvCxnSpPr>
            <a:cxnSpLocks noChangeShapeType="1"/>
            <a:stCxn id="14341" idx="2"/>
            <a:endCxn id="14342" idx="0"/>
          </p:cNvCxnSpPr>
          <p:nvPr/>
        </p:nvCxnSpPr>
        <p:spPr bwMode="auto">
          <a:xfrm>
            <a:off x="2209800" y="3375025"/>
            <a:ext cx="0" cy="344488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9" name="AutoShape 14">
            <a:extLst>
              <a:ext uri="{FF2B5EF4-FFF2-40B4-BE49-F238E27FC236}">
                <a16:creationId xmlns:a16="http://schemas.microsoft.com/office/drawing/2014/main" id="{37B82B4C-1A35-4575-BACB-80FACD3F4B53}"/>
              </a:ext>
            </a:extLst>
          </p:cNvPr>
          <p:cNvCxnSpPr>
            <a:cxnSpLocks noChangeShapeType="1"/>
            <a:stCxn id="14342" idx="2"/>
            <a:endCxn id="14343" idx="0"/>
          </p:cNvCxnSpPr>
          <p:nvPr/>
        </p:nvCxnSpPr>
        <p:spPr bwMode="auto">
          <a:xfrm>
            <a:off x="2209800" y="4052888"/>
            <a:ext cx="0" cy="3524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0" name="AutoShape 15">
            <a:extLst>
              <a:ext uri="{FF2B5EF4-FFF2-40B4-BE49-F238E27FC236}">
                <a16:creationId xmlns:a16="http://schemas.microsoft.com/office/drawing/2014/main" id="{CAEBDFF5-C83C-4EDA-8783-AC800C39EC6A}"/>
              </a:ext>
            </a:extLst>
          </p:cNvPr>
          <p:cNvCxnSpPr>
            <a:cxnSpLocks noChangeShapeType="1"/>
            <a:stCxn id="14343" idx="2"/>
            <a:endCxn id="14344" idx="0"/>
          </p:cNvCxnSpPr>
          <p:nvPr/>
        </p:nvCxnSpPr>
        <p:spPr bwMode="auto">
          <a:xfrm>
            <a:off x="2209800" y="4738688"/>
            <a:ext cx="0" cy="352425"/>
          </a:xfrm>
          <a:prstGeom prst="straightConnector1">
            <a:avLst/>
          </a:prstGeom>
          <a:noFill/>
          <a:ln w="28575">
            <a:solidFill>
              <a:srgbClr val="B2B2B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1" name="AutoShape 16">
            <a:extLst>
              <a:ext uri="{FF2B5EF4-FFF2-40B4-BE49-F238E27FC236}">
                <a16:creationId xmlns:a16="http://schemas.microsoft.com/office/drawing/2014/main" id="{042FB257-8F52-4727-8117-6C189242DA99}"/>
              </a:ext>
            </a:extLst>
          </p:cNvPr>
          <p:cNvCxnSpPr>
            <a:cxnSpLocks noChangeShapeType="1"/>
            <a:stCxn id="14344" idx="2"/>
            <a:endCxn id="14345" idx="0"/>
          </p:cNvCxnSpPr>
          <p:nvPr/>
        </p:nvCxnSpPr>
        <p:spPr bwMode="auto">
          <a:xfrm>
            <a:off x="2209800" y="5424488"/>
            <a:ext cx="0" cy="3524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2" name="Text Box 17">
            <a:extLst>
              <a:ext uri="{FF2B5EF4-FFF2-40B4-BE49-F238E27FC236}">
                <a16:creationId xmlns:a16="http://schemas.microsoft.com/office/drawing/2014/main" id="{E3445C90-2734-4D03-B35B-1FCB11636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525" y="6324600"/>
            <a:ext cx="84455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 b="1"/>
              <a:t>Image</a:t>
            </a:r>
          </a:p>
        </p:txBody>
      </p:sp>
      <p:cxnSp>
        <p:nvCxnSpPr>
          <p:cNvPr id="14353" name="AutoShape 18">
            <a:extLst>
              <a:ext uri="{FF2B5EF4-FFF2-40B4-BE49-F238E27FC236}">
                <a16:creationId xmlns:a16="http://schemas.microsoft.com/office/drawing/2014/main" id="{95F76C01-CDBA-40D3-AB84-ECF569894A81}"/>
              </a:ext>
            </a:extLst>
          </p:cNvPr>
          <p:cNvCxnSpPr>
            <a:cxnSpLocks noChangeShapeType="1"/>
            <a:stCxn id="14345" idx="2"/>
            <a:endCxn id="14352" idx="0"/>
          </p:cNvCxnSpPr>
          <p:nvPr/>
        </p:nvCxnSpPr>
        <p:spPr bwMode="auto">
          <a:xfrm>
            <a:off x="2209800" y="6110288"/>
            <a:ext cx="0" cy="214312"/>
          </a:xfrm>
          <a:prstGeom prst="straightConnector1">
            <a:avLst/>
          </a:prstGeom>
          <a:noFill/>
          <a:ln w="28575">
            <a:solidFill>
              <a:srgbClr val="B2B2B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4" name="Text Box 25">
            <a:extLst>
              <a:ext uri="{FF2B5EF4-FFF2-40B4-BE49-F238E27FC236}">
                <a16:creationId xmlns:a16="http://schemas.microsoft.com/office/drawing/2014/main" id="{B4B0B909-8902-4CDF-B539-E6694F5F1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825" y="1143000"/>
            <a:ext cx="16319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 b="1"/>
              <a:t>3D Primitives</a:t>
            </a:r>
          </a:p>
        </p:txBody>
      </p:sp>
      <p:cxnSp>
        <p:nvCxnSpPr>
          <p:cNvPr id="14355" name="AutoShape 26">
            <a:extLst>
              <a:ext uri="{FF2B5EF4-FFF2-40B4-BE49-F238E27FC236}">
                <a16:creationId xmlns:a16="http://schemas.microsoft.com/office/drawing/2014/main" id="{1FE0E2DF-7346-4AE2-9E77-D71E09F7A854}"/>
              </a:ext>
            </a:extLst>
          </p:cNvPr>
          <p:cNvCxnSpPr>
            <a:cxnSpLocks noChangeShapeType="1"/>
            <a:stCxn id="14354" idx="2"/>
          </p:cNvCxnSpPr>
          <p:nvPr/>
        </p:nvCxnSpPr>
        <p:spPr bwMode="auto">
          <a:xfrm>
            <a:off x="2209800" y="1371600"/>
            <a:ext cx="0" cy="29845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91" name="Text Box 35">
            <a:extLst>
              <a:ext uri="{FF2B5EF4-FFF2-40B4-BE49-F238E27FC236}">
                <a16:creationId xmlns:a16="http://schemas.microsoft.com/office/drawing/2014/main" id="{366025DA-950C-4DC0-84BE-4C2616673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1641475"/>
            <a:ext cx="5149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t>Transform</a:t>
            </a:r>
            <a:r>
              <a:rPr kumimoji="0" lang="en-US" altLang="ko-KR">
                <a:solidFill>
                  <a:srgbClr val="B8B59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0"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into 3D World Coordinate System</a:t>
            </a:r>
          </a:p>
        </p:txBody>
      </p:sp>
      <p:sp>
        <p:nvSpPr>
          <p:cNvPr id="19492" name="Text Box 36">
            <a:extLst>
              <a:ext uri="{FF2B5EF4-FFF2-40B4-BE49-F238E27FC236}">
                <a16:creationId xmlns:a16="http://schemas.microsoft.com/office/drawing/2014/main" id="{B585F9D4-BDF8-45A1-AD74-50224DA8F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2159000"/>
            <a:ext cx="29416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en-US" altLang="ko-KR">
                <a:solidFill>
                  <a:srgbClr val="B8B59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Illustrate According to</a:t>
            </a:r>
          </a:p>
          <a:p>
            <a:pPr eaLnBrk="1" hangingPunct="1">
              <a:defRPr/>
            </a:pPr>
            <a:r>
              <a:rPr kumimoji="0" lang="en-US" altLang="ko-KR">
                <a:solidFill>
                  <a:srgbClr val="B8B59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Lighting and Reflectance</a:t>
            </a:r>
          </a:p>
        </p:txBody>
      </p:sp>
      <p:sp>
        <p:nvSpPr>
          <p:cNvPr id="19493" name="Text Box 37">
            <a:extLst>
              <a:ext uri="{FF2B5EF4-FFF2-40B4-BE49-F238E27FC236}">
                <a16:creationId xmlns:a16="http://schemas.microsoft.com/office/drawing/2014/main" id="{99D9FD47-59B9-4020-8556-8496FA98F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3005138"/>
            <a:ext cx="5364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t>Transform</a:t>
            </a:r>
            <a:r>
              <a:rPr kumimoji="0" lang="en-US" altLang="ko-KR">
                <a:solidFill>
                  <a:srgbClr val="B8B59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0"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into 3D Viewing Coordinate System</a:t>
            </a:r>
          </a:p>
        </p:txBody>
      </p:sp>
      <p:sp>
        <p:nvSpPr>
          <p:cNvPr id="19494" name="Text Box 38">
            <a:extLst>
              <a:ext uri="{FF2B5EF4-FFF2-40B4-BE49-F238E27FC236}">
                <a16:creationId xmlns:a16="http://schemas.microsoft.com/office/drawing/2014/main" id="{D5BF0A23-1DFA-4AC6-A072-955A6A3028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3687763"/>
            <a:ext cx="5364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t>Transform</a:t>
            </a:r>
            <a:r>
              <a:rPr kumimoji="0" lang="en-US" altLang="ko-KR">
                <a:solidFill>
                  <a:srgbClr val="B8B59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0"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into 2D Viewing Coordinate System</a:t>
            </a:r>
          </a:p>
        </p:txBody>
      </p:sp>
      <p:sp>
        <p:nvSpPr>
          <p:cNvPr id="19495" name="Text Box 39">
            <a:extLst>
              <a:ext uri="{FF2B5EF4-FFF2-40B4-BE49-F238E27FC236}">
                <a16:creationId xmlns:a16="http://schemas.microsoft.com/office/drawing/2014/main" id="{85EE676B-F6F8-45FA-9F9B-AF8D877CF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4373563"/>
            <a:ext cx="439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en-US" altLang="ko-KR">
                <a:solidFill>
                  <a:srgbClr val="B8B59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Clip Primitives outside Window’s View</a:t>
            </a:r>
          </a:p>
        </p:txBody>
      </p:sp>
      <p:sp>
        <p:nvSpPr>
          <p:cNvPr id="19496" name="Text Box 40">
            <a:extLst>
              <a:ext uri="{FF2B5EF4-FFF2-40B4-BE49-F238E27FC236}">
                <a16:creationId xmlns:a16="http://schemas.microsoft.com/office/drawing/2014/main" id="{4D4021EC-C3B6-47A0-8323-53EC8CBF6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5064125"/>
            <a:ext cx="2905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t>Transform</a:t>
            </a:r>
            <a:r>
              <a:rPr kumimoji="0" lang="en-US" altLang="ko-KR">
                <a:solidFill>
                  <a:srgbClr val="B8B59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0"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into Viewport</a:t>
            </a:r>
          </a:p>
        </p:txBody>
      </p:sp>
      <p:sp>
        <p:nvSpPr>
          <p:cNvPr id="19497" name="Text Box 41">
            <a:extLst>
              <a:ext uri="{FF2B5EF4-FFF2-40B4-BE49-F238E27FC236}">
                <a16:creationId xmlns:a16="http://schemas.microsoft.com/office/drawing/2014/main" id="{6A7866A8-349D-410E-950D-6348A1995A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5741988"/>
            <a:ext cx="1479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en-US" altLang="ko-KR">
                <a:solidFill>
                  <a:srgbClr val="B8B59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Draw Pixels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psh_10">
  <a:themeElements>
    <a:clrScheme name="1_psh_10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psh_10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000" b="0" i="0" u="none" strike="noStrike" cap="none" normalizeH="0" baseline="0" smtClean="0">
            <a:ln>
              <a:noFill/>
            </a:ln>
            <a:solidFill>
              <a:srgbClr val="CC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000" b="0" i="0" u="none" strike="noStrike" cap="none" normalizeH="0" baseline="0" smtClean="0">
            <a:ln>
              <a:noFill/>
            </a:ln>
            <a:solidFill>
              <a:srgbClr val="CC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굴림" pitchFamily="50" charset="-127"/>
          </a:defRPr>
        </a:defPPr>
      </a:lstStyle>
    </a:lnDef>
  </a:objectDefaults>
  <a:extraClrSchemeLst>
    <a:extraClrScheme>
      <a:clrScheme name="1_psh_10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sh_10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sh_10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sh_10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sh_10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04transform2d</Template>
  <TotalTime>1320</TotalTime>
  <Words>1123</Words>
  <Application>Microsoft Office PowerPoint</Application>
  <PresentationFormat>화면 슬라이드 쇼(4:3)</PresentationFormat>
  <Paragraphs>444</Paragraphs>
  <Slides>49</Slides>
  <Notes>4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4</vt:i4>
      </vt:variant>
      <vt:variant>
        <vt:lpstr>슬라이드 제목</vt:lpstr>
      </vt:variant>
      <vt:variant>
        <vt:i4>49</vt:i4>
      </vt:variant>
    </vt:vector>
  </HeadingPairs>
  <TitlesOfParts>
    <vt:vector size="63" baseType="lpstr">
      <vt:lpstr>Tahoma</vt:lpstr>
      <vt:lpstr>굴림</vt:lpstr>
      <vt:lpstr>Arial</vt:lpstr>
      <vt:lpstr>Arial Black</vt:lpstr>
      <vt:lpstr>Wingdings</vt:lpstr>
      <vt:lpstr>맑은 고딕</vt:lpstr>
      <vt:lpstr>함초롬돋움</vt:lpstr>
      <vt:lpstr>Times New Roman</vt:lpstr>
      <vt:lpstr>Symbol</vt:lpstr>
      <vt:lpstr>1_psh_10</vt:lpstr>
      <vt:lpstr>Equation</vt:lpstr>
      <vt:lpstr>수식</vt:lpstr>
      <vt:lpstr>Microsoft Equation 3.0</vt:lpstr>
      <vt:lpstr>Image</vt:lpstr>
      <vt:lpstr>Projection  &amp; View Volume</vt:lpstr>
      <vt:lpstr>In Pipeline</vt:lpstr>
      <vt:lpstr>In Pipeline</vt:lpstr>
      <vt:lpstr>In Pipeline</vt:lpstr>
      <vt:lpstr>In Pipeline</vt:lpstr>
      <vt:lpstr>In Pipeline</vt:lpstr>
      <vt:lpstr>In Pipeline</vt:lpstr>
      <vt:lpstr>In Pipeline</vt:lpstr>
      <vt:lpstr>Transformation </vt:lpstr>
      <vt:lpstr>Transformation </vt:lpstr>
      <vt:lpstr>Viewing Transformation </vt:lpstr>
      <vt:lpstr>Camera Models</vt:lpstr>
      <vt:lpstr>Viewing Parameters</vt:lpstr>
      <vt:lpstr>Viewing Transformation</vt:lpstr>
      <vt:lpstr>Viewing Coordinate</vt:lpstr>
      <vt:lpstr>Transformation from  WC to VC</vt:lpstr>
      <vt:lpstr>Transformation from  WC to VC (cont’)</vt:lpstr>
      <vt:lpstr>Transformation from  WC to VC (cont’)</vt:lpstr>
      <vt:lpstr>Viewing Transformation </vt:lpstr>
      <vt:lpstr>Projection </vt:lpstr>
      <vt:lpstr>Taxonomy of Projections</vt:lpstr>
      <vt:lpstr>Parallel &amp; Perspective</vt:lpstr>
      <vt:lpstr>Taxonomy of Projections</vt:lpstr>
      <vt:lpstr>Parallel Projection</vt:lpstr>
      <vt:lpstr>Taxonomy of Projections</vt:lpstr>
      <vt:lpstr>Parallel Projection View Volume</vt:lpstr>
      <vt:lpstr>Orthographic &amp; Oblique</vt:lpstr>
      <vt:lpstr>Orthographic Projections</vt:lpstr>
      <vt:lpstr>Orthographic Coordinates</vt:lpstr>
      <vt:lpstr>Oblique Projections</vt:lpstr>
      <vt:lpstr>Oblique Projections</vt:lpstr>
      <vt:lpstr>Parallel Projection Matrix</vt:lpstr>
      <vt:lpstr>Taxonomy of Projections</vt:lpstr>
      <vt:lpstr>Perspective Projection</vt:lpstr>
      <vt:lpstr>Perspective Projection</vt:lpstr>
      <vt:lpstr>Perspective Projection</vt:lpstr>
      <vt:lpstr>Perspective Projection</vt:lpstr>
      <vt:lpstr>Perspective Projection</vt:lpstr>
      <vt:lpstr>Perspective Projection View Volume</vt:lpstr>
      <vt:lpstr>Perspective Projection</vt:lpstr>
      <vt:lpstr>Perspective Projection</vt:lpstr>
      <vt:lpstr>Perspective Projection Matrix</vt:lpstr>
      <vt:lpstr>Perspective Projection Matrix</vt:lpstr>
      <vt:lpstr>Perspective vs. Parallel</vt:lpstr>
      <vt:lpstr>Classical Viewing</vt:lpstr>
      <vt:lpstr>OpenGL Viewing &amp; Volume</vt:lpstr>
      <vt:lpstr>OpenGL Viewing &amp; Volume</vt:lpstr>
      <vt:lpstr>OpenGL Viewing &amp; Volume</vt:lpstr>
      <vt:lpstr>OpenGL Viewing &amp; Volume</vt:lpstr>
    </vt:vector>
  </TitlesOfParts>
  <Company>그래픽스연구실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장수미</dc:creator>
  <cp:lastModifiedBy> </cp:lastModifiedBy>
  <cp:revision>310</cp:revision>
  <dcterms:created xsi:type="dcterms:W3CDTF">2002-10-02T10:01:09Z</dcterms:created>
  <dcterms:modified xsi:type="dcterms:W3CDTF">2018-03-12T14:21:55Z</dcterms:modified>
</cp:coreProperties>
</file>