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301" r:id="rId2"/>
    <p:sldId id="313" r:id="rId3"/>
    <p:sldId id="312" r:id="rId4"/>
    <p:sldId id="314" r:id="rId5"/>
    <p:sldId id="316" r:id="rId6"/>
    <p:sldId id="305" r:id="rId7"/>
    <p:sldId id="330" r:id="rId8"/>
    <p:sldId id="363" r:id="rId9"/>
    <p:sldId id="338" r:id="rId10"/>
    <p:sldId id="339" r:id="rId11"/>
    <p:sldId id="340" r:id="rId12"/>
    <p:sldId id="341" r:id="rId13"/>
    <p:sldId id="342" r:id="rId14"/>
    <p:sldId id="333" r:id="rId15"/>
    <p:sldId id="334" r:id="rId16"/>
    <p:sldId id="332" r:id="rId17"/>
    <p:sldId id="335" r:id="rId18"/>
    <p:sldId id="336" r:id="rId19"/>
    <p:sldId id="359" r:id="rId20"/>
    <p:sldId id="317" r:id="rId21"/>
    <p:sldId id="319" r:id="rId22"/>
    <p:sldId id="320" r:id="rId23"/>
    <p:sldId id="368" r:id="rId24"/>
    <p:sldId id="321" r:id="rId25"/>
    <p:sldId id="325" r:id="rId26"/>
    <p:sldId id="324" r:id="rId27"/>
    <p:sldId id="328" r:id="rId28"/>
    <p:sldId id="329" r:id="rId29"/>
    <p:sldId id="369" r:id="rId30"/>
    <p:sldId id="344" r:id="rId31"/>
    <p:sldId id="373" r:id="rId32"/>
    <p:sldId id="352" r:id="rId33"/>
    <p:sldId id="376" r:id="rId34"/>
    <p:sldId id="355" r:id="rId35"/>
    <p:sldId id="354" r:id="rId36"/>
    <p:sldId id="356" r:id="rId37"/>
    <p:sldId id="347" r:id="rId38"/>
    <p:sldId id="357" r:id="rId39"/>
    <p:sldId id="298" r:id="rId40"/>
    <p:sldId id="377" r:id="rId41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clrMru>
    <a:srgbClr val="FFFF00"/>
    <a:srgbClr val="00FF00"/>
    <a:srgbClr val="0000FF"/>
    <a:srgbClr val="66FF99"/>
    <a:srgbClr val="FF0000"/>
    <a:srgbClr val="CC0066"/>
    <a:srgbClr val="FF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 autoAdjust="0"/>
    <p:restoredTop sz="94058" autoAdjust="0"/>
  </p:normalViewPr>
  <p:slideViewPr>
    <p:cSldViewPr>
      <p:cViewPr varScale="1">
        <p:scale>
          <a:sx n="119" d="100"/>
          <a:sy n="119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정" userId="e3dc46d7-72cb-4935-82cd-f0920e45a4ed" providerId="ADAL" clId="{44609ED3-5745-4D3F-92B3-E9CFC53BEDF8}"/>
    <pc:docChg chg="custSel modSld">
      <pc:chgData name="박태정" userId="e3dc46d7-72cb-4935-82cd-f0920e45a4ed" providerId="ADAL" clId="{44609ED3-5745-4D3F-92B3-E9CFC53BEDF8}" dt="2020-12-03T04:20:13.560" v="3" actId="478"/>
      <pc:docMkLst>
        <pc:docMk/>
      </pc:docMkLst>
      <pc:sldChg chg="delSp modSp mod">
        <pc:chgData name="박태정" userId="e3dc46d7-72cb-4935-82cd-f0920e45a4ed" providerId="ADAL" clId="{44609ED3-5745-4D3F-92B3-E9CFC53BEDF8}" dt="2020-12-03T04:20:13.560" v="3" actId="478"/>
        <pc:sldMkLst>
          <pc:docMk/>
          <pc:sldMk cId="0" sldId="377"/>
        </pc:sldMkLst>
        <pc:spChg chg="mod">
          <ac:chgData name="박태정" userId="e3dc46d7-72cb-4935-82cd-f0920e45a4ed" providerId="ADAL" clId="{44609ED3-5745-4D3F-92B3-E9CFC53BEDF8}" dt="2020-12-03T04:19:57.061" v="0"/>
          <ac:spMkLst>
            <pc:docMk/>
            <pc:sldMk cId="0" sldId="377"/>
            <ac:spMk id="84994" creationId="{2C84B544-8889-462A-A73A-B40312CABFD4}"/>
          </ac:spMkLst>
        </pc:spChg>
        <pc:picChg chg="mod">
          <ac:chgData name="박태정" userId="e3dc46d7-72cb-4935-82cd-f0920e45a4ed" providerId="ADAL" clId="{44609ED3-5745-4D3F-92B3-E9CFC53BEDF8}" dt="2020-12-03T04:20:11.871" v="2" actId="1076"/>
          <ac:picMkLst>
            <pc:docMk/>
            <pc:sldMk cId="0" sldId="377"/>
            <ac:picMk id="9" creationId="{E8A0AA47-6D72-4452-B8A2-29BC8E35B8E8}"/>
          </ac:picMkLst>
        </pc:picChg>
        <pc:picChg chg="del">
          <ac:chgData name="박태정" userId="e3dc46d7-72cb-4935-82cd-f0920e45a4ed" providerId="ADAL" clId="{44609ED3-5745-4D3F-92B3-E9CFC53BEDF8}" dt="2020-12-03T04:20:13.560" v="3" actId="478"/>
          <ac:picMkLst>
            <pc:docMk/>
            <pc:sldMk cId="0" sldId="377"/>
            <ac:picMk id="51204" creationId="{795CB8DF-5DD3-41F8-8CB6-8B818D5F27ED}"/>
          </ac:picMkLst>
        </pc:picChg>
        <pc:picChg chg="del">
          <ac:chgData name="박태정" userId="e3dc46d7-72cb-4935-82cd-f0920e45a4ed" providerId="ADAL" clId="{44609ED3-5745-4D3F-92B3-E9CFC53BEDF8}" dt="2020-12-03T04:19:58.364" v="1" actId="478"/>
          <ac:picMkLst>
            <pc:docMk/>
            <pc:sldMk cId="0" sldId="377"/>
            <ac:picMk id="51205" creationId="{DCB3D599-76CF-49EB-8DCB-24D4E5D1157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68B0652-3F9E-4D8F-B5D2-CCDD7693BE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 eaLnBrk="1" latinLnBrk="1" hangingPunct="1">
              <a:defRPr kumimoji="1" sz="1200" baseline="0">
                <a:solidFill>
                  <a:schemeClr val="tx1"/>
                </a:solidFill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4491859-F311-4329-AC50-55C9F5E16E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kumimoji="1" sz="1200" baseline="0">
                <a:solidFill>
                  <a:schemeClr val="tx1"/>
                </a:solidFill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95C3206B-7362-4DD4-8E74-07EDE4F5BB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 eaLnBrk="1" latinLnBrk="1" hangingPunct="1">
              <a:defRPr kumimoji="1" sz="1200" baseline="0">
                <a:solidFill>
                  <a:schemeClr val="tx1"/>
                </a:solidFill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692D911-AC32-4DDE-8C80-F9144CDC14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sz="1200" baseline="0" smtClean="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75F079B-AA8B-4922-8951-1C42E27C96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E2FCEC-5835-4A5E-8243-5E7D285FAC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43A7A-3958-4C62-A365-141F30C5D0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fld id="{30DB1EE3-658C-45A1-BFC6-2EAE3D90BE13}" type="datetimeFigureOut">
              <a:rPr lang="ko-KR" altLang="en-US"/>
              <a:pPr>
                <a:defRPr/>
              </a:pPr>
              <a:t>2020-12-03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947DE94-E175-4585-9AF9-623E31A783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D97D254-0662-4B5F-AC00-517FE338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38FB8-82DE-4BE1-B3E4-D246D09F4C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AE8C5-2BD3-4A0C-B0DD-8A9929A1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C518C8E-FFA0-4361-B5EF-84F860F77F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2444F3-64C5-4E18-AE1A-E10DB510EC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7D6D9793-C94E-48E0-A47B-A4729C56C3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0E1BB-8261-40B9-8757-BC582BC71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2445F2AC-F72A-4DF4-9028-31A64FBE0191}" type="slidenum">
              <a:rPr kumimoji="0" lang="ko-KR" altLang="en-US" smtClean="0"/>
              <a:pPr eaLnBrk="1" hangingPunct="1">
                <a:defRPr/>
              </a:pPr>
              <a:t>1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BEBFBA2D-0C22-4AF2-B13F-5B8A8BF73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1CC6E834-67A2-46A2-AD1F-126B4E0F0A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BEF87-A2AC-4926-9C41-9B2A450C3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8537F519-3670-4520-8193-AFEFE2A5AF4F}" type="slidenum">
              <a:rPr kumimoji="0" lang="ko-KR" altLang="en-US" smtClean="0"/>
              <a:pPr eaLnBrk="1" hangingPunct="1">
                <a:defRPr/>
              </a:pPr>
              <a:t>10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CA6CC14E-C542-4FF4-B520-F82E74292A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0DD69D4D-236B-4782-9554-56CFC18FE9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C76AD-9DAC-49BA-89C5-19C58B332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906D53D0-D9A2-4699-BEF8-DE671012054A}" type="slidenum">
              <a:rPr kumimoji="0" lang="ko-KR" altLang="en-US" smtClean="0"/>
              <a:pPr eaLnBrk="1" hangingPunct="1">
                <a:defRPr/>
              </a:pPr>
              <a:t>11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A2D3BEE0-3085-4D58-B69C-EA55684777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7351FC7D-807F-40DD-A502-3D36D9D868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F27C4-A826-41AF-9973-16A2B3908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214FE663-D637-4343-8CF4-0538BB1530D0}" type="slidenum">
              <a:rPr kumimoji="0" lang="ko-KR" altLang="en-US" smtClean="0"/>
              <a:pPr eaLnBrk="1" hangingPunct="1">
                <a:defRPr/>
              </a:pPr>
              <a:t>12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6EEF0A2A-DA12-4291-B525-A951C7B0EA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702118CA-5B4A-4B55-9155-4B8AC3D169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ED19A-FAF3-41D0-96DD-B0388CFD5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A2C0BBD7-56A1-4004-ACE0-196C13978BBF}" type="slidenum">
              <a:rPr kumimoji="0" lang="ko-KR" altLang="en-US" smtClean="0"/>
              <a:pPr eaLnBrk="1" hangingPunct="1">
                <a:defRPr/>
              </a:pPr>
              <a:t>13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4673E6B8-9401-40FA-B6E0-FECE3E154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281F3AF8-5C81-4069-BF7C-5E2FBF0615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AE98B-3F6F-493E-A384-46CBC3296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0AA1614C-5BA3-4170-9DBF-577A72DDB5DD}" type="slidenum">
              <a:rPr kumimoji="0" lang="ko-KR" altLang="en-US" smtClean="0"/>
              <a:pPr eaLnBrk="1" hangingPunct="1">
                <a:defRPr/>
              </a:pPr>
              <a:t>14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C0B70777-0034-4E38-98D8-848E3D4B25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ABA81501-E51B-4F2B-B0A5-6ECC3373EF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961BF-42AC-4F1F-AE93-CC6069827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A73A1360-E724-4348-B554-878390DB8A83}" type="slidenum">
              <a:rPr kumimoji="0" lang="ko-KR" altLang="en-US" smtClean="0"/>
              <a:pPr eaLnBrk="1" hangingPunct="1">
                <a:defRPr/>
              </a:pPr>
              <a:t>15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6624E869-0E03-44FE-80F3-914801C00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90CC0DD1-A7B3-43AC-B0AA-3962FA235A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D57DF-3C63-47C3-92F8-795B9019B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A0D2F951-142F-43AB-B9B4-91DFAABA5224}" type="slidenum">
              <a:rPr kumimoji="0" lang="ko-KR" altLang="en-US" smtClean="0"/>
              <a:pPr eaLnBrk="1" hangingPunct="1">
                <a:defRPr/>
              </a:pPr>
              <a:t>16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0D2206C8-6F18-48DF-8BB4-0E38DBF234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4FDCDDBD-27B3-47CB-BD77-A1EDA3F777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4B778-D4EA-444D-8106-DB1793252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B2C2DBF4-6D0A-4141-BED8-2349DE1AE1D6}" type="slidenum">
              <a:rPr kumimoji="0" lang="ko-KR" altLang="en-US" smtClean="0"/>
              <a:pPr eaLnBrk="1" hangingPunct="1">
                <a:defRPr/>
              </a:pPr>
              <a:t>17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EFCFD39A-F43F-473A-A2C8-578C98DEB7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7E49CD27-C8A1-44E7-8402-000E276F89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45CC4-E46C-4608-B500-AF268B94F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DB524B2F-7C72-40EB-B2C1-790ED4A3605E}" type="slidenum">
              <a:rPr kumimoji="0" lang="ko-KR" altLang="en-US" smtClean="0"/>
              <a:pPr eaLnBrk="1" hangingPunct="1">
                <a:defRPr/>
              </a:pPr>
              <a:t>18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2BF81766-998F-46D6-B365-FF2AEC15A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2C2471BC-E4D6-44EF-91B9-BC229485C2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6B6D9-4505-4537-9D99-A56ADBC3C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C5E3C372-84FD-47CE-A42A-887EE6A97816}" type="slidenum">
              <a:rPr kumimoji="0" lang="ko-KR" altLang="en-US" smtClean="0"/>
              <a:pPr eaLnBrk="1" hangingPunct="1">
                <a:defRPr/>
              </a:pPr>
              <a:t>19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3A16B65E-0E69-4B1F-812E-3C902B38FC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8F9A249D-AA06-407D-8629-91B28F1F63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80323-2491-4745-850C-719515F95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77B254D5-864A-4AB4-B2F6-ECA5154847AF}" type="slidenum">
              <a:rPr kumimoji="0" lang="ko-KR" altLang="en-US" smtClean="0"/>
              <a:pPr eaLnBrk="1" hangingPunct="1">
                <a:defRPr/>
              </a:pPr>
              <a:t>2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7A278341-C882-401F-A594-033DB40114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7E267E5C-93AD-4ECB-AB30-D7C5FDA02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C61E4B-C7B4-42EB-AE6D-50DB60F7C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32CA137D-F625-45A6-B4CF-9193620375D0}" type="slidenum">
              <a:rPr kumimoji="0" lang="ko-KR" altLang="en-US" smtClean="0"/>
              <a:pPr eaLnBrk="1" hangingPunct="1">
                <a:defRPr/>
              </a:pPr>
              <a:t>20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E846B900-047D-4382-BC2F-EBB11C11C0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CB633480-01E6-4E89-AEB6-1B65215B29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22CC0-5F1F-44DB-B3A1-CC3F2E667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8A2E2106-01E2-47A2-AD6B-C72D28C27859}" type="slidenum">
              <a:rPr kumimoji="0" lang="ko-KR" altLang="en-US" smtClean="0"/>
              <a:pPr eaLnBrk="1" hangingPunct="1">
                <a:defRPr/>
              </a:pPr>
              <a:t>21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0C57CA27-F1B7-405F-904C-37C616F08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B698F35E-AF2D-4AC8-A6BD-57DD3C1CE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927FB-DB9D-46FE-9410-293BE34DE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66D04A3E-33F7-4BA7-840B-79E1F730F7E1}" type="slidenum">
              <a:rPr kumimoji="0" lang="ko-KR" altLang="en-US" smtClean="0"/>
              <a:pPr eaLnBrk="1" hangingPunct="1">
                <a:defRPr/>
              </a:pPr>
              <a:t>22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890605E8-2A9D-4CDC-9B4E-D95E4D0445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EF889C9E-5BA1-45EA-BB6D-6377ABF7A9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06EF5-C3B7-4ADA-B09C-087ECC02D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5BABDE38-B602-4769-A11D-BB49775BEE2C}" type="slidenum">
              <a:rPr kumimoji="0" lang="ko-KR" altLang="en-US" smtClean="0"/>
              <a:pPr eaLnBrk="1" hangingPunct="1">
                <a:defRPr/>
              </a:pPr>
              <a:t>23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98214614-F21D-4A2B-AFA7-813B06047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5AB16B18-4904-42FA-8102-E85637DF07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7C317-3BD8-42BE-A71A-76B4641A9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EEB9CA80-ECCE-48A2-AEC3-6579316EA7D3}" type="slidenum">
              <a:rPr kumimoji="0" lang="ko-KR" altLang="en-US" smtClean="0"/>
              <a:pPr eaLnBrk="1" hangingPunct="1">
                <a:defRPr/>
              </a:pPr>
              <a:t>24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6E89BF8E-C36C-45D4-BF2D-FB490AAE49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1F4EC7B3-5834-400A-ABE2-B8BA2C92DB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7E8E2-2CC7-45E2-BDA0-214BE1FB4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BF7F20B5-7BFF-4242-8861-E30552B90CAC}" type="slidenum">
              <a:rPr kumimoji="0" lang="ko-KR" altLang="en-US" smtClean="0"/>
              <a:pPr eaLnBrk="1" hangingPunct="1">
                <a:defRPr/>
              </a:pPr>
              <a:t>25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CAA545E9-AB65-47F6-ABA9-AD145C465F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C2808D31-C988-47D3-A821-C7A7772383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96214-F51A-41C0-9C25-C0572367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49ADDC11-8B4B-45B1-8587-86E0F103E56B}" type="slidenum">
              <a:rPr kumimoji="0" lang="ko-KR" altLang="en-US" smtClean="0"/>
              <a:pPr eaLnBrk="1" hangingPunct="1">
                <a:defRPr/>
              </a:pPr>
              <a:t>26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A21E95A5-ED5C-4B3D-AA20-142A834B00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3790A245-AA5B-4386-BA67-C1D42D23F1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6ABCB-C3AE-4E96-A54C-8AC493C7A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CDF7E1CF-C860-4332-A5EF-514C24139E95}" type="slidenum">
              <a:rPr kumimoji="0" lang="ko-KR" altLang="en-US" smtClean="0"/>
              <a:pPr eaLnBrk="1" hangingPunct="1">
                <a:defRPr/>
              </a:pPr>
              <a:t>27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D9385AB2-2BBD-4576-BD17-5102366428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CDD63FA1-8D7D-4776-80A9-E792862EB7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1D823-F8BF-4BD7-A420-46AADF227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865A7F2A-D492-419B-80C5-B12C0D8B2F1D}" type="slidenum">
              <a:rPr kumimoji="0" lang="ko-KR" altLang="en-US" smtClean="0"/>
              <a:pPr eaLnBrk="1" hangingPunct="1">
                <a:defRPr/>
              </a:pPr>
              <a:t>28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1675B3D8-0F14-4DA5-8CA2-26DB5CCE3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14C7648B-C1C4-49D2-A81B-2C43F78AF0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3A8517-9582-45F5-AD17-2AFF8815F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58F74C72-29DE-45BA-9A27-5B99098312F5}" type="slidenum">
              <a:rPr kumimoji="0" lang="ko-KR" altLang="en-US" smtClean="0"/>
              <a:pPr eaLnBrk="1" hangingPunct="1">
                <a:defRPr/>
              </a:pPr>
              <a:t>29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BD67CF9F-0E56-4B2B-B406-45057066E5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18F04C15-065A-4D8F-B7AC-CF5B21D262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8B501-2BA3-45EF-9B20-A52F95E01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F62315A1-DD85-4D76-A041-44EF8FA66FB4}" type="slidenum">
              <a:rPr kumimoji="0" lang="ko-KR" altLang="en-US" smtClean="0"/>
              <a:pPr eaLnBrk="1" hangingPunct="1">
                <a:defRPr/>
              </a:pPr>
              <a:t>3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A721CEC1-C9C1-453B-95C9-4DC8FFC6BF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1C28A3CF-3BBD-4629-A269-CA25C835E1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66158-D1A1-4126-9811-ED35A9327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71F34D69-A4B5-4D3E-9525-7C4DAE908D7D}" type="slidenum">
              <a:rPr kumimoji="0" lang="ko-KR" altLang="en-US" smtClean="0"/>
              <a:pPr eaLnBrk="1" hangingPunct="1">
                <a:defRPr/>
              </a:pPr>
              <a:t>30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FE4F582F-D788-4B7B-9460-43CBA2F156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9389AB66-CEE0-4AE6-94DD-3B84CD88FB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5AB9E-AB4F-49F4-9B0D-19FF85757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35FA8C88-8B84-4DA1-99FF-59840FB84FD1}" type="slidenum">
              <a:rPr kumimoji="0" lang="ko-KR" altLang="en-US" smtClean="0"/>
              <a:pPr eaLnBrk="1" hangingPunct="1">
                <a:defRPr/>
              </a:pPr>
              <a:t>31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26905DB5-8F2E-4ADB-BAA1-95F5812857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F72E85B6-30E1-43C7-8A3B-B525E7B0FA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BD507B-7C6B-4669-80EB-57B935CDC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20BDAA04-DA68-42C5-9664-26C81AA94827}" type="slidenum">
              <a:rPr kumimoji="0" lang="ko-KR" altLang="en-US" smtClean="0"/>
              <a:pPr eaLnBrk="1" hangingPunct="1">
                <a:defRPr/>
              </a:pPr>
              <a:t>32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>
            <a:extLst>
              <a:ext uri="{FF2B5EF4-FFF2-40B4-BE49-F238E27FC236}">
                <a16:creationId xmlns:a16="http://schemas.microsoft.com/office/drawing/2014/main" id="{1C80DD9D-AE6B-4AE2-B7FF-02186C7D0A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>
            <a:extLst>
              <a:ext uri="{FF2B5EF4-FFF2-40B4-BE49-F238E27FC236}">
                <a16:creationId xmlns:a16="http://schemas.microsoft.com/office/drawing/2014/main" id="{D36B0485-6488-4A49-949A-F0A1503DD2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5DAD6-44F2-4626-8A15-86F0FD280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1445359F-9856-4FD2-B7BC-75DD08203B71}" type="slidenum">
              <a:rPr kumimoji="0" lang="ko-KR" altLang="en-US" smtClean="0"/>
              <a:pPr eaLnBrk="1" hangingPunct="1">
                <a:defRPr/>
              </a:pPr>
              <a:t>33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4614A753-C16F-4402-ABA9-7AF4DD361D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0E4E5730-C874-4AD0-BDF3-3F12F7E605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768D2-35DF-4608-91E7-3E8104433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E55E4FEE-1A52-4FAE-88BC-B2C34F25978B}" type="slidenum">
              <a:rPr kumimoji="0" lang="ko-KR" altLang="en-US" smtClean="0"/>
              <a:pPr eaLnBrk="1" hangingPunct="1">
                <a:defRPr/>
              </a:pPr>
              <a:t>34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F65B2663-0B8F-4FE2-B901-B2D9D83C03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116DE289-B326-4277-A566-10839424DC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007CB-87B5-4DEF-84F8-C1039C5A1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43089CA8-04B3-49E2-AF62-37B7CA3A9443}" type="slidenum">
              <a:rPr kumimoji="0" lang="ko-KR" altLang="en-US" smtClean="0"/>
              <a:pPr eaLnBrk="1" hangingPunct="1">
                <a:defRPr/>
              </a:pPr>
              <a:t>35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376E7201-E204-491D-9DD4-2D25D435F7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36D4D4FD-9A9D-4A42-B68E-A43AE5E934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DA9BD-6CF4-438C-B0E3-5B0DB1D1E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56C370F1-0E54-4070-B5EA-56B8035635BC}" type="slidenum">
              <a:rPr kumimoji="0" lang="ko-KR" altLang="en-US" smtClean="0"/>
              <a:pPr eaLnBrk="1" hangingPunct="1">
                <a:defRPr/>
              </a:pPr>
              <a:t>36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2D6C5750-E5F0-45EE-A255-C2DCB13BA1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12993436-ECF7-4913-A0EF-7C42C2CB29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36CC9-54F8-4DD2-ACE3-7B30118B9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4E1DCB16-F766-4444-9F8D-19CEC6CB9A93}" type="slidenum">
              <a:rPr kumimoji="0" lang="ko-KR" altLang="en-US" smtClean="0"/>
              <a:pPr eaLnBrk="1" hangingPunct="1">
                <a:defRPr/>
              </a:pPr>
              <a:t>37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2B766A2E-4FED-4758-8EE6-46CB73B82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7FFB2B21-39A7-48FA-BC74-6EAC039E81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DE51B0-9B21-4A3A-91EA-2E8CA882C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1317989A-BDB8-4776-9945-F51C8EAB7A67}" type="slidenum">
              <a:rPr kumimoji="0" lang="ko-KR" altLang="en-US" smtClean="0"/>
              <a:pPr eaLnBrk="1" hangingPunct="1">
                <a:defRPr/>
              </a:pPr>
              <a:t>38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C5678FF3-C587-4FD7-BB62-3EA369C912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85EA20A8-BD61-41BB-8FE9-C9BE5B76A8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8E624E-226C-497A-AA93-6142D8153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379CF8C9-A91F-4C5B-95A2-69E61EE605C4}" type="slidenum">
              <a:rPr kumimoji="0" lang="ko-KR" altLang="en-US" smtClean="0"/>
              <a:pPr eaLnBrk="1" hangingPunct="1">
                <a:defRPr/>
              </a:pPr>
              <a:t>39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134868B9-60D5-4C26-94E4-E1983413C3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CC750FE3-67F4-47B0-A9D8-E77C48CD03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BD0DE-4CD8-49AE-99F9-2E745AA6B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0B85C0F4-F04A-4FA2-98D7-A73A71EFA50D}" type="slidenum">
              <a:rPr kumimoji="0" lang="ko-KR" altLang="en-US" smtClean="0"/>
              <a:pPr eaLnBrk="1" hangingPunct="1">
                <a:defRPr/>
              </a:pPr>
              <a:t>4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B6D9E77C-8695-4E8A-B214-580A78BBD9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8DDB6448-91ED-417C-ADD3-572483FA54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735A9-373D-4DE3-AEEA-47CD41F80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3803B0C1-2797-4BD0-A430-FAF88F1C20E3}" type="slidenum">
              <a:rPr kumimoji="0" lang="ko-KR" altLang="en-US" smtClean="0"/>
              <a:pPr eaLnBrk="1" hangingPunct="1">
                <a:defRPr/>
              </a:pPr>
              <a:t>5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3CCD8602-32D4-47A3-B390-DDDAF123C2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6E62B308-6CF6-4E67-8A5D-A7358BD542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610E0-4BE3-48D6-AB1B-4F7A451A7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58A069F7-A8D4-4ADF-BB28-9AE36CDBCA1F}" type="slidenum">
              <a:rPr kumimoji="0" lang="ko-KR" altLang="en-US" smtClean="0"/>
              <a:pPr eaLnBrk="1" hangingPunct="1">
                <a:defRPr/>
              </a:pPr>
              <a:t>6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82C541E-0A6A-492D-AFCF-77D8EEFA2F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3A6FF6F0-6F64-4EA7-848F-A27ACC41C4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4259E3-D63D-4825-9499-B38A877F2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950431CD-87FD-4406-B332-7B6C8D1D4845}" type="slidenum">
              <a:rPr kumimoji="0" lang="ko-KR" altLang="en-US" smtClean="0"/>
              <a:pPr eaLnBrk="1" hangingPunct="1">
                <a:defRPr/>
              </a:pPr>
              <a:t>7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1D91B50C-96A6-42AA-80CA-7E911BD6A4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955C981A-1819-4AB8-B68B-36AFC9EE82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D3FFA-4985-488B-A10D-2FD965F14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88072950-1DFB-47F4-9594-767BA64B621D}" type="slidenum">
              <a:rPr kumimoji="0" lang="ko-KR" altLang="en-US" smtClean="0"/>
              <a:pPr eaLnBrk="1" hangingPunct="1">
                <a:defRPr/>
              </a:pPr>
              <a:t>8</a:t>
            </a:fld>
            <a:endParaRPr kumimoji="0"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CA0DBEC3-53BD-4C9E-86E6-D7B77CD33B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3F9D2A02-9D72-45C4-AAD4-0C3B9A5773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83D56-E308-4530-8F91-5007A3D29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8A27266A-6242-4099-B392-F88C66E7B9C7}" type="slidenum">
              <a:rPr kumimoji="0" lang="ko-KR" altLang="en-US" smtClean="0"/>
              <a:pPr eaLnBrk="1" hangingPunct="1">
                <a:defRPr/>
              </a:pPr>
              <a:t>9</a:t>
            </a:fld>
            <a:endParaRPr kumimoji="0"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F95057E-437A-424E-9081-6806D36728B3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581E01D-4CB3-4950-8F53-3A4343F8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662D845-B9B5-4F20-8208-604B1262F49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825CFAEB-B99F-4620-A6B7-3CDA59AD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3CABDD6-766B-4447-9B98-9C7EE9D1FC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ko-KR" sz="4400" b="1" i="1" baseline="0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98F4AE62-630F-4643-B915-20447D86B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" name="Rectangle 1027">
              <a:extLst>
                <a:ext uri="{FF2B5EF4-FFF2-40B4-BE49-F238E27FC236}">
                  <a16:creationId xmlns:a16="http://schemas.microsoft.com/office/drawing/2014/main" id="{42E0B1E1-1B0B-4BEC-9637-1BFB75440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11" name="Text Box 1036">
              <a:extLst>
                <a:ext uri="{FF2B5EF4-FFF2-40B4-BE49-F238E27FC236}">
                  <a16:creationId xmlns:a16="http://schemas.microsoft.com/office/drawing/2014/main" id="{04C6973B-E197-4575-81F5-2DEA484C848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1521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2" name="그룹 13">
              <a:extLst>
                <a:ext uri="{FF2B5EF4-FFF2-40B4-BE49-F238E27FC236}">
                  <a16:creationId xmlns:a16="http://schemas.microsoft.com/office/drawing/2014/main" id="{3C019340-D02F-4FCC-AC91-75AB59AFDBB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3" name="Rectangle 1028">
                <a:extLst>
                  <a:ext uri="{FF2B5EF4-FFF2-40B4-BE49-F238E27FC236}">
                    <a16:creationId xmlns:a16="http://schemas.microsoft.com/office/drawing/2014/main" id="{EF658201-AA0A-4532-95DF-66A33DE55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  <a:buClr>
                    <a:srgbClr val="660066"/>
                  </a:buClr>
                  <a:buFont typeface="Wingdings" panose="05000000000000000000" pitchFamily="2" charset="2"/>
                  <a:buNone/>
                  <a:defRPr/>
                </a:pPr>
                <a:endParaRPr lang="ko-KR" altLang="en-US"/>
              </a:p>
            </p:txBody>
          </p:sp>
          <p:pic>
            <p:nvPicPr>
              <p:cNvPr id="14" name="Picture 72" descr="2">
                <a:extLst>
                  <a:ext uri="{FF2B5EF4-FFF2-40B4-BE49-F238E27FC236}">
                    <a16:creationId xmlns:a16="http://schemas.microsoft.com/office/drawing/2014/main" id="{6B5EB1C3-6A68-4137-912A-2D030A77C38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04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579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15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390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9736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9622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892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0128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2919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5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360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767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>
            <a:extLst>
              <a:ext uri="{FF2B5EF4-FFF2-40B4-BE49-F238E27FC236}">
                <a16:creationId xmlns:a16="http://schemas.microsoft.com/office/drawing/2014/main" id="{DF46CBF3-FDBB-4564-A6B1-CB906F2B2A7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53707BA6-F335-442B-8F65-2BC8041E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7C531544-6623-41FD-99A6-CC3736238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4BFCC41-4419-4587-AA1E-F7336439E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9ACCB066-9562-4E97-BFDB-74E584F5E1B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15250" y="542925"/>
            <a:ext cx="1028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600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11222AB6-BA8B-4FD7-8E26-CDE67DD4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hyperlink" Target="200301.wm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200401.avi" TargetMode="External"/><Relationship Id="rId5" Type="http://schemas.openxmlformats.org/officeDocument/2006/relationships/image" Target="../media/image33.png"/><Relationship Id="rId4" Type="http://schemas.openxmlformats.org/officeDocument/2006/relationships/hyperlink" Target="200302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F25C5B-473E-4E89-BCC7-C8F99B5C16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Ray Tracing</a:t>
            </a:r>
          </a:p>
        </p:txBody>
      </p:sp>
      <p:sp>
        <p:nvSpPr>
          <p:cNvPr id="5123" name="부제목 1">
            <a:extLst>
              <a:ext uri="{FF2B5EF4-FFF2-40B4-BE49-F238E27FC236}">
                <a16:creationId xmlns:a16="http://schemas.microsoft.com/office/drawing/2014/main" id="{D8C732C2-B202-4AF5-AB5B-DE2EBF898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01C57426-5A4C-42F9-A9E9-0DE534B9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500313"/>
            <a:ext cx="4292600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B76C713E-95A9-45B2-AC75-548AEC094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Basic Ray Tracing Algorithm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4BD9F8A-07CD-46B3-AEF7-E029D7321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 each pixel ray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Primary ray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Test each surface if it is intersected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anose="020B0600000101010101" pitchFamily="50" charset="-127"/>
              </a:rPr>
              <a:t>Intersected : secondary ray</a:t>
            </a:r>
          </a:p>
          <a:p>
            <a:pPr lvl="2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Reflection ray</a:t>
            </a:r>
          </a:p>
          <a:p>
            <a:pPr lvl="2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anose="020B0600000101010101" pitchFamily="50" charset="-127"/>
              </a:rPr>
              <a:t>Transmission ray : transparent objects</a:t>
            </a:r>
          </a:p>
        </p:txBody>
      </p:sp>
      <p:sp>
        <p:nvSpPr>
          <p:cNvPr id="132101" name="Line 5">
            <a:extLst>
              <a:ext uri="{FF2B5EF4-FFF2-40B4-BE49-F238E27FC236}">
                <a16:creationId xmlns:a16="http://schemas.microsoft.com/office/drawing/2014/main" id="{3299C1EE-784B-4A9C-A589-4A63C1496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4373563"/>
            <a:ext cx="16002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434120F8-11EF-4181-A354-8F73E33E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500313"/>
            <a:ext cx="4292600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>
            <a:extLst>
              <a:ext uri="{FF2B5EF4-FFF2-40B4-BE49-F238E27FC236}">
                <a16:creationId xmlns:a16="http://schemas.microsoft.com/office/drawing/2014/main" id="{00118264-5563-4F88-8246-0AADEBE2B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 each pixel ray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anose="020B0600000101010101" pitchFamily="50" charset="-127"/>
              </a:rPr>
              <a:t>Primary ray</a:t>
            </a:r>
          </a:p>
          <a:p>
            <a:pPr lvl="2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anose="020B0600000101010101" pitchFamily="50" charset="-127"/>
              </a:rPr>
              <a:t>Test each surface if it is intersected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Intersected : secondary ray</a:t>
            </a:r>
          </a:p>
          <a:p>
            <a:pPr lvl="2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Reflection ray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Transmission ray : transparent objects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35558B3-6B0E-4007-80ED-4B1E4C30B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Basic Ray Tracing Algorithm</a:t>
            </a:r>
          </a:p>
        </p:txBody>
      </p:sp>
      <p:grpSp>
        <p:nvGrpSpPr>
          <p:cNvPr id="25605" name="그룹 8">
            <a:extLst>
              <a:ext uri="{FF2B5EF4-FFF2-40B4-BE49-F238E27FC236}">
                <a16:creationId xmlns:a16="http://schemas.microsoft.com/office/drawing/2014/main" id="{5F612970-EF80-4D21-8C69-66F6559491FC}"/>
              </a:ext>
            </a:extLst>
          </p:cNvPr>
          <p:cNvGrpSpPr>
            <a:grpSpLocks/>
          </p:cNvGrpSpPr>
          <p:nvPr/>
        </p:nvGrpSpPr>
        <p:grpSpPr bwMode="auto">
          <a:xfrm>
            <a:off x="7578725" y="3808413"/>
            <a:ext cx="884238" cy="771525"/>
            <a:chOff x="7570817" y="3800483"/>
            <a:chExt cx="884236" cy="771525"/>
          </a:xfrm>
        </p:grpSpPr>
        <p:sp>
          <p:nvSpPr>
            <p:cNvPr id="133125" name="Freeform 5">
              <a:extLst>
                <a:ext uri="{FF2B5EF4-FFF2-40B4-BE49-F238E27FC236}">
                  <a16:creationId xmlns:a16="http://schemas.microsoft.com/office/drawing/2014/main" id="{4E1A697D-57D1-48D7-B178-D6B8C5513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717" y="4486283"/>
              <a:ext cx="795336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54"/>
                </a:cxn>
                <a:cxn ang="0">
                  <a:pos x="501" y="51"/>
                </a:cxn>
              </a:cxnLst>
              <a:rect l="0" t="0" r="r" b="b"/>
              <a:pathLst>
                <a:path w="501" h="54">
                  <a:moveTo>
                    <a:pt x="0" y="0"/>
                  </a:moveTo>
                  <a:lnTo>
                    <a:pt x="102" y="54"/>
                  </a:lnTo>
                  <a:lnTo>
                    <a:pt x="501" y="51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3126" name="Line 6">
              <a:extLst>
                <a:ext uri="{FF2B5EF4-FFF2-40B4-BE49-F238E27FC236}">
                  <a16:creationId xmlns:a16="http://schemas.microsoft.com/office/drawing/2014/main" id="{B608DB22-0CBC-4DDD-B449-A8ACF5166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70817" y="3800483"/>
              <a:ext cx="76200" cy="6858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F2D1BB-EF77-47F6-9D35-C98A4FA3B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Tracing Tree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F3F3B0B-B8A6-4569-A920-F4C9593EE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Ray tracing tree represents illumination computation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One branch </a:t>
            </a:r>
            <a:r>
              <a:rPr lang="en-US" altLang="ko-KR" sz="2000"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>
                <a:ea typeface="굴림" panose="020B0600000101010101" pitchFamily="50" charset="-127"/>
              </a:rPr>
              <a:t> r</a:t>
            </a:r>
            <a:r>
              <a:rPr lang="en-US" altLang="ko-KR" sz="2000">
                <a:ea typeface="굴림" panose="020B0600000101010101" pitchFamily="50" charset="-127"/>
                <a:sym typeface="Wingdings" panose="05000000000000000000" pitchFamily="2" charset="2"/>
              </a:rPr>
              <a:t>eflection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  <a:sym typeface="Wingdings" panose="05000000000000000000" pitchFamily="2" charset="2"/>
              </a:rPr>
              <a:t>The other branch  transmission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  <a:sym typeface="Wingdings" panose="05000000000000000000" pitchFamily="2" charset="2"/>
              </a:rPr>
              <a:t>Terminated  </a:t>
            </a:r>
            <a:r>
              <a:rPr lang="en-US" altLang="ko-KR" sz="2000">
                <a:ea typeface="굴림" panose="020B0600000101010101" pitchFamily="50" charset="-127"/>
              </a:rPr>
              <a:t>reach the preset maximum or strike a light source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0C6F4B86-2795-4919-8787-9EF50435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3046413"/>
            <a:ext cx="3675062" cy="34305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1BC4C331-78E8-49AA-9043-8846C051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46413"/>
            <a:ext cx="3541713" cy="34305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50" name="Text Box 6">
            <a:extLst>
              <a:ext uri="{FF2B5EF4-FFF2-40B4-BE49-F238E27FC236}">
                <a16:creationId xmlns:a16="http://schemas.microsoft.com/office/drawing/2014/main" id="{D24D071D-7057-40BF-AC1C-2143D317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85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Scene</a:t>
            </a:r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943D4F8A-CAD4-4E67-925A-0E4CCFC4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3048000"/>
            <a:ext cx="118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0"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Ray 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80C38F4-AA39-49CF-AA15-E5F6FDF0D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Tracing Tree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E8383F-6E6E-42D8-89C2-E8435E6C1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Pixel intensity </a:t>
            </a:r>
            <a:r>
              <a:rPr lang="en-US" altLang="ko-KR" sz="2400"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  <a:sym typeface="Wingdings" panose="05000000000000000000" pitchFamily="2" charset="2"/>
              </a:rPr>
              <a:t>Sum of intensities at root node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  <a:sym typeface="Wingdings" panose="05000000000000000000" pitchFamily="2" charset="2"/>
              </a:rPr>
              <a:t>Start at terminal node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  <a:sym typeface="Wingdings" panose="05000000000000000000" pitchFamily="2" charset="2"/>
              </a:rPr>
              <a:t>If no surfaces are intersected, the intensity of background </a:t>
            </a:r>
          </a:p>
          <a:p>
            <a:endParaRPr lang="en-US" altLang="ko-KR" sz="2400">
              <a:ea typeface="굴림" panose="020B0600000101010101" pitchFamily="50" charset="-127"/>
            </a:endParaRP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3F513100-6C42-470A-AF73-AB9D9BDE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063875"/>
            <a:ext cx="3675062" cy="34305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3" name="Text Box 5">
            <a:extLst>
              <a:ext uri="{FF2B5EF4-FFF2-40B4-BE49-F238E27FC236}">
                <a16:creationId xmlns:a16="http://schemas.microsoft.com/office/drawing/2014/main" id="{B9E94AF5-EA3D-410A-80D9-1BE881A7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85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Scene</a:t>
            </a:r>
          </a:p>
        </p:txBody>
      </p:sp>
      <p:grpSp>
        <p:nvGrpSpPr>
          <p:cNvPr id="29702" name="그룹 18">
            <a:extLst>
              <a:ext uri="{FF2B5EF4-FFF2-40B4-BE49-F238E27FC236}">
                <a16:creationId xmlns:a16="http://schemas.microsoft.com/office/drawing/2014/main" id="{461AACB2-B226-4E1C-9DF2-A3893C7EE62A}"/>
              </a:ext>
            </a:extLst>
          </p:cNvPr>
          <p:cNvGrpSpPr>
            <a:grpSpLocks/>
          </p:cNvGrpSpPr>
          <p:nvPr/>
        </p:nvGrpSpPr>
        <p:grpSpPr bwMode="auto">
          <a:xfrm>
            <a:off x="5011738" y="3022600"/>
            <a:ext cx="3632200" cy="3478213"/>
            <a:chOff x="5029199" y="3048000"/>
            <a:chExt cx="3549160" cy="3454612"/>
          </a:xfrm>
        </p:grpSpPr>
        <p:graphicFrame>
          <p:nvGraphicFramePr>
            <p:cNvPr id="29703" name="Object 2">
              <a:extLst>
                <a:ext uri="{FF2B5EF4-FFF2-40B4-BE49-F238E27FC236}">
                  <a16:creationId xmlns:a16="http://schemas.microsoft.com/office/drawing/2014/main" id="{055C7705-3E61-40A1-86D3-0994E4631C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9199" y="3071812"/>
            <a:ext cx="3549160" cy="343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Image" r:id="rId5" imgW="4561948" imgH="4409460" progId="Photoshop.Image.8">
                    <p:embed/>
                  </p:oleObj>
                </mc:Choice>
                <mc:Fallback>
                  <p:oleObj name="Image" r:id="rId5" imgW="4561948" imgH="4409460" progId="Photoshop.Image.8">
                    <p:embed/>
                    <p:pic>
                      <p:nvPicPr>
                        <p:cNvPr id="29703" name="Object 2">
                          <a:extLst>
                            <a:ext uri="{FF2B5EF4-FFF2-40B4-BE49-F238E27FC236}">
                              <a16:creationId xmlns:a16="http://schemas.microsoft.com/office/drawing/2014/main" id="{055C7705-3E61-40A1-86D3-0994E4631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199" y="3071812"/>
                          <a:ext cx="3549160" cy="343080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5" name="Text Box 7">
              <a:extLst>
                <a:ext uri="{FF2B5EF4-FFF2-40B4-BE49-F238E27FC236}">
                  <a16:creationId xmlns:a16="http://schemas.microsoft.com/office/drawing/2014/main" id="{A4B90AC4-7BC1-45BC-BDD1-3BD20E621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394" y="3048000"/>
              <a:ext cx="1188224" cy="397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spcBef>
                  <a:spcPct val="50000"/>
                </a:spcBef>
                <a:defRPr/>
              </a:pPr>
              <a:r>
                <a:rPr kumimoji="0" lang="en-US" altLang="ko-KR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charset="-127"/>
                </a:rPr>
                <a:t>Ray Tree</a:t>
              </a:r>
            </a:p>
          </p:txBody>
        </p:sp>
        <p:sp>
          <p:nvSpPr>
            <p:cNvPr id="135176" name="Line 8">
              <a:extLst>
                <a:ext uri="{FF2B5EF4-FFF2-40B4-BE49-F238E27FC236}">
                  <a16:creationId xmlns:a16="http://schemas.microsoft.com/office/drawing/2014/main" id="{7BEF8A2B-11F5-4A96-AA77-4DB2613E3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77814" y="5714248"/>
              <a:ext cx="304036" cy="381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5177" name="Line 9">
              <a:extLst>
                <a:ext uri="{FF2B5EF4-FFF2-40B4-BE49-F238E27FC236}">
                  <a16:creationId xmlns:a16="http://schemas.microsoft.com/office/drawing/2014/main" id="{EEBDF644-1EBD-4E6A-B2C3-DBA215F47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4199" y="4924307"/>
              <a:ext cx="324202" cy="409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5178" name="Line 10">
              <a:extLst>
                <a:ext uri="{FF2B5EF4-FFF2-40B4-BE49-F238E27FC236}">
                  <a16:creationId xmlns:a16="http://schemas.microsoft.com/office/drawing/2014/main" id="{3BDD6196-8BA5-40DF-82D2-EEAA0FCBE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7274" y="4952688"/>
              <a:ext cx="304036" cy="381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5179" name="Line 11">
              <a:extLst>
                <a:ext uri="{FF2B5EF4-FFF2-40B4-BE49-F238E27FC236}">
                  <a16:creationId xmlns:a16="http://schemas.microsoft.com/office/drawing/2014/main" id="{8B93E0A4-22F1-414D-B0D7-2C2FF3E9A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1581" y="4943227"/>
              <a:ext cx="305587" cy="381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5180" name="Line 12">
              <a:extLst>
                <a:ext uri="{FF2B5EF4-FFF2-40B4-BE49-F238E27FC236}">
                  <a16:creationId xmlns:a16="http://schemas.microsoft.com/office/drawing/2014/main" id="{0EA7EA2C-F539-46C1-B8F5-3CACF04BB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30044" y="4113868"/>
              <a:ext cx="837651" cy="457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5181" name="Line 13">
              <a:extLst>
                <a:ext uri="{FF2B5EF4-FFF2-40B4-BE49-F238E27FC236}">
                  <a16:creationId xmlns:a16="http://schemas.microsoft.com/office/drawing/2014/main" id="{B651DA71-7948-410F-88B9-1F747FDD2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814" y="4113868"/>
              <a:ext cx="839202" cy="457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5182" name="Line 14">
              <a:extLst>
                <a:ext uri="{FF2B5EF4-FFF2-40B4-BE49-F238E27FC236}">
                  <a16:creationId xmlns:a16="http://schemas.microsoft.com/office/drawing/2014/main" id="{1D66192A-EFB4-4482-B08C-9988E5605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6640" y="3410647"/>
              <a:ext cx="0" cy="304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5183" name="Text Box 15">
              <a:extLst>
                <a:ext uri="{FF2B5EF4-FFF2-40B4-BE49-F238E27FC236}">
                  <a16:creationId xmlns:a16="http://schemas.microsoft.com/office/drawing/2014/main" id="{A96B5A20-E513-483D-A89A-C00279165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944" y="6095816"/>
              <a:ext cx="494835" cy="304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charset="-127"/>
                </a:rPr>
                <a:t>Iback</a:t>
              </a:r>
            </a:p>
          </p:txBody>
        </p:sp>
        <p:sp>
          <p:nvSpPr>
            <p:cNvPr id="135184" name="Text Box 16">
              <a:extLst>
                <a:ext uri="{FF2B5EF4-FFF2-40B4-BE49-F238E27FC236}">
                  <a16:creationId xmlns:a16="http://schemas.microsoft.com/office/drawing/2014/main" id="{153511F5-8288-43D9-8A48-9A638BE01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4412" y="5334256"/>
              <a:ext cx="493284" cy="304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charset="-127"/>
                </a:rPr>
                <a:t>Iback</a:t>
              </a:r>
            </a:p>
          </p:txBody>
        </p:sp>
        <p:sp>
          <p:nvSpPr>
            <p:cNvPr id="135185" name="Text Box 17">
              <a:extLst>
                <a:ext uri="{FF2B5EF4-FFF2-40B4-BE49-F238E27FC236}">
                  <a16:creationId xmlns:a16="http://schemas.microsoft.com/office/drawing/2014/main" id="{518D74B9-E607-44D8-A3E1-6F0FB5AC2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2" y="5334256"/>
              <a:ext cx="493284" cy="304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charset="-127"/>
                </a:rPr>
                <a:t>Iback</a:t>
              </a:r>
            </a:p>
          </p:txBody>
        </p:sp>
        <p:sp>
          <p:nvSpPr>
            <p:cNvPr id="135186" name="Text Box 18">
              <a:extLst>
                <a:ext uri="{FF2B5EF4-FFF2-40B4-BE49-F238E27FC236}">
                  <a16:creationId xmlns:a16="http://schemas.microsoft.com/office/drawing/2014/main" id="{7E2326BF-3263-4CAA-BA6D-75C8535FE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007" y="3085841"/>
              <a:ext cx="493284" cy="304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굴림" charset="-127"/>
                </a:rPr>
                <a:t>Ipixel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D81CE60-EB29-43E8-B632-6C9087C45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Transparency (1/2)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D860D60-2EE6-40C2-9A62-27D02E579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Trace secondary ray in direction of refraction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C483B740-D16A-4ED0-A06E-5C0B4B21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43175"/>
            <a:ext cx="360203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9" name="Object 2">
            <a:extLst>
              <a:ext uri="{FF2B5EF4-FFF2-40B4-BE49-F238E27FC236}">
                <a16:creationId xmlns:a16="http://schemas.microsoft.com/office/drawing/2014/main" id="{C72EA0AA-4E17-4495-928A-116EE8523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3924300" imgH="279400" progId="Equation.3">
                  <p:embed/>
                </p:oleObj>
              </mc:Choice>
              <mc:Fallback>
                <p:oleObj name="Equation" r:id="rId5" imgW="3924300" imgH="279400" progId="Equation.3">
                  <p:embed/>
                  <p:pic>
                    <p:nvPicPr>
                      <p:cNvPr id="31749" name="Object 2">
                        <a:extLst>
                          <a:ext uri="{FF2B5EF4-FFF2-40B4-BE49-F238E27FC236}">
                            <a16:creationId xmlns:a16="http://schemas.microsoft.com/office/drawing/2014/main" id="{C72EA0AA-4E17-4495-928A-116EE8523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6">
            <a:extLst>
              <a:ext uri="{FF2B5EF4-FFF2-40B4-BE49-F238E27FC236}">
                <a16:creationId xmlns:a16="http://schemas.microsoft.com/office/drawing/2014/main" id="{41E9F006-10FC-4E29-815C-05523F608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4821238"/>
            <a:ext cx="1963738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Radiance for</a:t>
            </a:r>
          </a:p>
          <a:p>
            <a:pPr algn="ctr" eaLnBrk="1" hangingPunct="1">
              <a:defRPr/>
            </a:pPr>
            <a:r>
              <a:rPr kumimoji="0"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refraction ray</a:t>
            </a:r>
          </a:p>
        </p:txBody>
      </p:sp>
      <p:sp>
        <p:nvSpPr>
          <p:cNvPr id="163847" name="Line 7">
            <a:extLst>
              <a:ext uri="{FF2B5EF4-FFF2-40B4-BE49-F238E27FC236}">
                <a16:creationId xmlns:a16="http://schemas.microsoft.com/office/drawing/2014/main" id="{7702DBCB-27CA-403D-934C-CA351781D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5963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63848" name="Freeform 8">
            <a:extLst>
              <a:ext uri="{FF2B5EF4-FFF2-40B4-BE49-F238E27FC236}">
                <a16:creationId xmlns:a16="http://schemas.microsoft.com/office/drawing/2014/main" id="{FC1E7D1C-AD11-4D08-A9A9-87CC3ED128A0}"/>
              </a:ext>
            </a:extLst>
          </p:cNvPr>
          <p:cNvSpPr>
            <a:spLocks/>
          </p:cNvSpPr>
          <p:nvPr/>
        </p:nvSpPr>
        <p:spPr bwMode="auto">
          <a:xfrm>
            <a:off x="5133975" y="4076700"/>
            <a:ext cx="795338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2" y="54"/>
              </a:cxn>
              <a:cxn ang="0">
                <a:pos x="501" y="51"/>
              </a:cxn>
            </a:cxnLst>
            <a:rect l="0" t="0" r="r" b="b"/>
            <a:pathLst>
              <a:path w="501" h="54">
                <a:moveTo>
                  <a:pt x="0" y="0"/>
                </a:moveTo>
                <a:lnTo>
                  <a:pt x="102" y="54"/>
                </a:lnTo>
                <a:lnTo>
                  <a:pt x="501" y="51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E6F442C-AD25-45C3-97A3-B6874D7B6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Transparency (2/2)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A6C4BD2-3181-4735-B287-3B61A1EE8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Transparency means the fraction transmitted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K</a:t>
            </a:r>
            <a:r>
              <a:rPr lang="en-US" altLang="ko-KR" baseline="-25000">
                <a:solidFill>
                  <a:srgbClr val="090909"/>
                </a:solidFill>
                <a:ea typeface="굴림" panose="020B0600000101010101" pitchFamily="50" charset="-127"/>
              </a:rPr>
              <a:t>T</a:t>
            </a:r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= 1 if object is translucent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K</a:t>
            </a:r>
            <a:r>
              <a:rPr lang="en-US" altLang="ko-KR" baseline="-25000">
                <a:solidFill>
                  <a:srgbClr val="090909"/>
                </a:solidFill>
                <a:ea typeface="굴림" panose="020B0600000101010101" pitchFamily="50" charset="-127"/>
              </a:rPr>
              <a:t>T</a:t>
            </a:r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= 0 if object is opaque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0 &lt; K</a:t>
            </a:r>
            <a:r>
              <a:rPr lang="en-US" altLang="ko-KR" baseline="-25000">
                <a:solidFill>
                  <a:srgbClr val="090909"/>
                </a:solidFill>
                <a:ea typeface="굴림" panose="020B0600000101010101" pitchFamily="50" charset="-127"/>
              </a:rPr>
              <a:t>T</a:t>
            </a:r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&lt; 1 if object is semi-translucent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468AAF7D-014A-4108-8931-4252DAB1B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3924300" imgH="279400" progId="Equation.3">
                  <p:embed/>
                </p:oleObj>
              </mc:Choice>
              <mc:Fallback>
                <p:oleObj name="Equation" r:id="rId4" imgW="3924300" imgH="279400" progId="Equation.3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id="{468AAF7D-014A-4108-8931-4252DAB1B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>
            <a:extLst>
              <a:ext uri="{FF2B5EF4-FFF2-40B4-BE49-F238E27FC236}">
                <a16:creationId xmlns:a16="http://schemas.microsoft.com/office/drawing/2014/main" id="{2EE62A9A-3149-4F70-A879-6983710D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4645025"/>
            <a:ext cx="2049462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Transparency</a:t>
            </a:r>
          </a:p>
          <a:p>
            <a:pPr algn="ctr" eaLnBrk="1" hangingPunct="1">
              <a:defRPr/>
            </a:pPr>
            <a:r>
              <a:rPr kumimoji="0"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Coefficient</a:t>
            </a:r>
          </a:p>
        </p:txBody>
      </p:sp>
      <p:sp>
        <p:nvSpPr>
          <p:cNvPr id="164870" name="Line 6">
            <a:extLst>
              <a:ext uri="{FF2B5EF4-FFF2-40B4-BE49-F238E27FC236}">
                <a16:creationId xmlns:a16="http://schemas.microsoft.com/office/drawing/2014/main" id="{49E2D6CA-923A-4EA6-88C8-CACB3BE6D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DC826D6-337B-4147-9386-A564BC6EB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Mirror Reflection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0878DEA-B451-49C0-96BD-B02979CB3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Trace secondary ray in direction of mirror reflection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4914B919-5FEC-4E9A-B924-01365564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43175"/>
            <a:ext cx="360203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5" name="Object 2">
            <a:extLst>
              <a:ext uri="{FF2B5EF4-FFF2-40B4-BE49-F238E27FC236}">
                <a16:creationId xmlns:a16="http://schemas.microsoft.com/office/drawing/2014/main" id="{03252016-817F-462A-B75F-6EF4D52D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3924300" imgH="279400" progId="Equation.3">
                  <p:embed/>
                </p:oleObj>
              </mc:Choice>
              <mc:Fallback>
                <p:oleObj name="Equation" r:id="rId5" imgW="3924300" imgH="279400" progId="Equation.3">
                  <p:embed/>
                  <p:pic>
                    <p:nvPicPr>
                      <p:cNvPr id="35845" name="Object 2">
                        <a:extLst>
                          <a:ext uri="{FF2B5EF4-FFF2-40B4-BE49-F238E27FC236}">
                            <a16:creationId xmlns:a16="http://schemas.microsoft.com/office/drawing/2014/main" id="{03252016-817F-462A-B75F-6EF4D52D7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2" name="Text Box 6">
            <a:extLst>
              <a:ext uri="{FF2B5EF4-FFF2-40B4-BE49-F238E27FC236}">
                <a16:creationId xmlns:a16="http://schemas.microsoft.com/office/drawing/2014/main" id="{DE9C5BA6-688C-4923-B918-630E7A612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4267200"/>
            <a:ext cx="1930400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Radiance</a:t>
            </a:r>
          </a:p>
          <a:p>
            <a:pPr algn="ctr" eaLnBrk="1" hangingPunct="1">
              <a:defRPr/>
            </a:pPr>
            <a:r>
              <a:rPr kumimoji="0"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for mirror</a:t>
            </a:r>
          </a:p>
          <a:p>
            <a:pPr algn="ctr" eaLnBrk="1" hangingPunct="1">
              <a:defRPr/>
            </a:pPr>
            <a:r>
              <a:rPr kumimoji="0"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reflection ray</a:t>
            </a:r>
          </a:p>
        </p:txBody>
      </p:sp>
      <p:sp>
        <p:nvSpPr>
          <p:cNvPr id="162823" name="Line 7">
            <a:extLst>
              <a:ext uri="{FF2B5EF4-FFF2-40B4-BE49-F238E27FC236}">
                <a16:creationId xmlns:a16="http://schemas.microsoft.com/office/drawing/2014/main" id="{068E850D-D273-49F8-8096-9827D9827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9025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62824" name="Line 8">
            <a:extLst>
              <a:ext uri="{FF2B5EF4-FFF2-40B4-BE49-F238E27FC236}">
                <a16:creationId xmlns:a16="http://schemas.microsoft.com/office/drawing/2014/main" id="{A2BFEA0F-091F-4BFA-BC43-2CD74E7B94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390900"/>
            <a:ext cx="76200" cy="6858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F4A609B-F0F8-411F-A825-DBE478669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Refractive Transparency (1/2)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82673CC-835F-48E6-9BCA-583D12A45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For thin surfaces, can ignore change in direction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Assume light travels straight through surface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37892" name="Object 2">
            <a:extLst>
              <a:ext uri="{FF2B5EF4-FFF2-40B4-BE49-F238E27FC236}">
                <a16:creationId xmlns:a16="http://schemas.microsoft.com/office/drawing/2014/main" id="{0C69DD26-4BB0-4171-9E64-EA58AA74E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2819400"/>
          <a:ext cx="4029075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Image" r:id="rId4" imgW="4028571" imgH="3257143" progId="">
                  <p:embed/>
                </p:oleObj>
              </mc:Choice>
              <mc:Fallback>
                <p:oleObj name="Image" r:id="rId4" imgW="4028571" imgH="3257143" progId="">
                  <p:embed/>
                  <p:pic>
                    <p:nvPicPr>
                      <p:cNvPr id="37892" name="Object 2">
                        <a:extLst>
                          <a:ext uri="{FF2B5EF4-FFF2-40B4-BE49-F238E27FC236}">
                            <a16:creationId xmlns:a16="http://schemas.microsoft.com/office/drawing/2014/main" id="{0C69DD26-4BB0-4171-9E64-EA58AA74E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819400"/>
                        <a:ext cx="4029075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>
            <a:extLst>
              <a:ext uri="{FF2B5EF4-FFF2-40B4-BE49-F238E27FC236}">
                <a16:creationId xmlns:a16="http://schemas.microsoft.com/office/drawing/2014/main" id="{2C6225B3-F89E-4F09-A4C4-2426A1DA7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3213" y="5626100"/>
          <a:ext cx="1077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482391" imgH="165028" progId="Equation.3">
                  <p:embed/>
                </p:oleObj>
              </mc:Choice>
              <mc:Fallback>
                <p:oleObj name="Equation" r:id="rId6" imgW="482391" imgH="165028" progId="Equation.3">
                  <p:embed/>
                  <p:pic>
                    <p:nvPicPr>
                      <p:cNvPr id="37893" name="Object 3">
                        <a:extLst>
                          <a:ext uri="{FF2B5EF4-FFF2-40B4-BE49-F238E27FC236}">
                            <a16:creationId xmlns:a16="http://schemas.microsoft.com/office/drawing/2014/main" id="{2C6225B3-F89E-4F09-A4C4-2426A1DA7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5626100"/>
                        <a:ext cx="1077912" cy="3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F6EC421-7421-4E26-8ABC-C6B4A3212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Refractive Transparency (2/2)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C8A5058-0EBD-4146-AD59-08BFDD255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 solid objects, apply Snell’s law:</a:t>
            </a:r>
          </a:p>
          <a:p>
            <a:pPr lvl="1"/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</a:rPr>
              <a:t>h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sin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</a:rPr>
              <a:t> = h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sin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endParaRPr lang="en-US" altLang="ko-KR" i="1" baseline="-250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39940" name="Object 2">
            <a:extLst>
              <a:ext uri="{FF2B5EF4-FFF2-40B4-BE49-F238E27FC236}">
                <a16:creationId xmlns:a16="http://schemas.microsoft.com/office/drawing/2014/main" id="{0A292B69-A54F-48C7-8FCE-DB641D4E1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2524125"/>
          <a:ext cx="386715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Image" r:id="rId4" imgW="3866667" imgH="2580952" progId="">
                  <p:embed/>
                </p:oleObj>
              </mc:Choice>
              <mc:Fallback>
                <p:oleObj name="Image" r:id="rId4" imgW="3866667" imgH="2580952" progId="">
                  <p:embed/>
                  <p:pic>
                    <p:nvPicPr>
                      <p:cNvPr id="39940" name="Object 2">
                        <a:extLst>
                          <a:ext uri="{FF2B5EF4-FFF2-40B4-BE49-F238E27FC236}">
                            <a16:creationId xmlns:a16="http://schemas.microsoft.com/office/drawing/2014/main" id="{0A292B69-A54F-48C7-8FCE-DB641D4E1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524125"/>
                        <a:ext cx="3867150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>
            <a:extLst>
              <a:ext uri="{FF2B5EF4-FFF2-40B4-BE49-F238E27FC236}">
                <a16:creationId xmlns:a16="http://schemas.microsoft.com/office/drawing/2014/main" id="{47F0FF7F-A0A0-4CBE-9FDA-080BE7878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5334000"/>
          <a:ext cx="45386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2032000" imgH="431800" progId="Equation.3">
                  <p:embed/>
                </p:oleObj>
              </mc:Choice>
              <mc:Fallback>
                <p:oleObj name="Equation" r:id="rId6" imgW="2032000" imgH="431800" progId="Equation.3">
                  <p:embed/>
                  <p:pic>
                    <p:nvPicPr>
                      <p:cNvPr id="39941" name="Object 3">
                        <a:extLst>
                          <a:ext uri="{FF2B5EF4-FFF2-40B4-BE49-F238E27FC236}">
                            <a16:creationId xmlns:a16="http://schemas.microsoft.com/office/drawing/2014/main" id="{47F0FF7F-A0A0-4CBE-9FDA-080BE7878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334000"/>
                        <a:ext cx="4538663" cy="968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E437AAC4-0CF0-4586-87F1-5A328B64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Pseudocode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899AF3-EAE2-4C2B-856D-246B8DCCBBA6}"/>
              </a:ext>
            </a:extLst>
          </p:cNvPr>
          <p:cNvSpPr txBox="1">
            <a:spLocks/>
          </p:cNvSpPr>
          <p:nvPr/>
        </p:nvSpPr>
        <p:spPr bwMode="auto">
          <a:xfrm>
            <a:off x="533400" y="1447800"/>
            <a:ext cx="8153400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ko-KR" altLang="en-US" sz="2000" kern="0" baseline="0" dirty="0">
              <a:solidFill>
                <a:schemeClr val="tx1"/>
              </a:solidFill>
              <a:latin typeface="+mn-lt"/>
              <a:ea typeface="굴림" charset="-127"/>
            </a:endParaRPr>
          </a:p>
        </p:txBody>
      </p:sp>
      <p:sp>
        <p:nvSpPr>
          <p:cNvPr id="41988" name="내용 개체 틀 2">
            <a:extLst>
              <a:ext uri="{FF2B5EF4-FFF2-40B4-BE49-F238E27FC236}">
                <a16:creationId xmlns:a16="http://schemas.microsoft.com/office/drawing/2014/main" id="{3AD2974B-DB07-401A-9CDF-84E21FA3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8" y="1919288"/>
            <a:ext cx="81534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Image RayCast(Camera camera, Scene scene, int width, int height)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Image image = new Image(width, height);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for (int i = 0; i &lt; width;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	for (int j = 0; j &lt; height; j++)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		Ray ray = ConstructRayThroughPixel(camera, i, j);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		Intersection hit = FindIntersection(ray, scene);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		image[i][j] = GetColor(hit);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	return image;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}</a:t>
            </a:r>
            <a:endParaRPr lang="ko-KR" altLang="en-US"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7">
            <a:extLst>
              <a:ext uri="{FF2B5EF4-FFF2-40B4-BE49-F238E27FC236}">
                <a16:creationId xmlns:a16="http://schemas.microsoft.com/office/drawing/2014/main" id="{1B994540-D1AE-4ADC-B233-1BD08305AA45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2979738"/>
            <a:ext cx="4143375" cy="3556000"/>
            <a:chOff x="1428750" y="2979553"/>
            <a:chExt cx="4143382" cy="3556186"/>
          </a:xfrm>
        </p:grpSpPr>
        <p:pic>
          <p:nvPicPr>
            <p:cNvPr id="7173" name="Picture 2">
              <a:extLst>
                <a:ext uri="{FF2B5EF4-FFF2-40B4-BE49-F238E27FC236}">
                  <a16:creationId xmlns:a16="http://schemas.microsoft.com/office/drawing/2014/main" id="{E544770C-77AA-40A5-A207-D91193FE1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0" y="2979553"/>
              <a:ext cx="4143382" cy="355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955AB4-4A69-40E2-944F-79CF53B1B8D0}"/>
                </a:ext>
              </a:extLst>
            </p:cNvPr>
            <p:cNvSpPr/>
            <p:nvPr/>
          </p:nvSpPr>
          <p:spPr bwMode="auto">
            <a:xfrm>
              <a:off x="1928814" y="4097211"/>
              <a:ext cx="214312" cy="7144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A5E425-6E90-4883-9450-6B00100F19D8}"/>
                </a:ext>
              </a:extLst>
            </p:cNvPr>
            <p:cNvSpPr/>
            <p:nvPr/>
          </p:nvSpPr>
          <p:spPr bwMode="auto">
            <a:xfrm>
              <a:off x="1928814" y="4416315"/>
              <a:ext cx="214312" cy="7144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27F7DC-476C-4066-A4D7-7CFD01E3B85B}"/>
                </a:ext>
              </a:extLst>
            </p:cNvPr>
            <p:cNvSpPr/>
            <p:nvPr/>
          </p:nvSpPr>
          <p:spPr bwMode="auto">
            <a:xfrm>
              <a:off x="1928814" y="4382976"/>
              <a:ext cx="214312" cy="7144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sp>
        <p:nvSpPr>
          <p:cNvPr id="7171" name="제목 1">
            <a:extLst>
              <a:ext uri="{FF2B5EF4-FFF2-40B4-BE49-F238E27FC236}">
                <a16:creationId xmlns:a16="http://schemas.microsoft.com/office/drawing/2014/main" id="{5CEA8318-63B3-4967-8B60-42FB27D3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3D Rendering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7172" name="내용 개체 틀 2">
            <a:extLst>
              <a:ext uri="{FF2B5EF4-FFF2-40B4-BE49-F238E27FC236}">
                <a16:creationId xmlns:a16="http://schemas.microsoft.com/office/drawing/2014/main" id="{F13BB9A5-7882-451E-8050-F3C7F5C1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color of each pixel on the view plane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Depends on the radiance emanating from visible surfaces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Simplest method is ray tracing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>
            <a:extLst>
              <a:ext uri="{FF2B5EF4-FFF2-40B4-BE49-F238E27FC236}">
                <a16:creationId xmlns:a16="http://schemas.microsoft.com/office/drawing/2014/main" id="{70807AEC-A100-4F64-9B3D-19FBEC05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133600"/>
            <a:ext cx="6143625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제목 1">
            <a:extLst>
              <a:ext uri="{FF2B5EF4-FFF2-40B4-BE49-F238E27FC236}">
                <a16:creationId xmlns:a16="http://schemas.microsoft.com/office/drawing/2014/main" id="{04682E48-0AD5-4193-B01F-60FBE7C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Ray Construction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4036" name="내용 개체 틀 2">
            <a:extLst>
              <a:ext uri="{FF2B5EF4-FFF2-40B4-BE49-F238E27FC236}">
                <a16:creationId xmlns:a16="http://schemas.microsoft.com/office/drawing/2014/main" id="{021CF9C9-DE8C-4947-9BA6-4710C424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 each sample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Construct ray through a pixel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2A09C00C-E67E-4AD3-BECD-019207A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Miscellaneous Issues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FFB6C4EE-9380-4B06-9431-4FB1A114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Intersections with geometric primitives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Sphere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Triangle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Groups of primitives (scene)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Acceleration techniques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Adaptive depth control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Bounding volume hierarchies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First-hit speedup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Spatial partitions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Uniform grids / octrees / BSP trees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8E0CD63B-636E-453A-9AEA-5F251770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Ray-Sphere Intersection (1/2)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F9DEF209-3787-4038-9BDD-09B44842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: P = P</a:t>
            </a:r>
            <a:r>
              <a:rPr lang="en-US" altLang="ko-KR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 + tV</a:t>
            </a:r>
          </a:p>
          <a:p>
            <a:r>
              <a:rPr lang="en-US" altLang="ko-KR">
                <a:ea typeface="굴림" panose="020B0600000101010101" pitchFamily="50" charset="-127"/>
              </a:rPr>
              <a:t>Sphere : |P - C|</a:t>
            </a:r>
            <a:r>
              <a:rPr lang="en-US" altLang="ko-KR" baseline="30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 - r</a:t>
            </a:r>
            <a:r>
              <a:rPr lang="en-US" altLang="ko-KR" baseline="30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 = 0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A990A443-5A57-483D-885D-53CC948E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071813"/>
            <a:ext cx="58578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FD7B7425-74D7-4A6B-80AB-149B8299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Ray-Sphere Intersection (2/2)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E550772C-C9CA-4D6D-B2FC-DB6E2D49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: P = P</a:t>
            </a:r>
            <a:r>
              <a:rPr lang="en-US" altLang="ko-KR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 + tV, sphere : |P - C|</a:t>
            </a:r>
            <a:r>
              <a:rPr lang="en-US" altLang="ko-KR" baseline="30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 - r</a:t>
            </a:r>
            <a:r>
              <a:rPr lang="en-US" altLang="ko-KR" baseline="30000">
                <a:ea typeface="굴림" panose="020B0600000101010101" pitchFamily="50" charset="-127"/>
              </a:rPr>
              <a:t>2 </a:t>
            </a:r>
            <a:r>
              <a:rPr lang="en-US" altLang="ko-KR">
                <a:ea typeface="굴림" panose="020B0600000101010101" pitchFamily="50" charset="-127"/>
              </a:rPr>
              <a:t>= 0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|</a:t>
            </a:r>
            <a:r>
              <a:rPr lang="en-US" altLang="ko-KR" b="1">
                <a:ea typeface="굴림" panose="020B0600000101010101" pitchFamily="50" charset="-127"/>
              </a:rPr>
              <a:t>P</a:t>
            </a:r>
            <a:r>
              <a:rPr lang="en-US" altLang="ko-KR" b="1" baseline="-25000">
                <a:ea typeface="굴림" panose="020B0600000101010101" pitchFamily="50" charset="-127"/>
              </a:rPr>
              <a:t>0</a:t>
            </a:r>
            <a:r>
              <a:rPr lang="en-US" altLang="ko-KR" b="1">
                <a:ea typeface="굴림" panose="020B0600000101010101" pitchFamily="50" charset="-127"/>
              </a:rPr>
              <a:t> + tV </a:t>
            </a:r>
            <a:r>
              <a:rPr lang="en-US" altLang="ko-KR">
                <a:ea typeface="굴림" panose="020B0600000101010101" pitchFamily="50" charset="-127"/>
              </a:rPr>
              <a:t>- C|</a:t>
            </a:r>
            <a:r>
              <a:rPr lang="en-US" altLang="ko-KR" baseline="30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 - r</a:t>
            </a:r>
            <a:r>
              <a:rPr lang="en-US" altLang="ko-KR" baseline="30000">
                <a:ea typeface="굴림" panose="020B0600000101010101" pitchFamily="50" charset="-127"/>
              </a:rPr>
              <a:t>2 </a:t>
            </a:r>
            <a:r>
              <a:rPr lang="en-US" altLang="ko-KR">
                <a:ea typeface="굴림" panose="020B0600000101010101" pitchFamily="50" charset="-127"/>
              </a:rPr>
              <a:t>= 0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Substituting for P</a:t>
            </a:r>
          </a:p>
          <a:p>
            <a:pPr lvl="3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Solve quadratic equation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at</a:t>
            </a:r>
            <a:r>
              <a:rPr lang="en-US" altLang="ko-KR" baseline="30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 + bt + c = 0, where</a:t>
            </a:r>
          </a:p>
          <a:p>
            <a:pPr lvl="2"/>
            <a:r>
              <a:rPr lang="pt-BR" altLang="ko-KR">
                <a:ea typeface="굴림" panose="020B0600000101010101" pitchFamily="50" charset="-127"/>
              </a:rPr>
              <a:t>a = |V|</a:t>
            </a:r>
            <a:r>
              <a:rPr lang="pt-BR" altLang="ko-KR" baseline="30000">
                <a:ea typeface="굴림" panose="020B0600000101010101" pitchFamily="50" charset="-127"/>
              </a:rPr>
              <a:t>2</a:t>
            </a:r>
            <a:r>
              <a:rPr lang="pt-BR" altLang="ko-KR">
                <a:ea typeface="굴림" panose="020B0600000101010101" pitchFamily="50" charset="-127"/>
              </a:rPr>
              <a:t> = 1	 // if ray direction is normalized</a:t>
            </a:r>
          </a:p>
          <a:p>
            <a:pPr lvl="2"/>
            <a:r>
              <a:rPr lang="pt-BR" altLang="ko-KR">
                <a:ea typeface="굴림" panose="020B0600000101010101" pitchFamily="50" charset="-127"/>
              </a:rPr>
              <a:t>b = 2 V • (P0 - C)</a:t>
            </a:r>
          </a:p>
          <a:p>
            <a:pPr lvl="2"/>
            <a:r>
              <a:rPr lang="pt-BR" altLang="ko-KR">
                <a:ea typeface="굴림" panose="020B0600000101010101" pitchFamily="50" charset="-127"/>
              </a:rPr>
              <a:t>c = |P</a:t>
            </a:r>
            <a:r>
              <a:rPr lang="pt-BR" altLang="ko-KR" baseline="-25000">
                <a:ea typeface="굴림" panose="020B0600000101010101" pitchFamily="50" charset="-127"/>
              </a:rPr>
              <a:t>0</a:t>
            </a:r>
            <a:r>
              <a:rPr lang="pt-BR" altLang="ko-KR">
                <a:ea typeface="굴림" panose="020B0600000101010101" pitchFamily="50" charset="-127"/>
              </a:rPr>
              <a:t> - C|</a:t>
            </a:r>
            <a:r>
              <a:rPr lang="pt-BR" altLang="ko-KR" baseline="30000">
                <a:ea typeface="굴림" panose="020B0600000101010101" pitchFamily="50" charset="-127"/>
              </a:rPr>
              <a:t>2</a:t>
            </a:r>
            <a:r>
              <a:rPr lang="pt-BR" altLang="ko-KR">
                <a:ea typeface="굴림" panose="020B0600000101010101" pitchFamily="50" charset="-127"/>
              </a:rPr>
              <a:t> – r</a:t>
            </a:r>
            <a:r>
              <a:rPr lang="pt-BR" altLang="ko-KR" baseline="30000">
                <a:ea typeface="굴림" panose="020B0600000101010101" pitchFamily="50" charset="-127"/>
              </a:rPr>
              <a:t>2</a:t>
            </a:r>
          </a:p>
          <a:p>
            <a:pPr lvl="3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P = P</a:t>
            </a:r>
            <a:r>
              <a:rPr lang="en-US" altLang="ko-KR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 +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</a:t>
            </a:r>
            <a:r>
              <a:rPr lang="en-US" altLang="ko-KR">
                <a:ea typeface="굴림" panose="020B0600000101010101" pitchFamily="50" charset="-127"/>
              </a:rPr>
              <a:t>V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2B27AF2B-B61F-4433-BB20-0FF4F6C6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487863"/>
            <a:ext cx="3714750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72704845-6462-418E-8E68-6F1BA1CF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Ray-Triangle Intersection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ADDC6F9D-C6E6-48B3-BAE6-144CC513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1. Intersect ray with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2. Check if point is inside triangle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B221809F-C133-49E3-B14E-4C1E0061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527300"/>
            <a:ext cx="4143375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EE2E1FD7-D14A-482C-B996-A8DAE4B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2857500"/>
            <a:ext cx="4754562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제목 1">
            <a:extLst>
              <a:ext uri="{FF2B5EF4-FFF2-40B4-BE49-F238E27FC236}">
                <a16:creationId xmlns:a16="http://schemas.microsoft.com/office/drawing/2014/main" id="{6DE4AF82-A30C-4EEA-8B82-E915BE0F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Ray-Plane Intersection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4276" name="내용 개체 틀 2">
            <a:extLst>
              <a:ext uri="{FF2B5EF4-FFF2-40B4-BE49-F238E27FC236}">
                <a16:creationId xmlns:a16="http://schemas.microsoft.com/office/drawing/2014/main" id="{8141CD2D-8E2E-4419-B4B7-0DA60EA6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: P = P</a:t>
            </a:r>
            <a:r>
              <a:rPr lang="en-US" altLang="ko-KR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 + tV</a:t>
            </a:r>
          </a:p>
          <a:p>
            <a:r>
              <a:rPr lang="en-US" altLang="ko-KR">
                <a:ea typeface="굴림" panose="020B0600000101010101" pitchFamily="50" charset="-127"/>
              </a:rPr>
              <a:t>Plane : P • N + d = 0</a:t>
            </a:r>
          </a:p>
          <a:p>
            <a:pPr lvl="3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b="1">
                <a:ea typeface="굴림" panose="020B0600000101010101" pitchFamily="50" charset="-127"/>
              </a:rPr>
              <a:t>(P</a:t>
            </a:r>
            <a:r>
              <a:rPr lang="en-US" altLang="ko-KR" b="1" baseline="-25000">
                <a:ea typeface="굴림" panose="020B0600000101010101" pitchFamily="50" charset="-127"/>
              </a:rPr>
              <a:t>0</a:t>
            </a:r>
            <a:r>
              <a:rPr lang="en-US" altLang="ko-KR" b="1">
                <a:ea typeface="굴림" panose="020B0600000101010101" pitchFamily="50" charset="-127"/>
              </a:rPr>
              <a:t> + tV)</a:t>
            </a:r>
            <a:r>
              <a:rPr lang="en-US" altLang="ko-KR">
                <a:ea typeface="굴림" panose="020B0600000101010101" pitchFamily="50" charset="-127"/>
              </a:rPr>
              <a:t> • N + d = 0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Substituting for P</a:t>
            </a:r>
          </a:p>
          <a:p>
            <a:pPr lvl="3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Solution</a:t>
            </a:r>
          </a:p>
          <a:p>
            <a:pPr lvl="1"/>
            <a:r>
              <a:rPr lang="pt-BR" altLang="ko-KR">
                <a:ea typeface="굴림" panose="020B0600000101010101" pitchFamily="50" charset="-127"/>
              </a:rPr>
              <a:t>t = -(P</a:t>
            </a:r>
            <a:r>
              <a:rPr lang="pt-BR" altLang="ko-KR" baseline="-25000">
                <a:ea typeface="굴림" panose="020B0600000101010101" pitchFamily="50" charset="-127"/>
              </a:rPr>
              <a:t>0</a:t>
            </a:r>
            <a:r>
              <a:rPr lang="pt-BR" altLang="ko-KR">
                <a:ea typeface="굴림" panose="020B0600000101010101" pitchFamily="50" charset="-127"/>
              </a:rPr>
              <a:t> • N + d) / (V • N)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 = P</a:t>
            </a:r>
            <a:r>
              <a:rPr lang="en-US" altLang="ko-KR" baseline="-25000"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 +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</a:t>
            </a:r>
            <a:r>
              <a:rPr lang="en-US" altLang="ko-KR">
                <a:ea typeface="굴림" panose="020B0600000101010101" pitchFamily="50" charset="-127"/>
              </a:rPr>
              <a:t>V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6">
            <a:extLst>
              <a:ext uri="{FF2B5EF4-FFF2-40B4-BE49-F238E27FC236}">
                <a16:creationId xmlns:a16="http://schemas.microsoft.com/office/drawing/2014/main" id="{B467517A-795B-493F-A7FF-419862E6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000250"/>
            <a:ext cx="45720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제목 1">
            <a:extLst>
              <a:ext uri="{FF2B5EF4-FFF2-40B4-BE49-F238E27FC236}">
                <a16:creationId xmlns:a16="http://schemas.microsoft.com/office/drawing/2014/main" id="{DF1E226E-28BE-4A9A-B895-26EA802C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Implementation :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Ray-Triangle Intersection Revisited</a:t>
            </a: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56324" name="내용 개체 틀 2">
            <a:extLst>
              <a:ext uri="{FF2B5EF4-FFF2-40B4-BE49-F238E27FC236}">
                <a16:creationId xmlns:a16="http://schemas.microsoft.com/office/drawing/2014/main" id="{60BC0A5A-D713-44B5-876A-2D61A7F6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Check if point inside triangle parametrically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Compute </a:t>
            </a:r>
            <a:r>
              <a:rPr lang="el-GR" altLang="ko-KR"/>
              <a:t>α, β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l-GR" altLang="ko-KR"/>
              <a:t>: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P = </a:t>
            </a:r>
            <a:r>
              <a:rPr lang="el-GR" altLang="ko-KR"/>
              <a:t>α (</a:t>
            </a:r>
            <a:r>
              <a:rPr lang="en-US" altLang="ko-KR">
                <a:ea typeface="굴림" panose="020B0600000101010101" pitchFamily="50" charset="-127"/>
              </a:rPr>
              <a:t>T</a:t>
            </a:r>
            <a:r>
              <a:rPr lang="en-US" altLang="ko-KR" baseline="-25000"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-T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 + </a:t>
            </a:r>
            <a:r>
              <a:rPr lang="el-GR" altLang="ko-KR"/>
              <a:t>β (</a:t>
            </a:r>
            <a:r>
              <a:rPr lang="en-US" altLang="ko-KR">
                <a:ea typeface="굴림" panose="020B0600000101010101" pitchFamily="50" charset="-127"/>
              </a:rPr>
              <a:t>T</a:t>
            </a:r>
            <a:r>
              <a:rPr lang="en-US" altLang="ko-KR" baseline="-25000">
                <a:ea typeface="굴림" panose="020B0600000101010101" pitchFamily="50" charset="-127"/>
              </a:rPr>
              <a:t>3</a:t>
            </a:r>
            <a:r>
              <a:rPr lang="en-US" altLang="ko-KR">
                <a:ea typeface="굴림" panose="020B0600000101010101" pitchFamily="50" charset="-127"/>
              </a:rPr>
              <a:t>-T</a:t>
            </a:r>
            <a:r>
              <a:rPr lang="en-US" altLang="ko-KR" baseline="-250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 </a:t>
            </a:r>
            <a:r>
              <a:rPr lang="en-US" altLang="ko-KR">
                <a:solidFill>
                  <a:srgbClr val="C00000"/>
                </a:solidFill>
                <a:ea typeface="굴림" panose="020B0600000101010101" pitchFamily="50" charset="-127"/>
              </a:rPr>
              <a:t>+ T</a:t>
            </a:r>
            <a:r>
              <a:rPr lang="en-US" altLang="ko-KR" baseline="-25000">
                <a:solidFill>
                  <a:srgbClr val="C00000"/>
                </a:solidFill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Check if point inside triangle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0 ≤ </a:t>
            </a:r>
            <a:r>
              <a:rPr lang="el-GR" altLang="ko-KR"/>
              <a:t>α ≤ 1 </a:t>
            </a:r>
            <a:r>
              <a:rPr lang="en-US" altLang="ko-KR">
                <a:ea typeface="굴림" panose="020B0600000101010101" pitchFamily="50" charset="-127"/>
              </a:rPr>
              <a:t>and 0 ≤ </a:t>
            </a:r>
            <a:r>
              <a:rPr lang="el-GR" altLang="ko-KR"/>
              <a:t>β ≤ 1</a:t>
            </a:r>
          </a:p>
          <a:p>
            <a:pPr lvl="2"/>
            <a:r>
              <a:rPr lang="el-GR" altLang="ko-KR"/>
              <a:t>α + β ≤ 1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64D14C1A-BC15-4936-BF72-FA6E8348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Implementation :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Other Ray-Primitive Intersections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FB49706F-9F7C-4A23-9F36-0D95099F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</a:rPr>
              <a:t>Cone, cylinder, ellipsoid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Similar to sphere</a:t>
            </a:r>
          </a:p>
          <a:p>
            <a:pPr lvl="4"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Box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Intersect 3 front-facing planes, return closest</a:t>
            </a:r>
          </a:p>
          <a:p>
            <a:pPr lvl="4"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Convex polygon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Same as triangle (check point-in-polygon algebraically)</a:t>
            </a:r>
          </a:p>
          <a:p>
            <a:pPr lvl="4"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Concave polygon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Same plane intersection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More complex point-in-polygon test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8CEF9438-A5D6-4FE9-8052-F01A16F3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Ray-Scene Intersection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0419" name="내용 개체 틀 2">
            <a:extLst>
              <a:ext uri="{FF2B5EF4-FFF2-40B4-BE49-F238E27FC236}">
                <a16:creationId xmlns:a16="http://schemas.microsoft.com/office/drawing/2014/main" id="{D79A765B-906B-4DFF-AD68-A3EC3384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Find intersection with the front-most primitive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049AEB7C-B790-4EC3-B77B-D0F8AC7D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992609"/>
            <a:ext cx="8118995" cy="4492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4E295BAE-8F9B-4C5F-A201-0D77F48A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Adaptive Depth Control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2467" name="내용 개체 틀 2">
            <a:extLst>
              <a:ext uri="{FF2B5EF4-FFF2-40B4-BE49-F238E27FC236}">
                <a16:creationId xmlns:a16="http://schemas.microsoft.com/office/drawing/2014/main" id="{06015210-4F7C-451C-AF5E-151D08D4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Stop generating reflected/transmitted rays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the computed intensity becomes less than a certain threshold</a:t>
            </a:r>
          </a:p>
          <a:p>
            <a:pPr lvl="4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Always set a certain maximum depth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If not, infinite number of rays would be generated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Not always necessary to go to the maximum depth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If the surfaces are not highly reflective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01AA3B-BC50-445A-A6F2-12925E07F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Ray Casting &amp; Tracing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545B6E-F02B-45E6-9F7C-5C419DB3E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Independent lighting calculation for every pixel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B4411E86-6A0B-42A1-9F8A-9F53BC1B7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492375"/>
          <a:ext cx="6424612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6425397" imgH="3377778" progId="">
                  <p:embed/>
                </p:oleObj>
              </mc:Choice>
              <mc:Fallback>
                <p:oleObj name="Image" r:id="rId4" imgW="6425397" imgH="3377778" progId="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B4411E86-6A0B-42A1-9F8A-9F53BC1B7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6424612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211E1FE7-6A7B-48F0-A82C-FFBD3114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643188"/>
            <a:ext cx="83216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제목 1">
            <a:extLst>
              <a:ext uri="{FF2B5EF4-FFF2-40B4-BE49-F238E27FC236}">
                <a16:creationId xmlns:a16="http://schemas.microsoft.com/office/drawing/2014/main" id="{93B76B6B-BE3A-40B0-804A-2DEDC80A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Implementation :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Bounding Volume Hierarchies (1/3)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64516" name="내용 개체 틀 2">
            <a:extLst>
              <a:ext uri="{FF2B5EF4-FFF2-40B4-BE49-F238E27FC236}">
                <a16:creationId xmlns:a16="http://schemas.microsoft.com/office/drawing/2014/main" id="{E2FCCF9C-FE75-4F80-8883-D1EDEF80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Build hierarchy of bounding volumes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Bounding volume of interior node contains all the children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395987A0-A013-4492-9933-60A2D6F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Implementation :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Bounding Volume Hierarchies (2/3)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66563" name="내용 개체 틀 2">
            <a:extLst>
              <a:ext uri="{FF2B5EF4-FFF2-40B4-BE49-F238E27FC236}">
                <a16:creationId xmlns:a16="http://schemas.microsoft.com/office/drawing/2014/main" id="{FD7CE52B-3039-4DF7-8917-4D3106DE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Bounding volumes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Check for intersection with simple shape first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If the ray doesn’t intersect bounding volume</a:t>
            </a:r>
          </a:p>
          <a:p>
            <a:pPr lvl="3"/>
            <a:r>
              <a:rPr lang="en-US" altLang="ko-KR">
                <a:ea typeface="굴림" panose="020B0600000101010101" pitchFamily="50" charset="-127"/>
              </a:rPr>
              <a:t>Never intersect its contents</a:t>
            </a:r>
          </a:p>
          <a:p>
            <a:pPr lvl="2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E6079309-9F9C-4E13-80B3-4A91625A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143250"/>
            <a:ext cx="44291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14514-A674-4014-A13A-87130AE38238}"/>
              </a:ext>
            </a:extLst>
          </p:cNvPr>
          <p:cNvSpPr txBox="1"/>
          <p:nvPr/>
        </p:nvSpPr>
        <p:spPr>
          <a:xfrm>
            <a:off x="428625" y="5332413"/>
            <a:ext cx="4643438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8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Still needs to check for intersections </a:t>
            </a:r>
            <a:r>
              <a:rPr kumimoji="0" lang="en-US" altLang="ko-KR" sz="28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with the shape</a:t>
            </a:r>
            <a:endParaRPr kumimoji="0"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C54BDDC1-9116-4433-8D8B-2FD9CEE4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Implementation :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Bounding Volume Hierarchies (3/3)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68611" name="내용 개체 틀 2">
            <a:extLst>
              <a:ext uri="{FF2B5EF4-FFF2-40B4-BE49-F238E27FC236}">
                <a16:creationId xmlns:a16="http://schemas.microsoft.com/office/drawing/2014/main" id="{3656B3A8-F32D-4B17-8A38-9D91662E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Use hierarchy to accelerate ray intersections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Intersection-test of node contents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Only if the bounding volume is hit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750D2D0-61C9-461F-9407-E17FC27C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857500"/>
            <a:ext cx="7466012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01745E90-AAE2-40DA-9A91-D2753F69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Spatial Partitions (1/3)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70659" name="내용 개체 틀 2">
            <a:extLst>
              <a:ext uri="{FF2B5EF4-FFF2-40B4-BE49-F238E27FC236}">
                <a16:creationId xmlns:a16="http://schemas.microsoft.com/office/drawing/2014/main" id="{F11EF848-1334-40CB-8434-0B9B27BF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Construct uniform grid over scene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Index primitives according to overlaps with grid cells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70660" name="Picture 2">
            <a:extLst>
              <a:ext uri="{FF2B5EF4-FFF2-40B4-BE49-F238E27FC236}">
                <a16:creationId xmlns:a16="http://schemas.microsoft.com/office/drawing/2014/main" id="{870A5F55-D930-462B-9853-01A6552E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501900"/>
            <a:ext cx="3786188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ABEA0143-D6CF-496A-9D8B-BBE6D586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Spatial Partitions (2/3)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72707" name="내용 개체 틀 2">
            <a:extLst>
              <a:ext uri="{FF2B5EF4-FFF2-40B4-BE49-F238E27FC236}">
                <a16:creationId xmlns:a16="http://schemas.microsoft.com/office/drawing/2014/main" id="{B5B21BF7-98F7-4D04-912B-F1796024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Trace rays through grid cells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Fast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Incremental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72708" name="Picture 2">
            <a:extLst>
              <a:ext uri="{FF2B5EF4-FFF2-40B4-BE49-F238E27FC236}">
                <a16:creationId xmlns:a16="http://schemas.microsoft.com/office/drawing/2014/main" id="{D9499919-4B97-464A-8028-4474B9A2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533650"/>
            <a:ext cx="4176713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FF95B-D0DB-4C00-949B-FC38D01134F9}"/>
              </a:ext>
            </a:extLst>
          </p:cNvPr>
          <p:cNvSpPr txBox="1"/>
          <p:nvPr/>
        </p:nvSpPr>
        <p:spPr>
          <a:xfrm>
            <a:off x="1428750" y="4286250"/>
            <a:ext cx="3500438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Only check primitives in intersected grid cells</a:t>
            </a:r>
            <a:endParaRPr kumimoji="0"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3">
            <a:extLst>
              <a:ext uri="{FF2B5EF4-FFF2-40B4-BE49-F238E27FC236}">
                <a16:creationId xmlns:a16="http://schemas.microsoft.com/office/drawing/2014/main" id="{80256541-0955-46B2-9190-B0595FCC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544763"/>
            <a:ext cx="4143375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제목 1">
            <a:extLst>
              <a:ext uri="{FF2B5EF4-FFF2-40B4-BE49-F238E27FC236}">
                <a16:creationId xmlns:a16="http://schemas.microsoft.com/office/drawing/2014/main" id="{AD2538F7-1E5A-4F57-B942-65A411C8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Spatial Partitions (3/3)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74756" name="내용 개체 틀 2">
            <a:extLst>
              <a:ext uri="{FF2B5EF4-FFF2-40B4-BE49-F238E27FC236}">
                <a16:creationId xmlns:a16="http://schemas.microsoft.com/office/drawing/2014/main" id="{1D6972FF-9841-480C-A7AD-4FBA5D50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issue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How choose suitable grid resolution?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5A6D-1132-4932-BF8E-18921ACC7D1C}"/>
              </a:ext>
            </a:extLst>
          </p:cNvPr>
          <p:cNvSpPr txBox="1"/>
          <p:nvPr/>
        </p:nvSpPr>
        <p:spPr>
          <a:xfrm>
            <a:off x="71438" y="4286250"/>
            <a:ext cx="507206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ko-KR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Too little benefit if grid is too coarse.</a:t>
            </a:r>
          </a:p>
          <a:p>
            <a:pPr eaLnBrk="1" hangingPunct="1">
              <a:defRPr/>
            </a:pPr>
            <a:endParaRPr kumimoji="0" lang="en-US" altLang="ko-KR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eaLnBrk="1" hangingPunct="1">
              <a:defRPr/>
            </a:pPr>
            <a:r>
              <a:rPr kumimoji="0" lang="en-US" altLang="ko-KR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Too much cost if grid is too fine</a:t>
            </a:r>
            <a:endParaRPr kumimoji="0"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43ACF792-0E4B-4139-BEBB-1591CD04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Implementation 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Octree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76803" name="내용 개체 틀 2">
            <a:extLst>
              <a:ext uri="{FF2B5EF4-FFF2-40B4-BE49-F238E27FC236}">
                <a16:creationId xmlns:a16="http://schemas.microsoft.com/office/drawing/2014/main" id="{31D5B8CB-CD38-41D0-87D7-9E724A5F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Called as quadtree in 2D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Construct adaptive grid over scene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Recursively subdivide box-shaped cells into 8 octants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Index primitives by overlaps with cells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56892-3ADE-42AB-BE02-335347E73355}"/>
              </a:ext>
            </a:extLst>
          </p:cNvPr>
          <p:cNvSpPr txBox="1"/>
          <p:nvPr/>
        </p:nvSpPr>
        <p:spPr>
          <a:xfrm>
            <a:off x="1357313" y="4286250"/>
            <a:ext cx="35004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Generally fewer cells than the uniform grid</a:t>
            </a:r>
            <a:endParaRPr kumimoji="0"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76805" name="Picture 2">
            <a:extLst>
              <a:ext uri="{FF2B5EF4-FFF2-40B4-BE49-F238E27FC236}">
                <a16:creationId xmlns:a16="http://schemas.microsoft.com/office/drawing/2014/main" id="{3006564B-CCE9-4EBD-A054-2C84D8A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3279775"/>
            <a:ext cx="30892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>
            <a:extLst>
              <a:ext uri="{FF2B5EF4-FFF2-40B4-BE49-F238E27FC236}">
                <a16:creationId xmlns:a16="http://schemas.microsoft.com/office/drawing/2014/main" id="{C2A8BEBB-AB80-49B4-BC74-2ACEDB6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Implementation :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Binary Space Partition (BSP) (1/2)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78851" name="내용 개체 틀 2">
            <a:extLst>
              <a:ext uri="{FF2B5EF4-FFF2-40B4-BE49-F238E27FC236}">
                <a16:creationId xmlns:a16="http://schemas.microsoft.com/office/drawing/2014/main" id="{7CE66EDD-7EA9-4CCA-BF13-73C16F7A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Recursive partition space by planes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EEB10CA3-03E3-426A-AEE4-CF7F542B32E6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021" y="2071678"/>
            <a:ext cx="8652259" cy="43307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>
            <a:extLst>
              <a:ext uri="{FF2B5EF4-FFF2-40B4-BE49-F238E27FC236}">
                <a16:creationId xmlns:a16="http://schemas.microsoft.com/office/drawing/2014/main" id="{559E21EA-1993-4673-A45F-503302399FE6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8794800" cy="433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0899" name="제목 1">
            <a:extLst>
              <a:ext uri="{FF2B5EF4-FFF2-40B4-BE49-F238E27FC236}">
                <a16:creationId xmlns:a16="http://schemas.microsoft.com/office/drawing/2014/main" id="{D4583FDD-F8EB-4B3C-9FEB-775A0177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Implementation :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Binary Space Partition (BSP) (2/2)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80900" name="내용 개체 틀 2">
            <a:extLst>
              <a:ext uri="{FF2B5EF4-FFF2-40B4-BE49-F238E27FC236}">
                <a16:creationId xmlns:a16="http://schemas.microsoft.com/office/drawing/2014/main" id="{CDB7DB2D-1D1A-4CF0-96FE-0F9FCB6B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Simple recursive algorithms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735D0C0-D2DF-4590-AD26-F36305C23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Summary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969500B-8CE6-4362-83DB-86926ADDA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Ray casting</a:t>
            </a:r>
          </a:p>
          <a:p>
            <a:pPr lvl="4" eaLnBrk="1" hangingPunct="1"/>
            <a:endParaRPr lang="en-US" altLang="ko-KR">
              <a:solidFill>
                <a:srgbClr val="090909"/>
              </a:solidFill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Ray tracing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Recursive ray casting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Inter-object reflection (global illumination)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Highly realistic quality vs. computation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25C60BA1-534C-4E09-A8D1-9E0FEA3D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Casting &amp; Tracing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6EBC2572-4C42-435F-BEA8-519A28C5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 each sample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Construct ray from eye position through view plane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Find the first surface intersected by ray through pixel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Compute color sample based on surface radiance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>
            <a:extLst>
              <a:ext uri="{FF2B5EF4-FFF2-40B4-BE49-F238E27FC236}">
                <a16:creationId xmlns:a16="http://schemas.microsoft.com/office/drawing/2014/main" id="{2C84B544-8889-462A-A73A-B40312C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Samples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51202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DC949D9-4FF1-435E-A043-764CD419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3"/>
            <a:ext cx="34290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1203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6382F23B-A98E-4695-9E8C-764A02FA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1214423"/>
            <a:ext cx="34290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51EC8E6-24FF-44BF-98F8-68D51E07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295" y="1214423"/>
            <a:ext cx="34290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8B173AAE-CC32-485B-BF0A-57A32034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6071" y="1214423"/>
            <a:ext cx="34290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4">
            <a:hlinkClick r:id="rId6" action="ppaction://hlinkfile"/>
            <a:extLst>
              <a:ext uri="{FF2B5EF4-FFF2-40B4-BE49-F238E27FC236}">
                <a16:creationId xmlns:a16="http://schemas.microsoft.com/office/drawing/2014/main" id="{E8A0AA47-6D72-4452-B8A2-29BC8E35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11760" y="3857629"/>
            <a:ext cx="34290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26FD696-41FA-4D17-B66D-FB2A3FA61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143125"/>
            <a:ext cx="5529262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제목 1">
            <a:extLst>
              <a:ext uri="{FF2B5EF4-FFF2-40B4-BE49-F238E27FC236}">
                <a16:creationId xmlns:a16="http://schemas.microsoft.com/office/drawing/2014/main" id="{81518213-3A89-43E1-9496-7FE01C2C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Casting &amp; Tracing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6" name="내용 개체 틀 2">
            <a:extLst>
              <a:ext uri="{FF2B5EF4-FFF2-40B4-BE49-F238E27FC236}">
                <a16:creationId xmlns:a16="http://schemas.microsoft.com/office/drawing/2014/main" id="{F1E9FF9B-ABE6-4265-ABAC-2AE3DB95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 each sample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Construct ray from eye position through view plane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9248DD3-327D-45C3-A79A-84B92CACA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Ray Casting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ECE90E-933F-4747-9476-AE83D46AB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62000" eaLnBrk="1" hangingPunct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Just find the surface intersection point</a:t>
            </a:r>
          </a:p>
          <a:p>
            <a:pPr lvl="1" defTabSz="762000" eaLnBrk="1" hangingPunct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Ray from eye to the screen pixel</a:t>
            </a:r>
          </a:p>
          <a:p>
            <a:pPr lvl="1" defTabSz="762000" eaLnBrk="1" hangingPunct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No reflection or refraction</a:t>
            </a:r>
          </a:p>
          <a:p>
            <a:pPr lvl="2" defTabSz="762000" eaLnBrk="1" hangingPunct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Direct illumination</a:t>
            </a:r>
          </a:p>
          <a:p>
            <a:pPr lvl="3" defTabSz="762000" eaLnBrk="1" hangingPunct="1"/>
            <a:endParaRPr lang="en-US" altLang="ko-KR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defTabSz="762000" eaLnBrk="1" hangingPunct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Visible surface detection</a:t>
            </a:r>
          </a:p>
          <a:p>
            <a:pPr lvl="1" defTabSz="762000" eaLnBrk="1" hangingPunct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Shadow calculation</a:t>
            </a:r>
          </a:p>
          <a:p>
            <a:pPr lvl="2" defTabSz="762000" eaLnBrk="1" hangingPunct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Ray casting from the light source position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982CC9-C9C3-4F64-8A61-DC3C75EBA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Casting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735B8A8-B3D3-4EAC-B683-C1DB0099E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Trace primary rays from camera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Direct illumination from unblocked lights only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2053" name="Picture 4">
            <a:extLst>
              <a:ext uri="{FF2B5EF4-FFF2-40B4-BE49-F238E27FC236}">
                <a16:creationId xmlns:a16="http://schemas.microsoft.com/office/drawing/2014/main" id="{200DB48F-176A-430F-97FE-D88363BB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9572" y="2428867"/>
            <a:ext cx="3706939" cy="34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17413" name="Object 2">
            <a:extLst>
              <a:ext uri="{FF2B5EF4-FFF2-40B4-BE49-F238E27FC236}">
                <a16:creationId xmlns:a16="http://schemas.microsoft.com/office/drawing/2014/main" id="{484E32FE-B7DC-4C47-8920-2F489EFCD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5867400"/>
          <a:ext cx="619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022600" imgH="279400" progId="Equation.3">
                  <p:embed/>
                </p:oleObj>
              </mc:Choice>
              <mc:Fallback>
                <p:oleObj name="Equation" r:id="rId5" imgW="3022600" imgH="279400" progId="Equation.3">
                  <p:embed/>
                  <p:pic>
                    <p:nvPicPr>
                      <p:cNvPr id="17413" name="Object 2">
                        <a:extLst>
                          <a:ext uri="{FF2B5EF4-FFF2-40B4-BE49-F238E27FC236}">
                            <a16:creationId xmlns:a16="http://schemas.microsoft.com/office/drawing/2014/main" id="{484E32FE-B7DC-4C47-8920-2F489EFCD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867400"/>
                        <a:ext cx="61976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7D5CF89-7E73-41C6-B7B2-275D2828B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Ray Tracing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3AAD94C-5D25-4CAA-9BB9-95E3504B5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Recursive ray casting</a:t>
            </a:r>
          </a:p>
          <a:p>
            <a:pPr lvl="3" eaLnBrk="1" hangingPunct="1">
              <a:defRPr/>
            </a:pPr>
            <a:endParaRPr lang="en-US" altLang="ko-KR" dirty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Inter-object light reflection effects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charset="-127"/>
              </a:rPr>
              <a:t>Global (mutual) illumination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charset="-127"/>
              </a:rPr>
              <a:t>For global reflection and transmission</a:t>
            </a:r>
          </a:p>
          <a:p>
            <a:pPr lvl="4" eaLnBrk="1" hangingPunct="1">
              <a:defRPr/>
            </a:pPr>
            <a:endParaRPr lang="en-US" altLang="ko-KR" dirty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Highly realistic quality vs. computation time</a:t>
            </a:r>
          </a:p>
          <a:p>
            <a:pPr lvl="3" eaLnBrk="1" hangingPunct="1">
              <a:defRPr/>
            </a:pPr>
            <a:endParaRPr lang="en-US" altLang="ko-KR" dirty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Process overview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charset="-127"/>
              </a:rPr>
              <a:t>Bounce (reflect) or refract the ray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charset="-127"/>
              </a:rPr>
              <a:t>Collecting its intensity</a:t>
            </a:r>
          </a:p>
          <a:p>
            <a:pPr lvl="2" eaLnBrk="1" hangingPunct="1">
              <a:defRPr/>
            </a:pPr>
            <a:r>
              <a:rPr lang="en-US" altLang="ko-KR" dirty="0">
                <a:ea typeface="굴림" charset="-127"/>
              </a:rPr>
              <a:t>At each reflection/refraction 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2324368-309B-4A00-B327-C3754F6E0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Ray Tracing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8421A9F-AAAC-46F3-A6EF-9F518D48C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Global illumination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Shadow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Transmission / refraction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Inter-object reflection</a:t>
            </a:r>
          </a:p>
          <a:p>
            <a:pPr lvl="4"/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r>
              <a:rPr lang="en-US" altLang="ko-KR" sz="2900">
                <a:ea typeface="굴림" panose="020B0600000101010101" pitchFamily="50" charset="-127"/>
              </a:rPr>
              <a:t>Highly realistic vs. computation time</a:t>
            </a:r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21508" name="Object 2">
            <a:extLst>
              <a:ext uri="{FF2B5EF4-FFF2-40B4-BE49-F238E27FC236}">
                <a16:creationId xmlns:a16="http://schemas.microsoft.com/office/drawing/2014/main" id="{B43CCF90-036D-4B8A-9D96-5A9A4323D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57150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924300" imgH="279400" progId="Equation.3">
                  <p:embed/>
                </p:oleObj>
              </mc:Choice>
              <mc:Fallback>
                <p:oleObj name="Equation" r:id="rId4" imgW="3924300" imgH="279400" progId="Equation.3">
                  <p:embed/>
                  <p:pic>
                    <p:nvPicPr>
                      <p:cNvPr id="21508" name="Object 2">
                        <a:extLst>
                          <a:ext uri="{FF2B5EF4-FFF2-40B4-BE49-F238E27FC236}">
                            <a16:creationId xmlns:a16="http://schemas.microsoft.com/office/drawing/2014/main" id="{B43CCF90-036D-4B8A-9D96-5A9A4323D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7150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Line 5">
            <a:extLst>
              <a:ext uri="{FF2B5EF4-FFF2-40B4-BE49-F238E27FC236}">
                <a16:creationId xmlns:a16="http://schemas.microsoft.com/office/drawing/2014/main" id="{65913C2A-FF66-43B1-9AB4-A79638DF7F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5229225"/>
            <a:ext cx="0" cy="5762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31078" name="Line 6">
            <a:extLst>
              <a:ext uri="{FF2B5EF4-FFF2-40B4-BE49-F238E27FC236}">
                <a16:creationId xmlns:a16="http://schemas.microsoft.com/office/drawing/2014/main" id="{E24E817D-CEED-4672-AFE9-DEF83FCF6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5486400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31079" name="Line 7">
            <a:extLst>
              <a:ext uri="{FF2B5EF4-FFF2-40B4-BE49-F238E27FC236}">
                <a16:creationId xmlns:a16="http://schemas.microsoft.com/office/drawing/2014/main" id="{0589282B-462F-435F-8DFC-2FE9B46E1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2450" y="5589588"/>
            <a:ext cx="0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31080" name="Text Box 8">
            <a:extLst>
              <a:ext uri="{FF2B5EF4-FFF2-40B4-BE49-F238E27FC236}">
                <a16:creationId xmlns:a16="http://schemas.microsoft.com/office/drawing/2014/main" id="{C4C78A8B-1E02-4200-87CF-BBDA1A01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67125"/>
            <a:ext cx="549275" cy="1957388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Transparency</a:t>
            </a:r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4951856D-C93E-4E37-9659-4F7F9028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3790950"/>
            <a:ext cx="549275" cy="1703388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Reflectance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1E834D5-B033-4B5E-B4C1-6507DAD8A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4048125"/>
            <a:ext cx="549275" cy="1195388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굴림" charset="-127"/>
              </a:rPr>
              <a:t>Shadow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-2500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-2500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07objects3d</Template>
  <TotalTime>1607</TotalTime>
  <Words>1225</Words>
  <Application>Microsoft Office PowerPoint</Application>
  <PresentationFormat>화면 슬라이드 쇼(4:3)</PresentationFormat>
  <Paragraphs>275</Paragraphs>
  <Slides>40</Slides>
  <Notes>39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굴림</vt:lpstr>
      <vt:lpstr>맑은 고딕</vt:lpstr>
      <vt:lpstr>함초롬돋움</vt:lpstr>
      <vt:lpstr>Arial</vt:lpstr>
      <vt:lpstr>Arial Black</vt:lpstr>
      <vt:lpstr>Symbol</vt:lpstr>
      <vt:lpstr>Tahoma</vt:lpstr>
      <vt:lpstr>Times New Roman</vt:lpstr>
      <vt:lpstr>Wingdings</vt:lpstr>
      <vt:lpstr>psh_10</vt:lpstr>
      <vt:lpstr>Image</vt:lpstr>
      <vt:lpstr>Equation</vt:lpstr>
      <vt:lpstr>Ray Tracing</vt:lpstr>
      <vt:lpstr>3D Rendering</vt:lpstr>
      <vt:lpstr>Ray Casting &amp; Tracing</vt:lpstr>
      <vt:lpstr>Ray Casting &amp; Tracing</vt:lpstr>
      <vt:lpstr>Ray Casting &amp; Tracing</vt:lpstr>
      <vt:lpstr>Ray Casting</vt:lpstr>
      <vt:lpstr>Ray Casting</vt:lpstr>
      <vt:lpstr>Ray Tracing</vt:lpstr>
      <vt:lpstr>Ray Tracing</vt:lpstr>
      <vt:lpstr>Basic Ray Tracing Algorithm</vt:lpstr>
      <vt:lpstr>Basic Ray Tracing Algorithm</vt:lpstr>
      <vt:lpstr>Ray Tracing Tree</vt:lpstr>
      <vt:lpstr>Ray Tracing Tree</vt:lpstr>
      <vt:lpstr>Transparency (1/2)</vt:lpstr>
      <vt:lpstr>Transparency (2/2)</vt:lpstr>
      <vt:lpstr>Mirror Reflection</vt:lpstr>
      <vt:lpstr>Refractive Transparency (1/2)</vt:lpstr>
      <vt:lpstr>Refractive Transparency (2/2)</vt:lpstr>
      <vt:lpstr>Implementation : Pseudocode</vt:lpstr>
      <vt:lpstr>Implementation : Ray Construction</vt:lpstr>
      <vt:lpstr>Implementation : Miscellaneous Issues</vt:lpstr>
      <vt:lpstr>Implementation : Ray-Sphere Intersection (1/2)</vt:lpstr>
      <vt:lpstr>Implementation : Ray-Sphere Intersection (2/2)</vt:lpstr>
      <vt:lpstr>Implementation : Ray-Triangle Intersection</vt:lpstr>
      <vt:lpstr>Implementation : Ray-Plane Intersection</vt:lpstr>
      <vt:lpstr>Implementation : Ray-Triangle Intersection Revisited</vt:lpstr>
      <vt:lpstr>Implementation : Other Ray-Primitive Intersections</vt:lpstr>
      <vt:lpstr>Implementation : Ray-Scene Intersection</vt:lpstr>
      <vt:lpstr>Implementation : Adaptive Depth Control</vt:lpstr>
      <vt:lpstr>Implementation : Bounding Volume Hierarchies (1/3)</vt:lpstr>
      <vt:lpstr>Implementation : Bounding Volume Hierarchies (2/3)</vt:lpstr>
      <vt:lpstr>Implementation : Bounding Volume Hierarchies (3/3)</vt:lpstr>
      <vt:lpstr>Implementation : Spatial Partitions (1/3)</vt:lpstr>
      <vt:lpstr>Implementation : Spatial Partitions (2/3)</vt:lpstr>
      <vt:lpstr>Implementation : Spatial Partitions (3/3)</vt:lpstr>
      <vt:lpstr>Implementation : Octree</vt:lpstr>
      <vt:lpstr>Implementation : Binary Space Partition (BSP) (1/2)</vt:lpstr>
      <vt:lpstr>Implementation : Binary Space Partition (BSP) (2/2)</vt:lpstr>
      <vt:lpstr>Summary</vt:lpstr>
      <vt:lpstr>Samples</vt:lpstr>
    </vt:vector>
  </TitlesOfParts>
  <Company>그래픽스연구실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Neary Kam</dc:creator>
  <cp:lastModifiedBy>박태정</cp:lastModifiedBy>
  <cp:revision>651</cp:revision>
  <dcterms:created xsi:type="dcterms:W3CDTF">2002-10-14T01:20:25Z</dcterms:created>
  <dcterms:modified xsi:type="dcterms:W3CDTF">2020-12-03T04:20:15Z</dcterms:modified>
</cp:coreProperties>
</file>