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327" r:id="rId2"/>
    <p:sldId id="328" r:id="rId3"/>
    <p:sldId id="329" r:id="rId4"/>
    <p:sldId id="359" r:id="rId5"/>
    <p:sldId id="360" r:id="rId6"/>
    <p:sldId id="361" r:id="rId7"/>
    <p:sldId id="362" r:id="rId8"/>
    <p:sldId id="334" r:id="rId9"/>
    <p:sldId id="335" r:id="rId10"/>
    <p:sldId id="336" r:id="rId11"/>
    <p:sldId id="337" r:id="rId12"/>
    <p:sldId id="338" r:id="rId13"/>
    <p:sldId id="363" r:id="rId14"/>
    <p:sldId id="340" r:id="rId15"/>
    <p:sldId id="341" r:id="rId16"/>
    <p:sldId id="343" r:id="rId17"/>
    <p:sldId id="344" r:id="rId18"/>
    <p:sldId id="345" r:id="rId19"/>
    <p:sldId id="346" r:id="rId20"/>
    <p:sldId id="358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296" r:id="rId29"/>
    <p:sldId id="297" r:id="rId30"/>
    <p:sldId id="298" r:id="rId31"/>
    <p:sldId id="302" r:id="rId32"/>
    <p:sldId id="304" r:id="rId33"/>
    <p:sldId id="306" r:id="rId34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CCE6"/>
    <a:srgbClr val="9999C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5AB26-B211-436A-9203-9455344AA8EB}" v="3" dt="2020-12-07T16:21:4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19" d="100"/>
          <a:sy n="119" d="100"/>
        </p:scale>
        <p:origin x="1374" y="84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574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태정" userId="e3dc46d7-72cb-4935-82cd-f0920e45a4ed" providerId="ADAL" clId="{BF25AB26-B211-436A-9203-9455344AA8EB}"/>
    <pc:docChg chg="custSel addSld delSld modSld sldOrd modMainMaster">
      <pc:chgData name="박태정" userId="e3dc46d7-72cb-4935-82cd-f0920e45a4ed" providerId="ADAL" clId="{BF25AB26-B211-436A-9203-9455344AA8EB}" dt="2020-12-07T16:47:21.745" v="9" actId="47"/>
      <pc:docMkLst>
        <pc:docMk/>
      </pc:docMkLst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08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09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12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14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15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16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21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22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24"/>
        </pc:sldMkLst>
      </pc:sldChg>
      <pc:sldChg chg="del">
        <pc:chgData name="박태정" userId="e3dc46d7-72cb-4935-82cd-f0920e45a4ed" providerId="ADAL" clId="{BF25AB26-B211-436A-9203-9455344AA8EB}" dt="2020-12-07T16:01:28.047" v="2" actId="47"/>
        <pc:sldMkLst>
          <pc:docMk/>
          <pc:sldMk cId="0" sldId="342"/>
        </pc:sldMkLst>
      </pc:sldChg>
      <pc:sldChg chg="delSp add del mod ord delAnim">
        <pc:chgData name="박태정" userId="e3dc46d7-72cb-4935-82cd-f0920e45a4ed" providerId="ADAL" clId="{BF25AB26-B211-436A-9203-9455344AA8EB}" dt="2020-12-07T16:21:49.806" v="8" actId="478"/>
        <pc:sldMkLst>
          <pc:docMk/>
          <pc:sldMk cId="0" sldId="345"/>
        </pc:sldMkLst>
        <pc:picChg chg="del">
          <ac:chgData name="박태정" userId="e3dc46d7-72cb-4935-82cd-f0920e45a4ed" providerId="ADAL" clId="{BF25AB26-B211-436A-9203-9455344AA8EB}" dt="2020-12-07T16:21:49.806" v="8" actId="478"/>
          <ac:picMkLst>
            <pc:docMk/>
            <pc:sldMk cId="0" sldId="345"/>
            <ac:picMk id="3" creationId="{8C60C56E-20C8-4520-96F2-EB28C0AED4F5}"/>
          </ac:picMkLst>
        </pc:picChg>
        <pc:inkChg chg="del">
          <ac:chgData name="박태정" userId="e3dc46d7-72cb-4935-82cd-f0920e45a4ed" providerId="ADAL" clId="{BF25AB26-B211-436A-9203-9455344AA8EB}" dt="2020-12-07T16:21:47.244" v="7" actId="478"/>
          <ac:inkMkLst>
            <pc:docMk/>
            <pc:sldMk cId="0" sldId="345"/>
            <ac:inkMk id="2" creationId="{343B8381-47A8-4B5D-AB12-77D7EDC08808}"/>
          </ac:inkMkLst>
        </pc:inkChg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64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65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66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69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70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71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74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75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76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77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85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86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87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88"/>
        </pc:sldMkLst>
      </pc:sldChg>
      <pc:sldChg chg="del">
        <pc:chgData name="박태정" userId="e3dc46d7-72cb-4935-82cd-f0920e45a4ed" providerId="ADAL" clId="{BF25AB26-B211-436A-9203-9455344AA8EB}" dt="2020-12-07T16:47:21.745" v="9" actId="47"/>
        <pc:sldMkLst>
          <pc:docMk/>
          <pc:sldMk cId="0" sldId="389"/>
        </pc:sldMkLst>
      </pc:sldChg>
      <pc:sldMasterChg chg="addSp delSp modSp">
        <pc:chgData name="박태정" userId="e3dc46d7-72cb-4935-82cd-f0920e45a4ed" providerId="ADAL" clId="{BF25AB26-B211-436A-9203-9455344AA8EB}" dt="2020-12-07T15:38:44.971" v="1"/>
        <pc:sldMasterMkLst>
          <pc:docMk/>
          <pc:sldMasterMk cId="0" sldId="2147483652"/>
        </pc:sldMasterMkLst>
        <pc:spChg chg="add mod">
          <ac:chgData name="박태정" userId="e3dc46d7-72cb-4935-82cd-f0920e45a4ed" providerId="ADAL" clId="{BF25AB26-B211-436A-9203-9455344AA8EB}" dt="2020-12-07T15:38:44.971" v="1"/>
          <ac:spMkLst>
            <pc:docMk/>
            <pc:sldMasterMk cId="0" sldId="2147483652"/>
            <ac:spMk id="14" creationId="{796D44BC-4EB6-4CB6-BCD4-A4EA605E4B77}"/>
          </ac:spMkLst>
        </pc:spChg>
        <pc:spChg chg="del">
          <ac:chgData name="박태정" userId="e3dc46d7-72cb-4935-82cd-f0920e45a4ed" providerId="ADAL" clId="{BF25AB26-B211-436A-9203-9455344AA8EB}" dt="2020-12-07T15:38:44.656" v="0" actId="478"/>
          <ac:spMkLst>
            <pc:docMk/>
            <pc:sldMasterMk cId="0" sldId="2147483652"/>
            <ac:spMk id="1034" creationId="{CC8E7D3D-D64E-4565-9E3C-535C4726A276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DD7BD0C-28FD-467D-9E10-3FF2719BB2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B79AB54-0FB9-4928-8794-4CBE917E8D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016E2423-66B0-4D0D-85BE-1338A0528F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AE5FA84-1A87-4339-A13B-010503C276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1D1978-C2B6-4D35-886A-7F69CAA0D0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0E1BB64-AC37-401E-99FA-01E9FE0573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A09E12B-9F12-4891-ACDE-1DDD919F00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812ECDA-5CE0-497A-96B1-6A0F1C8699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1377FA8E-9231-49D6-A64A-E3256547E0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B3D11CB7-DBD2-4B3E-BFE8-0833B0EDCE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9F195442-17CE-4BD3-85AE-8738CDEB7B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A3282B-CBB3-4F58-9C63-344FFE94E4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C00F8A3-ACC1-4C58-A99B-49356FEDFEFC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F758044-346F-432E-BC0B-B8E6F2A47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7AF96F4-D13F-4D40-A5E2-19E71F90ECF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DA180C44-84AF-450B-BE17-78BCF3CC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685AA23-2145-4FA7-B8E2-4D5944B61F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>
                <a:solidFill>
                  <a:schemeClr val="bg1"/>
                </a:solidFill>
                <a:latin typeface="Arial Black" panose="020B0A04020102020204" pitchFamily="34" charset="0"/>
              </a:rPr>
              <a:t>Graphics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AA79346-8A9C-48E8-A3C3-DC9E1B9F8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pSp>
        <p:nvGrpSpPr>
          <p:cNvPr id="10" name="그룹 10">
            <a:extLst>
              <a:ext uri="{FF2B5EF4-FFF2-40B4-BE49-F238E27FC236}">
                <a16:creationId xmlns:a16="http://schemas.microsoft.com/office/drawing/2014/main" id="{FC267B16-0267-4B66-AE58-B97535A014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1" name="Rectangle 1027">
              <a:extLst>
                <a:ext uri="{FF2B5EF4-FFF2-40B4-BE49-F238E27FC236}">
                  <a16:creationId xmlns:a16="http://schemas.microsoft.com/office/drawing/2014/main" id="{AF6D3A30-9BF3-47C8-869A-E0D69A414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2" name="Text Box 1036">
              <a:extLst>
                <a:ext uri="{FF2B5EF4-FFF2-40B4-BE49-F238E27FC236}">
                  <a16:creationId xmlns:a16="http://schemas.microsoft.com/office/drawing/2014/main" id="{65B27498-2F41-4F6B-8576-7FC00B61D8F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3" name="그룹 13">
              <a:extLst>
                <a:ext uri="{FF2B5EF4-FFF2-40B4-BE49-F238E27FC236}">
                  <a16:creationId xmlns:a16="http://schemas.microsoft.com/office/drawing/2014/main" id="{E83CD0E2-EAE7-4917-94E1-0A6048AA636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4" name="Rectangle 1028">
                <a:extLst>
                  <a:ext uri="{FF2B5EF4-FFF2-40B4-BE49-F238E27FC236}">
                    <a16:creationId xmlns:a16="http://schemas.microsoft.com/office/drawing/2014/main" id="{483EDE30-E0E6-49DE-AA57-BD3B847DA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pic>
            <p:nvPicPr>
              <p:cNvPr id="15" name="Picture 72" descr="2">
                <a:extLst>
                  <a:ext uri="{FF2B5EF4-FFF2-40B4-BE49-F238E27FC236}">
                    <a16:creationId xmlns:a16="http://schemas.microsoft.com/office/drawing/2014/main" id="{78DD2AEA-28B6-487C-AB35-FEF25FFF333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36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246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9C22874-8325-478F-AB4B-11DC792A5D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ACD2C7B-02E2-4836-A208-E2E2309DB5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3389D4E-59EF-432C-BD4A-24A5F06012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4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0A9DF87-F494-47A4-9EC3-376AD2DDC3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85E3B8B-74BB-42FB-84D0-D8DE2C270A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61D5F2-427B-4E77-979B-2B68B95347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472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42082D9-713D-4149-A93E-A0C2EB3A75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0919FA3-FE51-4D91-B3F2-A6FE2142C3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9F9A22-B717-4465-9F7F-98F80591E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6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CD76763-F79C-461F-8253-F7343D5409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34A21D-5D66-402F-AA8F-E18AAC07CA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66B092-9C74-4E68-B64D-DC0D40F467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658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81F2684-3484-49B5-ADE0-0DD400C037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66D2DB4-9787-4A42-B82B-77B0F449DC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0337A20-8D4D-4006-A408-9285A5FCB39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2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7BE8987-1E29-44B8-B7D6-2AAB65BB9F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0247E76-114E-4C0F-AE56-32D741696D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6F8BB24-1D7F-455D-837E-D3C46BB45B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34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5992B8D-6799-4285-AD73-983AF12B67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EC9E1EA-1F29-4B1D-8C3C-4FAD07DB62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406E46A-9FF5-4852-9455-C1B138E3D4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64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C53C60C8-A4E9-4056-BBE5-1F6742A208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AD2A18B-212D-4354-86F4-314438B6A1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BA64D3D-6705-4837-B354-B6038DD856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80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5577D65-856B-4DE2-9141-2469BFD70D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741ECDC-2A57-4B00-9A1B-2E5B261F1C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7E14F79-1331-4049-9F64-F6F21C5756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9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A90DE6D-7F54-427D-803D-B595AF08E2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33AA11-28AB-4D1A-AEB7-18C0C35146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E65BB8-E093-4C8E-A2E2-1B1BB21BA6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59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C51F96A7-F218-4503-99A5-60817734867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CD4BCA-1063-4138-B466-63789E634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B0AC7CF-30BC-4DDC-B004-2BE163C0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CD7ED78B-2078-4294-8F44-E0B14FDA5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9A699927-9314-4477-803F-D5DD32AC7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grpSp>
        <p:nvGrpSpPr>
          <p:cNvPr id="1032" name="그룹 10">
            <a:extLst>
              <a:ext uri="{FF2B5EF4-FFF2-40B4-BE49-F238E27FC236}">
                <a16:creationId xmlns:a16="http://schemas.microsoft.com/office/drawing/2014/main" id="{8EAFD2D9-A311-4C7F-8935-AAA4B683FEF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5" name="Rectangle 1027">
              <a:extLst>
                <a:ext uri="{FF2B5EF4-FFF2-40B4-BE49-F238E27FC236}">
                  <a16:creationId xmlns:a16="http://schemas.microsoft.com/office/drawing/2014/main" id="{145EF2CF-12A4-491D-9F32-7F6290218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6" name="Text Box 1036">
              <a:extLst>
                <a:ext uri="{FF2B5EF4-FFF2-40B4-BE49-F238E27FC236}">
                  <a16:creationId xmlns:a16="http://schemas.microsoft.com/office/drawing/2014/main" id="{33096D1B-0B5F-4BEE-B867-6DF73D6D2E8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035" name="그룹 13">
              <a:extLst>
                <a:ext uri="{FF2B5EF4-FFF2-40B4-BE49-F238E27FC236}">
                  <a16:creationId xmlns:a16="http://schemas.microsoft.com/office/drawing/2014/main" id="{CC25A100-6FAF-4CC2-B061-8F4A9590996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8" name="Rectangle 1028">
                <a:extLst>
                  <a:ext uri="{FF2B5EF4-FFF2-40B4-BE49-F238E27FC236}">
                    <a16:creationId xmlns:a16="http://schemas.microsoft.com/office/drawing/2014/main" id="{2AD0F58A-3EB6-458C-AEA4-C77BEF833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pic>
            <p:nvPicPr>
              <p:cNvPr id="1037" name="Picture 72" descr="2">
                <a:extLst>
                  <a:ext uri="{FF2B5EF4-FFF2-40B4-BE49-F238E27FC236}">
                    <a16:creationId xmlns:a16="http://schemas.microsoft.com/office/drawing/2014/main" id="{D5135DA3-7B63-47B1-86EA-7ED3C9E6430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Rectangle 10">
            <a:extLst>
              <a:ext uri="{FF2B5EF4-FFF2-40B4-BE49-F238E27FC236}">
                <a16:creationId xmlns:a16="http://schemas.microsoft.com/office/drawing/2014/main" id="{796D44BC-4EB6-4CB6-BCD4-A4EA605E4B77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7729538" y="533400"/>
            <a:ext cx="1038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600" dirty="0">
                <a:solidFill>
                  <a:schemeClr val="bg1"/>
                </a:solidFill>
                <a:latin typeface="Arial Black" panose="020B0A04020102020204" pitchFamily="34" charset="0"/>
              </a:rPr>
              <a:t>OpenGL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>
            <a:extLst>
              <a:ext uri="{FF2B5EF4-FFF2-40B4-BE49-F238E27FC236}">
                <a16:creationId xmlns:a16="http://schemas.microsoft.com/office/drawing/2014/main" id="{362B4F50-7C06-4FA2-B6DA-D3D4DAF422C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152400" y="655320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5363" name="Rectangle 12">
            <a:extLst>
              <a:ext uri="{FF2B5EF4-FFF2-40B4-BE49-F238E27FC236}">
                <a16:creationId xmlns:a16="http://schemas.microsoft.com/office/drawing/2014/main" id="{5B63A41D-53E2-45D2-97B1-25AFABA3628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2362200" y="6553200"/>
            <a:ext cx="533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C0A07E-BAE0-48EA-8F2F-0C2BD10B995E}" type="slidenum">
              <a:rPr lang="ko-KR" altLang="en-US" sz="100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D2D3CCA-CF6B-49FF-9F06-F1B52D39F1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Computer Animation</a:t>
            </a:r>
          </a:p>
        </p:txBody>
      </p:sp>
      <p:sp>
        <p:nvSpPr>
          <p:cNvPr id="15365" name="부제목 1">
            <a:extLst>
              <a:ext uri="{FF2B5EF4-FFF2-40B4-BE49-F238E27FC236}">
                <a16:creationId xmlns:a16="http://schemas.microsoft.com/office/drawing/2014/main" id="{7FDB3AFF-C842-4551-82E6-FE3DCF4DE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3">
            <a:extLst>
              <a:ext uri="{FF2B5EF4-FFF2-40B4-BE49-F238E27FC236}">
                <a16:creationId xmlns:a16="http://schemas.microsoft.com/office/drawing/2014/main" id="{39D875D1-867D-4273-8C80-F5BC62F01D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4579" name="슬라이드 번호 개체 틀 4">
            <a:extLst>
              <a:ext uri="{FF2B5EF4-FFF2-40B4-BE49-F238E27FC236}">
                <a16:creationId xmlns:a16="http://schemas.microsoft.com/office/drawing/2014/main" id="{691B9E88-D1C0-4D07-B1C9-B7706000A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D69BE2-69BF-489C-A385-BE1A38B11302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E8DF0C99-34E9-47E3-B2C2-B11BCEF75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Keyframe Animation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5083FBBC-6DE9-498E-9203-6B5336AF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Define Character Poses at Specific Time Steps Called “Keyframes”</a:t>
            </a:r>
          </a:p>
          <a:p>
            <a:pPr eaLnBrk="1" hangingPunct="1"/>
            <a:endParaRPr lang="ko-KR" altLang="en-US" b="1">
              <a:ea typeface="굴림" panose="020B0600000101010101" pitchFamily="50" charset="-127"/>
            </a:endParaRPr>
          </a:p>
        </p:txBody>
      </p:sp>
      <p:pic>
        <p:nvPicPr>
          <p:cNvPr id="24582" name="Picture 4">
            <a:extLst>
              <a:ext uri="{FF2B5EF4-FFF2-40B4-BE49-F238E27FC236}">
                <a16:creationId xmlns:a16="http://schemas.microsoft.com/office/drawing/2014/main" id="{0DEC9823-73E1-4F12-82A4-F92BD915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819400"/>
            <a:ext cx="48577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3">
            <a:extLst>
              <a:ext uri="{FF2B5EF4-FFF2-40B4-BE49-F238E27FC236}">
                <a16:creationId xmlns:a16="http://schemas.microsoft.com/office/drawing/2014/main" id="{832D00F6-CFE0-4A2D-B1BD-DC8CFC402C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5603" name="슬라이드 번호 개체 틀 4">
            <a:extLst>
              <a:ext uri="{FF2B5EF4-FFF2-40B4-BE49-F238E27FC236}">
                <a16:creationId xmlns:a16="http://schemas.microsoft.com/office/drawing/2014/main" id="{70CAA4EA-8FAF-4FD0-B5B1-B7B6CD06B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C6957E-E5C2-444D-9FC9-62E25620CAED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C3B04F5-89D0-4544-930D-AB34EAB42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Keyframe Animation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A1A46B3-F831-475A-AD73-40192BBD5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Interpolate Variables Describing Keyframes to Determine Poses for Character in between</a:t>
            </a:r>
          </a:p>
          <a:p>
            <a:pPr eaLnBrk="1" hangingPunct="1"/>
            <a:endParaRPr lang="ko-KR" altLang="en-US" b="1">
              <a:ea typeface="굴림" panose="020B0600000101010101" pitchFamily="50" charset="-127"/>
            </a:endParaRPr>
          </a:p>
        </p:txBody>
      </p:sp>
      <p:pic>
        <p:nvPicPr>
          <p:cNvPr id="25606" name="Picture 4">
            <a:extLst>
              <a:ext uri="{FF2B5EF4-FFF2-40B4-BE49-F238E27FC236}">
                <a16:creationId xmlns:a16="http://schemas.microsoft.com/office/drawing/2014/main" id="{B6EA08CE-7EE2-4CDC-BF6C-CF2DEB82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894013"/>
            <a:ext cx="48768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3">
            <a:extLst>
              <a:ext uri="{FF2B5EF4-FFF2-40B4-BE49-F238E27FC236}">
                <a16:creationId xmlns:a16="http://schemas.microsoft.com/office/drawing/2014/main" id="{D7289B68-D5D1-49B0-8E83-A13325CF92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6627" name="슬라이드 번호 개체 틀 4">
            <a:extLst>
              <a:ext uri="{FF2B5EF4-FFF2-40B4-BE49-F238E27FC236}">
                <a16:creationId xmlns:a16="http://schemas.microsoft.com/office/drawing/2014/main" id="{43B68DC7-FB34-419A-9B3B-8A3D8A3C8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73424-74DF-49DF-97DA-ADC1D609B9A0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C5A1ECD7-68CD-41EE-A7A6-C98B6C55E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Inbetweening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3C33A703-DF3C-4A24-BA2F-48800A084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Linear Interpolation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Usually not enough continuity</a:t>
            </a: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26630" name="Picture 4">
            <a:extLst>
              <a:ext uri="{FF2B5EF4-FFF2-40B4-BE49-F238E27FC236}">
                <a16:creationId xmlns:a16="http://schemas.microsoft.com/office/drawing/2014/main" id="{4770BA98-BB75-4937-9CC6-D2CBD0C3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862263"/>
            <a:ext cx="5886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3">
            <a:extLst>
              <a:ext uri="{FF2B5EF4-FFF2-40B4-BE49-F238E27FC236}">
                <a16:creationId xmlns:a16="http://schemas.microsoft.com/office/drawing/2014/main" id="{36D2891E-4851-4640-BD1A-56A9D1FA3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7651" name="슬라이드 번호 개체 틀 4">
            <a:extLst>
              <a:ext uri="{FF2B5EF4-FFF2-40B4-BE49-F238E27FC236}">
                <a16:creationId xmlns:a16="http://schemas.microsoft.com/office/drawing/2014/main" id="{F6514BAF-16C7-4C41-83F0-CFDD8CCB5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532B2A-7AE0-4A77-B2F0-F2AFDE4F2C3C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8DADB89B-6161-47DE-8D5F-0AF90E6FD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Inbetweening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1AA1F34-A773-4E6C-9459-7B717D13B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Spline Interpolation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Maybe good enough</a:t>
            </a:r>
          </a:p>
        </p:txBody>
      </p:sp>
      <p:pic>
        <p:nvPicPr>
          <p:cNvPr id="27654" name="Picture 7">
            <a:extLst>
              <a:ext uri="{FF2B5EF4-FFF2-40B4-BE49-F238E27FC236}">
                <a16:creationId xmlns:a16="http://schemas.microsoft.com/office/drawing/2014/main" id="{9C751F1D-C3F2-4313-902D-92420A68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5616575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3">
            <a:extLst>
              <a:ext uri="{FF2B5EF4-FFF2-40B4-BE49-F238E27FC236}">
                <a16:creationId xmlns:a16="http://schemas.microsoft.com/office/drawing/2014/main" id="{3D2FC044-FA14-4A35-B26C-B7147E30AC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8675" name="슬라이드 번호 개체 틀 4">
            <a:extLst>
              <a:ext uri="{FF2B5EF4-FFF2-40B4-BE49-F238E27FC236}">
                <a16:creationId xmlns:a16="http://schemas.microsoft.com/office/drawing/2014/main" id="{94E5C680-A7A3-4F1B-927D-9C380675F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1568CA-509D-47F3-AB29-F031879C6D3B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D95CB144-0AF6-467D-9343-AC9CD903A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Inbetweening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29642334-61E9-46C0-B3CA-2B2D193A9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Spline Interpolation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Maybe good enough</a:t>
            </a:r>
          </a:p>
          <a:p>
            <a:pPr lvl="2" eaLnBrk="1" hangingPunct="1"/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May not follow physical laws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8678" name="Picture 4">
            <a:extLst>
              <a:ext uri="{FF2B5EF4-FFF2-40B4-BE49-F238E27FC236}">
                <a16:creationId xmlns:a16="http://schemas.microsoft.com/office/drawing/2014/main" id="{276FFDD8-91BA-4D2F-BBA2-3931F65A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86100"/>
            <a:ext cx="59055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3">
            <a:extLst>
              <a:ext uri="{FF2B5EF4-FFF2-40B4-BE49-F238E27FC236}">
                <a16:creationId xmlns:a16="http://schemas.microsoft.com/office/drawing/2014/main" id="{BE3F863F-A36F-484F-8D04-0CAB1E49CE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9699" name="슬라이드 번호 개체 틀 4">
            <a:extLst>
              <a:ext uri="{FF2B5EF4-FFF2-40B4-BE49-F238E27FC236}">
                <a16:creationId xmlns:a16="http://schemas.microsoft.com/office/drawing/2014/main" id="{79E14111-D2ED-45F4-90BD-5FC1D03A7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447CB9-6D16-42B7-81FB-9DC7DF67D218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23D8913E-9AEA-415D-A4DC-C7C0E8CBF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Inbetweening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DA6FD965-A87B-4447-9CF8-C0BE364A8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Spline Interpolation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Maybe good enough</a:t>
            </a:r>
          </a:p>
          <a:p>
            <a:pPr lvl="2" eaLnBrk="1" hangingPunct="1"/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May not follow physical laws</a:t>
            </a:r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9702" name="Picture 4">
            <a:extLst>
              <a:ext uri="{FF2B5EF4-FFF2-40B4-BE49-F238E27FC236}">
                <a16:creationId xmlns:a16="http://schemas.microsoft.com/office/drawing/2014/main" id="{A8F8DCC9-0DB2-4D09-80F4-35A0F34B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124200"/>
            <a:ext cx="59055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3">
            <a:extLst>
              <a:ext uri="{FF2B5EF4-FFF2-40B4-BE49-F238E27FC236}">
                <a16:creationId xmlns:a16="http://schemas.microsoft.com/office/drawing/2014/main" id="{0ECB03BE-3917-4F6D-BAE9-1CEA8A7AE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31747" name="슬라이드 번호 개체 틀 4">
            <a:extLst>
              <a:ext uri="{FF2B5EF4-FFF2-40B4-BE49-F238E27FC236}">
                <a16:creationId xmlns:a16="http://schemas.microsoft.com/office/drawing/2014/main" id="{210836B6-4F24-4465-ACF4-09ABB43B7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F05525-2F4A-4F30-8C34-D3EFE2C96012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713C8B61-8A26-429E-ABB2-60C702F30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Outline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91F2C0DC-ECB5-443C-AACD-3CA33626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rgbClr val="C0C0C0"/>
              </a:buClr>
            </a:pPr>
            <a:r>
              <a:rPr lang="en-US" altLang="ko-KR" b="1">
                <a:solidFill>
                  <a:srgbClr val="C0C0C0"/>
                </a:solidFill>
                <a:ea typeface="굴림" panose="020B0600000101010101" pitchFamily="50" charset="-127"/>
              </a:rPr>
              <a:t>Principles of Animation</a:t>
            </a:r>
          </a:p>
          <a:p>
            <a:pPr eaLnBrk="1" hangingPunct="1">
              <a:lnSpc>
                <a:spcPct val="150000"/>
              </a:lnSpc>
              <a:buClr>
                <a:srgbClr val="C0C0C0"/>
              </a:buClr>
            </a:pPr>
            <a:r>
              <a:rPr lang="en-US" altLang="ko-KR" b="1">
                <a:solidFill>
                  <a:srgbClr val="C0C0C0"/>
                </a:solidFill>
                <a:ea typeface="굴림" panose="020B0600000101010101" pitchFamily="50" charset="-127"/>
              </a:rPr>
              <a:t>Keyframe Animation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>
                <a:ea typeface="굴림" panose="020B0600000101010101" pitchFamily="50" charset="-127"/>
              </a:rPr>
              <a:t>Articulated Figures</a:t>
            </a:r>
          </a:p>
          <a:p>
            <a:pPr eaLnBrk="1" hangingPunct="1">
              <a:lnSpc>
                <a:spcPct val="150000"/>
              </a:lnSpc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1750" name="Picture 4">
            <a:extLst>
              <a:ext uri="{FF2B5EF4-FFF2-40B4-BE49-F238E27FC236}">
                <a16:creationId xmlns:a16="http://schemas.microsoft.com/office/drawing/2014/main" id="{59A94C99-62F7-41CD-B9EB-0929811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62200"/>
            <a:ext cx="2803525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3">
            <a:extLst>
              <a:ext uri="{FF2B5EF4-FFF2-40B4-BE49-F238E27FC236}">
                <a16:creationId xmlns:a16="http://schemas.microsoft.com/office/drawing/2014/main" id="{4395F4BF-AD46-4680-A8EA-C5F2290C03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32771" name="슬라이드 번호 개체 틀 4">
            <a:extLst>
              <a:ext uri="{FF2B5EF4-FFF2-40B4-BE49-F238E27FC236}">
                <a16:creationId xmlns:a16="http://schemas.microsoft.com/office/drawing/2014/main" id="{AAFB86CD-2063-435E-B717-B46B09D07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8DCA6F-FA88-46FC-95E0-67D81D9B7456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CF4612A-95C5-4340-8DDF-7704C7115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Articulated Figures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7F17A2C7-70AA-49B0-B206-38CC195AE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Character Poses Described by Set of Rigid Bodies Connected by “Joints”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67C932A3-3F60-4258-B81D-A60C72FB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9400"/>
            <a:ext cx="1295400" cy="533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2"/>
                </a:solidFill>
                <a:latin typeface="Times New Roman" panose="02020603050405020304" pitchFamily="18" charset="0"/>
              </a:rPr>
              <a:t>Base</a:t>
            </a:r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57432A2B-C373-466A-9963-4429A0CE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1295400" cy="533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2"/>
                </a:solidFill>
                <a:latin typeface="Times New Roman" panose="02020603050405020304" pitchFamily="18" charset="0"/>
              </a:rPr>
              <a:t>Arm</a:t>
            </a:r>
          </a:p>
        </p:txBody>
      </p:sp>
      <p:sp>
        <p:nvSpPr>
          <p:cNvPr id="32776" name="Rectangle 6">
            <a:extLst>
              <a:ext uri="{FF2B5EF4-FFF2-40B4-BE49-F238E27FC236}">
                <a16:creationId xmlns:a16="http://schemas.microsoft.com/office/drawing/2014/main" id="{3FC28CC0-3FA4-42E1-A3D6-D1B48618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1295400" cy="533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2"/>
                </a:solidFill>
                <a:latin typeface="Times New Roman" panose="02020603050405020304" pitchFamily="18" charset="0"/>
              </a:rPr>
              <a:t>Hand</a:t>
            </a:r>
          </a:p>
        </p:txBody>
      </p:sp>
      <p:sp>
        <p:nvSpPr>
          <p:cNvPr id="32777" name="Rectangle 7">
            <a:extLst>
              <a:ext uri="{FF2B5EF4-FFF2-40B4-BE49-F238E27FC236}">
                <a16:creationId xmlns:a16="http://schemas.microsoft.com/office/drawing/2014/main" id="{500822B0-A8FB-40ED-A574-645EFA01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410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</a:rPr>
              <a:t>Scene Graph</a:t>
            </a:r>
          </a:p>
        </p:txBody>
      </p:sp>
      <p:cxnSp>
        <p:nvCxnSpPr>
          <p:cNvPr id="32778" name="AutoShape 8">
            <a:extLst>
              <a:ext uri="{FF2B5EF4-FFF2-40B4-BE49-F238E27FC236}">
                <a16:creationId xmlns:a16="http://schemas.microsoft.com/office/drawing/2014/main" id="{813C4EB2-B67A-4653-A4CE-C69AA5174DDD}"/>
              </a:ext>
            </a:extLst>
          </p:cNvPr>
          <p:cNvCxnSpPr>
            <a:cxnSpLocks noChangeShapeType="1"/>
            <a:stCxn id="32774" idx="2"/>
            <a:endCxn id="32775" idx="0"/>
          </p:cNvCxnSpPr>
          <p:nvPr/>
        </p:nvCxnSpPr>
        <p:spPr bwMode="auto">
          <a:xfrm>
            <a:off x="1866900" y="33670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9">
            <a:extLst>
              <a:ext uri="{FF2B5EF4-FFF2-40B4-BE49-F238E27FC236}">
                <a16:creationId xmlns:a16="http://schemas.microsoft.com/office/drawing/2014/main" id="{9359B844-EE5C-4E77-94F6-73F925509E66}"/>
              </a:ext>
            </a:extLst>
          </p:cNvPr>
          <p:cNvCxnSpPr>
            <a:cxnSpLocks noChangeShapeType="1"/>
            <a:stCxn id="32775" idx="2"/>
            <a:endCxn id="32776" idx="0"/>
          </p:cNvCxnSpPr>
          <p:nvPr/>
        </p:nvCxnSpPr>
        <p:spPr bwMode="auto">
          <a:xfrm>
            <a:off x="1866900" y="4281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80" name="Picture 10">
            <a:extLst>
              <a:ext uri="{FF2B5EF4-FFF2-40B4-BE49-F238E27FC236}">
                <a16:creationId xmlns:a16="http://schemas.microsoft.com/office/drawing/2014/main" id="{C68D8245-5387-4C8D-A369-967A83C6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2717800"/>
            <a:ext cx="1979612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1" name="Picture 11">
            <a:extLst>
              <a:ext uri="{FF2B5EF4-FFF2-40B4-BE49-F238E27FC236}">
                <a16:creationId xmlns:a16="http://schemas.microsoft.com/office/drawing/2014/main" id="{32A4C196-650A-46E1-9E7D-3098E69588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2850" y="3427413"/>
            <a:ext cx="358775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3">
            <a:extLst>
              <a:ext uri="{FF2B5EF4-FFF2-40B4-BE49-F238E27FC236}">
                <a16:creationId xmlns:a16="http://schemas.microsoft.com/office/drawing/2014/main" id="{50FE73EB-8F56-4DED-8286-758486EDBD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33795" name="슬라이드 번호 개체 틀 4">
            <a:extLst>
              <a:ext uri="{FF2B5EF4-FFF2-40B4-BE49-F238E27FC236}">
                <a16:creationId xmlns:a16="http://schemas.microsoft.com/office/drawing/2014/main" id="{6197D069-AA33-471D-BB6A-88FF64B82E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AE9CDC-289A-448F-8811-39CF1229AAB5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F14F59D-6050-486E-A39B-C4B79D32B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Articulated Figures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6F593DFA-5A7B-48EF-8762-43581FDD0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Well-Suited for Humanoid Characters</a:t>
            </a: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33798" name="Picture 4">
            <a:extLst>
              <a:ext uri="{FF2B5EF4-FFF2-40B4-BE49-F238E27FC236}">
                <a16:creationId xmlns:a16="http://schemas.microsoft.com/office/drawing/2014/main" id="{2F67E75C-3795-4F9F-A321-C3F8352E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52650"/>
            <a:ext cx="5938838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5">
            <a:extLst>
              <a:ext uri="{FF2B5EF4-FFF2-40B4-BE49-F238E27FC236}">
                <a16:creationId xmlns:a16="http://schemas.microsoft.com/office/drawing/2014/main" id="{829C466A-4263-4AF4-BCA5-1FA0A184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71675"/>
            <a:ext cx="21018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188178-03D6-4E12-A02D-0F28D0391FFF}"/>
              </a:ext>
            </a:extLst>
          </p:cNvPr>
          <p:cNvSpPr/>
          <p:nvPr/>
        </p:nvSpPr>
        <p:spPr bwMode="auto">
          <a:xfrm>
            <a:off x="3203848" y="3789040"/>
            <a:ext cx="190862" cy="2571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521BF-C157-4098-8901-E7AF8E0719B5}"/>
              </a:ext>
            </a:extLst>
          </p:cNvPr>
          <p:cNvSpPr txBox="1"/>
          <p:nvPr/>
        </p:nvSpPr>
        <p:spPr>
          <a:xfrm>
            <a:off x="3127080" y="365123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BAC47F-3487-4891-ADF6-82BA4A0BB54E}"/>
              </a:ext>
            </a:extLst>
          </p:cNvPr>
          <p:cNvSpPr/>
          <p:nvPr/>
        </p:nvSpPr>
        <p:spPr bwMode="auto">
          <a:xfrm>
            <a:off x="3288479" y="4446270"/>
            <a:ext cx="190862" cy="2571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31E23C-7D7D-4128-B723-8EF1B9460B2C}"/>
              </a:ext>
            </a:extLst>
          </p:cNvPr>
          <p:cNvSpPr/>
          <p:nvPr/>
        </p:nvSpPr>
        <p:spPr bwMode="auto">
          <a:xfrm>
            <a:off x="3203848" y="5102545"/>
            <a:ext cx="190862" cy="2571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9D469-CF9C-445B-AD2A-D2FFD355A03E}"/>
              </a:ext>
            </a:extLst>
          </p:cNvPr>
          <p:cNvSpPr/>
          <p:nvPr/>
        </p:nvSpPr>
        <p:spPr bwMode="auto">
          <a:xfrm>
            <a:off x="3254189" y="5794385"/>
            <a:ext cx="190862" cy="2571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71B10-D425-41DF-8E30-6E1CB2035C35}"/>
              </a:ext>
            </a:extLst>
          </p:cNvPr>
          <p:cNvSpPr txBox="1"/>
          <p:nvPr/>
        </p:nvSpPr>
        <p:spPr>
          <a:xfrm>
            <a:off x="3188040" y="433512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76C7F-F896-4FC7-BE33-E1BBE745D0C9}"/>
              </a:ext>
            </a:extLst>
          </p:cNvPr>
          <p:cNvSpPr txBox="1"/>
          <p:nvPr/>
        </p:nvSpPr>
        <p:spPr>
          <a:xfrm>
            <a:off x="3119460" y="500949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08DBE-741F-40B8-AEDD-A01795675D10}"/>
              </a:ext>
            </a:extLst>
          </p:cNvPr>
          <p:cNvSpPr txBox="1"/>
          <p:nvPr/>
        </p:nvSpPr>
        <p:spPr>
          <a:xfrm>
            <a:off x="3154695" y="569522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02"/>
    </mc:Choice>
    <mc:Fallback>
      <p:transition spd="slow" advTm="712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3">
            <a:extLst>
              <a:ext uri="{FF2B5EF4-FFF2-40B4-BE49-F238E27FC236}">
                <a16:creationId xmlns:a16="http://schemas.microsoft.com/office/drawing/2014/main" id="{2CD79862-B36E-4919-AE6F-09EE082B6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34819" name="슬라이드 번호 개체 틀 4">
            <a:extLst>
              <a:ext uri="{FF2B5EF4-FFF2-40B4-BE49-F238E27FC236}">
                <a16:creationId xmlns:a16="http://schemas.microsoft.com/office/drawing/2014/main" id="{4BA50366-3C17-49F2-8745-4EEBE638E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94DC0F-5AD7-4314-A7BB-62946ECA07FB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0AED77C3-0ECD-4C17-8290-023B298B7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Articulated Figures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6BB54297-C3FF-43DF-95D8-9A6A99C04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Joints Provide Handles for Moving Articulated Figure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4822" name="Picture 4">
            <a:extLst>
              <a:ext uri="{FF2B5EF4-FFF2-40B4-BE49-F238E27FC236}">
                <a16:creationId xmlns:a16="http://schemas.microsoft.com/office/drawing/2014/main" id="{51BF7367-BEDA-48E4-AB3C-877E9E15E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25738"/>
            <a:ext cx="481965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3">
            <a:extLst>
              <a:ext uri="{FF2B5EF4-FFF2-40B4-BE49-F238E27FC236}">
                <a16:creationId xmlns:a16="http://schemas.microsoft.com/office/drawing/2014/main" id="{2E08C842-27C0-403F-9EFA-8BB9F621B9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6387" name="슬라이드 번호 개체 틀 4">
            <a:extLst>
              <a:ext uri="{FF2B5EF4-FFF2-40B4-BE49-F238E27FC236}">
                <a16:creationId xmlns:a16="http://schemas.microsoft.com/office/drawing/2014/main" id="{761740EC-2C04-4F1F-9D18-98C5E931F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C19A06-A109-40BF-9863-AE7B7E178B72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DCCE4B2-20C0-4DB4-80E5-9BCA07DD5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50" charset="-127"/>
              </a:rPr>
              <a:t>Computer Animation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05023D56-C33D-42E0-8D2F-6E243A82B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5638800" cy="4724400"/>
          </a:xfrm>
        </p:spPr>
        <p:txBody>
          <a:bodyPr/>
          <a:lstStyle/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What is Animation?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Make objects change over time according to scripted actions</a:t>
            </a:r>
          </a:p>
          <a:p>
            <a:pPr lvl="1" eaLnBrk="1" hangingPunct="1"/>
            <a:endParaRPr lang="en-US" altLang="ko-KR">
              <a:solidFill>
                <a:srgbClr val="090909"/>
              </a:solidFill>
              <a:ea typeface="굴림" panose="020B0600000101010101" pitchFamily="50" charset="-127"/>
            </a:endParaRPr>
          </a:p>
          <a:p>
            <a:pPr lvl="1" eaLnBrk="1" hangingPunct="1"/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What is Simulation?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Predict how objects change over time according to physical laws</a:t>
            </a:r>
          </a:p>
          <a:p>
            <a:pPr eaLnBrk="1" hangingPunct="1"/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E3D8F80B-F35F-4774-B7F9-20CFC17D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76400"/>
            <a:ext cx="2924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>
            <a:extLst>
              <a:ext uri="{FF2B5EF4-FFF2-40B4-BE49-F238E27FC236}">
                <a16:creationId xmlns:a16="http://schemas.microsoft.com/office/drawing/2014/main" id="{1F9DD5EE-474A-4256-A484-E2177A6B9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4114800"/>
            <a:ext cx="23050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3">
            <a:extLst>
              <a:ext uri="{FF2B5EF4-FFF2-40B4-BE49-F238E27FC236}">
                <a16:creationId xmlns:a16="http://schemas.microsoft.com/office/drawing/2014/main" id="{81A52BCA-F0C7-445B-8315-5A9F7930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35843" name="슬라이드 번호 개체 틀 4">
            <a:extLst>
              <a:ext uri="{FF2B5EF4-FFF2-40B4-BE49-F238E27FC236}">
                <a16:creationId xmlns:a16="http://schemas.microsoft.com/office/drawing/2014/main" id="{25BF86B8-AB34-46C6-AA7D-1AA4226351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842B69-64A1-4BF2-8546-D61D6BACAF61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CF71B86B-2CDC-4864-B157-D3FAC9531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Summary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3FEF6FE5-46B0-42AF-AC1B-BAB8E4568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Animation Requires ...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Modeling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Scripting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Inbetweening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Lighting, shading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Rendering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Image processing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35846" name="Picture 4">
            <a:extLst>
              <a:ext uri="{FF2B5EF4-FFF2-40B4-BE49-F238E27FC236}">
                <a16:creationId xmlns:a16="http://schemas.microsoft.com/office/drawing/2014/main" id="{7FF4C4C9-2B34-4343-A7A7-7E3C915B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3336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3">
            <a:extLst>
              <a:ext uri="{FF2B5EF4-FFF2-40B4-BE49-F238E27FC236}">
                <a16:creationId xmlns:a16="http://schemas.microsoft.com/office/drawing/2014/main" id="{79CD125E-D319-4FCB-9922-EA230A3F58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36867" name="슬라이드 번호 개체 틀 4">
            <a:extLst>
              <a:ext uri="{FF2B5EF4-FFF2-40B4-BE49-F238E27FC236}">
                <a16:creationId xmlns:a16="http://schemas.microsoft.com/office/drawing/2014/main" id="{8F851902-E6D5-4F46-AD27-7269BF2F7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27CCFE-7A25-44CE-99DE-686FFD879F3B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8A76BCC-30FB-4B58-8072-55983C297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Motion Capture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E9F22470-AC39-46E0-BE92-709D3A0AC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Motion capture = Motion tracking = Mocap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Process of recording movement and translating the movement onto a digital model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To animate digital character models in 3D animation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Records actions of human actors, and use the information gathered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3">
            <a:extLst>
              <a:ext uri="{FF2B5EF4-FFF2-40B4-BE49-F238E27FC236}">
                <a16:creationId xmlns:a16="http://schemas.microsoft.com/office/drawing/2014/main" id="{D451CFCC-AE11-4A9F-8BF8-060F44435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37891" name="슬라이드 번호 개체 틀 4">
            <a:extLst>
              <a:ext uri="{FF2B5EF4-FFF2-40B4-BE49-F238E27FC236}">
                <a16:creationId xmlns:a16="http://schemas.microsoft.com/office/drawing/2014/main" id="{EE3EA1B5-373A-43C6-BEE1-02438DC5F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1097B0-8C26-4C3B-8C26-D6CE25526BAE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08AC401-A249-4F09-910E-ED27BFF7B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Motion Capture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33FA9AE1-A8E3-4E2A-98E9-4EF6DADF3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Motion of an actor can be captured with various methods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Markers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Without Markers (Optical)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Mechanical motion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Magnetic system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C182C16-B625-42CC-9F69-C508E99EF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Motion Capture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83272D4-D124-4E04-8297-C8C04F51B80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Application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Military training simulations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Video games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Films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Sports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Medical applications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38916" name="바닥글 개체 틀 3">
            <a:extLst>
              <a:ext uri="{FF2B5EF4-FFF2-40B4-BE49-F238E27FC236}">
                <a16:creationId xmlns:a16="http://schemas.microsoft.com/office/drawing/2014/main" id="{B6E064B1-1395-495B-9CE7-D1E64ED69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38917" name="슬라이드 번호 개체 틀 4">
            <a:extLst>
              <a:ext uri="{FF2B5EF4-FFF2-40B4-BE49-F238E27FC236}">
                <a16:creationId xmlns:a16="http://schemas.microsoft.com/office/drawing/2014/main" id="{FAD1F1F4-D4EC-4507-9B44-DC7A16D337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95DEC2-8C3A-4AA9-A0B9-E69A577A722D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pic>
        <p:nvPicPr>
          <p:cNvPr id="38918" name="Picture 2">
            <a:extLst>
              <a:ext uri="{FF2B5EF4-FFF2-40B4-BE49-F238E27FC236}">
                <a16:creationId xmlns:a16="http://schemas.microsoft.com/office/drawing/2014/main" id="{F456F4FA-C4BD-4E9B-A935-3EC2A8B443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1550" y="2452688"/>
            <a:ext cx="3810000" cy="2714625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6DF2D08-2129-4FD6-AEBF-FDE1FB3DC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Motion Capture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C49DC93-D4E0-41EF-8489-493B7E4B8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Advantages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Can replace key-frame based animation with smoother animation with much less efforts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Recording various test animations can be performed without much concern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Complex, and physically accurate animation</a:t>
            </a:r>
          </a:p>
        </p:txBody>
      </p:sp>
      <p:sp>
        <p:nvSpPr>
          <p:cNvPr id="39940" name="바닥글 개체 틀 3">
            <a:extLst>
              <a:ext uri="{FF2B5EF4-FFF2-40B4-BE49-F238E27FC236}">
                <a16:creationId xmlns:a16="http://schemas.microsoft.com/office/drawing/2014/main" id="{0F6FB1EF-A8DC-44EC-8DDE-46DEA367D1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39941" name="슬라이드 번호 개체 틀 4">
            <a:extLst>
              <a:ext uri="{FF2B5EF4-FFF2-40B4-BE49-F238E27FC236}">
                <a16:creationId xmlns:a16="http://schemas.microsoft.com/office/drawing/2014/main" id="{FB7FBBDA-681F-435F-851C-75B5FDC612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72B6CF-D9B2-4806-82F5-3DC560EA7E41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62A0504-4E4C-4C46-8FCF-26C48AD1A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Motion Capture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3519FF9-154C-4216-AF96-007C57AC7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Disadvantages</a:t>
            </a:r>
          </a:p>
          <a:p>
            <a:pPr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Special hardware &amp; software are required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Required software, hardware and personnel can be expensive</a:t>
            </a: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Motions which are not physically correct cannot be or are hard to be captured</a:t>
            </a:r>
          </a:p>
        </p:txBody>
      </p:sp>
      <p:sp>
        <p:nvSpPr>
          <p:cNvPr id="40964" name="바닥글 개체 틀 3">
            <a:extLst>
              <a:ext uri="{FF2B5EF4-FFF2-40B4-BE49-F238E27FC236}">
                <a16:creationId xmlns:a16="http://schemas.microsoft.com/office/drawing/2014/main" id="{4E841B78-9594-4E88-95C2-F68EFD665C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0965" name="슬라이드 번호 개체 틀 4">
            <a:extLst>
              <a:ext uri="{FF2B5EF4-FFF2-40B4-BE49-F238E27FC236}">
                <a16:creationId xmlns:a16="http://schemas.microsoft.com/office/drawing/2014/main" id="{7B710845-A23F-4619-88F1-315DAACAC1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52A7C2-E22D-4639-80EE-CE1760BD0F51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2211AA9-5271-4215-8D8D-A185435F5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Motion Capture</a:t>
            </a:r>
          </a:p>
        </p:txBody>
      </p:sp>
      <p:sp>
        <p:nvSpPr>
          <p:cNvPr id="41987" name="바닥글 개체 틀 3">
            <a:extLst>
              <a:ext uri="{FF2B5EF4-FFF2-40B4-BE49-F238E27FC236}">
                <a16:creationId xmlns:a16="http://schemas.microsoft.com/office/drawing/2014/main" id="{14E01E55-2373-408B-A849-0F128F1CEF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1988" name="슬라이드 번호 개체 틀 4">
            <a:extLst>
              <a:ext uri="{FF2B5EF4-FFF2-40B4-BE49-F238E27FC236}">
                <a16:creationId xmlns:a16="http://schemas.microsoft.com/office/drawing/2014/main" id="{888A9094-54CB-40DB-8F27-E6B4DFA76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D76832-3206-4134-ADAE-E8796F80164E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7E207AEB-D5C4-451D-A73B-D1D5B78AA7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6300" y="2921000"/>
            <a:ext cx="4000500" cy="1778000"/>
          </a:xfrm>
          <a:noFill/>
        </p:spPr>
      </p:pic>
      <p:pic>
        <p:nvPicPr>
          <p:cNvPr id="41990" name="Picture 7">
            <a:extLst>
              <a:ext uri="{FF2B5EF4-FFF2-40B4-BE49-F238E27FC236}">
                <a16:creationId xmlns:a16="http://schemas.microsoft.com/office/drawing/2014/main" id="{4A92D310-1A47-4C91-9309-4D68062B9E7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7775" y="1905000"/>
            <a:ext cx="2571750" cy="3810000"/>
          </a:xfrm>
          <a:noFill/>
        </p:spPr>
      </p:pic>
      <p:sp>
        <p:nvSpPr>
          <p:cNvPr id="41991" name="TextBox 14">
            <a:extLst>
              <a:ext uri="{FF2B5EF4-FFF2-40B4-BE49-F238E27FC236}">
                <a16:creationId xmlns:a16="http://schemas.microsoft.com/office/drawing/2014/main" id="{84467023-1C08-4B37-B4FD-64E96AF0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5857875"/>
            <a:ext cx="233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King Kong, 2005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0B9778E-F59F-40DD-A1AA-A5AE8C753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Motion Capture</a:t>
            </a:r>
          </a:p>
        </p:txBody>
      </p:sp>
      <p:sp>
        <p:nvSpPr>
          <p:cNvPr id="43011" name="바닥글 개체 틀 3">
            <a:extLst>
              <a:ext uri="{FF2B5EF4-FFF2-40B4-BE49-F238E27FC236}">
                <a16:creationId xmlns:a16="http://schemas.microsoft.com/office/drawing/2014/main" id="{BA2FF1B0-300A-45C2-8446-91A4C6871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3012" name="슬라이드 번호 개체 틀 4">
            <a:extLst>
              <a:ext uri="{FF2B5EF4-FFF2-40B4-BE49-F238E27FC236}">
                <a16:creationId xmlns:a16="http://schemas.microsoft.com/office/drawing/2014/main" id="{2D924EA7-D3CC-4043-B6E0-55BB98CD5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84D20F-B55A-4075-AA19-23D167922FCD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4DD02F47-16A6-4D0A-9AED-BDBAE1C7BC4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7738" y="2238375"/>
            <a:ext cx="3171825" cy="3143250"/>
          </a:xfrm>
          <a:noFill/>
        </p:spPr>
      </p:pic>
      <p:pic>
        <p:nvPicPr>
          <p:cNvPr id="43014" name="Picture 7">
            <a:extLst>
              <a:ext uri="{FF2B5EF4-FFF2-40B4-BE49-F238E27FC236}">
                <a16:creationId xmlns:a16="http://schemas.microsoft.com/office/drawing/2014/main" id="{2E87EFFF-6997-4D7A-81F8-31333DEB87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6300" y="2525713"/>
            <a:ext cx="4000500" cy="2568575"/>
          </a:xfrm>
          <a:noFill/>
        </p:spPr>
      </p:pic>
      <p:sp>
        <p:nvSpPr>
          <p:cNvPr id="43015" name="TextBox 15">
            <a:extLst>
              <a:ext uri="{FF2B5EF4-FFF2-40B4-BE49-F238E27FC236}">
                <a16:creationId xmlns:a16="http://schemas.microsoft.com/office/drawing/2014/main" id="{3C0C5AE5-4FE4-41C7-85C1-9654695C8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500688"/>
            <a:ext cx="30924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The Lord of The Rings,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2001 ~ 2003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3016" name="TextBox 16">
            <a:extLst>
              <a:ext uri="{FF2B5EF4-FFF2-40B4-BE49-F238E27FC236}">
                <a16:creationId xmlns:a16="http://schemas.microsoft.com/office/drawing/2014/main" id="{BA17DD99-C5FA-4918-AAA2-783B99F2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715000"/>
            <a:ext cx="2547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The Mummy, 1999</a:t>
            </a:r>
            <a:endParaRPr lang="ko-KR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바닥글 개체 틀 3">
            <a:extLst>
              <a:ext uri="{FF2B5EF4-FFF2-40B4-BE49-F238E27FC236}">
                <a16:creationId xmlns:a16="http://schemas.microsoft.com/office/drawing/2014/main" id="{0420384A-BED8-4524-B0D9-5CF7845A9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4035" name="슬라이드 번호 개체 틀 4">
            <a:extLst>
              <a:ext uri="{FF2B5EF4-FFF2-40B4-BE49-F238E27FC236}">
                <a16:creationId xmlns:a16="http://schemas.microsoft.com/office/drawing/2014/main" id="{2853A8CF-1ADE-467A-860A-FA5723393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251412-7117-4BCD-8BB4-0A4D2E3F42CC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911C2BD-CDCC-4F57-9111-AF8367D2F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dirty="0">
                <a:ea typeface="굴림" pitchFamily="50" charset="-127"/>
              </a:rPr>
              <a:t>Overview of</a:t>
            </a:r>
            <a:r>
              <a:rPr lang="ko-KR" altLang="en-US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Kinematics &amp; Dynamics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51E69218-996B-491B-83B5-394C9B395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Kinematics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Consider only motion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Determined by positions, velocities, accelerations</a:t>
            </a:r>
          </a:p>
          <a:p>
            <a:pPr lvl="1" eaLnBrk="1" hangingPunct="1"/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Dynamics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Consider underlying forces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Compute motion from initial conditions and physics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바닥글 개체 틀 3">
            <a:extLst>
              <a:ext uri="{FF2B5EF4-FFF2-40B4-BE49-F238E27FC236}">
                <a16:creationId xmlns:a16="http://schemas.microsoft.com/office/drawing/2014/main" id="{E1900462-E2CE-4FB1-9F89-C4DB8586E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5059" name="슬라이드 번호 개체 틀 4">
            <a:extLst>
              <a:ext uri="{FF2B5EF4-FFF2-40B4-BE49-F238E27FC236}">
                <a16:creationId xmlns:a16="http://schemas.microsoft.com/office/drawing/2014/main" id="{C1E19DBE-2990-46E6-80E0-53D49CBDB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E4CE9-8D35-45CE-BBEB-B5CBD3DFBE6B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BE2C580A-3D2B-4D65-9CC1-BBDFFEF36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Example: 2-Link Structure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3386A8AF-4C18-468F-A69D-142B16B78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Two Links Connected by Rotational Joints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45062" name="Picture 5">
            <a:extLst>
              <a:ext uri="{FF2B5EF4-FFF2-40B4-BE49-F238E27FC236}">
                <a16:creationId xmlns:a16="http://schemas.microsoft.com/office/drawing/2014/main" id="{4F9A70AB-D34D-4365-8228-581D3E4CA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514600"/>
            <a:ext cx="263366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6">
            <a:extLst>
              <a:ext uri="{FF2B5EF4-FFF2-40B4-BE49-F238E27FC236}">
                <a16:creationId xmlns:a16="http://schemas.microsoft.com/office/drawing/2014/main" id="{8F83A162-056B-47BC-894C-9D86DAF6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2963863"/>
            <a:ext cx="209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1"/>
                </a:solidFill>
                <a:latin typeface="Tahoma" panose="020B0604030504040204" pitchFamily="34" charset="0"/>
              </a:rPr>
              <a:t>“End-Effector”</a:t>
            </a:r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8529BF59-64B8-454E-A0E2-4F5C581442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276600"/>
            <a:ext cx="6096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30895C7A-B116-41BD-ADEE-F06C5CA7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3810000"/>
            <a:ext cx="1201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X=(</a:t>
            </a:r>
            <a:r>
              <a:rPr lang="en-US" altLang="ko-KR" sz="2400" i="1">
                <a:latin typeface="Times New Roman" panose="02020603050405020304" pitchFamily="18" charset="0"/>
              </a:rPr>
              <a:t>x</a:t>
            </a:r>
            <a:r>
              <a:rPr lang="en-US" altLang="ko-KR" sz="2400">
                <a:latin typeface="Times New Roman" panose="02020603050405020304" pitchFamily="18" charset="0"/>
              </a:rPr>
              <a:t>, </a:t>
            </a:r>
            <a:r>
              <a:rPr lang="en-US" altLang="ko-KR" sz="2400" i="1">
                <a:latin typeface="Times New Roman" panose="02020603050405020304" pitchFamily="18" charset="0"/>
              </a:rPr>
              <a:t>y</a:t>
            </a:r>
            <a:r>
              <a:rPr lang="en-US" altLang="ko-KR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3E8FB680-7B77-4228-9EF9-D9734A34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7244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(0, 0)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>
            <a:extLst>
              <a:ext uri="{FF2B5EF4-FFF2-40B4-BE49-F238E27FC236}">
                <a16:creationId xmlns:a16="http://schemas.microsoft.com/office/drawing/2014/main" id="{F26022D5-B3B3-4F77-9928-E6B790B49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E1A317-9B7E-40CC-AE87-2DDEBC19A61D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283710C-A895-4A06-9CCA-F7D0A60CA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Outline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A77FFBF-C8A0-4452-8B07-F2D19CB2E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99413" cy="241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b="1">
                <a:ea typeface="굴림" panose="020B0600000101010101" pitchFamily="50" charset="-127"/>
              </a:rPr>
              <a:t>Principles of Animation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>
                <a:ea typeface="굴림" panose="020B0600000101010101" pitchFamily="50" charset="-127"/>
              </a:rPr>
              <a:t>Keyframe Animation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>
                <a:ea typeface="굴림" panose="020B0600000101010101" pitchFamily="50" charset="-127"/>
              </a:rPr>
              <a:t>Articulated Figures</a:t>
            </a:r>
          </a:p>
          <a:p>
            <a:pPr eaLnBrk="1" hangingPunct="1">
              <a:lnSpc>
                <a:spcPct val="150000"/>
              </a:lnSpc>
            </a:pP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CD74FF3D-352A-4DC8-B76C-FCB76E7E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62200"/>
            <a:ext cx="2803525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바닥글 개체 틀 3">
            <a:extLst>
              <a:ext uri="{FF2B5EF4-FFF2-40B4-BE49-F238E27FC236}">
                <a16:creationId xmlns:a16="http://schemas.microsoft.com/office/drawing/2014/main" id="{384B6E2E-4BE8-4F2C-BE51-CFDA1BD1F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6083" name="슬라이드 번호 개체 틀 4">
            <a:extLst>
              <a:ext uri="{FF2B5EF4-FFF2-40B4-BE49-F238E27FC236}">
                <a16:creationId xmlns:a16="http://schemas.microsoft.com/office/drawing/2014/main" id="{0C1ADD23-E377-4B76-A66C-F1618CAC4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1BBA0-FC1A-4442-B600-99B2F4AA301A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C0424508-D3B9-40C8-B962-F236810F4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Forward Kinematics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A82F45E3-61E0-4EF3-853D-544327BBF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Animator Specifies Joint Angles: </a:t>
            </a:r>
            <a:r>
              <a:rPr lang="en-US" altLang="ko-KR" b="1">
                <a:latin typeface="Symbol" panose="05050102010706020507" pitchFamily="18" charset="2"/>
                <a:ea typeface="굴림" panose="020B0600000101010101" pitchFamily="50" charset="-127"/>
              </a:rPr>
              <a:t>Q</a:t>
            </a:r>
            <a:r>
              <a:rPr lang="en-US" altLang="ko-KR" b="1" baseline="-25000">
                <a:ea typeface="굴림" panose="020B0600000101010101" pitchFamily="50" charset="-127"/>
              </a:rPr>
              <a:t>1</a:t>
            </a:r>
            <a:r>
              <a:rPr lang="en-US" altLang="ko-KR" b="1">
                <a:ea typeface="굴림" panose="020B0600000101010101" pitchFamily="50" charset="-127"/>
              </a:rPr>
              <a:t> and </a:t>
            </a:r>
            <a:r>
              <a:rPr lang="en-US" altLang="ko-KR" b="1">
                <a:latin typeface="Symbol" panose="05050102010706020507" pitchFamily="18" charset="2"/>
                <a:ea typeface="굴림" panose="020B0600000101010101" pitchFamily="50" charset="-127"/>
              </a:rPr>
              <a:t>Q</a:t>
            </a:r>
            <a:r>
              <a:rPr lang="en-US" altLang="ko-KR" b="1" baseline="-25000">
                <a:ea typeface="굴림" panose="020B0600000101010101" pitchFamily="50" charset="-127"/>
              </a:rPr>
              <a:t>2</a:t>
            </a:r>
          </a:p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Computer Finds Positions of End-Effector: X</a:t>
            </a:r>
          </a:p>
          <a:p>
            <a:pPr eaLnBrk="1" hangingPunct="1"/>
            <a:endParaRPr lang="ko-KR" altLang="en-US" b="1">
              <a:ea typeface="굴림" panose="020B0600000101010101" pitchFamily="50" charset="-127"/>
            </a:endParaRPr>
          </a:p>
        </p:txBody>
      </p:sp>
      <p:pic>
        <p:nvPicPr>
          <p:cNvPr id="46086" name="Picture 10">
            <a:extLst>
              <a:ext uri="{FF2B5EF4-FFF2-40B4-BE49-F238E27FC236}">
                <a16:creationId xmlns:a16="http://schemas.microsoft.com/office/drawing/2014/main" id="{F36F402B-136C-4B07-B9BD-165890DE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514600"/>
            <a:ext cx="263366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13">
            <a:extLst>
              <a:ext uri="{FF2B5EF4-FFF2-40B4-BE49-F238E27FC236}">
                <a16:creationId xmlns:a16="http://schemas.microsoft.com/office/drawing/2014/main" id="{C80F7484-A11A-4571-9512-9CDB93FB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3810000"/>
            <a:ext cx="1201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X=(</a:t>
            </a:r>
            <a:r>
              <a:rPr lang="en-US" altLang="ko-KR" sz="2400" i="1">
                <a:latin typeface="Times New Roman" panose="02020603050405020304" pitchFamily="18" charset="0"/>
              </a:rPr>
              <a:t>x</a:t>
            </a:r>
            <a:r>
              <a:rPr lang="en-US" altLang="ko-KR" sz="2400">
                <a:latin typeface="Times New Roman" panose="02020603050405020304" pitchFamily="18" charset="0"/>
              </a:rPr>
              <a:t>, </a:t>
            </a:r>
            <a:r>
              <a:rPr lang="en-US" altLang="ko-KR" sz="2400" i="1">
                <a:latin typeface="Times New Roman" panose="02020603050405020304" pitchFamily="18" charset="0"/>
              </a:rPr>
              <a:t>y</a:t>
            </a:r>
            <a:r>
              <a:rPr lang="en-US" altLang="ko-KR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6088" name="Text Box 14">
            <a:extLst>
              <a:ext uri="{FF2B5EF4-FFF2-40B4-BE49-F238E27FC236}">
                <a16:creationId xmlns:a16="http://schemas.microsoft.com/office/drawing/2014/main" id="{31771939-4C1A-44F8-A7EF-B88F38346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7244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(0, 0)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바닥글 개체 틀 3">
            <a:extLst>
              <a:ext uri="{FF2B5EF4-FFF2-40B4-BE49-F238E27FC236}">
                <a16:creationId xmlns:a16="http://schemas.microsoft.com/office/drawing/2014/main" id="{E41D9486-66B2-4098-9B80-4BDD78DF42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7107" name="슬라이드 번호 개체 틀 4">
            <a:extLst>
              <a:ext uri="{FF2B5EF4-FFF2-40B4-BE49-F238E27FC236}">
                <a16:creationId xmlns:a16="http://schemas.microsoft.com/office/drawing/2014/main" id="{E569A3E6-7FE1-49C1-B43C-5053284A3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482A87-77F5-49F3-91AD-E49E74D90AB9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E219F3AB-8A88-4C7F-9E7A-8B9843D36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Inverse Kinematics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59F4FABA-F8D9-4F77-A8F0-EA24B19D4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What If Animator Knows Position of “End-Effector”</a:t>
            </a:r>
          </a:p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Animator Specifies End-Effector Positions: X</a:t>
            </a:r>
          </a:p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Computer Finds Joint Angles: </a:t>
            </a:r>
            <a:r>
              <a:rPr lang="en-US" altLang="ko-KR" b="1">
                <a:latin typeface="Symbol" panose="05050102010706020507" pitchFamily="18" charset="2"/>
                <a:ea typeface="굴림" panose="020B0600000101010101" pitchFamily="50" charset="-127"/>
              </a:rPr>
              <a:t>Q</a:t>
            </a:r>
            <a:r>
              <a:rPr lang="en-US" altLang="ko-KR" b="1" baseline="-25000">
                <a:ea typeface="굴림" panose="020B0600000101010101" pitchFamily="50" charset="-127"/>
              </a:rPr>
              <a:t>1</a:t>
            </a:r>
            <a:r>
              <a:rPr lang="en-US" altLang="ko-KR" b="1">
                <a:ea typeface="굴림" panose="020B0600000101010101" pitchFamily="50" charset="-127"/>
              </a:rPr>
              <a:t> and </a:t>
            </a:r>
            <a:r>
              <a:rPr lang="en-US" altLang="ko-KR" b="1">
                <a:latin typeface="Symbol" panose="05050102010706020507" pitchFamily="18" charset="2"/>
                <a:ea typeface="굴림" panose="020B0600000101010101" pitchFamily="50" charset="-127"/>
              </a:rPr>
              <a:t>Q</a:t>
            </a:r>
            <a:r>
              <a:rPr lang="en-US" altLang="ko-KR" b="1" baseline="-25000">
                <a:ea typeface="굴림" panose="020B0600000101010101" pitchFamily="50" charset="-127"/>
              </a:rPr>
              <a:t>2</a:t>
            </a: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47110" name="Picture 5">
            <a:extLst>
              <a:ext uri="{FF2B5EF4-FFF2-40B4-BE49-F238E27FC236}">
                <a16:creationId xmlns:a16="http://schemas.microsoft.com/office/drawing/2014/main" id="{C9398C80-065E-487E-A928-B942F52E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3540125"/>
            <a:ext cx="263366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6">
            <a:extLst>
              <a:ext uri="{FF2B5EF4-FFF2-40B4-BE49-F238E27FC236}">
                <a16:creationId xmlns:a16="http://schemas.microsoft.com/office/drawing/2014/main" id="{8AEA5C8A-CD0B-4B48-A9C0-4956AB8BB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3989388"/>
            <a:ext cx="209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1"/>
                </a:solidFill>
                <a:latin typeface="Tahoma" panose="020B0604030504040204" pitchFamily="34" charset="0"/>
              </a:rPr>
              <a:t>“End-Effector”</a:t>
            </a:r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4192DC8C-B98E-43FF-8612-532FB8BA5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6975" y="4302125"/>
            <a:ext cx="6096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3" name="Text Box 8">
            <a:extLst>
              <a:ext uri="{FF2B5EF4-FFF2-40B4-BE49-F238E27FC236}">
                <a16:creationId xmlns:a16="http://schemas.microsoft.com/office/drawing/2014/main" id="{5ADEAA0E-9B3B-43FE-80FC-2ACEEAC24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4835525"/>
            <a:ext cx="1201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X=(</a:t>
            </a:r>
            <a:r>
              <a:rPr lang="en-US" altLang="ko-KR" sz="2400" i="1">
                <a:latin typeface="Times New Roman" panose="02020603050405020304" pitchFamily="18" charset="0"/>
              </a:rPr>
              <a:t>x</a:t>
            </a:r>
            <a:r>
              <a:rPr lang="en-US" altLang="ko-KR" sz="2400">
                <a:latin typeface="Times New Roman" panose="02020603050405020304" pitchFamily="18" charset="0"/>
              </a:rPr>
              <a:t>, </a:t>
            </a:r>
            <a:r>
              <a:rPr lang="en-US" altLang="ko-KR" sz="2400" i="1">
                <a:latin typeface="Times New Roman" panose="02020603050405020304" pitchFamily="18" charset="0"/>
              </a:rPr>
              <a:t>y</a:t>
            </a:r>
            <a:r>
              <a:rPr lang="en-US" altLang="ko-KR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7114" name="Text Box 9">
            <a:extLst>
              <a:ext uri="{FF2B5EF4-FFF2-40B4-BE49-F238E27FC236}">
                <a16:creationId xmlns:a16="http://schemas.microsoft.com/office/drawing/2014/main" id="{E83F5FF8-C51D-4C64-8CCE-FC1121EB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74992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(0, 0)</a:t>
            </a:r>
          </a:p>
        </p:txBody>
      </p:sp>
      <p:grpSp>
        <p:nvGrpSpPr>
          <p:cNvPr id="47115" name="Group 16">
            <a:extLst>
              <a:ext uri="{FF2B5EF4-FFF2-40B4-BE49-F238E27FC236}">
                <a16:creationId xmlns:a16="http://schemas.microsoft.com/office/drawing/2014/main" id="{D882AF3D-1677-4F73-AA85-4D2DEE70755B}"/>
              </a:ext>
            </a:extLst>
          </p:cNvPr>
          <p:cNvGrpSpPr>
            <a:grpSpLocks/>
          </p:cNvGrpSpPr>
          <p:nvPr/>
        </p:nvGrpSpPr>
        <p:grpSpPr bwMode="auto">
          <a:xfrm>
            <a:off x="4338638" y="5376863"/>
            <a:ext cx="2546350" cy="609600"/>
            <a:chOff x="3275" y="2741"/>
            <a:chExt cx="1604" cy="384"/>
          </a:xfrm>
        </p:grpSpPr>
        <p:sp>
          <p:nvSpPr>
            <p:cNvPr id="47116" name="Freeform 10">
              <a:extLst>
                <a:ext uri="{FF2B5EF4-FFF2-40B4-BE49-F238E27FC236}">
                  <a16:creationId xmlns:a16="http://schemas.microsoft.com/office/drawing/2014/main" id="{807B878B-ABEC-4AB2-80B6-CDE97E23A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" y="2741"/>
              <a:ext cx="1604" cy="384"/>
            </a:xfrm>
            <a:custGeom>
              <a:avLst/>
              <a:gdLst>
                <a:gd name="T0" fmla="*/ 0 w 1604"/>
                <a:gd name="T1" fmla="*/ 0 h 384"/>
                <a:gd name="T2" fmla="*/ 0 w 1604"/>
                <a:gd name="T3" fmla="*/ 384 h 384"/>
                <a:gd name="T4" fmla="*/ 1604 w 1604"/>
                <a:gd name="T5" fmla="*/ 384 h 384"/>
                <a:gd name="T6" fmla="*/ 1604 w 1604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4"/>
                <a:gd name="T13" fmla="*/ 0 h 384"/>
                <a:gd name="T14" fmla="*/ 1604 w 160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4" h="384">
                  <a:moveTo>
                    <a:pt x="0" y="0"/>
                  </a:moveTo>
                  <a:lnTo>
                    <a:pt x="0" y="384"/>
                  </a:lnTo>
                  <a:lnTo>
                    <a:pt x="1604" y="384"/>
                  </a:lnTo>
                  <a:lnTo>
                    <a:pt x="1604" y="5"/>
                  </a:ln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7" name="Rectangle 11">
              <a:extLst>
                <a:ext uri="{FF2B5EF4-FFF2-40B4-BE49-F238E27FC236}">
                  <a16:creationId xmlns:a16="http://schemas.microsoft.com/office/drawing/2014/main" id="{A94AC7A6-6FCE-4926-816E-B3DC94F1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46"/>
              <a:ext cx="480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18" name="Rectangle 12">
              <a:extLst>
                <a:ext uri="{FF2B5EF4-FFF2-40B4-BE49-F238E27FC236}">
                  <a16:creationId xmlns:a16="http://schemas.microsoft.com/office/drawing/2014/main" id="{EE8DE76B-A92F-4D4A-86D4-C06C04732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46"/>
              <a:ext cx="480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19" name="Rectangle 13">
              <a:extLst>
                <a:ext uri="{FF2B5EF4-FFF2-40B4-BE49-F238E27FC236}">
                  <a16:creationId xmlns:a16="http://schemas.microsoft.com/office/drawing/2014/main" id="{F555D0DC-610E-47AA-B538-ED1757780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46"/>
              <a:ext cx="480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20" name="Rectangle 14">
              <a:extLst>
                <a:ext uri="{FF2B5EF4-FFF2-40B4-BE49-F238E27FC236}">
                  <a16:creationId xmlns:a16="http://schemas.microsoft.com/office/drawing/2014/main" id="{A688398A-A107-4CA0-9DBC-8BCBA2352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78"/>
              <a:ext cx="480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21" name="Rectangle 15">
              <a:extLst>
                <a:ext uri="{FF2B5EF4-FFF2-40B4-BE49-F238E27FC236}">
                  <a16:creationId xmlns:a16="http://schemas.microsoft.com/office/drawing/2014/main" id="{BC0780B4-EC3D-4A3C-ACA9-6A81F053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78"/>
              <a:ext cx="480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바닥글 개체 틀 3">
            <a:extLst>
              <a:ext uri="{FF2B5EF4-FFF2-40B4-BE49-F238E27FC236}">
                <a16:creationId xmlns:a16="http://schemas.microsoft.com/office/drawing/2014/main" id="{27543E72-0BAC-47B3-AAF2-CA731B758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8131" name="슬라이드 번호 개체 틀 4">
            <a:extLst>
              <a:ext uri="{FF2B5EF4-FFF2-40B4-BE49-F238E27FC236}">
                <a16:creationId xmlns:a16="http://schemas.microsoft.com/office/drawing/2014/main" id="{C4BE3747-A43D-4250-BE1F-868C3B9B9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3FBF93-A891-4465-BD26-041A7A067FBB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71E1CF60-6103-4E33-BCBE-8568A82FA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Inverse Kinematics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011F2874-3CD0-4E3C-B6D0-6EE355634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Problem for More Complex Structures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System of equations is usually under-defined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Multiple solutions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48134" name="Picture 5">
            <a:extLst>
              <a:ext uri="{FF2B5EF4-FFF2-40B4-BE49-F238E27FC236}">
                <a16:creationId xmlns:a16="http://schemas.microsoft.com/office/drawing/2014/main" id="{C92E1C47-2DE4-449E-BD4E-83463F6C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82900"/>
            <a:ext cx="411321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Text Box 6">
            <a:extLst>
              <a:ext uri="{FF2B5EF4-FFF2-40B4-BE49-F238E27FC236}">
                <a16:creationId xmlns:a16="http://schemas.microsoft.com/office/drawing/2014/main" id="{111CCAC4-9CA5-4485-8999-486DB9E0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120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X=(</a:t>
            </a:r>
            <a:r>
              <a:rPr lang="en-US" altLang="ko-KR" sz="2400" i="1">
                <a:latin typeface="Times New Roman" panose="02020603050405020304" pitchFamily="18" charset="0"/>
              </a:rPr>
              <a:t>x</a:t>
            </a:r>
            <a:r>
              <a:rPr lang="en-US" altLang="ko-KR" sz="2400">
                <a:latin typeface="Times New Roman" panose="02020603050405020304" pitchFamily="18" charset="0"/>
              </a:rPr>
              <a:t>, </a:t>
            </a:r>
            <a:r>
              <a:rPr lang="en-US" altLang="ko-KR" sz="2400" i="1">
                <a:latin typeface="Times New Roman" panose="02020603050405020304" pitchFamily="18" charset="0"/>
              </a:rPr>
              <a:t>y</a:t>
            </a:r>
            <a:r>
              <a:rPr lang="en-US" altLang="ko-KR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8136" name="Text Box 7">
            <a:extLst>
              <a:ext uri="{FF2B5EF4-FFF2-40B4-BE49-F238E27FC236}">
                <a16:creationId xmlns:a16="http://schemas.microsoft.com/office/drawing/2014/main" id="{BE8DA107-DB88-4E50-8DEE-D5EA1AE08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054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(0, 0)</a:t>
            </a:r>
          </a:p>
        </p:txBody>
      </p:sp>
      <p:sp>
        <p:nvSpPr>
          <p:cNvPr id="48137" name="Text Box 8">
            <a:extLst>
              <a:ext uri="{FF2B5EF4-FFF2-40B4-BE49-F238E27FC236}">
                <a16:creationId xmlns:a16="http://schemas.microsoft.com/office/drawing/2014/main" id="{01322B87-11F4-4C32-9B76-050C90CDE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11763"/>
            <a:ext cx="386397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</a:rPr>
              <a:t>Three unknowns: </a:t>
            </a:r>
            <a:r>
              <a:rPr lang="en-US" altLang="ko-KR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altLang="ko-KR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>
                <a:solidFill>
                  <a:schemeClr val="accent1"/>
                </a:solidFill>
                <a:latin typeface="Symbol" panose="05050102010706020507" pitchFamily="18" charset="2"/>
              </a:rPr>
              <a:t>, Q</a:t>
            </a:r>
            <a:r>
              <a:rPr lang="en-US" altLang="ko-KR" baseline="-25000">
                <a:solidFill>
                  <a:schemeClr val="accent1"/>
                </a:solidFill>
                <a:latin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accent1"/>
                </a:solidFill>
                <a:latin typeface="Symbol" panose="05050102010706020507" pitchFamily="18" charset="2"/>
              </a:rPr>
              <a:t>,</a:t>
            </a:r>
            <a:r>
              <a:rPr lang="en-US" altLang="ko-KR" baseline="-25000">
                <a:solidFill>
                  <a:schemeClr val="accent1"/>
                </a:solidFill>
                <a:latin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altLang="ko-KR" baseline="-25000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</a:rPr>
              <a:t>Two equations: </a:t>
            </a:r>
            <a:r>
              <a:rPr lang="en-US" altLang="ko-KR" sz="2400" i="1">
                <a:solidFill>
                  <a:schemeClr val="accent1"/>
                </a:solidFill>
                <a:latin typeface="Times New Roman" panose="02020603050405020304" pitchFamily="18" charset="0"/>
              </a:rPr>
              <a:t>x</a:t>
            </a:r>
            <a:r>
              <a:rPr lang="en-US" altLang="ko-KR" sz="240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2400" i="1">
                <a:solidFill>
                  <a:schemeClr val="accent1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바닥글 개체 틀 3">
            <a:extLst>
              <a:ext uri="{FF2B5EF4-FFF2-40B4-BE49-F238E27FC236}">
                <a16:creationId xmlns:a16="http://schemas.microsoft.com/office/drawing/2014/main" id="{66EE6A82-637F-46AE-B66F-B96E6DD98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49155" name="슬라이드 번호 개체 틀 4">
            <a:extLst>
              <a:ext uri="{FF2B5EF4-FFF2-40B4-BE49-F238E27FC236}">
                <a16:creationId xmlns:a16="http://schemas.microsoft.com/office/drawing/2014/main" id="{3C7A3943-B461-49FF-877E-A2E8D428C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FA2AD8-D7D4-4C8B-9B4A-6EB6A9853F3A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A05779BB-1C57-4DAF-81EA-E4F131F32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Summary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E1686986-056E-4739-83B6-66090972C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Forward Kinematics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Specify conditions (joint angles)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Compute positions of end-effectors</a:t>
            </a:r>
          </a:p>
          <a:p>
            <a:pPr lvl="2" eaLnBrk="1" hangingPunct="1"/>
            <a:endParaRPr lang="en-US" altLang="ko-KR">
              <a:solidFill>
                <a:srgbClr val="090909"/>
              </a:solidFill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Inverse Kinematics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“Goal-directed” motion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Specify goal positions of end effectors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Compute conditions required to achieve goals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49158" name="Picture 5">
            <a:extLst>
              <a:ext uri="{FF2B5EF4-FFF2-40B4-BE49-F238E27FC236}">
                <a16:creationId xmlns:a16="http://schemas.microsoft.com/office/drawing/2014/main" id="{8256FEE0-4565-404D-B447-6BD5701A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541463"/>
            <a:ext cx="215265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6">
            <a:extLst>
              <a:ext uri="{FF2B5EF4-FFF2-40B4-BE49-F238E27FC236}">
                <a16:creationId xmlns:a16="http://schemas.microsoft.com/office/drawing/2014/main" id="{D41BD442-11F3-43D8-B42B-2BCDB7AF7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08575"/>
            <a:ext cx="5562600" cy="1216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solidFill>
                  <a:schemeClr val="accent1"/>
                </a:solidFill>
                <a:latin typeface="Tahoma" panose="020B0604030504040204" pitchFamily="34" charset="0"/>
              </a:rPr>
              <a:t>Inverse kinematics provides easier specification for many animation tasks, but it is computationally more difficult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>
            <a:extLst>
              <a:ext uri="{FF2B5EF4-FFF2-40B4-BE49-F238E27FC236}">
                <a16:creationId xmlns:a16="http://schemas.microsoft.com/office/drawing/2014/main" id="{53FB8304-2995-4082-9B1E-99AEC329EF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8435" name="슬라이드 번호 개체 틀 4">
            <a:extLst>
              <a:ext uri="{FF2B5EF4-FFF2-40B4-BE49-F238E27FC236}">
                <a16:creationId xmlns:a16="http://schemas.microsoft.com/office/drawing/2014/main" id="{E04FEC3F-218C-42AF-A56A-176D8C11D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EACDA2-6A9F-49B6-9FD9-17D62CB36443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A5F2E06F-2EF2-49D4-95BE-B2CB4C23D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Principle of Traditional Animation – Disney –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2FA5F8B-B3C7-4A3F-86A1-E302080EB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Squash and Stretch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Slow In and 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Anticipation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Exaggeration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Follow Through and Overlapping 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Timing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Staging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Straight Ahead Action and Pose-to-Pose 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Arcs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Secondary 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>
                <a:ea typeface="굴림" panose="020B0600000101010101" pitchFamily="50" charset="-127"/>
              </a:rPr>
              <a:t>Appeal</a:t>
            </a:r>
            <a:endParaRPr lang="ko-KR" altLang="en-US" sz="2400" b="1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3">
            <a:extLst>
              <a:ext uri="{FF2B5EF4-FFF2-40B4-BE49-F238E27FC236}">
                <a16:creationId xmlns:a16="http://schemas.microsoft.com/office/drawing/2014/main" id="{B65AC627-5250-4C1E-BBF6-ED31C1F110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9459" name="슬라이드 번호 개체 틀 4">
            <a:extLst>
              <a:ext uri="{FF2B5EF4-FFF2-40B4-BE49-F238E27FC236}">
                <a16:creationId xmlns:a16="http://schemas.microsoft.com/office/drawing/2014/main" id="{D547B151-9481-4AEF-9A78-E494E6317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4CDB4-3AE7-46C5-9702-0A6B640DC50E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0D743DE-14E7-463A-8D43-C06C768D1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Squash and Stretch</a:t>
            </a:r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16C2EA1C-757D-4422-AF56-D1BC3E369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95488"/>
            <a:ext cx="54102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Oval 4">
            <a:extLst>
              <a:ext uri="{FF2B5EF4-FFF2-40B4-BE49-F238E27FC236}">
                <a16:creationId xmlns:a16="http://schemas.microsoft.com/office/drawing/2014/main" id="{6A732050-9FAD-4E07-B266-32FF35C2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405313"/>
            <a:ext cx="792162" cy="287337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63" name="Oval 5">
            <a:extLst>
              <a:ext uri="{FF2B5EF4-FFF2-40B4-BE49-F238E27FC236}">
                <a16:creationId xmlns:a16="http://schemas.microsoft.com/office/drawing/2014/main" id="{575062A8-4715-447E-B166-2AE25CB1D469}"/>
              </a:ext>
            </a:extLst>
          </p:cNvPr>
          <p:cNvSpPr>
            <a:spLocks noChangeArrowheads="1"/>
          </p:cNvSpPr>
          <p:nvPr/>
        </p:nvSpPr>
        <p:spPr bwMode="auto">
          <a:xfrm rot="-950698">
            <a:off x="5484813" y="3716338"/>
            <a:ext cx="274637" cy="763587"/>
          </a:xfrm>
          <a:prstGeom prst="ellipse">
            <a:avLst/>
          </a:prstGeom>
          <a:solidFill>
            <a:srgbClr val="0000FF">
              <a:alpha val="50195"/>
            </a:srgb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64" name="Text Box 6">
            <a:extLst>
              <a:ext uri="{FF2B5EF4-FFF2-40B4-BE49-F238E27FC236}">
                <a16:creationId xmlns:a16="http://schemas.microsoft.com/office/drawing/2014/main" id="{33217967-4BCF-434E-9137-95DDE03DE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65455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Tahoma" panose="020B0604030504040204" pitchFamily="34" charset="0"/>
              </a:rPr>
              <a:t>Squash</a:t>
            </a:r>
          </a:p>
        </p:txBody>
      </p:sp>
      <p:sp>
        <p:nvSpPr>
          <p:cNvPr id="19465" name="Text Box 7">
            <a:extLst>
              <a:ext uri="{FF2B5EF4-FFF2-40B4-BE49-F238E27FC236}">
                <a16:creationId xmlns:a16="http://schemas.microsoft.com/office/drawing/2014/main" id="{B678C486-749D-4D57-A25F-63B447EEC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3933825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solidFill>
                  <a:srgbClr val="0000FF"/>
                </a:solidFill>
                <a:latin typeface="Tahoma" panose="020B0604030504040204" pitchFamily="34" charset="0"/>
              </a:rPr>
              <a:t>Stretch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3">
            <a:extLst>
              <a:ext uri="{FF2B5EF4-FFF2-40B4-BE49-F238E27FC236}">
                <a16:creationId xmlns:a16="http://schemas.microsoft.com/office/drawing/2014/main" id="{DE44BA77-F108-4011-AE66-45330F1D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0483" name="슬라이드 번호 개체 틀 4">
            <a:extLst>
              <a:ext uri="{FF2B5EF4-FFF2-40B4-BE49-F238E27FC236}">
                <a16:creationId xmlns:a16="http://schemas.microsoft.com/office/drawing/2014/main" id="{6284C1BB-CC6B-410A-9033-3805D4A335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778F8D-8215-4C4E-A619-4AAB808B10EA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F92F091-6344-4341-9126-31CAECE29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Slow In and Out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0485" name="Picture 3">
            <a:extLst>
              <a:ext uri="{FF2B5EF4-FFF2-40B4-BE49-F238E27FC236}">
                <a16:creationId xmlns:a16="http://schemas.microsoft.com/office/drawing/2014/main" id="{72D10DE0-9002-4FDB-8570-EC27EF19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000250"/>
            <a:ext cx="46958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Freeform 4">
            <a:extLst>
              <a:ext uri="{FF2B5EF4-FFF2-40B4-BE49-F238E27FC236}">
                <a16:creationId xmlns:a16="http://schemas.microsoft.com/office/drawing/2014/main" id="{F3996A93-4A3C-498F-818F-CF7B371FEA93}"/>
              </a:ext>
            </a:extLst>
          </p:cNvPr>
          <p:cNvSpPr>
            <a:spLocks/>
          </p:cNvSpPr>
          <p:nvPr/>
        </p:nvSpPr>
        <p:spPr bwMode="auto">
          <a:xfrm>
            <a:off x="2627313" y="4292600"/>
            <a:ext cx="207962" cy="144463"/>
          </a:xfrm>
          <a:custGeom>
            <a:avLst/>
            <a:gdLst>
              <a:gd name="T0" fmla="*/ 0 w 131"/>
              <a:gd name="T1" fmla="*/ 2147483646 h 91"/>
              <a:gd name="T2" fmla="*/ 2147483646 w 131"/>
              <a:gd name="T3" fmla="*/ 0 h 91"/>
              <a:gd name="T4" fmla="*/ 2147483646 w 131"/>
              <a:gd name="T5" fmla="*/ 2147483646 h 91"/>
              <a:gd name="T6" fmla="*/ 0 w 131"/>
              <a:gd name="T7" fmla="*/ 2147483646 h 91"/>
              <a:gd name="T8" fmla="*/ 0 60000 65536"/>
              <a:gd name="T9" fmla="*/ 0 60000 65536"/>
              <a:gd name="T10" fmla="*/ 0 60000 65536"/>
              <a:gd name="T11" fmla="*/ 0 60000 65536"/>
              <a:gd name="T12" fmla="*/ 0 w 131"/>
              <a:gd name="T13" fmla="*/ 0 h 91"/>
              <a:gd name="T14" fmla="*/ 131 w 131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" h="91">
                <a:moveTo>
                  <a:pt x="0" y="91"/>
                </a:moveTo>
                <a:lnTo>
                  <a:pt x="89" y="0"/>
                </a:lnTo>
                <a:lnTo>
                  <a:pt x="131" y="72"/>
                </a:lnTo>
                <a:lnTo>
                  <a:pt x="0" y="9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7" name="Freeform 5">
            <a:extLst>
              <a:ext uri="{FF2B5EF4-FFF2-40B4-BE49-F238E27FC236}">
                <a16:creationId xmlns:a16="http://schemas.microsoft.com/office/drawing/2014/main" id="{48ADE40D-CA6D-4501-8542-067335BAEAF6}"/>
              </a:ext>
            </a:extLst>
          </p:cNvPr>
          <p:cNvSpPr>
            <a:spLocks/>
          </p:cNvSpPr>
          <p:nvPr/>
        </p:nvSpPr>
        <p:spPr bwMode="auto">
          <a:xfrm>
            <a:off x="2486025" y="3848100"/>
            <a:ext cx="196850" cy="130175"/>
          </a:xfrm>
          <a:custGeom>
            <a:avLst/>
            <a:gdLst>
              <a:gd name="T0" fmla="*/ 0 w 124"/>
              <a:gd name="T1" fmla="*/ 2147483646 h 82"/>
              <a:gd name="T2" fmla="*/ 2147483646 w 124"/>
              <a:gd name="T3" fmla="*/ 0 h 82"/>
              <a:gd name="T4" fmla="*/ 2147483646 w 124"/>
              <a:gd name="T5" fmla="*/ 2147483646 h 82"/>
              <a:gd name="T6" fmla="*/ 0 w 124"/>
              <a:gd name="T7" fmla="*/ 2147483646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24"/>
              <a:gd name="T13" fmla="*/ 0 h 82"/>
              <a:gd name="T14" fmla="*/ 124 w 124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" h="82">
                <a:moveTo>
                  <a:pt x="0" y="72"/>
                </a:moveTo>
                <a:lnTo>
                  <a:pt x="112" y="0"/>
                </a:lnTo>
                <a:lnTo>
                  <a:pt x="124" y="82"/>
                </a:lnTo>
                <a:lnTo>
                  <a:pt x="0" y="7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Freeform 6">
            <a:extLst>
              <a:ext uri="{FF2B5EF4-FFF2-40B4-BE49-F238E27FC236}">
                <a16:creationId xmlns:a16="http://schemas.microsoft.com/office/drawing/2014/main" id="{88C44184-EB9C-4935-BA1A-056A5E17224A}"/>
              </a:ext>
            </a:extLst>
          </p:cNvPr>
          <p:cNvSpPr>
            <a:spLocks/>
          </p:cNvSpPr>
          <p:nvPr/>
        </p:nvSpPr>
        <p:spPr bwMode="auto">
          <a:xfrm>
            <a:off x="6664325" y="4435475"/>
            <a:ext cx="174625" cy="171450"/>
          </a:xfrm>
          <a:custGeom>
            <a:avLst/>
            <a:gdLst>
              <a:gd name="T0" fmla="*/ 0 w 110"/>
              <a:gd name="T1" fmla="*/ 0 h 108"/>
              <a:gd name="T2" fmla="*/ 2147483646 w 110"/>
              <a:gd name="T3" fmla="*/ 2147483646 h 108"/>
              <a:gd name="T4" fmla="*/ 2147483646 w 110"/>
              <a:gd name="T5" fmla="*/ 2147483646 h 108"/>
              <a:gd name="T6" fmla="*/ 0 w 110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10"/>
              <a:gd name="T13" fmla="*/ 0 h 108"/>
              <a:gd name="T14" fmla="*/ 110 w 110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" h="108">
                <a:moveTo>
                  <a:pt x="0" y="0"/>
                </a:moveTo>
                <a:lnTo>
                  <a:pt x="110" y="58"/>
                </a:lnTo>
                <a:lnTo>
                  <a:pt x="56" y="108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9" name="Freeform 7">
            <a:extLst>
              <a:ext uri="{FF2B5EF4-FFF2-40B4-BE49-F238E27FC236}">
                <a16:creationId xmlns:a16="http://schemas.microsoft.com/office/drawing/2014/main" id="{B4940721-E978-414E-81F0-3CBA99991A6D}"/>
              </a:ext>
            </a:extLst>
          </p:cNvPr>
          <p:cNvSpPr>
            <a:spLocks/>
          </p:cNvSpPr>
          <p:nvPr/>
        </p:nvSpPr>
        <p:spPr bwMode="auto">
          <a:xfrm>
            <a:off x="6451600" y="4575175"/>
            <a:ext cx="120650" cy="171450"/>
          </a:xfrm>
          <a:custGeom>
            <a:avLst/>
            <a:gdLst>
              <a:gd name="T0" fmla="*/ 2147483646 w 76"/>
              <a:gd name="T1" fmla="*/ 0 h 108"/>
              <a:gd name="T2" fmla="*/ 2147483646 w 76"/>
              <a:gd name="T3" fmla="*/ 2147483646 h 108"/>
              <a:gd name="T4" fmla="*/ 0 w 76"/>
              <a:gd name="T5" fmla="*/ 2147483646 h 108"/>
              <a:gd name="T6" fmla="*/ 2147483646 w 76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108"/>
              <a:gd name="T14" fmla="*/ 76 w 76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108">
                <a:moveTo>
                  <a:pt x="6" y="0"/>
                </a:moveTo>
                <a:lnTo>
                  <a:pt x="76" y="92"/>
                </a:lnTo>
                <a:lnTo>
                  <a:pt x="0" y="108"/>
                </a:lnTo>
                <a:lnTo>
                  <a:pt x="6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0" name="Freeform 8">
            <a:extLst>
              <a:ext uri="{FF2B5EF4-FFF2-40B4-BE49-F238E27FC236}">
                <a16:creationId xmlns:a16="http://schemas.microsoft.com/office/drawing/2014/main" id="{A58875B1-351B-4D05-9798-D32F6C48054A}"/>
              </a:ext>
            </a:extLst>
          </p:cNvPr>
          <p:cNvSpPr>
            <a:spLocks/>
          </p:cNvSpPr>
          <p:nvPr/>
        </p:nvSpPr>
        <p:spPr bwMode="auto">
          <a:xfrm>
            <a:off x="3743325" y="2346325"/>
            <a:ext cx="139700" cy="184150"/>
          </a:xfrm>
          <a:custGeom>
            <a:avLst/>
            <a:gdLst>
              <a:gd name="T0" fmla="*/ 2147483646 w 88"/>
              <a:gd name="T1" fmla="*/ 0 h 116"/>
              <a:gd name="T2" fmla="*/ 2147483646 w 88"/>
              <a:gd name="T3" fmla="*/ 2147483646 h 116"/>
              <a:gd name="T4" fmla="*/ 0 w 88"/>
              <a:gd name="T5" fmla="*/ 2147483646 h 116"/>
              <a:gd name="T6" fmla="*/ 2147483646 w 88"/>
              <a:gd name="T7" fmla="*/ 0 h 116"/>
              <a:gd name="T8" fmla="*/ 0 60000 65536"/>
              <a:gd name="T9" fmla="*/ 0 60000 65536"/>
              <a:gd name="T10" fmla="*/ 0 60000 65536"/>
              <a:gd name="T11" fmla="*/ 0 60000 65536"/>
              <a:gd name="T12" fmla="*/ 0 w 88"/>
              <a:gd name="T13" fmla="*/ 0 h 116"/>
              <a:gd name="T14" fmla="*/ 88 w 88"/>
              <a:gd name="T15" fmla="*/ 116 h 1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" h="116">
                <a:moveTo>
                  <a:pt x="28" y="0"/>
                </a:moveTo>
                <a:lnTo>
                  <a:pt x="88" y="105"/>
                </a:lnTo>
                <a:lnTo>
                  <a:pt x="0" y="116"/>
                </a:lnTo>
                <a:lnTo>
                  <a:pt x="28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1" name="Freeform 9">
            <a:extLst>
              <a:ext uri="{FF2B5EF4-FFF2-40B4-BE49-F238E27FC236}">
                <a16:creationId xmlns:a16="http://schemas.microsoft.com/office/drawing/2014/main" id="{2EDCABFF-3FDC-4E09-B59A-C7E1EB442DDD}"/>
              </a:ext>
            </a:extLst>
          </p:cNvPr>
          <p:cNvSpPr>
            <a:spLocks/>
          </p:cNvSpPr>
          <p:nvPr/>
        </p:nvSpPr>
        <p:spPr bwMode="auto">
          <a:xfrm>
            <a:off x="2946400" y="2727325"/>
            <a:ext cx="161925" cy="171450"/>
          </a:xfrm>
          <a:custGeom>
            <a:avLst/>
            <a:gdLst>
              <a:gd name="T0" fmla="*/ 0 w 102"/>
              <a:gd name="T1" fmla="*/ 0 h 108"/>
              <a:gd name="T2" fmla="*/ 2147483646 w 102"/>
              <a:gd name="T3" fmla="*/ 2147483646 h 108"/>
              <a:gd name="T4" fmla="*/ 2147483646 w 102"/>
              <a:gd name="T5" fmla="*/ 2147483646 h 108"/>
              <a:gd name="T6" fmla="*/ 0 w 102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08"/>
              <a:gd name="T14" fmla="*/ 102 w 10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08">
                <a:moveTo>
                  <a:pt x="0" y="0"/>
                </a:moveTo>
                <a:lnTo>
                  <a:pt x="102" y="56"/>
                </a:lnTo>
                <a:lnTo>
                  <a:pt x="36" y="108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92" name="Freeform 10">
            <a:extLst>
              <a:ext uri="{FF2B5EF4-FFF2-40B4-BE49-F238E27FC236}">
                <a16:creationId xmlns:a16="http://schemas.microsoft.com/office/drawing/2014/main" id="{5C18321B-F8DA-4B54-BBE3-5A3464C169BF}"/>
              </a:ext>
            </a:extLst>
          </p:cNvPr>
          <p:cNvSpPr>
            <a:spLocks/>
          </p:cNvSpPr>
          <p:nvPr/>
        </p:nvSpPr>
        <p:spPr bwMode="auto">
          <a:xfrm>
            <a:off x="4759325" y="2768600"/>
            <a:ext cx="177800" cy="177800"/>
          </a:xfrm>
          <a:custGeom>
            <a:avLst/>
            <a:gdLst>
              <a:gd name="T0" fmla="*/ 2147483646 w 112"/>
              <a:gd name="T1" fmla="*/ 0 h 112"/>
              <a:gd name="T2" fmla="*/ 0 w 112"/>
              <a:gd name="T3" fmla="*/ 2147483646 h 112"/>
              <a:gd name="T4" fmla="*/ 2147483646 w 112"/>
              <a:gd name="T5" fmla="*/ 2147483646 h 112"/>
              <a:gd name="T6" fmla="*/ 2147483646 w 112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112"/>
              <a:gd name="T14" fmla="*/ 112 w 112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112">
                <a:moveTo>
                  <a:pt x="112" y="0"/>
                </a:moveTo>
                <a:lnTo>
                  <a:pt x="0" y="46"/>
                </a:lnTo>
                <a:lnTo>
                  <a:pt x="60" y="112"/>
                </a:lnTo>
                <a:lnTo>
                  <a:pt x="112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3">
            <a:extLst>
              <a:ext uri="{FF2B5EF4-FFF2-40B4-BE49-F238E27FC236}">
                <a16:creationId xmlns:a16="http://schemas.microsoft.com/office/drawing/2014/main" id="{045095D0-FD24-460D-B840-1E14FA994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1507" name="슬라이드 번호 개체 틀 4">
            <a:extLst>
              <a:ext uri="{FF2B5EF4-FFF2-40B4-BE49-F238E27FC236}">
                <a16:creationId xmlns:a16="http://schemas.microsoft.com/office/drawing/2014/main" id="{CDECF832-5473-4B0E-A44F-76A2F7639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042891-0EBA-43E4-ACB3-47A1EC3CB197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B25F0C2-6698-4EF6-BCCE-CA9465B84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Anticipation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8DE3CC81-DA4D-44B0-80E2-236715E9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033588"/>
            <a:ext cx="48577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Freeform 10">
            <a:extLst>
              <a:ext uri="{FF2B5EF4-FFF2-40B4-BE49-F238E27FC236}">
                <a16:creationId xmlns:a16="http://schemas.microsoft.com/office/drawing/2014/main" id="{86DEB9BE-E2EC-4FF4-A700-AD5CDD414EC7}"/>
              </a:ext>
            </a:extLst>
          </p:cNvPr>
          <p:cNvSpPr>
            <a:spLocks/>
          </p:cNvSpPr>
          <p:nvPr/>
        </p:nvSpPr>
        <p:spPr bwMode="auto">
          <a:xfrm>
            <a:off x="4859338" y="3162300"/>
            <a:ext cx="1441450" cy="1419225"/>
          </a:xfrm>
          <a:custGeom>
            <a:avLst/>
            <a:gdLst>
              <a:gd name="T0" fmla="*/ 2147483646 w 908"/>
              <a:gd name="T1" fmla="*/ 2147483646 h 894"/>
              <a:gd name="T2" fmla="*/ 2147483646 w 908"/>
              <a:gd name="T3" fmla="*/ 2147483646 h 894"/>
              <a:gd name="T4" fmla="*/ 2147483646 w 908"/>
              <a:gd name="T5" fmla="*/ 2147483646 h 894"/>
              <a:gd name="T6" fmla="*/ 0 w 908"/>
              <a:gd name="T7" fmla="*/ 2147483646 h 894"/>
              <a:gd name="T8" fmla="*/ 2147483646 w 908"/>
              <a:gd name="T9" fmla="*/ 2147483646 h 894"/>
              <a:gd name="T10" fmla="*/ 2147483646 w 908"/>
              <a:gd name="T11" fmla="*/ 2147483646 h 894"/>
              <a:gd name="T12" fmla="*/ 2147483646 w 908"/>
              <a:gd name="T13" fmla="*/ 2147483646 h 894"/>
              <a:gd name="T14" fmla="*/ 2147483646 w 908"/>
              <a:gd name="T15" fmla="*/ 2147483646 h 894"/>
              <a:gd name="T16" fmla="*/ 2147483646 w 908"/>
              <a:gd name="T17" fmla="*/ 2147483646 h 894"/>
              <a:gd name="T18" fmla="*/ 2147483646 w 908"/>
              <a:gd name="T19" fmla="*/ 2147483646 h 894"/>
              <a:gd name="T20" fmla="*/ 2147483646 w 908"/>
              <a:gd name="T21" fmla="*/ 2147483646 h 894"/>
              <a:gd name="T22" fmla="*/ 2147483646 w 908"/>
              <a:gd name="T23" fmla="*/ 2147483646 h 894"/>
              <a:gd name="T24" fmla="*/ 2147483646 w 908"/>
              <a:gd name="T25" fmla="*/ 2147483646 h 894"/>
              <a:gd name="T26" fmla="*/ 2147483646 w 908"/>
              <a:gd name="T27" fmla="*/ 2147483646 h 894"/>
              <a:gd name="T28" fmla="*/ 2147483646 w 908"/>
              <a:gd name="T29" fmla="*/ 2147483646 h 894"/>
              <a:gd name="T30" fmla="*/ 2147483646 w 908"/>
              <a:gd name="T31" fmla="*/ 2147483646 h 894"/>
              <a:gd name="T32" fmla="*/ 2147483646 w 908"/>
              <a:gd name="T33" fmla="*/ 2147483646 h 894"/>
              <a:gd name="T34" fmla="*/ 2147483646 w 908"/>
              <a:gd name="T35" fmla="*/ 2147483646 h 894"/>
              <a:gd name="T36" fmla="*/ 2147483646 w 908"/>
              <a:gd name="T37" fmla="*/ 2147483646 h 894"/>
              <a:gd name="T38" fmla="*/ 2147483646 w 908"/>
              <a:gd name="T39" fmla="*/ 2147483646 h 894"/>
              <a:gd name="T40" fmla="*/ 2147483646 w 908"/>
              <a:gd name="T41" fmla="*/ 2147483646 h 894"/>
              <a:gd name="T42" fmla="*/ 2147483646 w 908"/>
              <a:gd name="T43" fmla="*/ 2147483646 h 894"/>
              <a:gd name="T44" fmla="*/ 2147483646 w 908"/>
              <a:gd name="T45" fmla="*/ 2147483646 h 894"/>
              <a:gd name="T46" fmla="*/ 2147483646 w 908"/>
              <a:gd name="T47" fmla="*/ 0 h 894"/>
              <a:gd name="T48" fmla="*/ 2147483646 w 908"/>
              <a:gd name="T49" fmla="*/ 2147483646 h 894"/>
              <a:gd name="T50" fmla="*/ 2147483646 w 908"/>
              <a:gd name="T51" fmla="*/ 2147483646 h 89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08"/>
              <a:gd name="T79" fmla="*/ 0 h 894"/>
              <a:gd name="T80" fmla="*/ 908 w 908"/>
              <a:gd name="T81" fmla="*/ 894 h 89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08" h="894">
                <a:moveTo>
                  <a:pt x="356" y="18"/>
                </a:moveTo>
                <a:lnTo>
                  <a:pt x="273" y="123"/>
                </a:lnTo>
                <a:lnTo>
                  <a:pt x="46" y="168"/>
                </a:lnTo>
                <a:lnTo>
                  <a:pt x="0" y="259"/>
                </a:lnTo>
                <a:lnTo>
                  <a:pt x="143" y="390"/>
                </a:lnTo>
                <a:lnTo>
                  <a:pt x="332" y="468"/>
                </a:lnTo>
                <a:lnTo>
                  <a:pt x="404" y="294"/>
                </a:lnTo>
                <a:lnTo>
                  <a:pt x="392" y="171"/>
                </a:lnTo>
                <a:lnTo>
                  <a:pt x="422" y="204"/>
                </a:lnTo>
                <a:lnTo>
                  <a:pt x="503" y="441"/>
                </a:lnTo>
                <a:lnTo>
                  <a:pt x="566" y="756"/>
                </a:lnTo>
                <a:lnTo>
                  <a:pt x="326" y="864"/>
                </a:lnTo>
                <a:lnTo>
                  <a:pt x="326" y="894"/>
                </a:lnTo>
                <a:lnTo>
                  <a:pt x="908" y="894"/>
                </a:lnTo>
                <a:lnTo>
                  <a:pt x="899" y="858"/>
                </a:lnTo>
                <a:lnTo>
                  <a:pt x="605" y="753"/>
                </a:lnTo>
                <a:lnTo>
                  <a:pt x="536" y="423"/>
                </a:lnTo>
                <a:lnTo>
                  <a:pt x="449" y="204"/>
                </a:lnTo>
                <a:lnTo>
                  <a:pt x="452" y="165"/>
                </a:lnTo>
                <a:lnTo>
                  <a:pt x="419" y="120"/>
                </a:lnTo>
                <a:lnTo>
                  <a:pt x="443" y="75"/>
                </a:lnTo>
                <a:lnTo>
                  <a:pt x="416" y="48"/>
                </a:lnTo>
                <a:lnTo>
                  <a:pt x="440" y="21"/>
                </a:lnTo>
                <a:lnTo>
                  <a:pt x="416" y="0"/>
                </a:lnTo>
                <a:lnTo>
                  <a:pt x="386" y="36"/>
                </a:lnTo>
                <a:lnTo>
                  <a:pt x="356" y="18"/>
                </a:lnTo>
                <a:close/>
              </a:path>
            </a:pathLst>
          </a:cu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1" name="Freeform 11">
            <a:extLst>
              <a:ext uri="{FF2B5EF4-FFF2-40B4-BE49-F238E27FC236}">
                <a16:creationId xmlns:a16="http://schemas.microsoft.com/office/drawing/2014/main" id="{43EE8BC1-A298-40EA-870D-9CE331BC41B7}"/>
              </a:ext>
            </a:extLst>
          </p:cNvPr>
          <p:cNvSpPr>
            <a:spLocks/>
          </p:cNvSpPr>
          <p:nvPr/>
        </p:nvSpPr>
        <p:spPr bwMode="auto">
          <a:xfrm>
            <a:off x="3362325" y="2438400"/>
            <a:ext cx="823913" cy="1833563"/>
          </a:xfrm>
          <a:custGeom>
            <a:avLst/>
            <a:gdLst>
              <a:gd name="T0" fmla="*/ 2147483646 w 519"/>
              <a:gd name="T1" fmla="*/ 2147483646 h 1155"/>
              <a:gd name="T2" fmla="*/ 2147483646 w 519"/>
              <a:gd name="T3" fmla="*/ 2147483646 h 1155"/>
              <a:gd name="T4" fmla="*/ 2147483646 w 519"/>
              <a:gd name="T5" fmla="*/ 2147483646 h 1155"/>
              <a:gd name="T6" fmla="*/ 0 w 519"/>
              <a:gd name="T7" fmla="*/ 2147483646 h 1155"/>
              <a:gd name="T8" fmla="*/ 2147483646 w 519"/>
              <a:gd name="T9" fmla="*/ 2147483646 h 1155"/>
              <a:gd name="T10" fmla="*/ 2147483646 w 519"/>
              <a:gd name="T11" fmla="*/ 2147483646 h 1155"/>
              <a:gd name="T12" fmla="*/ 2147483646 w 519"/>
              <a:gd name="T13" fmla="*/ 2147483646 h 1155"/>
              <a:gd name="T14" fmla="*/ 2147483646 w 519"/>
              <a:gd name="T15" fmla="*/ 2147483646 h 1155"/>
              <a:gd name="T16" fmla="*/ 2147483646 w 519"/>
              <a:gd name="T17" fmla="*/ 2147483646 h 1155"/>
              <a:gd name="T18" fmla="*/ 2147483646 w 519"/>
              <a:gd name="T19" fmla="*/ 2147483646 h 1155"/>
              <a:gd name="T20" fmla="*/ 2147483646 w 519"/>
              <a:gd name="T21" fmla="*/ 2147483646 h 1155"/>
              <a:gd name="T22" fmla="*/ 2147483646 w 519"/>
              <a:gd name="T23" fmla="*/ 2147483646 h 1155"/>
              <a:gd name="T24" fmla="*/ 2147483646 w 519"/>
              <a:gd name="T25" fmla="*/ 2147483646 h 1155"/>
              <a:gd name="T26" fmla="*/ 2147483646 w 519"/>
              <a:gd name="T27" fmla="*/ 2147483646 h 1155"/>
              <a:gd name="T28" fmla="*/ 2147483646 w 519"/>
              <a:gd name="T29" fmla="*/ 2147483646 h 1155"/>
              <a:gd name="T30" fmla="*/ 2147483646 w 519"/>
              <a:gd name="T31" fmla="*/ 2147483646 h 1155"/>
              <a:gd name="T32" fmla="*/ 2147483646 w 519"/>
              <a:gd name="T33" fmla="*/ 2147483646 h 1155"/>
              <a:gd name="T34" fmla="*/ 2147483646 w 519"/>
              <a:gd name="T35" fmla="*/ 2147483646 h 1155"/>
              <a:gd name="T36" fmla="*/ 2147483646 w 519"/>
              <a:gd name="T37" fmla="*/ 2147483646 h 1155"/>
              <a:gd name="T38" fmla="*/ 2147483646 w 519"/>
              <a:gd name="T39" fmla="*/ 2147483646 h 1155"/>
              <a:gd name="T40" fmla="*/ 2147483646 w 519"/>
              <a:gd name="T41" fmla="*/ 2147483646 h 1155"/>
              <a:gd name="T42" fmla="*/ 2147483646 w 519"/>
              <a:gd name="T43" fmla="*/ 2147483646 h 1155"/>
              <a:gd name="T44" fmla="*/ 2147483646 w 519"/>
              <a:gd name="T45" fmla="*/ 2147483646 h 1155"/>
              <a:gd name="T46" fmla="*/ 2147483646 w 519"/>
              <a:gd name="T47" fmla="*/ 2147483646 h 1155"/>
              <a:gd name="T48" fmla="*/ 2147483646 w 519"/>
              <a:gd name="T49" fmla="*/ 2147483646 h 1155"/>
              <a:gd name="T50" fmla="*/ 2147483646 w 519"/>
              <a:gd name="T51" fmla="*/ 2147483646 h 1155"/>
              <a:gd name="T52" fmla="*/ 2147483646 w 519"/>
              <a:gd name="T53" fmla="*/ 0 h 1155"/>
              <a:gd name="T54" fmla="*/ 2147483646 w 519"/>
              <a:gd name="T55" fmla="*/ 2147483646 h 1155"/>
              <a:gd name="T56" fmla="*/ 2147483646 w 519"/>
              <a:gd name="T57" fmla="*/ 2147483646 h 115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519"/>
              <a:gd name="T88" fmla="*/ 0 h 1155"/>
              <a:gd name="T89" fmla="*/ 519 w 519"/>
              <a:gd name="T90" fmla="*/ 1155 h 1155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519" h="1155">
                <a:moveTo>
                  <a:pt x="402" y="21"/>
                </a:moveTo>
                <a:lnTo>
                  <a:pt x="342" y="78"/>
                </a:lnTo>
                <a:lnTo>
                  <a:pt x="150" y="105"/>
                </a:lnTo>
                <a:lnTo>
                  <a:pt x="0" y="219"/>
                </a:lnTo>
                <a:lnTo>
                  <a:pt x="72" y="297"/>
                </a:lnTo>
                <a:lnTo>
                  <a:pt x="84" y="357"/>
                </a:lnTo>
                <a:lnTo>
                  <a:pt x="141" y="411"/>
                </a:lnTo>
                <a:lnTo>
                  <a:pt x="186" y="408"/>
                </a:lnTo>
                <a:lnTo>
                  <a:pt x="270" y="498"/>
                </a:lnTo>
                <a:lnTo>
                  <a:pt x="372" y="372"/>
                </a:lnTo>
                <a:lnTo>
                  <a:pt x="413" y="193"/>
                </a:lnTo>
                <a:lnTo>
                  <a:pt x="474" y="498"/>
                </a:lnTo>
                <a:lnTo>
                  <a:pt x="462" y="540"/>
                </a:lnTo>
                <a:lnTo>
                  <a:pt x="474" y="564"/>
                </a:lnTo>
                <a:lnTo>
                  <a:pt x="309" y="789"/>
                </a:lnTo>
                <a:lnTo>
                  <a:pt x="111" y="630"/>
                </a:lnTo>
                <a:lnTo>
                  <a:pt x="78" y="651"/>
                </a:lnTo>
                <a:lnTo>
                  <a:pt x="255" y="1155"/>
                </a:lnTo>
                <a:lnTo>
                  <a:pt x="285" y="1140"/>
                </a:lnTo>
                <a:lnTo>
                  <a:pt x="339" y="831"/>
                </a:lnTo>
                <a:lnTo>
                  <a:pt x="513" y="561"/>
                </a:lnTo>
                <a:lnTo>
                  <a:pt x="519" y="522"/>
                </a:lnTo>
                <a:lnTo>
                  <a:pt x="440" y="193"/>
                </a:lnTo>
                <a:lnTo>
                  <a:pt x="477" y="111"/>
                </a:lnTo>
                <a:lnTo>
                  <a:pt x="462" y="75"/>
                </a:lnTo>
                <a:lnTo>
                  <a:pt x="489" y="33"/>
                </a:lnTo>
                <a:lnTo>
                  <a:pt x="456" y="0"/>
                </a:lnTo>
                <a:lnTo>
                  <a:pt x="429" y="51"/>
                </a:lnTo>
                <a:lnTo>
                  <a:pt x="402" y="21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3">
            <a:extLst>
              <a:ext uri="{FF2B5EF4-FFF2-40B4-BE49-F238E27FC236}">
                <a16:creationId xmlns:a16="http://schemas.microsoft.com/office/drawing/2014/main" id="{EDEF5350-B742-4D49-9C27-1932161245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2531" name="슬라이드 번호 개체 틀 4">
            <a:extLst>
              <a:ext uri="{FF2B5EF4-FFF2-40B4-BE49-F238E27FC236}">
                <a16:creationId xmlns:a16="http://schemas.microsoft.com/office/drawing/2014/main" id="{9B34AB7F-455A-448C-9D7E-1A25BCE28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9A30CD-76A1-44DC-91B8-774DCB96661B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ED18C3E-AB58-4A48-86B5-D250103E5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Computer Animation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9CF42749-56CA-4C15-89BC-F7999CC6B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Animation Pipeline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3D modeling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Motion specification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Motion simulation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Shading, lighting, &amp; rendering</a:t>
            </a:r>
          </a:p>
          <a:p>
            <a:pPr lvl="1" eaLnBrk="1" hangingPunct="1"/>
            <a:r>
              <a:rPr lang="en-US" altLang="ko-KR">
                <a:solidFill>
                  <a:srgbClr val="090909"/>
                </a:solidFill>
                <a:ea typeface="굴림" panose="020B0600000101010101" pitchFamily="50" charset="-127"/>
              </a:rPr>
              <a:t> Postprocessing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AEC4435B-AEF9-4467-BCAF-8A8F77F83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4086225"/>
            <a:ext cx="3219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3">
            <a:extLst>
              <a:ext uri="{FF2B5EF4-FFF2-40B4-BE49-F238E27FC236}">
                <a16:creationId xmlns:a16="http://schemas.microsoft.com/office/drawing/2014/main" id="{29D52ADD-7DB6-467F-9B5B-509B9F153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3555" name="슬라이드 번호 개체 틀 4">
            <a:extLst>
              <a:ext uri="{FF2B5EF4-FFF2-40B4-BE49-F238E27FC236}">
                <a16:creationId xmlns:a16="http://schemas.microsoft.com/office/drawing/2014/main" id="{201E3BD7-E9C2-4773-A38F-98210C9D5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F5D2E-1C61-4247-9528-EA617DA129B4}" type="slidenum">
              <a:rPr lang="ko-KR" altLang="en-US" sz="10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000">
              <a:solidFill>
                <a:schemeClr val="bg1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146D196-FC59-4255-8893-D40DB18CB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Outline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8D2D4B6-A017-4029-89F2-F6A2629EA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rgbClr val="C0C0C0"/>
              </a:buClr>
            </a:pPr>
            <a:r>
              <a:rPr lang="en-US" altLang="ko-KR" b="1">
                <a:solidFill>
                  <a:srgbClr val="C0C0C0"/>
                </a:solidFill>
                <a:ea typeface="굴림" panose="020B0600000101010101" pitchFamily="50" charset="-127"/>
              </a:rPr>
              <a:t>Principles of Animation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>
                <a:ea typeface="굴림" panose="020B0600000101010101" pitchFamily="50" charset="-127"/>
              </a:rPr>
              <a:t>Keyframe Animation</a:t>
            </a:r>
          </a:p>
          <a:p>
            <a:pPr eaLnBrk="1" hangingPunct="1">
              <a:lnSpc>
                <a:spcPct val="150000"/>
              </a:lnSpc>
              <a:buClr>
                <a:srgbClr val="C0C0C0"/>
              </a:buClr>
            </a:pPr>
            <a:r>
              <a:rPr lang="en-US" altLang="ko-KR" b="1">
                <a:solidFill>
                  <a:srgbClr val="C0C0C0"/>
                </a:solidFill>
                <a:ea typeface="굴림" panose="020B0600000101010101" pitchFamily="50" charset="-127"/>
              </a:rPr>
              <a:t>Articulated Figures</a:t>
            </a:r>
          </a:p>
          <a:p>
            <a:pPr eaLnBrk="1" hangingPunct="1">
              <a:lnSpc>
                <a:spcPct val="150000"/>
              </a:lnSpc>
            </a:pPr>
            <a:endParaRPr lang="ko-KR" altLang="en-US">
              <a:solidFill>
                <a:srgbClr val="C0C0C0"/>
              </a:solidFill>
              <a:ea typeface="굴림" panose="020B0600000101010101" pitchFamily="50" charset="-127"/>
            </a:endParaRP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AA21CD2C-FB81-4E6A-8C05-F7FB6F8D4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62200"/>
            <a:ext cx="2803525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07objects3d</Template>
  <TotalTime>1408</TotalTime>
  <Words>635</Words>
  <Application>Microsoft Office PowerPoint</Application>
  <PresentationFormat>화면 슬라이드 쇼(4:3)</PresentationFormat>
  <Paragraphs>207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함초롬돋움</vt:lpstr>
      <vt:lpstr>Arial</vt:lpstr>
      <vt:lpstr>Arial Black</vt:lpstr>
      <vt:lpstr>Symbol</vt:lpstr>
      <vt:lpstr>Tahoma</vt:lpstr>
      <vt:lpstr>Times New Roman</vt:lpstr>
      <vt:lpstr>Wingdings</vt:lpstr>
      <vt:lpstr>psh_10</vt:lpstr>
      <vt:lpstr>Computer Animation</vt:lpstr>
      <vt:lpstr>Computer Animation</vt:lpstr>
      <vt:lpstr>Outline</vt:lpstr>
      <vt:lpstr>Principle of Traditional Animation – Disney –</vt:lpstr>
      <vt:lpstr>Squash and Stretch</vt:lpstr>
      <vt:lpstr>Slow In and Out</vt:lpstr>
      <vt:lpstr>Anticipation</vt:lpstr>
      <vt:lpstr>Computer Animation</vt:lpstr>
      <vt:lpstr>Outline</vt:lpstr>
      <vt:lpstr>Keyframe Animation</vt:lpstr>
      <vt:lpstr>Keyframe Animation</vt:lpstr>
      <vt:lpstr>Inbetweening</vt:lpstr>
      <vt:lpstr>Inbetweening</vt:lpstr>
      <vt:lpstr>Inbetweening</vt:lpstr>
      <vt:lpstr>Inbetweening</vt:lpstr>
      <vt:lpstr>Outline</vt:lpstr>
      <vt:lpstr>Articulated Figures</vt:lpstr>
      <vt:lpstr>Articulated Figures</vt:lpstr>
      <vt:lpstr>Articulated Figures</vt:lpstr>
      <vt:lpstr>Summary</vt:lpstr>
      <vt:lpstr>Motion Capture</vt:lpstr>
      <vt:lpstr>Motion Capture</vt:lpstr>
      <vt:lpstr>Motion Capture</vt:lpstr>
      <vt:lpstr>Motion Capture</vt:lpstr>
      <vt:lpstr>Motion Capture</vt:lpstr>
      <vt:lpstr>Motion Capture</vt:lpstr>
      <vt:lpstr>Motion Capture</vt:lpstr>
      <vt:lpstr>Overview of Kinematics &amp; Dynamics</vt:lpstr>
      <vt:lpstr>Example: 2-Link Structure</vt:lpstr>
      <vt:lpstr>Forward Kinematics</vt:lpstr>
      <vt:lpstr>Inverse Kinematics</vt:lpstr>
      <vt:lpstr>Inverse Kinematics</vt:lpstr>
      <vt:lpstr>Summary</vt:lpstr>
    </vt:vector>
  </TitlesOfParts>
  <Company>고려대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강신진</dc:creator>
  <cp:lastModifiedBy>박태정</cp:lastModifiedBy>
  <cp:revision>103</cp:revision>
  <dcterms:created xsi:type="dcterms:W3CDTF">2001-08-04T16:44:40Z</dcterms:created>
  <dcterms:modified xsi:type="dcterms:W3CDTF">2020-12-07T16:47:22Z</dcterms:modified>
</cp:coreProperties>
</file>