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6" r:id="rId9"/>
    <p:sldId id="262" r:id="rId10"/>
    <p:sldId id="263" r:id="rId11"/>
    <p:sldId id="264" r:id="rId12"/>
    <p:sldId id="271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86472" autoAdjust="0"/>
  </p:normalViewPr>
  <p:slideViewPr>
    <p:cSldViewPr snapToGrid="0">
      <p:cViewPr varScale="1">
        <p:scale>
          <a:sx n="64" d="100"/>
          <a:sy n="64" d="100"/>
        </p:scale>
        <p:origin x="4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B6AEE1-6796-43AA-945D-C65851E98F35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05CD2-50D8-483F-8DAA-13925C3B8C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219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  <a:r>
              <a:rPr lang="en-US" altLang="ko-KR" dirty="0"/>
              <a:t> a = 10</a:t>
            </a:r>
          </a:p>
          <a:p>
            <a:r>
              <a:rPr lang="ko-KR" altLang="en-US" dirty="0"/>
              <a:t>포인터 </a:t>
            </a:r>
            <a:r>
              <a:rPr lang="en-US" altLang="ko-KR" dirty="0"/>
              <a:t>p = a</a:t>
            </a:r>
            <a:r>
              <a:rPr lang="ko-KR" altLang="en-US" dirty="0"/>
              <a:t>의 주소를 가리키고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포인터 </a:t>
            </a:r>
            <a:r>
              <a:rPr lang="en-US" altLang="ko-KR" dirty="0"/>
              <a:t>p</a:t>
            </a:r>
            <a:r>
              <a:rPr lang="ko-KR" altLang="en-US" dirty="0"/>
              <a:t>의 내용에 </a:t>
            </a:r>
            <a:r>
              <a:rPr lang="en-US" altLang="ko-KR" dirty="0"/>
              <a:t>59</a:t>
            </a:r>
            <a:r>
              <a:rPr lang="ko-KR" altLang="en-US" dirty="0"/>
              <a:t>라는 숫자를 대입</a:t>
            </a:r>
            <a:r>
              <a:rPr lang="en-US" altLang="ko-KR" dirty="0"/>
              <a:t>. (p</a:t>
            </a:r>
            <a:r>
              <a:rPr lang="ko-KR" altLang="en-US" dirty="0"/>
              <a:t>가 가리키는 곳</a:t>
            </a:r>
            <a:r>
              <a:rPr lang="en-US" altLang="ko-KR" dirty="0"/>
              <a:t>(</a:t>
            </a:r>
            <a:r>
              <a:rPr lang="ko-KR" altLang="en-US" dirty="0"/>
              <a:t>그니까 </a:t>
            </a:r>
            <a:r>
              <a:rPr lang="en-US" altLang="ko-KR" dirty="0"/>
              <a:t>a</a:t>
            </a:r>
            <a:r>
              <a:rPr lang="ko-KR" altLang="en-US" dirty="0"/>
              <a:t>에 </a:t>
            </a:r>
            <a:r>
              <a:rPr lang="en-US" altLang="ko-KR" dirty="0"/>
              <a:t>60</a:t>
            </a:r>
            <a:r>
              <a:rPr lang="ko-KR" altLang="en-US" dirty="0"/>
              <a:t>이</a:t>
            </a:r>
            <a:r>
              <a:rPr lang="en-US" altLang="ko-KR" dirty="0"/>
              <a:t> </a:t>
            </a:r>
            <a:r>
              <a:rPr lang="ko-KR" altLang="en-US" dirty="0"/>
              <a:t>들어있다는 뜻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포인터 </a:t>
            </a:r>
            <a:r>
              <a:rPr lang="en-US" altLang="ko-KR" dirty="0"/>
              <a:t>p</a:t>
            </a:r>
            <a:r>
              <a:rPr lang="ko-KR" altLang="en-US" dirty="0"/>
              <a:t>의 내용에 </a:t>
            </a:r>
            <a:r>
              <a:rPr lang="en-US" altLang="ko-KR" dirty="0"/>
              <a:t>1</a:t>
            </a:r>
            <a:r>
              <a:rPr lang="ko-KR" altLang="en-US" dirty="0"/>
              <a:t>을 더함</a:t>
            </a:r>
            <a:r>
              <a:rPr lang="en-US" altLang="ko-KR" dirty="0"/>
              <a:t>. (</a:t>
            </a:r>
            <a:r>
              <a:rPr lang="ko-KR" altLang="en-US" dirty="0"/>
              <a:t>이제 포인터 </a:t>
            </a:r>
            <a:r>
              <a:rPr lang="en-US" altLang="ko-KR" dirty="0"/>
              <a:t>p</a:t>
            </a:r>
            <a:r>
              <a:rPr lang="ko-KR" altLang="en-US" dirty="0"/>
              <a:t>의 내용에는 </a:t>
            </a:r>
            <a:r>
              <a:rPr lang="en-US" altLang="ko-KR" dirty="0"/>
              <a:t>59</a:t>
            </a:r>
            <a:r>
              <a:rPr lang="ko-KR" altLang="en-US" dirty="0"/>
              <a:t>가 아니라 </a:t>
            </a:r>
            <a:r>
              <a:rPr lang="en-US" altLang="ko-KR" dirty="0"/>
              <a:t>60</a:t>
            </a:r>
            <a:r>
              <a:rPr lang="ko-KR" altLang="en-US" dirty="0"/>
              <a:t>이 들어 있음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05CD2-50D8-483F-8DAA-13925C3B8C0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654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05CD2-50D8-483F-8DAA-13925C3B8C0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431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05CD2-50D8-483F-8DAA-13925C3B8C0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570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a=&amp;a =&gt; </a:t>
            </a:r>
            <a:r>
              <a:rPr lang="ko-KR" altLang="en-US" dirty="0"/>
              <a:t>배열</a:t>
            </a:r>
            <a:r>
              <a:rPr lang="en-US" altLang="ko-KR" dirty="0"/>
              <a:t>a</a:t>
            </a:r>
            <a:r>
              <a:rPr lang="ko-KR" altLang="en-US" dirty="0"/>
              <a:t>의 시작주소</a:t>
            </a:r>
            <a:endParaRPr lang="en-US" altLang="ko-KR" dirty="0"/>
          </a:p>
          <a:p>
            <a:r>
              <a:rPr lang="en-US" altLang="ko-KR" dirty="0"/>
              <a:t>a+1 =&gt; </a:t>
            </a:r>
            <a:r>
              <a:rPr lang="ko-KR" altLang="en-US" dirty="0"/>
              <a:t>배열</a:t>
            </a:r>
            <a:r>
              <a:rPr lang="en-US" altLang="ko-KR" dirty="0"/>
              <a:t>a</a:t>
            </a:r>
            <a:r>
              <a:rPr lang="ko-KR" altLang="en-US" dirty="0"/>
              <a:t>의 시작주소에서 </a:t>
            </a:r>
            <a:r>
              <a:rPr lang="en-US" altLang="ko-KR" dirty="0"/>
              <a:t>4</a:t>
            </a:r>
            <a:r>
              <a:rPr lang="ko-KR" altLang="en-US" dirty="0"/>
              <a:t>를 더한 값</a:t>
            </a:r>
            <a:endParaRPr lang="en-US" altLang="ko-KR" dirty="0"/>
          </a:p>
          <a:p>
            <a:r>
              <a:rPr lang="en-US" altLang="ko-KR" dirty="0"/>
              <a:t>&amp;a+1 =&gt; </a:t>
            </a:r>
            <a:r>
              <a:rPr lang="ko-KR" altLang="en-US" dirty="0"/>
              <a:t>배열</a:t>
            </a:r>
            <a:r>
              <a:rPr lang="en-US" altLang="ko-KR" dirty="0"/>
              <a:t>a </a:t>
            </a:r>
            <a:r>
              <a:rPr lang="ko-KR" altLang="en-US" dirty="0"/>
              <a:t>전체의 다음</a:t>
            </a:r>
            <a:r>
              <a:rPr lang="en-US" altLang="ko-KR" dirty="0"/>
              <a:t> (=</a:t>
            </a:r>
            <a:r>
              <a:rPr lang="ko-KR" altLang="en-US" dirty="0"/>
              <a:t>배열 </a:t>
            </a:r>
            <a:r>
              <a:rPr lang="en-US" altLang="ko-KR" dirty="0"/>
              <a:t>a</a:t>
            </a:r>
            <a:r>
              <a:rPr lang="ko-KR" altLang="en-US" dirty="0"/>
              <a:t>가 끝나는 주소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*a =&gt; </a:t>
            </a:r>
            <a:r>
              <a:rPr lang="ko-KR" altLang="en-US" dirty="0"/>
              <a:t>배열</a:t>
            </a:r>
            <a:r>
              <a:rPr lang="en-US" altLang="ko-KR" dirty="0"/>
              <a:t>a</a:t>
            </a:r>
            <a:r>
              <a:rPr lang="ko-KR" altLang="en-US" dirty="0"/>
              <a:t>의 시작주소에 있는 내용</a:t>
            </a:r>
            <a:r>
              <a:rPr lang="en-US" altLang="ko-KR" dirty="0"/>
              <a:t>(=</a:t>
            </a:r>
            <a:r>
              <a:rPr lang="ko-KR" altLang="en-US" dirty="0"/>
              <a:t>배열의 첫번째 원소</a:t>
            </a:r>
            <a:r>
              <a:rPr lang="en-US" altLang="ko-KR" dirty="0"/>
              <a:t>=10)</a:t>
            </a:r>
          </a:p>
          <a:p>
            <a:r>
              <a:rPr lang="en-US" altLang="ko-KR" dirty="0"/>
              <a:t>*(a+1) =&gt; </a:t>
            </a:r>
            <a:r>
              <a:rPr lang="ko-KR" altLang="en-US" dirty="0"/>
              <a:t>배열</a:t>
            </a:r>
            <a:r>
              <a:rPr lang="en-US" altLang="ko-KR" dirty="0"/>
              <a:t>a</a:t>
            </a:r>
            <a:r>
              <a:rPr lang="ko-KR" altLang="en-US" dirty="0"/>
              <a:t>의 시작주소 바로 다음에 있는 곳의 내용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*a+1(=(*a)+1) =&gt; </a:t>
            </a:r>
            <a:r>
              <a:rPr lang="ko-KR" altLang="en-US" dirty="0"/>
              <a:t>배열</a:t>
            </a:r>
            <a:r>
              <a:rPr lang="en-US" altLang="ko-KR" dirty="0"/>
              <a:t>a</a:t>
            </a:r>
            <a:r>
              <a:rPr lang="ko-KR" altLang="en-US" dirty="0"/>
              <a:t>의 시작주소의 내용에 </a:t>
            </a:r>
            <a:r>
              <a:rPr lang="en-US" altLang="ko-KR" dirty="0"/>
              <a:t>1</a:t>
            </a:r>
            <a:r>
              <a:rPr lang="ko-KR" altLang="en-US" dirty="0"/>
              <a:t>을 더한 값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05CD2-50D8-483F-8DAA-13925C3B8C0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042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05CD2-50D8-483F-8DAA-13925C3B8C0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427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05CD2-50D8-483F-8DAA-13925C3B8C0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528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7467B-C054-43D1-8599-1777E450B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816B8D-38B3-426C-B903-CE5B851AE6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A1416F-88B6-4E27-B8C9-E100B442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2E7F-28DF-4D33-B6D0-63EF15DC8EDB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1D2F03-E3FC-49C2-A61F-3DF1AD1B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3F5774-A109-4186-B2EE-05AFDDC6B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5B3BE-F925-4CD3-A99D-927BFDADB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832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6E69B3-B14B-459D-B3EA-76162C207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C39B01-283C-4482-8FFE-3F0A0B1F3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804658-B7A2-44E9-9E12-9AB159677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2E7F-28DF-4D33-B6D0-63EF15DC8EDB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EAF251-6D99-45B2-9603-D34EC4F6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9E684E-BC38-4494-85BA-3683CDBAE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5B3BE-F925-4CD3-A99D-927BFDADB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520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53A3FE-A66E-40E5-A2EB-7CDA0C178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5E0CAD-CDDC-4DD2-B021-5158A6219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7DBBF6-7E1A-48E1-B077-CE5804831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2E7F-28DF-4D33-B6D0-63EF15DC8EDB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405506-D5E8-449D-9583-59DEF504B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6E9753-D1DD-45F6-B696-C82E0F522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5B3BE-F925-4CD3-A99D-927BFDADB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47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6AE68A-896A-4DFE-AAE0-A1320D49B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2166F5-C45F-4AFB-A8AF-98E577B61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61B3EB-6C8C-4E80-9B14-3E34D6E46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2E7F-28DF-4D33-B6D0-63EF15DC8EDB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0FBBF9-17EB-4E26-9673-D85C48F14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F151C4-CDD7-4AAD-B810-F91FA506B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5B3BE-F925-4CD3-A99D-927BFDADB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18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A7995-32C8-4B2E-A6F6-2FD0406AF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E253FC-ED3B-45C7-B9D2-2ECAAE03B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58B272-1121-4720-B438-6CFE93D2B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2E7F-28DF-4D33-B6D0-63EF15DC8EDB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26EFCE-CE9B-4475-A189-33C2BDD6C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5FEF77-EA19-4182-8ECA-DF8A69EC6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5B3BE-F925-4CD3-A99D-927BFDADB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087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7B5C2-61D2-43D7-BD0B-61C71F949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A87D60-E044-41FE-97E1-0252CBB547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ED0358-4040-433E-BF14-900FFFF43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D30E23-241A-4A08-AFEF-33E65CECE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2E7F-28DF-4D33-B6D0-63EF15DC8EDB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DE13D9-3819-4AF0-969A-B1079D5FA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BE8DCA-49FB-4A65-9AEB-A1F3DC866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5B3BE-F925-4CD3-A99D-927BFDADB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501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8DF5FC-C160-4B9F-9804-8EA4B865D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A5992F-A5CA-4239-998B-18B79899D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E35591-31E5-4B1D-9949-8119E58E8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086266-430C-407C-BEF9-AB393DBD9E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CC283A-12B9-4534-B2DE-0BA632AD90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C8DF7D-A840-4C8A-86D6-CD714AC72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2E7F-28DF-4D33-B6D0-63EF15DC8EDB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A3DB5D6-9F8B-425F-92F5-7EEFC3A7E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0A5E3F-A7CD-4EEA-882D-DB200A830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5B3BE-F925-4CD3-A99D-927BFDADB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607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ABE2A-0F18-4CE3-8091-D55A06F01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F6076FA-41FD-41D2-8003-E56F1811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2E7F-28DF-4D33-B6D0-63EF15DC8EDB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2B759D-5931-4AE4-B9E4-37FB7363B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BFEEBE-F861-4979-8FE3-2545F325F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5B3BE-F925-4CD3-A99D-927BFDADB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93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BCC671-AAFE-48F1-9215-F5E67DE36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2E7F-28DF-4D33-B6D0-63EF15DC8EDB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E0FE74-F8D4-4975-8F20-0DC04FB15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3E5704-625E-4070-8BE9-647F50A22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5B3BE-F925-4CD3-A99D-927BFDADB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903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6EBCD-AFD9-41BD-8C6D-784D21A38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B9B886-246A-4D59-A999-EDA93F3DD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7CA26F-5F81-4ECC-BC86-39C5C57FA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D89C34-33E7-4D94-81E2-52A8DC400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2E7F-28DF-4D33-B6D0-63EF15DC8EDB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FBEF1C-1F28-49BA-998D-D5A7D8F70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9D1F2F-11EC-45DD-B54A-B451F34E5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5B3BE-F925-4CD3-A99D-927BFDADB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70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D00F14-7B36-422F-A10A-E6882B1A6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996FFF-242A-40D9-8A34-A6CB3E5C04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8CEA34-F0AA-4178-9162-59016D5EB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6EF52B-D507-4477-8229-1AF67FCCA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2E7F-28DF-4D33-B6D0-63EF15DC8EDB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A248EE-A00C-4099-AEA5-58683392E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CD7130-73AF-4597-A617-D73843FA8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5B3BE-F925-4CD3-A99D-927BFDADB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824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7FDD0D-89E3-4A29-A828-E034B6460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898B3A-4DE1-48C2-945D-FF223F306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75BB66-0126-4860-857A-46A2E3733C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62E7F-28DF-4D33-B6D0-63EF15DC8EDB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252775-B777-4E99-A74F-48DD73906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47F4D5-D54B-49B8-83D6-386A74CAA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5B3BE-F925-4CD3-A99D-927BFDADB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270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97D5E-4D7A-400E-937F-01F5A3902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96257"/>
            <a:ext cx="9144000" cy="2387600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프로그래밍 디자인 실습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383C76-CB86-49FE-997A-A5BE456A1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30176"/>
            <a:ext cx="9144000" cy="1655762"/>
          </a:xfrm>
        </p:spPr>
        <p:txBody>
          <a:bodyPr/>
          <a:lstStyle/>
          <a:p>
            <a:r>
              <a:rPr lang="ko-KR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화</a:t>
            </a:r>
            <a:r>
              <a:rPr lang="ko-KR" alt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요일 </a:t>
            </a:r>
            <a:r>
              <a:rPr lang="ko-KR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반</a:t>
            </a:r>
            <a:endParaRPr lang="en-US" altLang="ko-K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ko-KR" altLang="en-US" dirty="0" err="1" smtClean="0">
                <a:solidFill>
                  <a:schemeClr val="bg1"/>
                </a:solidFill>
              </a:rPr>
              <a:t>한채윤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010-3283-1772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929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A03C1-8923-4820-A722-CCB640EA4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04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포인터와 배열 한방에 정리</a:t>
            </a:r>
            <a:r>
              <a:rPr lang="en-US" altLang="ko-KR" sz="4000" dirty="0">
                <a:solidFill>
                  <a:schemeClr val="bg1"/>
                </a:solidFill>
              </a:rPr>
              <a:t>!</a:t>
            </a:r>
            <a:endParaRPr lang="ko-KR" altLang="en-US" sz="4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300517-79BA-439A-A42D-99C36AAD2A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468" b="11950"/>
          <a:stretch/>
        </p:blipFill>
        <p:spPr>
          <a:xfrm>
            <a:off x="1524000" y="1559352"/>
            <a:ext cx="9144000" cy="470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11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7BB7B9-9258-49BD-AD95-96C6C9489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9872" y="379569"/>
            <a:ext cx="4579189" cy="13255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CALL BY VALUE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2AE9E3-A77E-4062-9872-B179FD3E6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48" y="176393"/>
            <a:ext cx="6737993" cy="64745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60955D-DB18-44BB-A31E-E6F0CFEF3329}"/>
              </a:ext>
            </a:extLst>
          </p:cNvPr>
          <p:cNvSpPr txBox="1"/>
          <p:nvPr/>
        </p:nvSpPr>
        <p:spPr>
          <a:xfrm>
            <a:off x="7919038" y="5741204"/>
            <a:ext cx="3648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실제 </a:t>
            </a:r>
            <a:r>
              <a:rPr lang="en-US" altLang="ko-KR" dirty="0">
                <a:solidFill>
                  <a:schemeClr val="bg1"/>
                </a:solidFill>
              </a:rPr>
              <a:t>x</a:t>
            </a:r>
            <a:r>
              <a:rPr lang="ko-KR" altLang="en-US" dirty="0">
                <a:solidFill>
                  <a:schemeClr val="bg1"/>
                </a:solidFill>
              </a:rPr>
              <a:t>와 </a:t>
            </a:r>
            <a:r>
              <a:rPr lang="en-US" altLang="ko-KR" dirty="0">
                <a:solidFill>
                  <a:schemeClr val="bg1"/>
                </a:solidFill>
              </a:rPr>
              <a:t>y</a:t>
            </a:r>
            <a:r>
              <a:rPr lang="ko-KR" altLang="en-US" dirty="0">
                <a:solidFill>
                  <a:schemeClr val="bg1"/>
                </a:solidFill>
              </a:rPr>
              <a:t>에 있는 내용은 변하지 않고</a:t>
            </a:r>
            <a:r>
              <a:rPr lang="en-US" altLang="ko-KR" dirty="0">
                <a:solidFill>
                  <a:schemeClr val="bg1"/>
                </a:solidFill>
              </a:rPr>
              <a:t>, a</a:t>
            </a:r>
            <a:r>
              <a:rPr lang="ko-KR" altLang="en-US" dirty="0">
                <a:solidFill>
                  <a:schemeClr val="bg1"/>
                </a:solidFill>
              </a:rPr>
              <a:t>와 </a:t>
            </a:r>
            <a:r>
              <a:rPr lang="en-US" altLang="ko-KR" dirty="0">
                <a:solidFill>
                  <a:schemeClr val="bg1"/>
                </a:solidFill>
              </a:rPr>
              <a:t>b</a:t>
            </a:r>
            <a:r>
              <a:rPr lang="ko-KR" altLang="en-US" dirty="0">
                <a:solidFill>
                  <a:schemeClr val="bg1"/>
                </a:solidFill>
              </a:rPr>
              <a:t>의 내용만 바뀜</a:t>
            </a:r>
            <a:r>
              <a:rPr lang="en-US" altLang="ko-KR" dirty="0">
                <a:solidFill>
                  <a:schemeClr val="bg1"/>
                </a:solidFill>
              </a:rPr>
              <a:t>!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33BA9D45-FA43-4650-8734-ACB5150984C9}"/>
              </a:ext>
            </a:extLst>
          </p:cNvPr>
          <p:cNvCxnSpPr>
            <a:cxnSpLocks/>
          </p:cNvCxnSpPr>
          <p:nvPr/>
        </p:nvCxnSpPr>
        <p:spPr>
          <a:xfrm>
            <a:off x="3674853" y="2924355"/>
            <a:ext cx="4071656" cy="3140015"/>
          </a:xfrm>
          <a:prstGeom prst="bentConnector3">
            <a:avLst>
              <a:gd name="adj1" fmla="val 72246"/>
            </a:avLst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85FA070-A8AD-4B09-BAEE-4CC95EB06364}"/>
              </a:ext>
            </a:extLst>
          </p:cNvPr>
          <p:cNvSpPr txBox="1"/>
          <p:nvPr/>
        </p:nvSpPr>
        <p:spPr>
          <a:xfrm>
            <a:off x="7599872" y="1866212"/>
            <a:ext cx="4071480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함수를 호출할 때 전달되는 값을 </a:t>
            </a:r>
            <a:r>
              <a:rPr lang="ko-KR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복사하여 전달</a:t>
            </a:r>
            <a:r>
              <a:rPr lang="ko-KR" altLang="en-US" dirty="0">
                <a:solidFill>
                  <a:schemeClr val="bg1"/>
                </a:solidFill>
              </a:rPr>
              <a:t>하는 호출방식</a:t>
            </a:r>
            <a:r>
              <a:rPr lang="en-US" altLang="ko-KR" dirty="0">
                <a:solidFill>
                  <a:schemeClr val="bg1"/>
                </a:solidFill>
              </a:rPr>
              <a:t>!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=&gt; </a:t>
            </a:r>
            <a:r>
              <a:rPr lang="ko-KR" altLang="en-US" dirty="0">
                <a:solidFill>
                  <a:schemeClr val="bg1"/>
                </a:solidFill>
              </a:rPr>
              <a:t>함수 안의 변수 값이 변경되어도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외부의 변수 값은 변경되지 않음</a:t>
            </a:r>
            <a:r>
              <a:rPr lang="en-US" altLang="ko-KR" dirty="0">
                <a:solidFill>
                  <a:schemeClr val="bg1"/>
                </a:solidFill>
              </a:rPr>
              <a:t>!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790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7BB7B9-9258-49BD-AD95-96C6C9489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4652" y="342569"/>
            <a:ext cx="5588480" cy="1325563"/>
          </a:xfrm>
        </p:spPr>
        <p:txBody>
          <a:bodyPr>
            <a:normAutofit/>
          </a:bodyPr>
          <a:lstStyle/>
          <a:p>
            <a:r>
              <a:rPr lang="en-US" altLang="ko-KR" sz="4200" dirty="0">
                <a:solidFill>
                  <a:schemeClr val="bg1"/>
                </a:solidFill>
              </a:rPr>
              <a:t>CALL BY REFERENCE</a:t>
            </a:r>
            <a:endParaRPr lang="ko-KR" altLang="en-US" sz="4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60955D-DB18-44BB-A31E-E6F0CFEF3329}"/>
              </a:ext>
            </a:extLst>
          </p:cNvPr>
          <p:cNvSpPr txBox="1"/>
          <p:nvPr/>
        </p:nvSpPr>
        <p:spPr>
          <a:xfrm>
            <a:off x="7919038" y="5741204"/>
            <a:ext cx="3648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x</a:t>
            </a:r>
            <a:r>
              <a:rPr lang="ko-KR" altLang="en-US" dirty="0">
                <a:solidFill>
                  <a:schemeClr val="bg1"/>
                </a:solidFill>
              </a:rPr>
              <a:t>와 </a:t>
            </a:r>
            <a:r>
              <a:rPr lang="en-US" altLang="ko-KR" dirty="0">
                <a:solidFill>
                  <a:schemeClr val="bg1"/>
                </a:solidFill>
              </a:rPr>
              <a:t>y</a:t>
            </a:r>
            <a:r>
              <a:rPr lang="ko-KR" altLang="en-US" dirty="0">
                <a:solidFill>
                  <a:schemeClr val="bg1"/>
                </a:solidFill>
              </a:rPr>
              <a:t>의 값이 실제로 변경됨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D4BF1A-878D-4F82-85B9-303AFA3E4975}"/>
              </a:ext>
            </a:extLst>
          </p:cNvPr>
          <p:cNvSpPr txBox="1"/>
          <p:nvPr/>
        </p:nvSpPr>
        <p:spPr>
          <a:xfrm>
            <a:off x="7599872" y="1866212"/>
            <a:ext cx="407148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함수를 호출할 때 매개변수로 함수의 </a:t>
            </a:r>
            <a:r>
              <a:rPr lang="ko-KR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레퍼런스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주소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를 전달</a:t>
            </a:r>
            <a:r>
              <a:rPr lang="ko-KR" altLang="en-US" dirty="0">
                <a:solidFill>
                  <a:schemeClr val="bg1"/>
                </a:solidFill>
              </a:rPr>
              <a:t>하는 호출방식</a:t>
            </a:r>
            <a:r>
              <a:rPr lang="en-US" altLang="ko-KR" dirty="0">
                <a:solidFill>
                  <a:schemeClr val="bg1"/>
                </a:solidFill>
              </a:rPr>
              <a:t>!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=&gt; </a:t>
            </a:r>
            <a:r>
              <a:rPr lang="ko-KR" altLang="en-US" dirty="0">
                <a:solidFill>
                  <a:schemeClr val="bg1"/>
                </a:solidFill>
              </a:rPr>
              <a:t>함수 안의 </a:t>
            </a:r>
            <a:r>
              <a:rPr lang="ko-KR" altLang="en-US">
                <a:solidFill>
                  <a:schemeClr val="bg1"/>
                </a:solidFill>
              </a:rPr>
              <a:t>변수 </a:t>
            </a:r>
            <a:r>
              <a:rPr lang="ko-KR" altLang="en-US" smtClean="0">
                <a:solidFill>
                  <a:schemeClr val="bg1"/>
                </a:solidFill>
              </a:rPr>
              <a:t>값이 </a:t>
            </a:r>
            <a:r>
              <a:rPr lang="ko-KR" altLang="en-US" dirty="0">
                <a:solidFill>
                  <a:schemeClr val="bg1"/>
                </a:solidFill>
              </a:rPr>
              <a:t>변경되면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외부의 변수 값도 변경됨</a:t>
            </a:r>
            <a:r>
              <a:rPr lang="en-US" altLang="ko-KR" dirty="0">
                <a:solidFill>
                  <a:schemeClr val="bg1"/>
                </a:solidFill>
              </a:rPr>
              <a:t>!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B12B72-FB1B-477D-A9C6-553A1E0F0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73" y="166434"/>
            <a:ext cx="6863145" cy="669156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780148C-15D4-4D6C-93BA-585BC045F169}"/>
              </a:ext>
            </a:extLst>
          </p:cNvPr>
          <p:cNvSpPr/>
          <p:nvPr/>
        </p:nvSpPr>
        <p:spPr>
          <a:xfrm>
            <a:off x="796623" y="1866212"/>
            <a:ext cx="2075973" cy="10581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28B3896-C332-4420-9B12-5362EF744907}"/>
              </a:ext>
            </a:extLst>
          </p:cNvPr>
          <p:cNvSpPr/>
          <p:nvPr/>
        </p:nvSpPr>
        <p:spPr>
          <a:xfrm>
            <a:off x="1984194" y="1132569"/>
            <a:ext cx="1949453" cy="4128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6D8A22-BCBE-4BAB-8D0F-7D01966C3E0C}"/>
              </a:ext>
            </a:extLst>
          </p:cNvPr>
          <p:cNvSpPr/>
          <p:nvPr/>
        </p:nvSpPr>
        <p:spPr>
          <a:xfrm>
            <a:off x="1834609" y="4916690"/>
            <a:ext cx="865459" cy="4128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33BA9D45-FA43-4650-8734-ACB5150984C9}"/>
              </a:ext>
            </a:extLst>
          </p:cNvPr>
          <p:cNvCxnSpPr>
            <a:cxnSpLocks/>
          </p:cNvCxnSpPr>
          <p:nvPr/>
        </p:nvCxnSpPr>
        <p:spPr>
          <a:xfrm>
            <a:off x="3465550" y="3183147"/>
            <a:ext cx="4280959" cy="2881223"/>
          </a:xfrm>
          <a:prstGeom prst="bentConnector3">
            <a:avLst>
              <a:gd name="adj1" fmla="val 76196"/>
            </a:avLst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77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972B27-E4C0-4350-AAC8-BB7A3D536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6214"/>
            <a:ext cx="2327694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문자열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995DD8-A77E-4133-9D6B-D1FC99103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938" y="193744"/>
            <a:ext cx="7732862" cy="6554917"/>
          </a:xfrm>
          <a:prstGeom prst="rect">
            <a:avLst/>
          </a:prstGeom>
        </p:spPr>
      </p:pic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70ACC8F7-C7E4-4825-81CD-E3044E524A1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93367" y="3614466"/>
            <a:ext cx="2967489" cy="1325563"/>
          </a:xfrm>
          <a:prstGeom prst="bentConnector3">
            <a:avLst>
              <a:gd name="adj1" fmla="val 65407"/>
            </a:avLst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67F1C6A-2398-4E29-B522-8A00583253C1}"/>
              </a:ext>
            </a:extLst>
          </p:cNvPr>
          <p:cNvSpPr txBox="1"/>
          <p:nvPr/>
        </p:nvSpPr>
        <p:spPr>
          <a:xfrm>
            <a:off x="560716" y="4616864"/>
            <a:ext cx="2484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Null</a:t>
            </a:r>
            <a:r>
              <a:rPr lang="ko-KR" altLang="en-US" dirty="0">
                <a:solidFill>
                  <a:schemeClr val="bg1"/>
                </a:solidFill>
              </a:rPr>
              <a:t>문자를 의미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문자열의 끝을 알림 </a:t>
            </a:r>
          </a:p>
        </p:txBody>
      </p:sp>
    </p:spTree>
    <p:extLst>
      <p:ext uri="{BB962C8B-B14F-4D97-AF65-F5344CB8AC3E}">
        <p14:creationId xmlns:p14="http://schemas.microsoft.com/office/powerpoint/2010/main" val="32464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189CF3-C86E-4AFC-8118-BA1EDDBAF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69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문자열의 초기화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9FFE82-F0A9-4250-8F23-5FC5CF11B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860" y="1371513"/>
            <a:ext cx="9887767" cy="369219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46D1332-4C19-4FB9-B7B2-C541E40CB8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4646" y="4262349"/>
            <a:ext cx="6187268" cy="16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581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5657C-C994-40CF-8861-E7D0F3788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5500" dirty="0">
                <a:solidFill>
                  <a:schemeClr val="bg1"/>
                </a:solidFill>
              </a:rPr>
              <a:t>집 가 자</a:t>
            </a:r>
            <a:r>
              <a:rPr lang="en-US" altLang="ko-KR" sz="5500" dirty="0">
                <a:solidFill>
                  <a:schemeClr val="bg1"/>
                </a:solidFill>
              </a:rPr>
              <a:t>!</a:t>
            </a:r>
            <a:endParaRPr lang="ko-KR" altLang="en-US" sz="5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704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FA548-EA49-4983-8B28-C2D2F8966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포인터란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7D181EEE-E20B-4A6B-BD63-E11E8740BB32}"/>
              </a:ext>
            </a:extLst>
          </p:cNvPr>
          <p:cNvSpPr txBox="1">
            <a:spLocks/>
          </p:cNvSpPr>
          <p:nvPr/>
        </p:nvSpPr>
        <p:spPr>
          <a:xfrm>
            <a:off x="1336600" y="1931678"/>
            <a:ext cx="8060432" cy="100842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400" dirty="0">
              <a:latin typeface="+mj-lt"/>
              <a:ea typeface="휴먼엑스포" pitchFamily="18" charset="-127"/>
            </a:endParaRPr>
          </a:p>
          <a:p>
            <a:pPr marL="0" indent="0">
              <a:buNone/>
            </a:pPr>
            <a:r>
              <a:rPr kumimoji="1" lang="ko-KR" altLang="en-US" sz="2400" dirty="0">
                <a:latin typeface="+mj-lt"/>
                <a:ea typeface="나눔고딕" panose="020D0604000000000000" pitchFamily="50" charset="-127"/>
                <a:cs typeface="Nanum Gothic" charset="-127"/>
              </a:rPr>
              <a:t>선언방법</a:t>
            </a:r>
            <a:r>
              <a:rPr kumimoji="1" lang="en-US" altLang="ko-KR" sz="2400" dirty="0">
                <a:latin typeface="+mj-lt"/>
                <a:ea typeface="나눔고딕" panose="020D0604000000000000" pitchFamily="50" charset="-127"/>
                <a:cs typeface="Nanum Gothic" charset="-127"/>
              </a:rPr>
              <a:t>:</a:t>
            </a:r>
            <a:r>
              <a:rPr lang="en-US" altLang="ko-KR" sz="2400" dirty="0">
                <a:latin typeface="+mj-lt"/>
                <a:ea typeface="휴먼엑스포" pitchFamily="18" charset="-127"/>
              </a:rPr>
              <a:t>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583CA6-E168-4D52-A35A-F99DA05004BC}"/>
              </a:ext>
            </a:extLst>
          </p:cNvPr>
          <p:cNvSpPr/>
          <p:nvPr/>
        </p:nvSpPr>
        <p:spPr>
          <a:xfrm>
            <a:off x="3071664" y="3645024"/>
            <a:ext cx="5400600" cy="1152128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000" dirty="0" err="1">
                <a:latin typeface="+mj-lt"/>
                <a:ea typeface="나눔고딕" panose="020D0604000000000000" pitchFamily="50" charset="-127"/>
                <a:cs typeface="Nanum Gothic" charset="-127"/>
              </a:rPr>
              <a:t>int</a:t>
            </a:r>
            <a:r>
              <a:rPr kumimoji="1" lang="en-US" altLang="ko-KR" sz="6000" dirty="0">
                <a:latin typeface="+mj-lt"/>
                <a:ea typeface="나눔고딕" panose="020D0604000000000000" pitchFamily="50" charset="-127"/>
                <a:cs typeface="Nanum Gothic" charset="-127"/>
              </a:rPr>
              <a:t>* p;</a:t>
            </a:r>
            <a:endParaRPr lang="ko-KR" altLang="en-US" dirty="0">
              <a:latin typeface="+mj-lt"/>
              <a:ea typeface="휴먼엑스포" panose="02030504000101010101" pitchFamily="18" charset="-127"/>
            </a:endParaRPr>
          </a:p>
        </p:txBody>
      </p:sp>
      <p:sp>
        <p:nvSpPr>
          <p:cNvPr id="6" name="아래쪽 화살표 7">
            <a:extLst>
              <a:ext uri="{FF2B5EF4-FFF2-40B4-BE49-F238E27FC236}">
                <a16:creationId xmlns:a16="http://schemas.microsoft.com/office/drawing/2014/main" id="{A2B8AEC0-0A16-479E-83E4-FEA6DBDF7CDF}"/>
              </a:ext>
            </a:extLst>
          </p:cNvPr>
          <p:cNvSpPr/>
          <p:nvPr/>
        </p:nvSpPr>
        <p:spPr>
          <a:xfrm rot="10800000">
            <a:off x="4727848" y="4797152"/>
            <a:ext cx="432048" cy="576064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60E2F6-D3C7-44DE-888D-0BCD01F1D3D3}"/>
              </a:ext>
            </a:extLst>
          </p:cNvPr>
          <p:cNvSpPr/>
          <p:nvPr/>
        </p:nvSpPr>
        <p:spPr>
          <a:xfrm>
            <a:off x="4151784" y="5373216"/>
            <a:ext cx="1440160" cy="64807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+mj-lt"/>
              </a:rPr>
              <a:t>정수를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6F46E94-C990-4E96-947F-169F594041FC}"/>
              </a:ext>
            </a:extLst>
          </p:cNvPr>
          <p:cNvSpPr/>
          <p:nvPr/>
        </p:nvSpPr>
        <p:spPr>
          <a:xfrm>
            <a:off x="4943872" y="2636912"/>
            <a:ext cx="1440160" cy="64807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+mn-ea"/>
              </a:rPr>
              <a:t>가리키는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5380D0-0FDE-4952-9815-9BDC3B03ED4A}"/>
              </a:ext>
            </a:extLst>
          </p:cNvPr>
          <p:cNvSpPr/>
          <p:nvPr/>
        </p:nvSpPr>
        <p:spPr>
          <a:xfrm>
            <a:off x="5735960" y="5373216"/>
            <a:ext cx="1440160" cy="64807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+mn-ea"/>
              </a:rPr>
              <a:t>포인터</a:t>
            </a:r>
          </a:p>
        </p:txBody>
      </p:sp>
      <p:sp>
        <p:nvSpPr>
          <p:cNvPr id="10" name="아래쪽 화살표 11">
            <a:extLst>
              <a:ext uri="{FF2B5EF4-FFF2-40B4-BE49-F238E27FC236}">
                <a16:creationId xmlns:a16="http://schemas.microsoft.com/office/drawing/2014/main" id="{CF53A155-B98F-405C-A024-2C0EC0BFA8A6}"/>
              </a:ext>
            </a:extLst>
          </p:cNvPr>
          <p:cNvSpPr/>
          <p:nvPr/>
        </p:nvSpPr>
        <p:spPr>
          <a:xfrm rot="10800000">
            <a:off x="6168009" y="4797151"/>
            <a:ext cx="432048" cy="576064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1" name="아래쪽 화살표 12">
            <a:extLst>
              <a:ext uri="{FF2B5EF4-FFF2-40B4-BE49-F238E27FC236}">
                <a16:creationId xmlns:a16="http://schemas.microsoft.com/office/drawing/2014/main" id="{5CB1B14B-3F85-4B0C-94BD-38EBAE60F497}"/>
              </a:ext>
            </a:extLst>
          </p:cNvPr>
          <p:cNvSpPr/>
          <p:nvPr/>
        </p:nvSpPr>
        <p:spPr>
          <a:xfrm>
            <a:off x="5447928" y="3284984"/>
            <a:ext cx="432048" cy="576064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9174E8-03BB-4BE1-AA11-A7D0EC6E1EC1}"/>
              </a:ext>
            </a:extLst>
          </p:cNvPr>
          <p:cNvSpPr txBox="1"/>
          <p:nvPr/>
        </p:nvSpPr>
        <p:spPr>
          <a:xfrm>
            <a:off x="838200" y="1696490"/>
            <a:ext cx="4533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-</a:t>
            </a:r>
            <a:r>
              <a:rPr lang="en-US" altLang="ko-KR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ko-KR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주소</a:t>
            </a:r>
            <a:r>
              <a:rPr lang="ko-KR" altLang="en-US" sz="2800" dirty="0">
                <a:solidFill>
                  <a:schemeClr val="bg1"/>
                </a:solidFill>
                <a:latin typeface="+mj-lt"/>
              </a:rPr>
              <a:t>를 가지고 있는 </a:t>
            </a:r>
            <a:r>
              <a:rPr lang="ko-KR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변수</a:t>
            </a:r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!</a:t>
            </a:r>
            <a:endParaRPr lang="ko-KR" alt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부제목 2">
            <a:extLst>
              <a:ext uri="{FF2B5EF4-FFF2-40B4-BE49-F238E27FC236}">
                <a16:creationId xmlns:a16="http://schemas.microsoft.com/office/drawing/2014/main" id="{6FA89CCC-8D31-468D-AC34-3FB65638D55E}"/>
              </a:ext>
            </a:extLst>
          </p:cNvPr>
          <p:cNvSpPr txBox="1">
            <a:spLocks/>
          </p:cNvSpPr>
          <p:nvPr/>
        </p:nvSpPr>
        <p:spPr>
          <a:xfrm>
            <a:off x="838200" y="2564596"/>
            <a:ext cx="8060432" cy="100842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dirty="0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2800" dirty="0">
                <a:solidFill>
                  <a:schemeClr val="bg1"/>
                </a:solidFill>
                <a:latin typeface="+mn-ea"/>
              </a:rPr>
              <a:t>선언방법 </a:t>
            </a:r>
            <a:r>
              <a:rPr lang="en-US" altLang="ko-KR" sz="2800" dirty="0">
                <a:solidFill>
                  <a:schemeClr val="bg1"/>
                </a:solidFill>
                <a:latin typeface="+mn-ea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289704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3C258-44D0-44DA-ABDA-7EF31966F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간접 참조 연산자</a:t>
            </a:r>
            <a:r>
              <a:rPr lang="en-US" altLang="ko-KR" dirty="0">
                <a:solidFill>
                  <a:schemeClr val="bg1"/>
                </a:solidFill>
              </a:rPr>
              <a:t>(*) </a:t>
            </a:r>
            <a:r>
              <a:rPr lang="ko-KR" altLang="en-US" dirty="0">
                <a:solidFill>
                  <a:schemeClr val="bg1"/>
                </a:solidFill>
              </a:rPr>
              <a:t>란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5B061A-CA20-4A73-A123-ED8DBBDD1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3641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곱셈 연산자 </a:t>
            </a:r>
            <a:r>
              <a:rPr lang="en-US" altLang="ko-KR" dirty="0">
                <a:solidFill>
                  <a:schemeClr val="bg1"/>
                </a:solidFill>
              </a:rPr>
              <a:t>* </a:t>
            </a:r>
            <a:r>
              <a:rPr lang="ko-KR" altLang="en-US" dirty="0">
                <a:solidFill>
                  <a:schemeClr val="bg1"/>
                </a:solidFill>
              </a:rPr>
              <a:t>와는 상관이 없다</a:t>
            </a:r>
            <a:r>
              <a:rPr lang="en-US" altLang="ko-KR" dirty="0">
                <a:solidFill>
                  <a:schemeClr val="bg1"/>
                </a:solidFill>
              </a:rPr>
              <a:t>^^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포인터가 가리키는 위치의 </a:t>
            </a:r>
            <a:r>
              <a:rPr lang="ko-KR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내용을 추출</a:t>
            </a:r>
            <a:r>
              <a:rPr lang="ko-KR" altLang="en-US" dirty="0">
                <a:solidFill>
                  <a:schemeClr val="bg1"/>
                </a:solidFill>
              </a:rPr>
              <a:t>하는 연산자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가리키는 내용이 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int </a:t>
            </a:r>
            <a:r>
              <a:rPr lang="ko-KR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형</a:t>
            </a:r>
            <a:r>
              <a:rPr lang="ko-KR" altLang="en-US" dirty="0">
                <a:solidFill>
                  <a:schemeClr val="bg1"/>
                </a:solidFill>
              </a:rPr>
              <a:t>이면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가리키는 주소 </a:t>
            </a:r>
            <a:r>
              <a:rPr lang="ko-KR" altLang="en-US" dirty="0" err="1">
                <a:solidFill>
                  <a:schemeClr val="bg1"/>
                </a:solidFill>
              </a:rPr>
              <a:t>값으로부터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4</a:t>
            </a:r>
            <a:r>
              <a:rPr lang="ko-KR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바이트</a:t>
            </a:r>
            <a:r>
              <a:rPr lang="ko-KR" altLang="en-US" dirty="0">
                <a:solidFill>
                  <a:schemeClr val="bg1"/>
                </a:solidFill>
              </a:rPr>
              <a:t>를 읽어오고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만약 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double</a:t>
            </a:r>
            <a:r>
              <a:rPr lang="ko-KR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형</a:t>
            </a:r>
            <a:r>
              <a:rPr lang="ko-KR" altLang="en-US" dirty="0">
                <a:solidFill>
                  <a:schemeClr val="bg1"/>
                </a:solidFill>
              </a:rPr>
              <a:t>이면 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8</a:t>
            </a:r>
            <a:r>
              <a:rPr lang="ko-KR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바이트</a:t>
            </a:r>
            <a:r>
              <a:rPr lang="ko-KR" altLang="en-US" dirty="0">
                <a:solidFill>
                  <a:schemeClr val="bg1"/>
                </a:solidFill>
              </a:rPr>
              <a:t>를 </a:t>
            </a:r>
            <a:r>
              <a:rPr lang="ko-KR" altLang="en-US" dirty="0" err="1">
                <a:solidFill>
                  <a:schemeClr val="bg1"/>
                </a:solidFill>
              </a:rPr>
              <a:t>읽어옴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164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604CD6-69AC-4358-A2B2-D75D95170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0BA00DE-2FC4-4867-8A64-A7C2B9F6C2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681871"/>
              </p:ext>
            </p:extLst>
          </p:nvPr>
        </p:nvGraphicFramePr>
        <p:xfrm>
          <a:off x="2763012" y="1271016"/>
          <a:ext cx="1899920" cy="490118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899920">
                  <a:extLst>
                    <a:ext uri="{9D8B030D-6E8A-4147-A177-3AD203B41FA5}">
                      <a16:colId xmlns:a16="http://schemas.microsoft.com/office/drawing/2014/main" val="2531046354"/>
                    </a:ext>
                  </a:extLst>
                </a:gridCol>
              </a:tblGrid>
              <a:tr h="9802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800" b="1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5</a:t>
                      </a:r>
                      <a:endParaRPr lang="ko-KR" altLang="en-US" sz="2800" b="1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4449201"/>
                  </a:ext>
                </a:extLst>
              </a:tr>
              <a:tr h="9802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800" b="1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ko-KR" altLang="en-US" sz="2800" b="1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7552837"/>
                  </a:ext>
                </a:extLst>
              </a:tr>
              <a:tr h="9802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800" b="1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6</a:t>
                      </a:r>
                      <a:endParaRPr lang="ko-KR" altLang="en-US" sz="2800" b="1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1691070"/>
                  </a:ext>
                </a:extLst>
              </a:tr>
              <a:tr h="9802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800" b="1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4</a:t>
                      </a:r>
                      <a:endParaRPr lang="ko-KR" altLang="en-US" sz="2800" b="1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2273893"/>
                  </a:ext>
                </a:extLst>
              </a:tr>
              <a:tr h="9802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800" b="1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ko-KR" altLang="en-US" sz="2800" b="1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7275667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049C230-FE4D-43BB-B9E8-6694A605E627}"/>
              </a:ext>
            </a:extLst>
          </p:cNvPr>
          <p:cNvSpPr txBox="1"/>
          <p:nvPr/>
        </p:nvSpPr>
        <p:spPr>
          <a:xfrm>
            <a:off x="1983232" y="1179573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0000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4545B7-CF71-4D22-A00D-330153766D55}"/>
              </a:ext>
            </a:extLst>
          </p:cNvPr>
          <p:cNvSpPr txBox="1"/>
          <p:nvPr/>
        </p:nvSpPr>
        <p:spPr>
          <a:xfrm>
            <a:off x="1983232" y="2063493"/>
            <a:ext cx="742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0004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11364F-62D4-45A4-B6ED-232C18013C2B}"/>
              </a:ext>
            </a:extLst>
          </p:cNvPr>
          <p:cNvSpPr txBox="1"/>
          <p:nvPr/>
        </p:nvSpPr>
        <p:spPr>
          <a:xfrm>
            <a:off x="1983232" y="406067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0012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B1CC31-8151-4D0C-97E0-3C932887A2F6}"/>
              </a:ext>
            </a:extLst>
          </p:cNvPr>
          <p:cNvSpPr txBox="1"/>
          <p:nvPr/>
        </p:nvSpPr>
        <p:spPr>
          <a:xfrm>
            <a:off x="1983232" y="3067547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0008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709FBD-F1CA-4025-90A1-A882A3796FF7}"/>
              </a:ext>
            </a:extLst>
          </p:cNvPr>
          <p:cNvSpPr txBox="1"/>
          <p:nvPr/>
        </p:nvSpPr>
        <p:spPr>
          <a:xfrm>
            <a:off x="1983232" y="5053795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0016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E7BF9C-255E-4A97-B7B7-EFC419631291}"/>
              </a:ext>
            </a:extLst>
          </p:cNvPr>
          <p:cNvSpPr txBox="1"/>
          <p:nvPr/>
        </p:nvSpPr>
        <p:spPr>
          <a:xfrm>
            <a:off x="3416075" y="624837"/>
            <a:ext cx="611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endParaRPr lang="ko-KR" altLang="en-US" sz="2800" b="1" dirty="0">
              <a:solidFill>
                <a:schemeClr val="accent4">
                  <a:lumMod val="60000"/>
                  <a:lumOff val="4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C50F159-B159-43BF-807B-AE4FE71A52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338319"/>
              </p:ext>
            </p:extLst>
          </p:nvPr>
        </p:nvGraphicFramePr>
        <p:xfrm>
          <a:off x="7743952" y="1271016"/>
          <a:ext cx="1899920" cy="490118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899920">
                  <a:extLst>
                    <a:ext uri="{9D8B030D-6E8A-4147-A177-3AD203B41FA5}">
                      <a16:colId xmlns:a16="http://schemas.microsoft.com/office/drawing/2014/main" val="2531046354"/>
                    </a:ext>
                  </a:extLst>
                </a:gridCol>
              </a:tblGrid>
              <a:tr h="9802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800" b="1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5.2</a:t>
                      </a:r>
                      <a:endParaRPr lang="ko-KR" altLang="en-US" sz="2800" b="1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4449201"/>
                  </a:ext>
                </a:extLst>
              </a:tr>
              <a:tr h="9802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800" b="1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1.5</a:t>
                      </a:r>
                      <a:endParaRPr lang="ko-KR" altLang="en-US" sz="2800" b="1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7552837"/>
                  </a:ext>
                </a:extLst>
              </a:tr>
              <a:tr h="9802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800" b="1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6.1</a:t>
                      </a:r>
                      <a:endParaRPr lang="ko-KR" altLang="en-US" sz="2800" b="1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1691070"/>
                  </a:ext>
                </a:extLst>
              </a:tr>
              <a:tr h="9802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800" b="1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4.5</a:t>
                      </a:r>
                      <a:endParaRPr lang="ko-KR" altLang="en-US" sz="2800" b="1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2273893"/>
                  </a:ext>
                </a:extLst>
              </a:tr>
              <a:tr h="9802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800" b="1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2.0</a:t>
                      </a:r>
                      <a:endParaRPr lang="ko-KR" altLang="en-US" sz="2800" b="1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7275667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8621BC4-B66C-4C42-B8BC-CABC73609D9F}"/>
              </a:ext>
            </a:extLst>
          </p:cNvPr>
          <p:cNvSpPr txBox="1"/>
          <p:nvPr/>
        </p:nvSpPr>
        <p:spPr>
          <a:xfrm>
            <a:off x="6955536" y="1179573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0000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EC7C8A-6DA6-4C0A-ABE7-3DF23ACB44FD}"/>
              </a:ext>
            </a:extLst>
          </p:cNvPr>
          <p:cNvSpPr txBox="1"/>
          <p:nvPr/>
        </p:nvSpPr>
        <p:spPr>
          <a:xfrm>
            <a:off x="6955536" y="2063493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0008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49A703-72A6-4518-942A-728DB8B3EDF1}"/>
              </a:ext>
            </a:extLst>
          </p:cNvPr>
          <p:cNvSpPr txBox="1"/>
          <p:nvPr/>
        </p:nvSpPr>
        <p:spPr>
          <a:xfrm>
            <a:off x="6955536" y="406067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0024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4F16B2-F05F-4DD2-AD17-2D1FC45E323A}"/>
              </a:ext>
            </a:extLst>
          </p:cNvPr>
          <p:cNvSpPr txBox="1"/>
          <p:nvPr/>
        </p:nvSpPr>
        <p:spPr>
          <a:xfrm>
            <a:off x="6955536" y="3067547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0016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4B3059-DBB5-41A2-80E5-25C82DCF160B}"/>
              </a:ext>
            </a:extLst>
          </p:cNvPr>
          <p:cNvSpPr txBox="1"/>
          <p:nvPr/>
        </p:nvSpPr>
        <p:spPr>
          <a:xfrm>
            <a:off x="6955536" y="5053795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0032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72A4DA-C5F4-481E-A3F8-7E4671F3C2B6}"/>
              </a:ext>
            </a:extLst>
          </p:cNvPr>
          <p:cNvSpPr txBox="1"/>
          <p:nvPr/>
        </p:nvSpPr>
        <p:spPr>
          <a:xfrm>
            <a:off x="8040907" y="624837"/>
            <a:ext cx="1314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double</a:t>
            </a:r>
            <a:endParaRPr lang="ko-KR" altLang="en-US" sz="2800" b="1" dirty="0">
              <a:solidFill>
                <a:schemeClr val="accent4">
                  <a:lumMod val="60000"/>
                  <a:lumOff val="4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137373-39C5-42D9-B9C3-D9AE30EDD4AA}"/>
              </a:ext>
            </a:extLst>
          </p:cNvPr>
          <p:cNvSpPr txBox="1"/>
          <p:nvPr/>
        </p:nvSpPr>
        <p:spPr>
          <a:xfrm>
            <a:off x="488918" y="2544327"/>
            <a:ext cx="696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*pi</a:t>
            </a:r>
            <a:endParaRPr lang="ko-KR" altLang="en-US" sz="2800" b="1" dirty="0">
              <a:solidFill>
                <a:schemeClr val="accent4">
                  <a:lumMod val="60000"/>
                  <a:lumOff val="4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오른쪽 화살표 19">
            <a:extLst>
              <a:ext uri="{FF2B5EF4-FFF2-40B4-BE49-F238E27FC236}">
                <a16:creationId xmlns:a16="http://schemas.microsoft.com/office/drawing/2014/main" id="{D39BAA06-435B-44DE-8621-4B2F1ED7BDFC}"/>
              </a:ext>
            </a:extLst>
          </p:cNvPr>
          <p:cNvSpPr/>
          <p:nvPr/>
        </p:nvSpPr>
        <p:spPr>
          <a:xfrm>
            <a:off x="1222211" y="2786377"/>
            <a:ext cx="1335739" cy="110999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F8B4CC-81C8-40FD-B648-2AB8B88C28BE}"/>
              </a:ext>
            </a:extLst>
          </p:cNvPr>
          <p:cNvSpPr txBox="1"/>
          <p:nvPr/>
        </p:nvSpPr>
        <p:spPr>
          <a:xfrm>
            <a:off x="5285321" y="2544327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</a:t>
            </a:r>
            <a:r>
              <a:rPr lang="en-US" altLang="ko-KR" sz="28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pd</a:t>
            </a:r>
            <a:endParaRPr lang="ko-KR" altLang="en-US" sz="2800" b="1" dirty="0">
              <a:solidFill>
                <a:schemeClr val="accent4">
                  <a:lumMod val="60000"/>
                  <a:lumOff val="4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오른쪽 화살표 21">
            <a:extLst>
              <a:ext uri="{FF2B5EF4-FFF2-40B4-BE49-F238E27FC236}">
                <a16:creationId xmlns:a16="http://schemas.microsoft.com/office/drawing/2014/main" id="{468C7C59-7EFE-4513-B884-619F578562B4}"/>
              </a:ext>
            </a:extLst>
          </p:cNvPr>
          <p:cNvSpPr/>
          <p:nvPr/>
        </p:nvSpPr>
        <p:spPr>
          <a:xfrm>
            <a:off x="6018614" y="2786377"/>
            <a:ext cx="1335739" cy="110999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4BA89E-BD79-4776-8FB7-A3EE2D39A78F}"/>
              </a:ext>
            </a:extLst>
          </p:cNvPr>
          <p:cNvSpPr txBox="1"/>
          <p:nvPr/>
        </p:nvSpPr>
        <p:spPr>
          <a:xfrm>
            <a:off x="762208" y="1573712"/>
            <a:ext cx="901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4byte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4" name="왼쪽 중괄호 23">
            <a:extLst>
              <a:ext uri="{FF2B5EF4-FFF2-40B4-BE49-F238E27FC236}">
                <a16:creationId xmlns:a16="http://schemas.microsoft.com/office/drawing/2014/main" id="{6CE0D785-C2D2-427E-9D0D-B9239FD26ADD}"/>
              </a:ext>
            </a:extLst>
          </p:cNvPr>
          <p:cNvSpPr/>
          <p:nvPr/>
        </p:nvSpPr>
        <p:spPr>
          <a:xfrm>
            <a:off x="6586500" y="1382988"/>
            <a:ext cx="369036" cy="792477"/>
          </a:xfrm>
          <a:prstGeom prst="leftBrac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2FFDA2-8BE1-450A-82EF-01DFA5E0C206}"/>
              </a:ext>
            </a:extLst>
          </p:cNvPr>
          <p:cNvSpPr txBox="1"/>
          <p:nvPr/>
        </p:nvSpPr>
        <p:spPr>
          <a:xfrm>
            <a:off x="5734512" y="1573712"/>
            <a:ext cx="901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8byte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8" name="왼쪽 중괄호 47">
            <a:extLst>
              <a:ext uri="{FF2B5EF4-FFF2-40B4-BE49-F238E27FC236}">
                <a16:creationId xmlns:a16="http://schemas.microsoft.com/office/drawing/2014/main" id="{C71A6AE6-FA20-48C4-87D1-74D3759E9FCE}"/>
              </a:ext>
            </a:extLst>
          </p:cNvPr>
          <p:cNvSpPr/>
          <p:nvPr/>
        </p:nvSpPr>
        <p:spPr>
          <a:xfrm>
            <a:off x="1614196" y="1391150"/>
            <a:ext cx="369036" cy="792477"/>
          </a:xfrm>
          <a:prstGeom prst="leftBrac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457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1B755-D8EA-481A-9A36-A025F2CFA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695" y="60329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포인터의 증감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0C2E8E-0764-4CDF-A784-8BEA4A6524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197" b="18266"/>
          <a:stretch/>
        </p:blipFill>
        <p:spPr>
          <a:xfrm>
            <a:off x="2262120" y="1399559"/>
            <a:ext cx="7667759" cy="548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31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455D42-3279-4DE6-A153-CD11EBE6B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189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포인터의 증감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CCB266-A716-4E55-BCAF-0A3871BCA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33442"/>
            <a:ext cx="8282609" cy="56074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892220-82B0-4AF9-85B0-C43A5AAD18C4}"/>
              </a:ext>
            </a:extLst>
          </p:cNvPr>
          <p:cNvSpPr txBox="1"/>
          <p:nvPr/>
        </p:nvSpPr>
        <p:spPr>
          <a:xfrm>
            <a:off x="8415130" y="2996885"/>
            <a:ext cx="368410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*p++ </a:t>
            </a:r>
            <a:r>
              <a:rPr lang="en-US" altLang="ko-KR" sz="2400" dirty="0">
                <a:solidFill>
                  <a:schemeClr val="bg1"/>
                </a:solidFill>
              </a:rPr>
              <a:t>: p</a:t>
            </a:r>
            <a:r>
              <a:rPr lang="ko-KR" altLang="en-US" sz="2400" dirty="0">
                <a:solidFill>
                  <a:schemeClr val="bg1"/>
                </a:solidFill>
              </a:rPr>
              <a:t>의 주소가 증가</a:t>
            </a:r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ko-KR" altLang="en-US" sz="2400" dirty="0" err="1">
                <a:solidFill>
                  <a:schemeClr val="bg1"/>
                </a:solidFill>
              </a:rPr>
              <a:t>자료형</a:t>
            </a:r>
            <a:r>
              <a:rPr lang="ko-KR" altLang="en-US" sz="2400" dirty="0">
                <a:solidFill>
                  <a:schemeClr val="bg1"/>
                </a:solidFill>
              </a:rPr>
              <a:t> 크기만큼</a:t>
            </a:r>
            <a:r>
              <a:rPr lang="en-US" altLang="ko-KR" sz="2400" dirty="0">
                <a:solidFill>
                  <a:schemeClr val="bg1"/>
                </a:solidFill>
              </a:rPr>
              <a:t>)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(*p)++ </a:t>
            </a:r>
            <a:r>
              <a:rPr lang="en-US" altLang="ko-KR" sz="2400" dirty="0">
                <a:solidFill>
                  <a:schemeClr val="bg1"/>
                </a:solidFill>
              </a:rPr>
              <a:t>: p</a:t>
            </a:r>
            <a:r>
              <a:rPr lang="ko-KR" altLang="en-US" sz="2400" dirty="0">
                <a:solidFill>
                  <a:schemeClr val="bg1"/>
                </a:solidFill>
              </a:rPr>
              <a:t>가 가리키는 값이 증가</a:t>
            </a:r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※%p</a:t>
            </a:r>
            <a:r>
              <a:rPr lang="ko-KR" altLang="en-US" sz="2000" dirty="0">
                <a:solidFill>
                  <a:schemeClr val="bg1"/>
                </a:solidFill>
              </a:rPr>
              <a:t>는 변수의 값이 아닌 변수의 주소를 </a:t>
            </a:r>
            <a:r>
              <a:rPr lang="en-US" altLang="ko-KR" sz="2000" dirty="0">
                <a:solidFill>
                  <a:schemeClr val="bg1"/>
                </a:solidFill>
              </a:rPr>
              <a:t>16</a:t>
            </a:r>
            <a:r>
              <a:rPr lang="ko-KR" altLang="en-US" sz="2000" dirty="0">
                <a:solidFill>
                  <a:schemeClr val="bg1"/>
                </a:solidFill>
              </a:rPr>
              <a:t>진수로 출력하는 형식지정자</a:t>
            </a:r>
            <a:r>
              <a:rPr lang="en-US" altLang="ko-KR" sz="2000" dirty="0">
                <a:solidFill>
                  <a:schemeClr val="bg1"/>
                </a:solidFill>
              </a:rPr>
              <a:t>※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579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629EC9-C2E2-46BE-97FB-2C72B8651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432" y="163956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*p++ VS (*p)++, </a:t>
            </a:r>
            <a:r>
              <a:rPr lang="ko-KR" altLang="en-US" dirty="0">
                <a:solidFill>
                  <a:schemeClr val="bg1"/>
                </a:solidFill>
              </a:rPr>
              <a:t>대체 무슨 차이죠</a:t>
            </a:r>
            <a:r>
              <a:rPr lang="en-US" altLang="ko-KR" dirty="0">
                <a:solidFill>
                  <a:schemeClr val="bg1"/>
                </a:solidFill>
              </a:rPr>
              <a:t>? 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9B2B06-F059-4022-B9C5-8F957B0220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773" t="10561" b="57554"/>
          <a:stretch/>
        </p:blipFill>
        <p:spPr>
          <a:xfrm>
            <a:off x="6205728" y="1955864"/>
            <a:ext cx="4408601" cy="178798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E279673-E0FB-49C1-88F0-BCEA411A7C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351" b="33193"/>
          <a:stretch/>
        </p:blipFill>
        <p:spPr>
          <a:xfrm>
            <a:off x="693249" y="1937575"/>
            <a:ext cx="4994319" cy="17756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5FD288-07FD-4DE0-91F2-8F25F038EE88}"/>
              </a:ext>
            </a:extLst>
          </p:cNvPr>
          <p:cNvSpPr txBox="1"/>
          <p:nvPr/>
        </p:nvSpPr>
        <p:spPr>
          <a:xfrm>
            <a:off x="2523744" y="1323141"/>
            <a:ext cx="1700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*p++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E07CFC-CE88-4574-8F11-C0EF16EBBD49}"/>
              </a:ext>
            </a:extLst>
          </p:cNvPr>
          <p:cNvSpPr txBox="1"/>
          <p:nvPr/>
        </p:nvSpPr>
        <p:spPr>
          <a:xfrm>
            <a:off x="7888224" y="1323140"/>
            <a:ext cx="1700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(*p)++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3561613-8BAC-40FC-B59B-FF8571503529}"/>
              </a:ext>
            </a:extLst>
          </p:cNvPr>
          <p:cNvSpPr/>
          <p:nvPr/>
        </p:nvSpPr>
        <p:spPr>
          <a:xfrm>
            <a:off x="3037264" y="4004389"/>
            <a:ext cx="1677983" cy="442908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829C638-1B57-4215-AF6A-E03F7D4DAC9A}"/>
              </a:ext>
            </a:extLst>
          </p:cNvPr>
          <p:cNvSpPr/>
          <p:nvPr/>
        </p:nvSpPr>
        <p:spPr>
          <a:xfrm>
            <a:off x="3037264" y="4447297"/>
            <a:ext cx="1677983" cy="442908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C4BE58F-E0D1-45A2-8549-E719522DEAC2}"/>
              </a:ext>
            </a:extLst>
          </p:cNvPr>
          <p:cNvSpPr/>
          <p:nvPr/>
        </p:nvSpPr>
        <p:spPr>
          <a:xfrm>
            <a:off x="3037264" y="4890206"/>
            <a:ext cx="1677983" cy="442908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430601B-D5C5-4468-8B94-0AFF585DA27C}"/>
              </a:ext>
            </a:extLst>
          </p:cNvPr>
          <p:cNvSpPr/>
          <p:nvPr/>
        </p:nvSpPr>
        <p:spPr>
          <a:xfrm>
            <a:off x="3037264" y="5333114"/>
            <a:ext cx="1677983" cy="442908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5D0F2CC-1925-47BD-8D8A-F4766B122164}"/>
              </a:ext>
            </a:extLst>
          </p:cNvPr>
          <p:cNvSpPr/>
          <p:nvPr/>
        </p:nvSpPr>
        <p:spPr>
          <a:xfrm>
            <a:off x="3037264" y="5776022"/>
            <a:ext cx="1677983" cy="442908"/>
          </a:xfrm>
          <a:prstGeom prst="rect">
            <a:avLst/>
          </a:prstGeom>
          <a:solidFill>
            <a:schemeClr val="tx1">
              <a:lumMod val="75000"/>
            </a:schemeClr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538374-EC88-4ACF-AC8A-1CCD2276FE14}"/>
              </a:ext>
            </a:extLst>
          </p:cNvPr>
          <p:cNvSpPr txBox="1"/>
          <p:nvPr/>
        </p:nvSpPr>
        <p:spPr>
          <a:xfrm>
            <a:off x="1732790" y="3928265"/>
            <a:ext cx="360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나눔고딕" charset="-127"/>
                <a:ea typeface="나눔고딕" charset="-127"/>
              </a:rPr>
              <a:t>p</a:t>
            </a:r>
            <a:endParaRPr lang="ko-KR" altLang="en-US" sz="2000" dirty="0">
              <a:solidFill>
                <a:schemeClr val="accent4">
                  <a:lumMod val="60000"/>
                  <a:lumOff val="40000"/>
                </a:schemeClr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34" name="오른쪽 화살표 11">
            <a:extLst>
              <a:ext uri="{FF2B5EF4-FFF2-40B4-BE49-F238E27FC236}">
                <a16:creationId xmlns:a16="http://schemas.microsoft.com/office/drawing/2014/main" id="{4B6E76C0-7FB9-47D8-8A41-44A1ADB2E2D2}"/>
              </a:ext>
            </a:extLst>
          </p:cNvPr>
          <p:cNvSpPr/>
          <p:nvPr/>
        </p:nvSpPr>
        <p:spPr>
          <a:xfrm>
            <a:off x="2093246" y="4098950"/>
            <a:ext cx="814133" cy="184586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75E994E-C02C-48C3-836D-53175B0AFB85}"/>
              </a:ext>
            </a:extLst>
          </p:cNvPr>
          <p:cNvSpPr txBox="1"/>
          <p:nvPr/>
        </p:nvSpPr>
        <p:spPr>
          <a:xfrm>
            <a:off x="4807224" y="4064346"/>
            <a:ext cx="14803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010FFB6C = &amp;a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40" name="오른쪽 화살표 17">
            <a:extLst>
              <a:ext uri="{FF2B5EF4-FFF2-40B4-BE49-F238E27FC236}">
                <a16:creationId xmlns:a16="http://schemas.microsoft.com/office/drawing/2014/main" id="{0CED77CF-7C01-475E-8541-02468D9EDD12}"/>
              </a:ext>
            </a:extLst>
          </p:cNvPr>
          <p:cNvSpPr/>
          <p:nvPr/>
        </p:nvSpPr>
        <p:spPr>
          <a:xfrm>
            <a:off x="2093246" y="5930533"/>
            <a:ext cx="814133" cy="184586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1CE30FE-7CED-44BB-95EE-FAF991714FEA}"/>
              </a:ext>
            </a:extLst>
          </p:cNvPr>
          <p:cNvSpPr txBox="1"/>
          <p:nvPr/>
        </p:nvSpPr>
        <p:spPr>
          <a:xfrm>
            <a:off x="408432" y="5785207"/>
            <a:ext cx="1702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나눔고딕" charset="-127"/>
                <a:ea typeface="나눔고딕" charset="-127"/>
              </a:rPr>
              <a:t>*p++ = p+1</a:t>
            </a:r>
            <a:endParaRPr lang="ko-KR" altLang="en-US" sz="2000" dirty="0">
              <a:solidFill>
                <a:schemeClr val="accent4">
                  <a:lumMod val="60000"/>
                  <a:lumOff val="40000"/>
                </a:schemeClr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ABEC733-D305-4364-B338-67004008531E}"/>
              </a:ext>
            </a:extLst>
          </p:cNvPr>
          <p:cNvSpPr txBox="1"/>
          <p:nvPr/>
        </p:nvSpPr>
        <p:spPr>
          <a:xfrm>
            <a:off x="3621448" y="5785207"/>
            <a:ext cx="410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???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153D12-94DE-406F-8813-92678CA1CC6A}"/>
              </a:ext>
            </a:extLst>
          </p:cNvPr>
          <p:cNvSpPr txBox="1"/>
          <p:nvPr/>
        </p:nvSpPr>
        <p:spPr>
          <a:xfrm>
            <a:off x="3630770" y="4004389"/>
            <a:ext cx="469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고딕" charset="-127"/>
                <a:ea typeface="나눔고딕" charset="-127"/>
              </a:rPr>
              <a:t>59</a:t>
            </a:r>
            <a:endParaRPr lang="ko-KR" altLang="en-US" dirty="0">
              <a:solidFill>
                <a:schemeClr val="bg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44" name="왼쪽 중괄호 43">
            <a:extLst>
              <a:ext uri="{FF2B5EF4-FFF2-40B4-BE49-F238E27FC236}">
                <a16:creationId xmlns:a16="http://schemas.microsoft.com/office/drawing/2014/main" id="{E0CEF203-2A9D-42FA-A508-D0B1205843DC}"/>
              </a:ext>
            </a:extLst>
          </p:cNvPr>
          <p:cNvSpPr/>
          <p:nvPr/>
        </p:nvSpPr>
        <p:spPr>
          <a:xfrm>
            <a:off x="2583588" y="4200487"/>
            <a:ext cx="342436" cy="1394781"/>
          </a:xfrm>
          <a:prstGeom prst="lef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31A6469-B294-48AB-8645-B572E540CF23}"/>
              </a:ext>
            </a:extLst>
          </p:cNvPr>
          <p:cNvSpPr txBox="1"/>
          <p:nvPr/>
        </p:nvSpPr>
        <p:spPr>
          <a:xfrm>
            <a:off x="1844651" y="4712078"/>
            <a:ext cx="651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고딕" charset="-127"/>
                <a:ea typeface="나눔고딕" charset="-127"/>
              </a:rPr>
              <a:t>4byte</a:t>
            </a:r>
            <a:endParaRPr lang="ko-KR" altLang="en-US" sz="1400" dirty="0">
              <a:solidFill>
                <a:schemeClr val="bg1"/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7A325AB-4879-4E3E-9540-BB42CA27C16C}"/>
              </a:ext>
            </a:extLst>
          </p:cNvPr>
          <p:cNvSpPr txBox="1"/>
          <p:nvPr/>
        </p:nvSpPr>
        <p:spPr>
          <a:xfrm>
            <a:off x="4795560" y="4526409"/>
            <a:ext cx="14803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010FFB6D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C1EC33F-9C95-4979-BB8B-5A2971A4FC7D}"/>
              </a:ext>
            </a:extLst>
          </p:cNvPr>
          <p:cNvSpPr txBox="1"/>
          <p:nvPr/>
        </p:nvSpPr>
        <p:spPr>
          <a:xfrm>
            <a:off x="4795559" y="4980855"/>
            <a:ext cx="14803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010FFB6E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45EABEC-5BC6-40DB-8949-85CC9B020DD2}"/>
              </a:ext>
            </a:extLst>
          </p:cNvPr>
          <p:cNvSpPr txBox="1"/>
          <p:nvPr/>
        </p:nvSpPr>
        <p:spPr>
          <a:xfrm>
            <a:off x="4795558" y="5435301"/>
            <a:ext cx="14803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010FFB6F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09AD720-883A-4230-B277-5CE6D8143AA6}"/>
              </a:ext>
            </a:extLst>
          </p:cNvPr>
          <p:cNvSpPr txBox="1"/>
          <p:nvPr/>
        </p:nvSpPr>
        <p:spPr>
          <a:xfrm>
            <a:off x="4795557" y="5866671"/>
            <a:ext cx="14803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010FFB70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8C711E0-FA98-412F-9070-5AF0D18B2ABE}"/>
              </a:ext>
            </a:extLst>
          </p:cNvPr>
          <p:cNvSpPr/>
          <p:nvPr/>
        </p:nvSpPr>
        <p:spPr>
          <a:xfrm>
            <a:off x="7625570" y="4890206"/>
            <a:ext cx="1677983" cy="442908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61AC729-C2B6-444C-AF4F-4B28D350DBBD}"/>
              </a:ext>
            </a:extLst>
          </p:cNvPr>
          <p:cNvSpPr txBox="1"/>
          <p:nvPr/>
        </p:nvSpPr>
        <p:spPr>
          <a:xfrm>
            <a:off x="6321096" y="4814082"/>
            <a:ext cx="360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나눔고딕" charset="-127"/>
                <a:ea typeface="나눔고딕" charset="-127"/>
              </a:rPr>
              <a:t>p</a:t>
            </a:r>
            <a:endParaRPr lang="ko-KR" altLang="en-US" sz="2000" dirty="0">
              <a:solidFill>
                <a:schemeClr val="accent4">
                  <a:lumMod val="60000"/>
                  <a:lumOff val="40000"/>
                </a:schemeClr>
              </a:solidFill>
              <a:latin typeface="나눔고딕" charset="-127"/>
              <a:ea typeface="나눔고딕" charset="-127"/>
            </a:endParaRPr>
          </a:p>
        </p:txBody>
      </p:sp>
      <p:sp>
        <p:nvSpPr>
          <p:cNvPr id="57" name="오른쪽 화살표 11">
            <a:extLst>
              <a:ext uri="{FF2B5EF4-FFF2-40B4-BE49-F238E27FC236}">
                <a16:creationId xmlns:a16="http://schemas.microsoft.com/office/drawing/2014/main" id="{30E42916-BBA3-45C8-9BAC-60189F7AB9E6}"/>
              </a:ext>
            </a:extLst>
          </p:cNvPr>
          <p:cNvSpPr/>
          <p:nvPr/>
        </p:nvSpPr>
        <p:spPr>
          <a:xfrm>
            <a:off x="6681552" y="4984767"/>
            <a:ext cx="814133" cy="184586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51E91C-0497-40AC-8EA8-3675F7833042}"/>
              </a:ext>
            </a:extLst>
          </p:cNvPr>
          <p:cNvSpPr txBox="1"/>
          <p:nvPr/>
        </p:nvSpPr>
        <p:spPr>
          <a:xfrm>
            <a:off x="9395530" y="4950163"/>
            <a:ext cx="14803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004FFC9C = &amp;a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4DCD151-CD99-40F2-8A5F-B2BA747C8D99}"/>
              </a:ext>
            </a:extLst>
          </p:cNvPr>
          <p:cNvSpPr txBox="1"/>
          <p:nvPr/>
        </p:nvSpPr>
        <p:spPr>
          <a:xfrm>
            <a:off x="7856141" y="4900707"/>
            <a:ext cx="136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고딕" charset="-127"/>
                <a:ea typeface="나눔고딕" charset="-127"/>
              </a:rPr>
              <a:t>59 -&gt; 60</a:t>
            </a:r>
            <a:endParaRPr lang="ko-KR" altLang="en-US" dirty="0">
              <a:solidFill>
                <a:schemeClr val="bg1"/>
              </a:solidFill>
              <a:latin typeface="나눔고딕" charset="-127"/>
              <a:ea typeface="나눔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1474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414C0-85B1-4D46-9481-41097978F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31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복잡한 간접 참조 연산자와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포인터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A8E042-E0BF-45C1-9572-2349E9E2E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X	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B65E6E-F723-4435-87C2-C72F92BEE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86" y="1129955"/>
            <a:ext cx="6775739" cy="571660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A63D56F-C4D8-4034-97C9-3CDA872245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57" t="30566" r="6170" b="24906"/>
          <a:stretch/>
        </p:blipFill>
        <p:spPr>
          <a:xfrm>
            <a:off x="7855784" y="2446264"/>
            <a:ext cx="3565585" cy="245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72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04388-6964-4327-A4FD-EA24AA609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144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200" dirty="0">
                <a:solidFill>
                  <a:schemeClr val="bg1"/>
                </a:solidFill>
              </a:rPr>
              <a:t>포인터와 배열</a:t>
            </a:r>
            <a:r>
              <a:rPr lang="en-US" altLang="ko-KR" sz="4200" dirty="0">
                <a:solidFill>
                  <a:schemeClr val="bg1"/>
                </a:solidFill>
              </a:rPr>
              <a:t>(</a:t>
            </a:r>
            <a:r>
              <a:rPr lang="ko-KR" altLang="en-US" sz="4200" dirty="0">
                <a:solidFill>
                  <a:schemeClr val="bg1"/>
                </a:solidFill>
              </a:rPr>
              <a:t>배열의 이름을 포인터처럼</a:t>
            </a:r>
            <a:r>
              <a:rPr lang="en-US" altLang="ko-KR" sz="4200" dirty="0">
                <a:solidFill>
                  <a:schemeClr val="bg1"/>
                </a:solidFill>
              </a:rPr>
              <a:t>!)</a:t>
            </a:r>
            <a:endParaRPr lang="ko-KR" altLang="en-US" sz="42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E57DDE0-0F5C-45D1-A4CE-ABA9B5F69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93" y="1116806"/>
            <a:ext cx="6102167" cy="57411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12C4517-6053-4BB5-8621-B167B36A5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7536" y="2841149"/>
            <a:ext cx="6040805" cy="2900045"/>
          </a:xfrm>
          <a:prstGeom prst="rect">
            <a:avLst/>
          </a:prstGeom>
        </p:spPr>
      </p:pic>
      <p:cxnSp>
        <p:nvCxnSpPr>
          <p:cNvPr id="11" name="꺾인 연결선 13">
            <a:extLst>
              <a:ext uri="{FF2B5EF4-FFF2-40B4-BE49-F238E27FC236}">
                <a16:creationId xmlns:a16="http://schemas.microsoft.com/office/drawing/2014/main" id="{E95B0E1E-3E98-4CC2-9FBE-7EAAB95B22AB}"/>
              </a:ext>
            </a:extLst>
          </p:cNvPr>
          <p:cNvCxnSpPr/>
          <p:nvPr/>
        </p:nvCxnSpPr>
        <p:spPr>
          <a:xfrm>
            <a:off x="7337241" y="3300558"/>
            <a:ext cx="452490" cy="301695"/>
          </a:xfrm>
          <a:prstGeom prst="bentConnector3">
            <a:avLst>
              <a:gd name="adj1" fmla="val 186741"/>
            </a:avLst>
          </a:prstGeom>
          <a:ln w="47625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28">
            <a:extLst>
              <a:ext uri="{FF2B5EF4-FFF2-40B4-BE49-F238E27FC236}">
                <a16:creationId xmlns:a16="http://schemas.microsoft.com/office/drawing/2014/main" id="{61CE0601-5B65-4222-8A1C-E797C2439901}"/>
              </a:ext>
            </a:extLst>
          </p:cNvPr>
          <p:cNvCxnSpPr>
            <a:cxnSpLocks/>
          </p:cNvCxnSpPr>
          <p:nvPr/>
        </p:nvCxnSpPr>
        <p:spPr>
          <a:xfrm>
            <a:off x="7337240" y="3300558"/>
            <a:ext cx="866968" cy="825392"/>
          </a:xfrm>
          <a:prstGeom prst="bentConnector3">
            <a:avLst>
              <a:gd name="adj1" fmla="val 50000"/>
            </a:avLst>
          </a:prstGeom>
          <a:ln w="4445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58CB405-2FDC-4723-8632-201CB9B1D508}"/>
              </a:ext>
            </a:extLst>
          </p:cNvPr>
          <p:cNvSpPr txBox="1"/>
          <p:nvPr/>
        </p:nvSpPr>
        <p:spPr>
          <a:xfrm>
            <a:off x="8113123" y="3275438"/>
            <a:ext cx="472124" cy="351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+4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E3475A-0D17-4CB9-9030-15C905A3378A}"/>
              </a:ext>
            </a:extLst>
          </p:cNvPr>
          <p:cNvSpPr txBox="1"/>
          <p:nvPr/>
        </p:nvSpPr>
        <p:spPr>
          <a:xfrm>
            <a:off x="8117486" y="3948868"/>
            <a:ext cx="711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+20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761F27-EB65-41FB-8011-7D2CA6118DC6}"/>
              </a:ext>
            </a:extLst>
          </p:cNvPr>
          <p:cNvSpPr txBox="1"/>
          <p:nvPr/>
        </p:nvSpPr>
        <p:spPr>
          <a:xfrm>
            <a:off x="7527111" y="1615953"/>
            <a:ext cx="3826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☆ ☆ ☆ ☆ 별 이 다 </a:t>
            </a:r>
            <a:r>
              <a:rPr lang="ko-KR" alt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섯</a:t>
            </a:r>
            <a:r>
              <a:rPr lang="ko-KR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개</a:t>
            </a:r>
          </a:p>
        </p:txBody>
      </p:sp>
    </p:spTree>
    <p:extLst>
      <p:ext uri="{BB962C8B-B14F-4D97-AF65-F5344CB8AC3E}">
        <p14:creationId xmlns:p14="http://schemas.microsoft.com/office/powerpoint/2010/main" val="1524739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432</Words>
  <Application>Microsoft Office PowerPoint</Application>
  <PresentationFormat>와이드스크린</PresentationFormat>
  <Paragraphs>104</Paragraphs>
  <Slides>15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Nanum Gothic</vt:lpstr>
      <vt:lpstr>나눔고딕</vt:lpstr>
      <vt:lpstr>맑은 고딕</vt:lpstr>
      <vt:lpstr>휴먼엑스포</vt:lpstr>
      <vt:lpstr>Arial</vt:lpstr>
      <vt:lpstr>Office 테마</vt:lpstr>
      <vt:lpstr>프로그래밍 디자인 실습</vt:lpstr>
      <vt:lpstr>포인터란?</vt:lpstr>
      <vt:lpstr>간접 참조 연산자(*) 란?</vt:lpstr>
      <vt:lpstr>PowerPoint 프레젠테이션</vt:lpstr>
      <vt:lpstr>포인터의 증감</vt:lpstr>
      <vt:lpstr>포인터의 증감</vt:lpstr>
      <vt:lpstr>*p++ VS (*p)++, 대체 무슨 차이죠? </vt:lpstr>
      <vt:lpstr>복잡한 간접 참조 연산자와 포인터</vt:lpstr>
      <vt:lpstr>포인터와 배열(배열의 이름을 포인터처럼!)</vt:lpstr>
      <vt:lpstr>포인터와 배열 한방에 정리!</vt:lpstr>
      <vt:lpstr>CALL BY VALUE</vt:lpstr>
      <vt:lpstr>CALL BY REFERENCE</vt:lpstr>
      <vt:lpstr>문자열</vt:lpstr>
      <vt:lpstr>문자열의 초기화</vt:lpstr>
      <vt:lpstr>집 가 자!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디자인 실습</dc:title>
  <dc:creator>YUJIN KIM</dc:creator>
  <cp:lastModifiedBy>Windows 사용자</cp:lastModifiedBy>
  <cp:revision>29</cp:revision>
  <dcterms:created xsi:type="dcterms:W3CDTF">2019-10-30T04:15:26Z</dcterms:created>
  <dcterms:modified xsi:type="dcterms:W3CDTF">2019-11-05T08:29:43Z</dcterms:modified>
</cp:coreProperties>
</file>