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</p:sldIdLst>
  <p:sldSz cx="12190413" cy="6859588"/>
  <p:notesSz cx="6858000" cy="9144000"/>
  <p:defaultTextStyle>
    <a:defPPr>
      <a:defRPr lang="ko-KR"/>
    </a:defPPr>
    <a:lvl1pPr marL="0" algn="l" defTabSz="1219068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34" algn="l" defTabSz="1219068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068" algn="l" defTabSz="1219068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602" algn="l" defTabSz="1219068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136" algn="l" defTabSz="1219068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670" algn="l" defTabSz="1219068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204" algn="l" defTabSz="1219068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739" algn="l" defTabSz="1219068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272" algn="l" defTabSz="1219068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2" autoAdjust="0"/>
    <p:restoredTop sz="94660"/>
  </p:normalViewPr>
  <p:slideViewPr>
    <p:cSldViewPr>
      <p:cViewPr varScale="1">
        <p:scale>
          <a:sx n="69" d="100"/>
          <a:sy n="69" d="100"/>
        </p:scale>
        <p:origin x="-548" y="-64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2" y="2130921"/>
            <a:ext cx="10361851" cy="147036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A8EA-5E01-42BE-B799-3E2C966D7C04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D429-C6C8-4B3B-B5E5-B4D99A17C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421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A8EA-5E01-42BE-B799-3E2C966D7C04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D429-C6C8-4B3B-B5E5-B4D99A17C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64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8049" y="206422"/>
            <a:ext cx="2742843" cy="438886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22" y="206422"/>
            <a:ext cx="8025355" cy="438886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A8EA-5E01-42BE-B799-3E2C966D7C04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D429-C6C8-4B3B-B5E5-B4D99A17C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6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A8EA-5E01-42BE-B799-3E2C966D7C04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D429-C6C8-4B3B-B5E5-B4D99A17C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50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3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0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6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13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67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2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7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2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A8EA-5E01-42BE-B799-3E2C966D7C04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D429-C6C8-4B3B-B5E5-B4D99A17C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35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21" y="1200429"/>
            <a:ext cx="5384099" cy="3394860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6794" y="1200429"/>
            <a:ext cx="5384099" cy="3394860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A8EA-5E01-42BE-B799-3E2C966D7C04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D429-C6C8-4B3B-B5E5-B4D99A17C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03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2" y="1535468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34" indent="0">
              <a:buNone/>
              <a:defRPr sz="2700" b="1"/>
            </a:lvl2pPr>
            <a:lvl3pPr marL="1219068" indent="0">
              <a:buNone/>
              <a:defRPr sz="2400" b="1"/>
            </a:lvl3pPr>
            <a:lvl4pPr marL="1828602" indent="0">
              <a:buNone/>
              <a:defRPr sz="2100" b="1"/>
            </a:lvl4pPr>
            <a:lvl5pPr marL="2438136" indent="0">
              <a:buNone/>
              <a:defRPr sz="2100" b="1"/>
            </a:lvl5pPr>
            <a:lvl6pPr marL="3047670" indent="0">
              <a:buNone/>
              <a:defRPr sz="2100" b="1"/>
            </a:lvl6pPr>
            <a:lvl7pPr marL="3657204" indent="0">
              <a:buNone/>
              <a:defRPr sz="2100" b="1"/>
            </a:lvl7pPr>
            <a:lvl8pPr marL="4266739" indent="0">
              <a:buNone/>
              <a:defRPr sz="2100" b="1"/>
            </a:lvl8pPr>
            <a:lvl9pPr marL="4876272" indent="0">
              <a:buNone/>
              <a:defRPr sz="21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2" y="2175379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3" y="1535468"/>
            <a:ext cx="5388331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34" indent="0">
              <a:buNone/>
              <a:defRPr sz="2700" b="1"/>
            </a:lvl2pPr>
            <a:lvl3pPr marL="1219068" indent="0">
              <a:buNone/>
              <a:defRPr sz="2400" b="1"/>
            </a:lvl3pPr>
            <a:lvl4pPr marL="1828602" indent="0">
              <a:buNone/>
              <a:defRPr sz="2100" b="1"/>
            </a:lvl4pPr>
            <a:lvl5pPr marL="2438136" indent="0">
              <a:buNone/>
              <a:defRPr sz="2100" b="1"/>
            </a:lvl5pPr>
            <a:lvl6pPr marL="3047670" indent="0">
              <a:buNone/>
              <a:defRPr sz="2100" b="1"/>
            </a:lvl6pPr>
            <a:lvl7pPr marL="3657204" indent="0">
              <a:buNone/>
              <a:defRPr sz="2100" b="1"/>
            </a:lvl7pPr>
            <a:lvl8pPr marL="4266739" indent="0">
              <a:buNone/>
              <a:defRPr sz="2100" b="1"/>
            </a:lvl8pPr>
            <a:lvl9pPr marL="4876272" indent="0">
              <a:buNone/>
              <a:defRPr sz="21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3" y="2175379"/>
            <a:ext cx="5388331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A8EA-5E01-42BE-B799-3E2C966D7C04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D429-C6C8-4B3B-B5E5-B4D99A17C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99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A8EA-5E01-42BE-B799-3E2C966D7C04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D429-C6C8-4B3B-B5E5-B4D99A17C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47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A8EA-5E01-42BE-B799-3E2C966D7C04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D429-C6C8-4B3B-B5E5-B4D99A17C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78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3" y="273113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4" y="273115"/>
            <a:ext cx="6814779" cy="585446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3" y="1435435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534" indent="0">
              <a:buNone/>
              <a:defRPr sz="1600"/>
            </a:lvl2pPr>
            <a:lvl3pPr marL="1219068" indent="0">
              <a:buNone/>
              <a:defRPr sz="1300"/>
            </a:lvl3pPr>
            <a:lvl4pPr marL="1828602" indent="0">
              <a:buNone/>
              <a:defRPr sz="1200"/>
            </a:lvl4pPr>
            <a:lvl5pPr marL="2438136" indent="0">
              <a:buNone/>
              <a:defRPr sz="1200"/>
            </a:lvl5pPr>
            <a:lvl6pPr marL="3047670" indent="0">
              <a:buNone/>
              <a:defRPr sz="1200"/>
            </a:lvl6pPr>
            <a:lvl7pPr marL="3657204" indent="0">
              <a:buNone/>
              <a:defRPr sz="1200"/>
            </a:lvl7pPr>
            <a:lvl8pPr marL="4266739" indent="0">
              <a:buNone/>
              <a:defRPr sz="1200"/>
            </a:lvl8pPr>
            <a:lvl9pPr marL="4876272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A8EA-5E01-42BE-B799-3E2C966D7C04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D429-C6C8-4B3B-B5E5-B4D99A17C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19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534" indent="0">
              <a:buNone/>
              <a:defRPr sz="3700"/>
            </a:lvl2pPr>
            <a:lvl3pPr marL="1219068" indent="0">
              <a:buNone/>
              <a:defRPr sz="3200"/>
            </a:lvl3pPr>
            <a:lvl4pPr marL="1828602" indent="0">
              <a:buNone/>
              <a:defRPr sz="2700"/>
            </a:lvl4pPr>
            <a:lvl5pPr marL="2438136" indent="0">
              <a:buNone/>
              <a:defRPr sz="2700"/>
            </a:lvl5pPr>
            <a:lvl6pPr marL="3047670" indent="0">
              <a:buNone/>
              <a:defRPr sz="2700"/>
            </a:lvl6pPr>
            <a:lvl7pPr marL="3657204" indent="0">
              <a:buNone/>
              <a:defRPr sz="2700"/>
            </a:lvl7pPr>
            <a:lvl8pPr marL="4266739" indent="0">
              <a:buNone/>
              <a:defRPr sz="2700"/>
            </a:lvl8pPr>
            <a:lvl9pPr marL="4876272" indent="0">
              <a:buNone/>
              <a:defRPr sz="2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534" indent="0">
              <a:buNone/>
              <a:defRPr sz="1600"/>
            </a:lvl2pPr>
            <a:lvl3pPr marL="1219068" indent="0">
              <a:buNone/>
              <a:defRPr sz="1300"/>
            </a:lvl3pPr>
            <a:lvl4pPr marL="1828602" indent="0">
              <a:buNone/>
              <a:defRPr sz="1200"/>
            </a:lvl4pPr>
            <a:lvl5pPr marL="2438136" indent="0">
              <a:buNone/>
              <a:defRPr sz="1200"/>
            </a:lvl5pPr>
            <a:lvl6pPr marL="3047670" indent="0">
              <a:buNone/>
              <a:defRPr sz="1200"/>
            </a:lvl6pPr>
            <a:lvl7pPr marL="3657204" indent="0">
              <a:buNone/>
              <a:defRPr sz="1200"/>
            </a:lvl7pPr>
            <a:lvl8pPr marL="4266739" indent="0">
              <a:buNone/>
              <a:defRPr sz="1200"/>
            </a:lvl8pPr>
            <a:lvl9pPr marL="4876272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A8EA-5E01-42BE-B799-3E2C966D7C04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D429-C6C8-4B3B-B5E5-B4D99A17C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49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07" tIns="60954" rIns="121907" bIns="60954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vert="horz" lIns="121907" tIns="60954" rIns="121907" bIns="6095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357823"/>
            <a:ext cx="2844429" cy="365210"/>
          </a:xfrm>
          <a:prstGeom prst="rect">
            <a:avLst/>
          </a:prstGeom>
        </p:spPr>
        <p:txBody>
          <a:bodyPr vert="horz" lIns="121907" tIns="60954" rIns="121907" bIns="6095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EA8EA-5E01-42BE-B799-3E2C966D7C04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</p:spPr>
        <p:txBody>
          <a:bodyPr vert="horz" lIns="121907" tIns="60954" rIns="121907" bIns="6095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357823"/>
            <a:ext cx="2844429" cy="365210"/>
          </a:xfrm>
          <a:prstGeom prst="rect">
            <a:avLst/>
          </a:prstGeom>
        </p:spPr>
        <p:txBody>
          <a:bodyPr vert="horz" lIns="121907" tIns="60954" rIns="121907" bIns="6095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7D429-C6C8-4B3B-B5E5-B4D99A17C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51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9068" rtl="0" eaLnBrk="1" latinLnBrk="1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50" indent="-457150" algn="l" defTabSz="1219068" rtl="0" eaLnBrk="1" latinLnBrk="1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93" indent="-380959" algn="l" defTabSz="1219068" rtl="0" eaLnBrk="1" latinLnBrk="1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835" indent="-304767" algn="l" defTabSz="1219068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69" indent="-304767" algn="l" defTabSz="1219068" rtl="0" eaLnBrk="1" latinLnBrk="1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904" indent="-304767" algn="l" defTabSz="1219068" rtl="0" eaLnBrk="1" latinLnBrk="1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437" indent="-304767" algn="l" defTabSz="12190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971" indent="-304767" algn="l" defTabSz="12190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506" indent="-304767" algn="l" defTabSz="12190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039" indent="-304767" algn="l" defTabSz="12190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068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34" algn="l" defTabSz="1219068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68" algn="l" defTabSz="1219068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02" algn="l" defTabSz="1219068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36" algn="l" defTabSz="1219068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70" algn="l" defTabSz="1219068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04" algn="l" defTabSz="1219068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39" algn="l" defTabSz="1219068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272" algn="l" defTabSz="1219068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</a:rPr>
              <a:t>프로그래밍 디자인 실습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3" y="3621004"/>
            <a:ext cx="8533289" cy="1753006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>
                <a:solidFill>
                  <a:srgbClr val="FFFF00"/>
                </a:solidFill>
                <a:latin typeface="+mn-ea"/>
              </a:rPr>
              <a:t>화요일반</a:t>
            </a:r>
            <a:endParaRPr lang="en-US" altLang="ko-KR" sz="2400" dirty="0" smtClean="0">
              <a:solidFill>
                <a:srgbClr val="FFFF00"/>
              </a:solidFill>
              <a:latin typeface="+mn-ea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한채윤 </a:t>
            </a:r>
            <a:r>
              <a:rPr lang="en-US" altLang="ko-KR" sz="2400" dirty="0" smtClean="0">
                <a:solidFill>
                  <a:schemeClr val="bg1"/>
                </a:solidFill>
                <a:latin typeface="+mn-ea"/>
              </a:rPr>
              <a:t>010-3283-1772</a:t>
            </a:r>
          </a:p>
        </p:txBody>
      </p:sp>
    </p:spTree>
    <p:extLst>
      <p:ext uri="{BB962C8B-B14F-4D97-AF65-F5344CB8AC3E}">
        <p14:creationId xmlns:p14="http://schemas.microsoft.com/office/powerpoint/2010/main" val="71638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</a:rPr>
              <a:t>                        </a:t>
            </a:r>
            <a:r>
              <a:rPr lang="ko-KR" altLang="en-US" sz="4400" dirty="0" err="1" smtClean="0">
                <a:solidFill>
                  <a:schemeClr val="bg1"/>
                </a:solidFill>
              </a:rPr>
              <a:t>연결리스트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501"/>
          <a:stretch/>
        </p:blipFill>
        <p:spPr>
          <a:xfrm>
            <a:off x="0" y="-5584"/>
            <a:ext cx="5296644" cy="68595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365" y="1414073"/>
            <a:ext cx="5112568" cy="3707698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422" y="5066333"/>
            <a:ext cx="6815287" cy="143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4450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</a:rPr>
              <a:t>                              구조체와 함수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881"/>
            <a:ext cx="6743278" cy="68076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287" y="1417966"/>
            <a:ext cx="5927119" cy="273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3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-408"/>
          <a:stretch/>
        </p:blipFill>
        <p:spPr>
          <a:xfrm>
            <a:off x="2755" y="25347"/>
            <a:ext cx="7021487" cy="63462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-424"/>
          <a:stretch/>
        </p:blipFill>
        <p:spPr>
          <a:xfrm>
            <a:off x="4316046" y="25347"/>
            <a:ext cx="5416391" cy="42894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4961"/>
          <a:stretch/>
        </p:blipFill>
        <p:spPr>
          <a:xfrm>
            <a:off x="6649634" y="4013237"/>
            <a:ext cx="5540779" cy="236391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638822" y="5080366"/>
            <a:ext cx="1677224" cy="29364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45296" y="5689898"/>
            <a:ext cx="1677224" cy="29364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372744" y="2638104"/>
            <a:ext cx="2738685" cy="71968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643377" y="2187365"/>
            <a:ext cx="1369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 </a:t>
            </a:r>
            <a:r>
              <a:rPr lang="ko-KR" altLang="en-US" sz="16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왼쪽 하단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8822" y="2564151"/>
            <a:ext cx="1574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 </a:t>
            </a:r>
            <a:r>
              <a:rPr lang="ko-KR" altLang="en-US" sz="16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오른쪽 상단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962907" y="629027"/>
            <a:ext cx="74892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</a:rPr>
              <a:t>채</a:t>
            </a:r>
            <a:endParaRPr lang="en-US" altLang="ko-KR" sz="4400" dirty="0" smtClean="0">
              <a:solidFill>
                <a:schemeClr val="bg1"/>
              </a:solidFill>
            </a:endParaRPr>
          </a:p>
          <a:p>
            <a:r>
              <a:rPr lang="ko-KR" altLang="en-US" sz="4400" dirty="0" smtClean="0">
                <a:solidFill>
                  <a:schemeClr val="bg1"/>
                </a:solidFill>
              </a:rPr>
              <a:t>워</a:t>
            </a:r>
            <a:endParaRPr lang="en-US" altLang="ko-KR" sz="4400" dirty="0" smtClean="0">
              <a:solidFill>
                <a:schemeClr val="bg1"/>
              </a:solidFill>
            </a:endParaRPr>
          </a:p>
          <a:p>
            <a:r>
              <a:rPr lang="ko-KR" altLang="en-US" sz="4400" dirty="0" smtClean="0">
                <a:solidFill>
                  <a:schemeClr val="bg1"/>
                </a:solidFill>
              </a:rPr>
              <a:t>보</a:t>
            </a:r>
            <a:endParaRPr lang="en-US" altLang="ko-KR" sz="4400" dirty="0" smtClean="0">
              <a:solidFill>
                <a:schemeClr val="bg1"/>
              </a:solidFill>
            </a:endParaRPr>
          </a:p>
          <a:p>
            <a:r>
              <a:rPr lang="ko-KR" altLang="en-US" sz="4400" dirty="0" smtClean="0">
                <a:solidFill>
                  <a:schemeClr val="bg1"/>
                </a:solidFill>
              </a:rPr>
              <a:t>자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34867" y="629027"/>
            <a:ext cx="74892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</a:rPr>
              <a:t>빈</a:t>
            </a:r>
            <a:endParaRPr lang="en-US" altLang="ko-KR" sz="4400" dirty="0" smtClean="0">
              <a:solidFill>
                <a:schemeClr val="bg1"/>
              </a:solidFill>
            </a:endParaRPr>
          </a:p>
          <a:p>
            <a:r>
              <a:rPr lang="ko-KR" altLang="en-US" sz="4400" dirty="0" smtClean="0">
                <a:solidFill>
                  <a:schemeClr val="bg1"/>
                </a:solidFill>
              </a:rPr>
              <a:t>칸</a:t>
            </a:r>
            <a:endParaRPr lang="en-US" altLang="ko-KR" sz="4400" dirty="0" smtClean="0">
              <a:solidFill>
                <a:schemeClr val="bg1"/>
              </a:solidFill>
            </a:endParaRPr>
          </a:p>
          <a:p>
            <a:r>
              <a:rPr lang="ko-KR" altLang="en-US" sz="4400" dirty="0">
                <a:solidFill>
                  <a:schemeClr val="bg1"/>
                </a:solidFill>
              </a:rPr>
              <a:t>을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600" y="763277"/>
            <a:ext cx="1656061" cy="128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236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2598" y="2781722"/>
            <a:ext cx="10971372" cy="1143265"/>
          </a:xfrm>
        </p:spPr>
        <p:txBody>
          <a:bodyPr>
            <a:noAutofit/>
          </a:bodyPr>
          <a:lstStyle/>
          <a:p>
            <a:r>
              <a:rPr lang="ko-KR" altLang="en-US" sz="6600" dirty="0" smtClean="0">
                <a:solidFill>
                  <a:schemeClr val="bg1"/>
                </a:solidFill>
              </a:rPr>
              <a:t>포인터 활용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070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0305"/>
            <a:ext cx="10971372" cy="1143265"/>
          </a:xfrm>
        </p:spPr>
        <p:txBody>
          <a:bodyPr>
            <a:norm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</a:rPr>
              <a:t>이중 포인터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20" y="1285681"/>
            <a:ext cx="10971372" cy="4527011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포인터 </a:t>
            </a:r>
            <a:r>
              <a:rPr lang="en-US" altLang="ko-KR" sz="3200" dirty="0" smtClean="0">
                <a:solidFill>
                  <a:schemeClr val="bg1"/>
                </a:solidFill>
              </a:rPr>
              <a:t>: </a:t>
            </a:r>
            <a:r>
              <a:rPr lang="ko-KR" altLang="en-US" sz="3200" dirty="0" smtClean="0">
                <a:solidFill>
                  <a:schemeClr val="bg1"/>
                </a:solidFill>
              </a:rPr>
              <a:t>다른 변수의 주소 값을 가지고 있는 변수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r>
              <a:rPr lang="ko-KR" altLang="en-US" sz="3200" dirty="0" smtClean="0">
                <a:solidFill>
                  <a:srgbClr val="FFFF00"/>
                </a:solidFill>
              </a:rPr>
              <a:t>이중 포인터</a:t>
            </a:r>
            <a:r>
              <a:rPr lang="ko-KR" altLang="en-US" sz="3200" dirty="0" smtClean="0">
                <a:solidFill>
                  <a:schemeClr val="bg1"/>
                </a:solidFill>
              </a:rPr>
              <a:t>는</a:t>
            </a:r>
            <a:r>
              <a:rPr lang="en-US" altLang="ko-KR" sz="3200" dirty="0" smtClean="0">
                <a:solidFill>
                  <a:schemeClr val="bg1"/>
                </a:solidFill>
              </a:rPr>
              <a:t>?</a:t>
            </a:r>
          </a:p>
          <a:p>
            <a:pPr marL="0" indent="0">
              <a:buNone/>
            </a:pPr>
            <a:r>
              <a:rPr lang="en-US" altLang="ko-KR" sz="3200" dirty="0" smtClean="0">
                <a:solidFill>
                  <a:schemeClr val="bg1"/>
                </a:solidFill>
              </a:rPr>
              <a:t>   </a:t>
            </a:r>
            <a:r>
              <a:rPr lang="ko-KR" altLang="en-US" sz="3200" dirty="0" smtClean="0">
                <a:solidFill>
                  <a:schemeClr val="bg1"/>
                </a:solidFill>
              </a:rPr>
              <a:t>포인터의 주소를 가지고 있는 포인터 변수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3200" dirty="0" smtClean="0">
                <a:solidFill>
                  <a:schemeClr val="bg1"/>
                </a:solidFill>
              </a:rPr>
              <a:t>   </a:t>
            </a:r>
            <a:r>
              <a:rPr lang="ko-KR" altLang="en-US" sz="3200" dirty="0" smtClean="0">
                <a:solidFill>
                  <a:schemeClr val="bg1"/>
                </a:solidFill>
              </a:rPr>
              <a:t>즉</a:t>
            </a:r>
            <a:r>
              <a:rPr lang="en-US" altLang="ko-KR" sz="3200" dirty="0" smtClean="0">
                <a:solidFill>
                  <a:schemeClr val="bg1"/>
                </a:solidFill>
              </a:rPr>
              <a:t>, </a:t>
            </a:r>
            <a:r>
              <a:rPr lang="ko-KR" altLang="en-US" sz="3200" dirty="0" smtClean="0">
                <a:solidFill>
                  <a:schemeClr val="bg1"/>
                </a:solidFill>
              </a:rPr>
              <a:t>포인터의 포인터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r>
              <a:rPr lang="ko-KR" altLang="en-US" sz="3200" dirty="0" smtClean="0">
                <a:solidFill>
                  <a:schemeClr val="bg1"/>
                </a:solidFill>
              </a:rPr>
              <a:t>이중포인터는 </a:t>
            </a:r>
            <a:r>
              <a:rPr lang="en-US" altLang="ko-KR" sz="3200" dirty="0" smtClean="0">
                <a:solidFill>
                  <a:schemeClr val="bg1"/>
                </a:solidFill>
              </a:rPr>
              <a:t>*</a:t>
            </a:r>
            <a:r>
              <a:rPr lang="ko-KR" altLang="en-US" sz="3200" dirty="0" smtClean="0">
                <a:solidFill>
                  <a:schemeClr val="bg1"/>
                </a:solidFill>
              </a:rPr>
              <a:t>을 두 개 사용한다</a:t>
            </a:r>
            <a:endParaRPr lang="en-US" altLang="ko-KR" sz="3200" dirty="0" smtClean="0">
              <a:solidFill>
                <a:schemeClr val="bg1"/>
              </a:solidFill>
            </a:endParaRPr>
          </a:p>
        </p:txBody>
      </p:sp>
      <p:pic>
        <p:nvPicPr>
          <p:cNvPr id="4" name="그림 3" descr="7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50990" y="4365898"/>
            <a:ext cx="3623253" cy="1441713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439022" y="5518026"/>
            <a:ext cx="1080120" cy="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endCxn id="7" idx="3"/>
          </p:cNvCxnSpPr>
          <p:nvPr/>
        </p:nvCxnSpPr>
        <p:spPr>
          <a:xfrm flipH="1">
            <a:off x="4367014" y="5518026"/>
            <a:ext cx="576064" cy="333618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66814" y="5590034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FF00"/>
                </a:solidFill>
                <a:latin typeface="+mn-ea"/>
              </a:rPr>
              <a:t>정수형을</a:t>
            </a:r>
            <a:endParaRPr lang="ko-KR" altLang="en-US" sz="2800" dirty="0">
              <a:solidFill>
                <a:srgbClr val="FFFF00"/>
              </a:solidFill>
              <a:latin typeface="+mn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879182" y="5157986"/>
            <a:ext cx="360040" cy="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5807174" y="5157986"/>
            <a:ext cx="288032" cy="86409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27054" y="6094090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FF00"/>
                </a:solidFill>
                <a:latin typeface="+mn-ea"/>
              </a:rPr>
              <a:t>가리키는 포인터를</a:t>
            </a:r>
            <a:endParaRPr lang="ko-KR" altLang="en-US" sz="2800" dirty="0">
              <a:solidFill>
                <a:srgbClr val="FFFF00"/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311230" y="5157986"/>
            <a:ext cx="360040" cy="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527254" y="5157986"/>
            <a:ext cx="1296144" cy="216024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23398" y="5085978"/>
            <a:ext cx="3059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FF00"/>
                </a:solidFill>
                <a:latin typeface="+mn-ea"/>
              </a:rPr>
              <a:t>가리키는 포인터</a:t>
            </a:r>
            <a:endParaRPr lang="ko-KR" altLang="en-US" sz="2800" dirty="0">
              <a:solidFill>
                <a:srgbClr val="FFFF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7969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</a:rPr>
              <a:t>이중 포인터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4" t="21143" r="43219" b="54449"/>
          <a:stretch/>
        </p:blipFill>
        <p:spPr bwMode="auto">
          <a:xfrm>
            <a:off x="1267509" y="1534386"/>
            <a:ext cx="3678730" cy="232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206774" y="4149874"/>
            <a:ext cx="1872208" cy="1152128"/>
          </a:xfrm>
          <a:prstGeom prst="rect">
            <a:avLst/>
          </a:prstGeom>
          <a:solidFill>
            <a:schemeClr val="bg1">
              <a:lumMod val="75000"/>
            </a:schemeClr>
          </a:solidFill>
          <a:ln w="762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015086" y="4149874"/>
            <a:ext cx="1872208" cy="1152128"/>
          </a:xfrm>
          <a:prstGeom prst="rect">
            <a:avLst/>
          </a:prstGeom>
          <a:solidFill>
            <a:schemeClr val="bg1">
              <a:lumMod val="75000"/>
            </a:schemeClr>
          </a:solidFill>
          <a:ln w="762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895406" y="4149874"/>
            <a:ext cx="1944216" cy="1152128"/>
          </a:xfrm>
          <a:prstGeom prst="rect">
            <a:avLst/>
          </a:prstGeom>
          <a:solidFill>
            <a:schemeClr val="bg1">
              <a:lumMod val="75000"/>
            </a:schemeClr>
          </a:solidFill>
          <a:ln w="762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350790" y="4316537"/>
            <a:ext cx="2088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 smtClean="0">
                <a:latin typeface="+mn-ea"/>
              </a:rPr>
              <a:t>i</a:t>
            </a:r>
            <a:r>
              <a:rPr lang="en-US" altLang="ko-KR" sz="4400" dirty="0" smtClean="0">
                <a:latin typeface="+mn-ea"/>
              </a:rPr>
              <a:t>=100</a:t>
            </a:r>
            <a:endParaRPr lang="ko-KR" altLang="en-US" sz="44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59102" y="4316537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atin typeface="+mn-ea"/>
              </a:rPr>
              <a:t>p=&amp;</a:t>
            </a:r>
            <a:r>
              <a:rPr lang="en-US" altLang="ko-KR" sz="4400" dirty="0" err="1" smtClean="0">
                <a:latin typeface="+mn-ea"/>
              </a:rPr>
              <a:t>i</a:t>
            </a:r>
            <a:endParaRPr lang="ko-KR" altLang="en-US" sz="44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03926" y="4316537"/>
            <a:ext cx="23397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atin typeface="+mn-ea"/>
              </a:rPr>
              <a:t>q=&amp;p</a:t>
            </a:r>
            <a:endParaRPr lang="ko-KR" altLang="en-US" sz="4400" dirty="0">
              <a:latin typeface="+mn-ea"/>
            </a:endParaRPr>
          </a:p>
        </p:txBody>
      </p:sp>
      <p:sp>
        <p:nvSpPr>
          <p:cNvPr id="14" name="오른쪽 화살표 13"/>
          <p:cNvSpPr/>
          <p:nvPr/>
        </p:nvSpPr>
        <p:spPr>
          <a:xfrm flipH="1">
            <a:off x="7031310" y="4509914"/>
            <a:ext cx="864096" cy="432048"/>
          </a:xfrm>
          <a:prstGeom prst="rightArrow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D966"/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 flipH="1">
            <a:off x="4222998" y="4509914"/>
            <a:ext cx="792088" cy="432048"/>
          </a:xfrm>
          <a:prstGeom prst="rightArrow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D96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06774" y="5375751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FF00"/>
                </a:solidFill>
                <a:latin typeface="+mn-ea"/>
              </a:rPr>
              <a:t>정수형을</a:t>
            </a:r>
            <a:endParaRPr lang="ko-KR" altLang="en-US" sz="28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39022" y="5374010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FF00"/>
                </a:solidFill>
                <a:latin typeface="+mn-ea"/>
              </a:rPr>
              <a:t>가리키는 포인터를</a:t>
            </a:r>
            <a:endParaRPr lang="ko-KR" altLang="en-US" sz="28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43886" y="5365299"/>
            <a:ext cx="2879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FF00"/>
                </a:solidFill>
                <a:latin typeface="+mn-ea"/>
              </a:rPr>
              <a:t>가리키는 포인터</a:t>
            </a:r>
            <a:endParaRPr lang="ko-KR" altLang="en-US" sz="2800" dirty="0">
              <a:solidFill>
                <a:srgbClr val="FFFF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10678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</a:rPr>
              <a:t>                                이중 포인터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" y="0"/>
            <a:ext cx="7042323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174" y="1845618"/>
            <a:ext cx="5591437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8665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</a:rPr>
              <a:t>                                 이중 포인터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4055"/>
            <a:ext cx="7351422" cy="6094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158" y="2243756"/>
            <a:ext cx="5827486" cy="2542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8665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</a:rPr>
              <a:t>포인터 배열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포인터들을 모아서 배열로 만든 것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</a:rPr>
              <a:t>  </a:t>
            </a:r>
            <a:r>
              <a:rPr lang="ko-KR" altLang="en-US" sz="3200" dirty="0" smtClean="0">
                <a:solidFill>
                  <a:schemeClr val="bg1"/>
                </a:solidFill>
              </a:rPr>
              <a:t>즉</a:t>
            </a:r>
            <a:r>
              <a:rPr lang="en-US" altLang="ko-KR" sz="3200" dirty="0" smtClean="0">
                <a:solidFill>
                  <a:schemeClr val="bg1"/>
                </a:solidFill>
              </a:rPr>
              <a:t>, </a:t>
            </a:r>
            <a:r>
              <a:rPr lang="ko-KR" altLang="en-US" sz="3200" dirty="0" smtClean="0">
                <a:solidFill>
                  <a:schemeClr val="bg1"/>
                </a:solidFill>
              </a:rPr>
              <a:t>배열의 원소가 포인터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r>
              <a:rPr lang="en-US" altLang="ko-KR" sz="3200" dirty="0" smtClean="0">
                <a:solidFill>
                  <a:schemeClr val="bg1"/>
                </a:solidFill>
              </a:rPr>
              <a:t>[ ] </a:t>
            </a:r>
            <a:r>
              <a:rPr lang="ko-KR" altLang="en-US" sz="3200" dirty="0" smtClean="0">
                <a:solidFill>
                  <a:schemeClr val="bg1"/>
                </a:solidFill>
              </a:rPr>
              <a:t>연산자가 </a:t>
            </a:r>
            <a:r>
              <a:rPr lang="en-US" altLang="ko-KR" sz="3200" dirty="0" smtClean="0">
                <a:solidFill>
                  <a:schemeClr val="bg1"/>
                </a:solidFill>
              </a:rPr>
              <a:t>* </a:t>
            </a:r>
            <a:r>
              <a:rPr lang="ko-KR" altLang="en-US" sz="3200" dirty="0" smtClean="0">
                <a:solidFill>
                  <a:schemeClr val="bg1"/>
                </a:solidFill>
              </a:rPr>
              <a:t>연산자보다 우선순위가 높음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7" b="12579"/>
          <a:stretch/>
        </p:blipFill>
        <p:spPr bwMode="auto">
          <a:xfrm>
            <a:off x="4150990" y="3842327"/>
            <a:ext cx="3870224" cy="158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14886" y="5430983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FF00"/>
                </a:solidFill>
                <a:latin typeface="+mn-ea"/>
              </a:rPr>
              <a:t>정수형을</a:t>
            </a:r>
            <a:r>
              <a:rPr lang="en-US" altLang="ko-KR" sz="280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ko-KR" altLang="en-US" sz="2800" dirty="0" smtClean="0">
                <a:solidFill>
                  <a:srgbClr val="FFFF00"/>
                </a:solidFill>
                <a:latin typeface="+mn-ea"/>
              </a:rPr>
              <a:t>가리키는 포인터들의 배열</a:t>
            </a:r>
            <a:endParaRPr lang="ko-KR" altLang="en-US" sz="2800" dirty="0">
              <a:solidFill>
                <a:srgbClr val="FFFF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0404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74" y="549474"/>
            <a:ext cx="7938895" cy="580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238" y="3650665"/>
            <a:ext cx="5472608" cy="271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934966" y="3789834"/>
            <a:ext cx="1080120" cy="43204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73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2598" y="2781722"/>
            <a:ext cx="10971372" cy="1143265"/>
          </a:xfrm>
        </p:spPr>
        <p:txBody>
          <a:bodyPr>
            <a:noAutofit/>
          </a:bodyPr>
          <a:lstStyle/>
          <a:p>
            <a:r>
              <a:rPr lang="ko-KR" altLang="en-US" sz="6600" dirty="0" smtClean="0">
                <a:solidFill>
                  <a:schemeClr val="bg1"/>
                </a:solidFill>
              </a:rPr>
              <a:t>구조체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051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</a:rPr>
              <a:t>문자형 포인터 배열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여러 개의 문자열을 저장할 수 있음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r>
              <a:rPr lang="ko-KR" altLang="en-US" sz="3200" dirty="0" smtClean="0">
                <a:solidFill>
                  <a:schemeClr val="bg1"/>
                </a:solidFill>
              </a:rPr>
              <a:t>공간의 낭비가 발생할 수 있다는 점이 단점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4" name="그림 3" descr="8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8942" y="3030758"/>
            <a:ext cx="4755309" cy="336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11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06" y="-18143"/>
            <a:ext cx="6689012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238" y="675891"/>
            <a:ext cx="5184576" cy="3040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36304" y="4221882"/>
            <a:ext cx="36231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</a:t>
            </a:r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+mn-ea"/>
              </a:rPr>
              <a:t>여기서</a:t>
            </a:r>
            <a:endParaRPr lang="en-US" altLang="ko-KR" sz="2800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en-US" altLang="ko-KR" sz="2800" dirty="0" err="1" smtClean="0">
                <a:solidFill>
                  <a:srgbClr val="FFFF00"/>
                </a:solidFill>
                <a:latin typeface="+mn-ea"/>
              </a:rPr>
              <a:t>sizeof</a:t>
            </a:r>
            <a:r>
              <a:rPr lang="en-US" altLang="ko-KR" sz="2800" dirty="0" smtClean="0">
                <a:solidFill>
                  <a:srgbClr val="FFFF00"/>
                </a:solidFill>
                <a:latin typeface="+mn-ea"/>
              </a:rPr>
              <a:t>(fruits)</a:t>
            </a:r>
            <a:r>
              <a:rPr lang="ko-KR" altLang="en-US" sz="2800" dirty="0" smtClean="0">
                <a:solidFill>
                  <a:schemeClr val="bg1"/>
                </a:solidFill>
                <a:latin typeface="+mn-ea"/>
              </a:rPr>
              <a:t>는 </a:t>
            </a:r>
            <a:endParaRPr lang="en-US" altLang="ko-KR" sz="280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+mn-ea"/>
              </a:rPr>
              <a:t>    몇 바이트일까요</a:t>
            </a:r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?</a:t>
            </a:r>
            <a:r>
              <a:rPr lang="ko-KR" altLang="en-US" sz="2800" dirty="0" smtClean="0">
                <a:solidFill>
                  <a:schemeClr val="bg1"/>
                </a:solidFill>
                <a:latin typeface="+mn-ea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4347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</a:rPr>
              <a:t>배열 포인터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배열을 가리키는 포인터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6" t="29614" r="52590" b="60443"/>
          <a:stretch/>
        </p:blipFill>
        <p:spPr bwMode="auto">
          <a:xfrm>
            <a:off x="6081701" y="1485578"/>
            <a:ext cx="3552202" cy="107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 descr="배열 포인터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132" y="3003061"/>
            <a:ext cx="84772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948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692" y="583779"/>
            <a:ext cx="6361681" cy="574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270" y="1917624"/>
            <a:ext cx="4608512" cy="308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1496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81722"/>
            <a:ext cx="10971372" cy="1143265"/>
          </a:xfrm>
        </p:spPr>
        <p:txBody>
          <a:bodyPr>
            <a:noAutofit/>
          </a:bodyPr>
          <a:lstStyle/>
          <a:p>
            <a:r>
              <a:rPr lang="ko-KR" altLang="en-US" sz="6600" dirty="0" smtClean="0">
                <a:solidFill>
                  <a:schemeClr val="bg1"/>
                </a:solidFill>
              </a:rPr>
              <a:t>이제 제발 집 가자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54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</a:rPr>
              <a:t>구조체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연관된 데이터들의 집합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r>
              <a:rPr lang="ko-KR" altLang="en-US" sz="3200" dirty="0" smtClean="0">
                <a:solidFill>
                  <a:schemeClr val="bg1"/>
                </a:solidFill>
              </a:rPr>
              <a:t>서로 다른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자료형을</a:t>
            </a:r>
            <a:r>
              <a:rPr lang="ko-KR" altLang="en-US" sz="3200" dirty="0" smtClean="0">
                <a:solidFill>
                  <a:schemeClr val="bg1"/>
                </a:solidFill>
              </a:rPr>
              <a:t> 하나로 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</a:rPr>
              <a:t>  </a:t>
            </a:r>
            <a:r>
              <a:rPr lang="ko-KR" altLang="en-US" sz="3200" dirty="0" smtClean="0">
                <a:solidFill>
                  <a:schemeClr val="bg1"/>
                </a:solidFill>
              </a:rPr>
              <a:t>묶을 수 있다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정육면체 5"/>
          <p:cNvSpPr/>
          <p:nvPr/>
        </p:nvSpPr>
        <p:spPr>
          <a:xfrm>
            <a:off x="7031310" y="1701602"/>
            <a:ext cx="3960440" cy="3960440"/>
          </a:xfrm>
          <a:prstGeom prst="cub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int</a:t>
            </a:r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num1;</a:t>
            </a:r>
          </a:p>
          <a:p>
            <a:pPr algn="ctr"/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char </a:t>
            </a:r>
            <a:r>
              <a:rPr lang="en-US" altLang="ko-KR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str</a:t>
            </a:r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[];</a:t>
            </a:r>
          </a:p>
          <a:p>
            <a:pPr algn="ctr"/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float num2;</a:t>
            </a:r>
            <a:endParaRPr lang="ko-KR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3316" y="1901905"/>
            <a:ext cx="2576346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struct</a:t>
            </a: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example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990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742" y="57987"/>
            <a:ext cx="6840760" cy="6802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35362" y="3459097"/>
            <a:ext cx="4437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FFFF00"/>
                </a:solidFill>
                <a:latin typeface="+mn-ea"/>
              </a:rPr>
              <a:t>구조체 멤버는 </a:t>
            </a:r>
            <a:endParaRPr lang="en-US" altLang="ko-KR" sz="2000" dirty="0" smtClean="0">
              <a:solidFill>
                <a:srgbClr val="FFFF00"/>
              </a:solidFill>
              <a:latin typeface="+mn-ea"/>
            </a:endParaRPr>
          </a:p>
          <a:p>
            <a:r>
              <a:rPr lang="en-US" altLang="ko-KR" sz="2000" dirty="0" smtClean="0">
                <a:solidFill>
                  <a:srgbClr val="FFFF00"/>
                </a:solidFill>
                <a:latin typeface="+mn-ea"/>
              </a:rPr>
              <a:t>. (</a:t>
            </a:r>
            <a:r>
              <a:rPr lang="ko-KR" altLang="en-US" sz="2000" dirty="0" smtClean="0">
                <a:solidFill>
                  <a:srgbClr val="FFFF00"/>
                </a:solidFill>
                <a:latin typeface="+mn-ea"/>
              </a:rPr>
              <a:t>멤버 연산자</a:t>
            </a:r>
            <a:r>
              <a:rPr lang="en-US" altLang="ko-KR" sz="2000" dirty="0" smtClean="0">
                <a:solidFill>
                  <a:srgbClr val="FFFF00"/>
                </a:solidFill>
                <a:latin typeface="+mn-ea"/>
              </a:rPr>
              <a:t>)</a:t>
            </a:r>
            <a:r>
              <a:rPr lang="ko-KR" altLang="en-US" sz="2000" dirty="0" smtClean="0">
                <a:solidFill>
                  <a:srgbClr val="FFFF00"/>
                </a:solidFill>
                <a:latin typeface="+mn-ea"/>
              </a:rPr>
              <a:t>를 이용하여 접근 가능</a:t>
            </a:r>
          </a:p>
        </p:txBody>
      </p:sp>
    </p:spTree>
    <p:extLst>
      <p:ext uri="{BB962C8B-B14F-4D97-AF65-F5344CB8AC3E}">
        <p14:creationId xmlns:p14="http://schemas.microsoft.com/office/powerpoint/2010/main" val="3915229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</a:rPr>
              <a:t>구조체를 멤버 변수로 갖는 구조체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7"/>
          <a:stretch/>
        </p:blipFill>
        <p:spPr bwMode="auto">
          <a:xfrm>
            <a:off x="106536" y="1376536"/>
            <a:ext cx="45540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8"/>
          <a:stretch/>
        </p:blipFill>
        <p:spPr bwMode="auto">
          <a:xfrm>
            <a:off x="4583038" y="1376536"/>
            <a:ext cx="7538227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70"/>
          <a:stretch/>
        </p:blipFill>
        <p:spPr bwMode="auto">
          <a:xfrm>
            <a:off x="8687494" y="1520899"/>
            <a:ext cx="3502919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94606" y="4365898"/>
            <a:ext cx="2232248" cy="36004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087094" y="3213770"/>
            <a:ext cx="2448272" cy="72008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35366" y="3835526"/>
            <a:ext cx="3414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구조체 </a:t>
            </a:r>
            <a:r>
              <a:rPr lang="en-US" altLang="ko-KR" dirty="0" smtClean="0">
                <a:solidFill>
                  <a:srgbClr val="FFFF00"/>
                </a:solidFill>
              </a:rPr>
              <a:t>s</a:t>
            </a:r>
            <a:r>
              <a:rPr lang="ko-KR" altLang="en-US" dirty="0" smtClean="0">
                <a:solidFill>
                  <a:srgbClr val="FFFF00"/>
                </a:solidFill>
              </a:rPr>
              <a:t>의 멤버의 멤버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31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4400" dirty="0" smtClean="0">
                <a:solidFill>
                  <a:schemeClr val="bg1"/>
                </a:solidFill>
              </a:rPr>
              <a:t>구조체 배열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3" y="0"/>
            <a:ext cx="8188619" cy="681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75126" y="1565945"/>
            <a:ext cx="6120680" cy="3682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6541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</a:rPr>
              <a:t>구조체를 가리키는 포인터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58" y="1269554"/>
            <a:ext cx="8824590" cy="55900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813" y="1269554"/>
            <a:ext cx="5583080" cy="211725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231110" y="5013970"/>
            <a:ext cx="3744416" cy="1008112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88303" y="4000369"/>
            <a:ext cx="3533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  <a:latin typeface="+mn-ea"/>
              </a:rPr>
              <a:t>-&gt; : </a:t>
            </a:r>
            <a:r>
              <a:rPr lang="ko-KR" altLang="en-US" dirty="0" smtClean="0">
                <a:solidFill>
                  <a:srgbClr val="FFFF00"/>
                </a:solidFill>
                <a:latin typeface="+mn-ea"/>
              </a:rPr>
              <a:t>간접 멤버 연산자</a:t>
            </a:r>
            <a:endParaRPr lang="en-US" altLang="ko-KR" dirty="0" smtClean="0">
              <a:solidFill>
                <a:srgbClr val="FFFF00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FFFF00"/>
                </a:solidFill>
                <a:latin typeface="+mn-ea"/>
              </a:rPr>
              <a:t>(*</a:t>
            </a:r>
            <a:r>
              <a:rPr lang="en-US" altLang="ko-KR" dirty="0" err="1" smtClean="0">
                <a:solidFill>
                  <a:srgbClr val="FFFF00"/>
                </a:solidFill>
                <a:latin typeface="+mn-ea"/>
              </a:rPr>
              <a:t>ps</a:t>
            </a:r>
            <a:r>
              <a:rPr lang="en-US" altLang="ko-KR" dirty="0" smtClean="0">
                <a:solidFill>
                  <a:srgbClr val="FFFF00"/>
                </a:solidFill>
                <a:latin typeface="+mn-ea"/>
              </a:rPr>
              <a:t>).name = </a:t>
            </a:r>
            <a:r>
              <a:rPr lang="en-US" altLang="ko-KR" dirty="0" err="1" smtClean="0">
                <a:solidFill>
                  <a:srgbClr val="FFFF00"/>
                </a:solidFill>
                <a:latin typeface="+mn-ea"/>
              </a:rPr>
              <a:t>ps</a:t>
            </a:r>
            <a:r>
              <a:rPr lang="en-US" altLang="ko-KR" dirty="0" smtClean="0">
                <a:solidFill>
                  <a:srgbClr val="FFFF00"/>
                </a:solidFill>
                <a:latin typeface="+mn-ea"/>
              </a:rPr>
              <a:t>-&gt;name</a:t>
            </a:r>
            <a:endParaRPr lang="ko-KR" altLang="en-US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706075" y="4457696"/>
            <a:ext cx="297795" cy="324196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122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</a:rPr>
              <a:t> </a:t>
            </a:r>
            <a:r>
              <a:rPr lang="ko-KR" altLang="en-US" sz="4400" dirty="0" smtClean="0">
                <a:solidFill>
                  <a:schemeClr val="bg1"/>
                </a:solidFill>
              </a:rPr>
              <a:t>연산자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ko-KR" altLang="en-US" sz="54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5400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ko-KR" sz="5400" dirty="0" smtClean="0">
                <a:solidFill>
                  <a:srgbClr val="FFFF00"/>
                </a:solidFill>
                <a:latin typeface="+mn-ea"/>
              </a:rPr>
              <a:t>-&gt;</a:t>
            </a:r>
            <a:r>
              <a:rPr lang="en-US" altLang="ko-KR" sz="5400" dirty="0">
                <a:solidFill>
                  <a:schemeClr val="bg1"/>
                </a:solidFill>
                <a:latin typeface="+mn-ea"/>
              </a:rPr>
              <a:t>number </a:t>
            </a:r>
          </a:p>
          <a:p>
            <a:pPr marL="0" indent="0">
              <a:buNone/>
            </a:pPr>
            <a:r>
              <a:rPr lang="ko-KR" altLang="en-US" sz="5400" dirty="0">
                <a:solidFill>
                  <a:schemeClr val="bg1"/>
                </a:solidFill>
                <a:latin typeface="+mn-ea"/>
              </a:rPr>
              <a:t>   </a:t>
            </a:r>
            <a:r>
              <a:rPr lang="ko-KR" altLang="en-US" sz="4400" dirty="0">
                <a:solidFill>
                  <a:schemeClr val="bg1"/>
                </a:solidFill>
                <a:latin typeface="+mn-ea"/>
              </a:rPr>
              <a:t>포인터 </a:t>
            </a:r>
            <a:r>
              <a:rPr lang="en-US" altLang="ko-KR" sz="4400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ko-KR" altLang="en-US" sz="4400" dirty="0" smtClean="0">
                <a:solidFill>
                  <a:schemeClr val="bg1"/>
                </a:solidFill>
                <a:latin typeface="+mn-ea"/>
              </a:rPr>
              <a:t>가  </a:t>
            </a:r>
            <a:r>
              <a:rPr lang="ko-KR" altLang="en-US" sz="4400" dirty="0">
                <a:solidFill>
                  <a:schemeClr val="bg1"/>
                </a:solidFill>
                <a:latin typeface="+mn-ea"/>
              </a:rPr>
              <a:t>가리키는 구조체의 멤버 </a:t>
            </a:r>
            <a:r>
              <a:rPr lang="en-US" altLang="ko-KR" sz="4400" dirty="0">
                <a:solidFill>
                  <a:schemeClr val="bg1"/>
                </a:solidFill>
                <a:latin typeface="+mn-ea"/>
              </a:rPr>
              <a:t>number</a:t>
            </a:r>
            <a:r>
              <a:rPr lang="ko-KR" altLang="en-US" sz="4400" dirty="0">
                <a:solidFill>
                  <a:schemeClr val="bg1"/>
                </a:solidFill>
                <a:latin typeface="+mn-ea"/>
              </a:rPr>
              <a:t>의미</a:t>
            </a:r>
            <a:endParaRPr lang="en-US" altLang="ko-KR" sz="4400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1400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5400" dirty="0" smtClean="0">
                <a:solidFill>
                  <a:srgbClr val="FFFF00"/>
                </a:solidFill>
                <a:latin typeface="+mn-ea"/>
              </a:rPr>
              <a:t>*</a:t>
            </a:r>
            <a:r>
              <a:rPr lang="en-US" altLang="ko-KR" sz="5400" dirty="0" err="1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ko-KR" sz="5400" dirty="0" err="1" smtClean="0">
                <a:solidFill>
                  <a:srgbClr val="FFFF00"/>
                </a:solidFill>
                <a:latin typeface="+mn-ea"/>
              </a:rPr>
              <a:t>.</a:t>
            </a:r>
            <a:r>
              <a:rPr lang="en-US" altLang="ko-KR" sz="5400" dirty="0" err="1" smtClean="0">
                <a:solidFill>
                  <a:schemeClr val="bg1"/>
                </a:solidFill>
                <a:latin typeface="+mn-ea"/>
              </a:rPr>
              <a:t>number</a:t>
            </a:r>
            <a:r>
              <a:rPr lang="en-US" altLang="ko-KR" sz="5400" dirty="0" smtClean="0">
                <a:solidFill>
                  <a:schemeClr val="bg1"/>
                </a:solidFill>
                <a:latin typeface="+mn-ea"/>
              </a:rPr>
              <a:t> </a:t>
            </a:r>
          </a:p>
          <a:p>
            <a:pPr marL="0" indent="0">
              <a:buNone/>
            </a:pPr>
            <a:r>
              <a:rPr lang="en-US" altLang="ko-KR" sz="54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5400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ko-KR" altLang="en-US" sz="4400" dirty="0" smtClean="0">
                <a:solidFill>
                  <a:schemeClr val="bg1"/>
                </a:solidFill>
                <a:latin typeface="+mn-ea"/>
              </a:rPr>
              <a:t>우선순위에 </a:t>
            </a:r>
            <a:r>
              <a:rPr lang="ko-KR" altLang="en-US" sz="4400" dirty="0">
                <a:solidFill>
                  <a:schemeClr val="bg1"/>
                </a:solidFill>
                <a:latin typeface="+mn-ea"/>
              </a:rPr>
              <a:t>의하여 </a:t>
            </a:r>
            <a:r>
              <a:rPr lang="en-US" altLang="ko-KR" sz="4400" dirty="0">
                <a:solidFill>
                  <a:srgbClr val="FFFF00"/>
                </a:solidFill>
                <a:latin typeface="+mn-ea"/>
              </a:rPr>
              <a:t>*(</a:t>
            </a:r>
            <a:r>
              <a:rPr lang="en-US" altLang="ko-KR" sz="4400" dirty="0" err="1">
                <a:solidFill>
                  <a:srgbClr val="FFFF00"/>
                </a:solidFill>
                <a:latin typeface="+mn-ea"/>
              </a:rPr>
              <a:t>p.number</a:t>
            </a:r>
            <a:r>
              <a:rPr lang="en-US" altLang="ko-KR" sz="4400" dirty="0" smtClean="0">
                <a:solidFill>
                  <a:srgbClr val="FFFF00"/>
                </a:solidFill>
                <a:latin typeface="+mn-ea"/>
              </a:rPr>
              <a:t>)</a:t>
            </a:r>
            <a:r>
              <a:rPr lang="ko-KR" altLang="en-US" sz="4400" dirty="0" smtClean="0">
                <a:solidFill>
                  <a:schemeClr val="bg1"/>
                </a:solidFill>
                <a:latin typeface="+mn-ea"/>
              </a:rPr>
              <a:t>와 </a:t>
            </a:r>
            <a:r>
              <a:rPr lang="ko-KR" altLang="en-US" sz="4400" dirty="0">
                <a:solidFill>
                  <a:schemeClr val="bg1"/>
                </a:solidFill>
                <a:latin typeface="+mn-ea"/>
              </a:rPr>
              <a:t>같다</a:t>
            </a:r>
            <a:r>
              <a:rPr lang="en-US" altLang="ko-KR" sz="4400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ko-KR" sz="4400" dirty="0">
                <a:solidFill>
                  <a:schemeClr val="bg1"/>
                </a:solidFill>
                <a:latin typeface="+mn-ea"/>
              </a:rPr>
              <a:t>     ‘</a:t>
            </a:r>
            <a:r>
              <a:rPr lang="ko-KR" altLang="en-US" sz="4400" u="sng" dirty="0" smtClean="0">
                <a:solidFill>
                  <a:schemeClr val="bg1"/>
                </a:solidFill>
                <a:latin typeface="+mn-ea"/>
              </a:rPr>
              <a:t>구조체</a:t>
            </a:r>
            <a:r>
              <a:rPr lang="en-US" altLang="ko-KR" sz="4400" u="sng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ko-KR" altLang="en-US" sz="4400" u="sng" dirty="0" smtClean="0">
                <a:solidFill>
                  <a:schemeClr val="bg1"/>
                </a:solidFill>
                <a:latin typeface="+mn-ea"/>
              </a:rPr>
              <a:t>의 </a:t>
            </a:r>
            <a:r>
              <a:rPr lang="ko-KR" altLang="en-US" sz="4400" u="sng" dirty="0">
                <a:solidFill>
                  <a:schemeClr val="bg1"/>
                </a:solidFill>
                <a:latin typeface="+mn-ea"/>
              </a:rPr>
              <a:t>멤버 </a:t>
            </a:r>
            <a:r>
              <a:rPr lang="en-US" altLang="ko-KR" sz="4400" u="sng" dirty="0">
                <a:solidFill>
                  <a:schemeClr val="bg1"/>
                </a:solidFill>
                <a:latin typeface="+mn-ea"/>
              </a:rPr>
              <a:t>number</a:t>
            </a:r>
            <a:r>
              <a:rPr lang="ko-KR" altLang="en-US" sz="4400" u="sng" dirty="0">
                <a:solidFill>
                  <a:schemeClr val="bg1"/>
                </a:solidFill>
                <a:latin typeface="+mn-ea"/>
              </a:rPr>
              <a:t>가 가리키는 값</a:t>
            </a:r>
            <a:r>
              <a:rPr lang="en-US" altLang="ko-KR" sz="4400" dirty="0">
                <a:solidFill>
                  <a:schemeClr val="bg1"/>
                </a:solidFill>
                <a:latin typeface="+mn-ea"/>
              </a:rPr>
              <a:t>’ &lt;number</a:t>
            </a:r>
            <a:r>
              <a:rPr lang="ko-KR" altLang="en-US" sz="4400" dirty="0">
                <a:solidFill>
                  <a:schemeClr val="bg1"/>
                </a:solidFill>
                <a:latin typeface="+mn-ea"/>
              </a:rPr>
              <a:t>가 포인터여야함</a:t>
            </a:r>
            <a:r>
              <a:rPr lang="en-US" altLang="ko-KR" sz="4400" dirty="0">
                <a:solidFill>
                  <a:schemeClr val="bg1"/>
                </a:solidFill>
                <a:latin typeface="+mn-ea"/>
              </a:rPr>
              <a:t>&gt;</a:t>
            </a:r>
          </a:p>
          <a:p>
            <a:pPr marL="0" indent="0">
              <a:buNone/>
            </a:pPr>
            <a:endParaRPr lang="en-US" altLang="ko-KR" sz="1400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5400" dirty="0" smtClean="0">
                <a:solidFill>
                  <a:srgbClr val="FFFF00"/>
                </a:solidFill>
                <a:latin typeface="+mn-ea"/>
              </a:rPr>
              <a:t>*</a:t>
            </a:r>
            <a:r>
              <a:rPr lang="en-US" altLang="ko-KR" sz="5400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ko-KR" sz="5400" dirty="0" smtClean="0">
                <a:solidFill>
                  <a:srgbClr val="FFFF00"/>
                </a:solidFill>
                <a:latin typeface="+mn-ea"/>
              </a:rPr>
              <a:t>-&gt;</a:t>
            </a:r>
            <a:r>
              <a:rPr lang="en-US" altLang="ko-KR" sz="5400" dirty="0">
                <a:solidFill>
                  <a:schemeClr val="bg1"/>
                </a:solidFill>
                <a:latin typeface="+mn-ea"/>
              </a:rPr>
              <a:t>number</a:t>
            </a:r>
          </a:p>
          <a:p>
            <a:pPr marL="0" indent="0">
              <a:buNone/>
            </a:pPr>
            <a:r>
              <a:rPr lang="en-US" altLang="ko-KR" sz="4400" dirty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ko-KR" sz="4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400" dirty="0" smtClean="0">
                <a:solidFill>
                  <a:schemeClr val="bg1"/>
                </a:solidFill>
                <a:latin typeface="+mn-ea"/>
              </a:rPr>
              <a:t>우선순위에 </a:t>
            </a:r>
            <a:r>
              <a:rPr lang="ko-KR" altLang="en-US" sz="4400" dirty="0">
                <a:solidFill>
                  <a:schemeClr val="bg1"/>
                </a:solidFill>
                <a:latin typeface="+mn-ea"/>
              </a:rPr>
              <a:t>의하여 </a:t>
            </a:r>
            <a:r>
              <a:rPr lang="en-US" altLang="ko-KR" sz="4400" dirty="0" smtClean="0">
                <a:solidFill>
                  <a:srgbClr val="FFFF00"/>
                </a:solidFill>
                <a:latin typeface="+mn-ea"/>
              </a:rPr>
              <a:t>*(p-</a:t>
            </a:r>
            <a:r>
              <a:rPr lang="en-US" altLang="ko-KR" sz="4400" dirty="0">
                <a:solidFill>
                  <a:srgbClr val="FFFF00"/>
                </a:solidFill>
                <a:latin typeface="+mn-ea"/>
              </a:rPr>
              <a:t>&gt;number)</a:t>
            </a:r>
            <a:r>
              <a:rPr lang="ko-KR" altLang="en-US" sz="4400" dirty="0">
                <a:solidFill>
                  <a:schemeClr val="bg1"/>
                </a:solidFill>
                <a:latin typeface="+mn-ea"/>
              </a:rPr>
              <a:t>와 같다</a:t>
            </a:r>
            <a:r>
              <a:rPr lang="en-US" altLang="ko-KR" sz="4400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ko-KR" sz="4400" dirty="0">
                <a:solidFill>
                  <a:schemeClr val="bg1"/>
                </a:solidFill>
                <a:latin typeface="+mn-ea"/>
              </a:rPr>
              <a:t>    ‘</a:t>
            </a:r>
            <a:r>
              <a:rPr lang="ko-KR" altLang="en-US" sz="4400" u="sng" dirty="0" smtClean="0">
                <a:solidFill>
                  <a:schemeClr val="bg1"/>
                </a:solidFill>
                <a:latin typeface="+mn-ea"/>
              </a:rPr>
              <a:t>구조체</a:t>
            </a:r>
            <a:r>
              <a:rPr lang="en-US" altLang="ko-KR" sz="4400" u="sng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ko-KR" altLang="en-US" sz="4400" u="sng" dirty="0" smtClean="0">
                <a:solidFill>
                  <a:schemeClr val="bg1"/>
                </a:solidFill>
                <a:latin typeface="+mn-ea"/>
              </a:rPr>
              <a:t>가 </a:t>
            </a:r>
            <a:r>
              <a:rPr lang="ko-KR" altLang="en-US" sz="4400" u="sng" dirty="0">
                <a:solidFill>
                  <a:schemeClr val="bg1"/>
                </a:solidFill>
                <a:latin typeface="+mn-ea"/>
              </a:rPr>
              <a:t>가리키는 구조체의 멤버인 </a:t>
            </a:r>
            <a:r>
              <a:rPr lang="en-US" altLang="ko-KR" sz="4400" u="sng" dirty="0">
                <a:solidFill>
                  <a:schemeClr val="bg1"/>
                </a:solidFill>
                <a:latin typeface="+mn-ea"/>
              </a:rPr>
              <a:t>number</a:t>
            </a:r>
            <a:r>
              <a:rPr lang="ko-KR" altLang="en-US" sz="4400" u="sng" dirty="0">
                <a:solidFill>
                  <a:schemeClr val="bg1"/>
                </a:solidFill>
                <a:latin typeface="+mn-ea"/>
              </a:rPr>
              <a:t>가 가리키는 값</a:t>
            </a:r>
            <a:r>
              <a:rPr lang="en-US" altLang="ko-KR" sz="4400" dirty="0">
                <a:solidFill>
                  <a:schemeClr val="bg1"/>
                </a:solidFill>
                <a:latin typeface="+mn-ea"/>
              </a:rPr>
              <a:t>’ </a:t>
            </a:r>
            <a:endParaRPr lang="en-US" altLang="ko-KR" sz="44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44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400" dirty="0" smtClean="0">
                <a:solidFill>
                  <a:schemeClr val="bg1"/>
                </a:solidFill>
                <a:latin typeface="+mn-ea"/>
              </a:rPr>
              <a:t>   &lt;</a:t>
            </a:r>
            <a:r>
              <a:rPr lang="en-US" altLang="ko-KR" sz="4400" dirty="0">
                <a:solidFill>
                  <a:schemeClr val="bg1"/>
                </a:solidFill>
                <a:latin typeface="+mn-ea"/>
              </a:rPr>
              <a:t>number</a:t>
            </a:r>
            <a:r>
              <a:rPr lang="ko-KR" altLang="en-US" sz="4400" dirty="0">
                <a:solidFill>
                  <a:schemeClr val="bg1"/>
                </a:solidFill>
                <a:latin typeface="+mn-ea"/>
              </a:rPr>
              <a:t>가 포인터여야함</a:t>
            </a:r>
            <a:r>
              <a:rPr lang="en-US" altLang="ko-KR" sz="4400" dirty="0" smtClean="0">
                <a:solidFill>
                  <a:schemeClr val="bg1"/>
                </a:solidFill>
                <a:latin typeface="+mn-ea"/>
              </a:rPr>
              <a:t>&gt;</a:t>
            </a:r>
            <a:endParaRPr lang="en-US" altLang="ko-KR" sz="4000" dirty="0">
              <a:solidFill>
                <a:schemeClr val="bg1"/>
              </a:solidFill>
              <a:latin typeface="+mn-ea"/>
            </a:endParaRPr>
          </a:p>
          <a:p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9483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622" y="1341562"/>
            <a:ext cx="10971372" cy="1143265"/>
          </a:xfrm>
        </p:spPr>
        <p:txBody>
          <a:bodyPr>
            <a:normAutofit fontScale="90000"/>
          </a:bodyPr>
          <a:lstStyle/>
          <a:p>
            <a:pPr algn="r"/>
            <a:r>
              <a:rPr lang="ko-KR" altLang="en-US" sz="4400" dirty="0" smtClean="0">
                <a:solidFill>
                  <a:schemeClr val="bg1"/>
                </a:solidFill>
              </a:rPr>
              <a:t>포인터 </a:t>
            </a:r>
            <a:r>
              <a:rPr lang="en-US" altLang="ko-KR" sz="4400" dirty="0" smtClean="0">
                <a:solidFill>
                  <a:schemeClr val="bg1"/>
                </a:solidFill>
              </a:rPr>
              <a:t/>
            </a:r>
            <a:br>
              <a:rPr lang="en-US" altLang="ko-KR" sz="4400" dirty="0" smtClean="0">
                <a:solidFill>
                  <a:schemeClr val="bg1"/>
                </a:solidFill>
              </a:rPr>
            </a:br>
            <a:r>
              <a:rPr lang="ko-KR" altLang="en-US" sz="4400" dirty="0" smtClean="0">
                <a:solidFill>
                  <a:schemeClr val="bg1"/>
                </a:solidFill>
              </a:rPr>
              <a:t>변수를 </a:t>
            </a:r>
            <a:r>
              <a:rPr lang="en-US" altLang="ko-KR" sz="4400" dirty="0">
                <a:solidFill>
                  <a:schemeClr val="bg1"/>
                </a:solidFill>
              </a:rPr>
              <a:t/>
            </a:r>
            <a:br>
              <a:rPr lang="en-US" altLang="ko-KR" sz="4400" dirty="0">
                <a:solidFill>
                  <a:schemeClr val="bg1"/>
                </a:solidFill>
              </a:rPr>
            </a:br>
            <a:r>
              <a:rPr lang="ko-KR" altLang="en-US" sz="4400" dirty="0" smtClean="0">
                <a:solidFill>
                  <a:schemeClr val="bg1"/>
                </a:solidFill>
              </a:rPr>
              <a:t>멤버로</a:t>
            </a:r>
            <a:r>
              <a:rPr lang="en-US" altLang="ko-KR" sz="4400" dirty="0" smtClean="0">
                <a:solidFill>
                  <a:schemeClr val="bg1"/>
                </a:solidFill>
              </a:rPr>
              <a:t/>
            </a:r>
            <a:br>
              <a:rPr lang="en-US" altLang="ko-KR" sz="4400" dirty="0" smtClean="0">
                <a:solidFill>
                  <a:schemeClr val="bg1"/>
                </a:solidFill>
              </a:rPr>
            </a:br>
            <a:r>
              <a:rPr lang="ko-KR" altLang="en-US" sz="4400" dirty="0" smtClean="0">
                <a:solidFill>
                  <a:schemeClr val="bg1"/>
                </a:solidFill>
              </a:rPr>
              <a:t> 갖는 </a:t>
            </a:r>
            <a:r>
              <a:rPr lang="en-US" altLang="ko-KR" sz="4400" dirty="0" smtClean="0">
                <a:solidFill>
                  <a:schemeClr val="bg1"/>
                </a:solidFill>
              </a:rPr>
              <a:t/>
            </a:r>
            <a:br>
              <a:rPr lang="en-US" altLang="ko-KR" sz="4400" dirty="0" smtClean="0">
                <a:solidFill>
                  <a:schemeClr val="bg1"/>
                </a:solidFill>
              </a:rPr>
            </a:br>
            <a:r>
              <a:rPr lang="ko-KR" altLang="en-US" sz="4400" dirty="0" smtClean="0">
                <a:solidFill>
                  <a:schemeClr val="bg1"/>
                </a:solidFill>
              </a:rPr>
              <a:t>구조체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034"/>
          <a:stretch/>
        </p:blipFill>
        <p:spPr>
          <a:xfrm>
            <a:off x="30488" y="0"/>
            <a:ext cx="9118364" cy="68595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926" y="721122"/>
            <a:ext cx="6087531" cy="27086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881592" y="5806058"/>
            <a:ext cx="3149717" cy="288032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81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282</Words>
  <Application>Microsoft Office PowerPoint</Application>
  <PresentationFormat>사용자 지정</PresentationFormat>
  <Paragraphs>77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프로그래밍 디자인 실습</vt:lpstr>
      <vt:lpstr>구조체</vt:lpstr>
      <vt:lpstr>구조체</vt:lpstr>
      <vt:lpstr>PowerPoint 프레젠테이션</vt:lpstr>
      <vt:lpstr>구조체를 멤버 변수로 갖는 구조체</vt:lpstr>
      <vt:lpstr>구조체 배열</vt:lpstr>
      <vt:lpstr>구조체를 가리키는 포인터</vt:lpstr>
      <vt:lpstr> 연산자</vt:lpstr>
      <vt:lpstr>포인터  변수를  멤버로  갖는  구조체</vt:lpstr>
      <vt:lpstr>                        연결리스트</vt:lpstr>
      <vt:lpstr>                              구조체와 함수</vt:lpstr>
      <vt:lpstr>PowerPoint 프레젠테이션</vt:lpstr>
      <vt:lpstr>포인터 활용</vt:lpstr>
      <vt:lpstr>이중 포인터</vt:lpstr>
      <vt:lpstr>이중 포인터</vt:lpstr>
      <vt:lpstr>                                이중 포인터</vt:lpstr>
      <vt:lpstr>                                 이중 포인터</vt:lpstr>
      <vt:lpstr>포인터 배열</vt:lpstr>
      <vt:lpstr>PowerPoint 프레젠테이션</vt:lpstr>
      <vt:lpstr>문자형 포인터 배열</vt:lpstr>
      <vt:lpstr>PowerPoint 프레젠테이션</vt:lpstr>
      <vt:lpstr>배열 포인터</vt:lpstr>
      <vt:lpstr>PowerPoint 프레젠테이션</vt:lpstr>
      <vt:lpstr>이제 제발 집 가자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디자인 실습</dc:title>
  <dc:creator>Windows 사용자</dc:creator>
  <cp:lastModifiedBy>Windows 사용자</cp:lastModifiedBy>
  <cp:revision>48</cp:revision>
  <dcterms:created xsi:type="dcterms:W3CDTF">2019-11-05T14:14:02Z</dcterms:created>
  <dcterms:modified xsi:type="dcterms:W3CDTF">2019-11-10T14:31:38Z</dcterms:modified>
</cp:coreProperties>
</file>