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9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875" autoAdjust="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2ADA-FD4D-45DD-A7C8-0930589162F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885E-3776-4580-9457-B23764C97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4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5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3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8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1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C6C8-78B9-4A1C-8217-F2488AA08D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28400"/>
            <a:ext cx="9144000" cy="23876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프로그램 디자인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08438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</a:rPr>
              <a:t>화</a:t>
            </a:r>
            <a:r>
              <a:rPr lang="ko-KR" altLang="en-US" dirty="0" smtClean="0">
                <a:solidFill>
                  <a:schemeClr val="accent4"/>
                </a:solidFill>
              </a:rPr>
              <a:t>요일 </a:t>
            </a:r>
            <a:r>
              <a:rPr lang="ko-KR" altLang="en-US" dirty="0">
                <a:solidFill>
                  <a:schemeClr val="accent4"/>
                </a:solidFill>
              </a:rPr>
              <a:t>반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한채윤 </a:t>
            </a:r>
            <a:r>
              <a:rPr lang="en-US" altLang="ko-KR" smtClean="0">
                <a:solidFill>
                  <a:schemeClr val="bg1"/>
                </a:solidFill>
              </a:rPr>
              <a:t>010-3283-1772)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217" y="249377"/>
            <a:ext cx="11586258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파일을 출력해보자 </a:t>
            </a:r>
            <a:r>
              <a:rPr lang="en-US" altLang="ko-KR" sz="3600" dirty="0">
                <a:solidFill>
                  <a:schemeClr val="bg1"/>
                </a:solidFill>
              </a:rPr>
              <a:t>– </a:t>
            </a:r>
            <a:r>
              <a:rPr lang="ko-KR" altLang="en-US" sz="3600" dirty="0">
                <a:solidFill>
                  <a:schemeClr val="bg1"/>
                </a:solidFill>
              </a:rPr>
              <a:t>문자열 단위 입출력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en-US" altLang="ko-KR" sz="3600" dirty="0" err="1">
                <a:solidFill>
                  <a:schemeClr val="bg1"/>
                </a:solidFill>
              </a:rPr>
              <a:t>fgets</a:t>
            </a:r>
            <a:r>
              <a:rPr lang="en-US" altLang="ko-KR" sz="3600" dirty="0">
                <a:solidFill>
                  <a:schemeClr val="bg1"/>
                </a:solidFill>
              </a:rPr>
              <a:t>(), </a:t>
            </a:r>
            <a:r>
              <a:rPr lang="en-US" altLang="ko-KR" sz="3600" dirty="0" err="1">
                <a:solidFill>
                  <a:schemeClr val="bg1"/>
                </a:solidFill>
              </a:rPr>
              <a:t>fputs</a:t>
            </a:r>
            <a:r>
              <a:rPr lang="en-US" altLang="ko-KR" sz="3600" dirty="0">
                <a:solidFill>
                  <a:schemeClr val="bg1"/>
                </a:solidFill>
              </a:rPr>
              <a:t>())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777498"/>
            <a:ext cx="12192000" cy="5080502"/>
            <a:chOff x="0" y="1777498"/>
            <a:chExt cx="12192000" cy="50805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A56F1E-3690-4388-B78A-FA2B61A7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77498"/>
              <a:ext cx="12192000" cy="508050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7500" y="4472390"/>
              <a:ext cx="428625" cy="26670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717A2E6-BF8C-4D72-BCF7-43AF7460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817" y="1777498"/>
            <a:ext cx="5508915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해보자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2ADD2-4A80-41F8-BEA1-7119BF11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12" y="43929"/>
            <a:ext cx="6922806" cy="68140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063F37-1866-4C31-B032-42FD7A4F9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" t="448" b="1"/>
          <a:stretch/>
        </p:blipFill>
        <p:spPr>
          <a:xfrm>
            <a:off x="388978" y="2110258"/>
            <a:ext cx="3812452" cy="3622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BE67B-3ED2-4050-BF63-0049D8FF9CC4}"/>
              </a:ext>
            </a:extLst>
          </p:cNvPr>
          <p:cNvSpPr txBox="1"/>
          <p:nvPr/>
        </p:nvSpPr>
        <p:spPr>
          <a:xfrm>
            <a:off x="8091392" y="4294737"/>
            <a:ext cx="193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← </a:t>
            </a:r>
            <a:r>
              <a:rPr lang="ko-KR" altLang="en-US" sz="2400" dirty="0" err="1">
                <a:solidFill>
                  <a:schemeClr val="accent4"/>
                </a:solidFill>
              </a:rPr>
              <a:t>분리자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4A2361-19A4-442B-99BF-51A6627D1813}"/>
              </a:ext>
            </a:extLst>
          </p:cNvPr>
          <p:cNvSpPr/>
          <p:nvPr/>
        </p:nvSpPr>
        <p:spPr>
          <a:xfrm>
            <a:off x="4667628" y="2438205"/>
            <a:ext cx="6388510" cy="367227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① Sample.txt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I’m cool. What else do you want to me, Professor?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로 수정 후 저장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② Sample.txt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파일 열기 실패 시 오류 처리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③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fgets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로 파일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(fp1)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읽어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buffer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배열에 저장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④ buffer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토큰으로 분리하여 콘솔에 출력하기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분리자는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“  ”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로 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88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944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그럴 줄 알고 준비한 </a:t>
            </a:r>
            <a:r>
              <a:rPr lang="en-US" altLang="ko-KR" dirty="0">
                <a:solidFill>
                  <a:schemeClr val="bg1"/>
                </a:solidFill>
              </a:rPr>
              <a:t>HINT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C3FA00-6FD6-4F44-80C5-A29BF523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4" y="1325563"/>
            <a:ext cx="9085051" cy="53197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60721B-8B0A-4DA1-AF55-BAF24562B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5"/>
          <a:stretch/>
        </p:blipFill>
        <p:spPr>
          <a:xfrm>
            <a:off x="7554928" y="3536316"/>
            <a:ext cx="4147488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05205"/>
            <a:ext cx="178308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정답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78C70-55A8-46E1-A98F-4ABD1170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94" y="43929"/>
            <a:ext cx="6922806" cy="68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형식화된 파일 입출력이란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ko-KR" altLang="en-US" dirty="0">
                <a:solidFill>
                  <a:schemeClr val="accent4"/>
                </a:solidFill>
              </a:rPr>
              <a:t>정해진 형식</a:t>
            </a:r>
            <a:r>
              <a:rPr lang="ko-KR" altLang="en-US" dirty="0">
                <a:solidFill>
                  <a:schemeClr val="bg1"/>
                </a:solidFill>
              </a:rPr>
              <a:t>으로 파일에 기록하거나 읽음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출력의 대상이 화면이 아니고 </a:t>
            </a:r>
            <a:r>
              <a:rPr lang="ko-KR" altLang="en-US" dirty="0">
                <a:solidFill>
                  <a:schemeClr val="accent4"/>
                </a:solidFill>
              </a:rPr>
              <a:t>파일</a:t>
            </a:r>
            <a:r>
              <a:rPr lang="en-US" altLang="ko-KR" dirty="0">
                <a:solidFill>
                  <a:schemeClr val="accent4"/>
                </a:solidFill>
              </a:rPr>
              <a:t>!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chemeClr val="accent4"/>
                </a:solidFill>
              </a:rPr>
              <a:t>fprintf</a:t>
            </a:r>
            <a:r>
              <a:rPr lang="en-US" altLang="ko-KR" dirty="0">
                <a:solidFill>
                  <a:schemeClr val="accent4"/>
                </a:solidFill>
              </a:rPr>
              <a:t>(FILE *</a:t>
            </a:r>
            <a:r>
              <a:rPr lang="en-US" altLang="ko-KR" dirty="0" err="1">
                <a:solidFill>
                  <a:schemeClr val="accent4"/>
                </a:solidFill>
              </a:rPr>
              <a:t>fp</a:t>
            </a:r>
            <a:r>
              <a:rPr lang="en-US" altLang="ko-KR" dirty="0">
                <a:solidFill>
                  <a:schemeClr val="accent4"/>
                </a:solidFill>
              </a:rPr>
              <a:t>, “</a:t>
            </a:r>
            <a:r>
              <a:rPr lang="ko-KR" altLang="en-US" dirty="0">
                <a:solidFill>
                  <a:schemeClr val="accent4"/>
                </a:solidFill>
              </a:rPr>
              <a:t>형식지정자</a:t>
            </a:r>
            <a:r>
              <a:rPr lang="en-US" altLang="ko-KR" dirty="0">
                <a:solidFill>
                  <a:schemeClr val="accent4"/>
                </a:solidFill>
              </a:rPr>
              <a:t>”, </a:t>
            </a:r>
            <a:r>
              <a:rPr lang="ko-KR" altLang="en-US" dirty="0" err="1">
                <a:solidFill>
                  <a:schemeClr val="accent4"/>
                </a:solidFill>
              </a:rPr>
              <a:t>변수명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정해진 형식의 변수를 파일 </a:t>
            </a:r>
            <a:r>
              <a:rPr lang="en-US" altLang="ko-KR" dirty="0" err="1">
                <a:solidFill>
                  <a:schemeClr val="bg1"/>
                </a:solidFill>
              </a:rPr>
              <a:t>fp</a:t>
            </a:r>
            <a:r>
              <a:rPr lang="ko-KR" altLang="en-US" dirty="0">
                <a:solidFill>
                  <a:schemeClr val="bg1"/>
                </a:solidFill>
              </a:rPr>
              <a:t>에 저장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chemeClr val="accent4"/>
                </a:solidFill>
              </a:rPr>
              <a:t>fscanf</a:t>
            </a:r>
            <a:r>
              <a:rPr lang="en-US" altLang="ko-KR" dirty="0">
                <a:solidFill>
                  <a:schemeClr val="accent4"/>
                </a:solidFill>
              </a:rPr>
              <a:t>(FILE *</a:t>
            </a:r>
            <a:r>
              <a:rPr lang="en-US" altLang="ko-KR" dirty="0" err="1">
                <a:solidFill>
                  <a:schemeClr val="accent4"/>
                </a:solidFill>
              </a:rPr>
              <a:t>fp</a:t>
            </a:r>
            <a:r>
              <a:rPr lang="en-US" altLang="ko-KR" dirty="0">
                <a:solidFill>
                  <a:schemeClr val="accent4"/>
                </a:solidFill>
              </a:rPr>
              <a:t>, “</a:t>
            </a:r>
            <a:r>
              <a:rPr lang="ko-KR" altLang="en-US" dirty="0">
                <a:solidFill>
                  <a:schemeClr val="accent4"/>
                </a:solidFill>
              </a:rPr>
              <a:t>형식지정자</a:t>
            </a:r>
            <a:r>
              <a:rPr lang="en-US" altLang="ko-KR" dirty="0">
                <a:solidFill>
                  <a:schemeClr val="accent4"/>
                </a:solidFill>
              </a:rPr>
              <a:t>“, </a:t>
            </a:r>
            <a:r>
              <a:rPr lang="ko-KR" altLang="en-US" dirty="0" err="1">
                <a:solidFill>
                  <a:schemeClr val="accent4"/>
                </a:solidFill>
              </a:rPr>
              <a:t>변수명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:</a:t>
            </a:r>
            <a:r>
              <a:rPr lang="ko-KR" altLang="en-US" dirty="0">
                <a:solidFill>
                  <a:schemeClr val="bg1"/>
                </a:solidFill>
              </a:rPr>
              <a:t> 파일</a:t>
            </a:r>
            <a:r>
              <a:rPr lang="en-US" altLang="ko-KR" dirty="0" err="1">
                <a:solidFill>
                  <a:schemeClr val="bg1"/>
                </a:solidFill>
              </a:rPr>
              <a:t>fp</a:t>
            </a:r>
            <a:r>
              <a:rPr lang="ko-KR" altLang="en-US" dirty="0">
                <a:solidFill>
                  <a:schemeClr val="bg1"/>
                </a:solidFill>
              </a:rPr>
              <a:t>에서 정해진 형식에 맞게 변수에 저장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691640"/>
            <a:ext cx="321564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형식화된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파일 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8AB687-CF77-41DF-BF44-5243AFAB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293931"/>
            <a:ext cx="8499201" cy="62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형식화된 파일 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F150E-1946-4987-B0C3-FEFC8EB3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" y="1396920"/>
            <a:ext cx="6689408" cy="5461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20E56F-2BE6-4A1B-B508-210CB2C1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91" y="1203960"/>
            <a:ext cx="7957043" cy="1615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AFAB43-B734-4AD4-9E17-372AA7C3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391" y="4127460"/>
            <a:ext cx="545404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148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이진 파일이란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808" y="135271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텍스트 파일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모든 정보가 문자열로 변환되어서 파일에 기록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accent4"/>
                </a:solidFill>
              </a:rPr>
              <a:t>이진 파일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데이터가 직접 저장되어 있는 파일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컴퓨터용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dirty="0" err="1">
                <a:solidFill>
                  <a:schemeClr val="accent4"/>
                </a:solidFill>
              </a:rPr>
              <a:t>fwrite</a:t>
            </a:r>
            <a:r>
              <a:rPr lang="en-US" altLang="ko-KR" dirty="0">
                <a:solidFill>
                  <a:schemeClr val="accent4"/>
                </a:solidFill>
              </a:rPr>
              <a:t>(buffer, </a:t>
            </a:r>
            <a:r>
              <a:rPr lang="en-US" altLang="ko-KR" dirty="0" err="1">
                <a:solidFill>
                  <a:schemeClr val="accent4"/>
                </a:solidFill>
              </a:rPr>
              <a:t>sizeof</a:t>
            </a:r>
            <a:r>
              <a:rPr lang="en-US" altLang="ko-KR" dirty="0">
                <a:solidFill>
                  <a:schemeClr val="accent4"/>
                </a:solidFill>
              </a:rPr>
              <a:t>(int), SIZE, </a:t>
            </a:r>
            <a:r>
              <a:rPr lang="en-US" altLang="ko-KR" dirty="0" err="1">
                <a:solidFill>
                  <a:schemeClr val="accent4"/>
                </a:solidFill>
              </a:rPr>
              <a:t>fp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 : buffer = </a:t>
            </a:r>
            <a:r>
              <a:rPr lang="ko-KR" altLang="en-US" dirty="0">
                <a:solidFill>
                  <a:schemeClr val="bg1"/>
                </a:solidFill>
              </a:rPr>
              <a:t>파일에 기록할 데이터의 시작주소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 : </a:t>
            </a:r>
            <a:r>
              <a:rPr lang="en-US" altLang="ko-KR" dirty="0" err="1">
                <a:solidFill>
                  <a:schemeClr val="bg1"/>
                </a:solidFill>
              </a:rPr>
              <a:t>sizeof</a:t>
            </a:r>
            <a:r>
              <a:rPr lang="en-US" altLang="ko-KR" dirty="0">
                <a:solidFill>
                  <a:schemeClr val="bg1"/>
                </a:solidFill>
              </a:rPr>
              <a:t>(int) = </a:t>
            </a:r>
            <a:r>
              <a:rPr lang="ko-KR" altLang="en-US" dirty="0">
                <a:solidFill>
                  <a:schemeClr val="bg1"/>
                </a:solidFill>
              </a:rPr>
              <a:t>저장되는 항목의 크기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 : SIZE = </a:t>
            </a:r>
            <a:r>
              <a:rPr lang="ko-KR" altLang="en-US" dirty="0">
                <a:solidFill>
                  <a:schemeClr val="bg1"/>
                </a:solidFill>
              </a:rPr>
              <a:t>파일에 기록되는 항목의 개수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en-US" altLang="ko-KR" dirty="0" err="1">
                <a:solidFill>
                  <a:schemeClr val="accent4"/>
                </a:solidFill>
              </a:rPr>
              <a:t>fread</a:t>
            </a:r>
            <a:r>
              <a:rPr lang="en-US" altLang="ko-KR" dirty="0">
                <a:solidFill>
                  <a:schemeClr val="accent4"/>
                </a:solidFill>
              </a:rPr>
              <a:t>(buffer, </a:t>
            </a:r>
            <a:r>
              <a:rPr lang="en-US" altLang="ko-KR" dirty="0" err="1">
                <a:solidFill>
                  <a:schemeClr val="accent4"/>
                </a:solidFill>
              </a:rPr>
              <a:t>sizeof</a:t>
            </a:r>
            <a:r>
              <a:rPr lang="en-US" altLang="ko-KR" dirty="0">
                <a:solidFill>
                  <a:schemeClr val="accent4"/>
                </a:solidFill>
              </a:rPr>
              <a:t>(int), SIZE, </a:t>
            </a:r>
            <a:r>
              <a:rPr lang="en-US" altLang="ko-KR" dirty="0" err="1">
                <a:solidFill>
                  <a:schemeClr val="accent4"/>
                </a:solidFill>
              </a:rPr>
              <a:t>fp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D5DFCB-4526-44B6-868D-ABB0661E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080" y="4618179"/>
            <a:ext cx="2598192" cy="22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D5147D-7553-4439-9E26-9D458C82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845" y="4968241"/>
            <a:ext cx="2610029" cy="18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E82D0288-0E47-4E4B-AE8C-B19A4E8C2F24}"/>
              </a:ext>
            </a:extLst>
          </p:cNvPr>
          <p:cNvCxnSpPr>
            <a:cxnSpLocks/>
          </p:cNvCxnSpPr>
          <p:nvPr/>
        </p:nvCxnSpPr>
        <p:spPr>
          <a:xfrm rot="5400000">
            <a:off x="7791453" y="4476752"/>
            <a:ext cx="533397" cy="449579"/>
          </a:xfrm>
          <a:prstGeom prst="curvedConnector3">
            <a:avLst>
              <a:gd name="adj1" fmla="val 3142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DC4EB-558C-4FB9-B324-257FB6E24AB4}"/>
              </a:ext>
            </a:extLst>
          </p:cNvPr>
          <p:cNvSpPr txBox="1"/>
          <p:nvPr/>
        </p:nvSpPr>
        <p:spPr>
          <a:xfrm>
            <a:off x="8143550" y="3779330"/>
            <a:ext cx="234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이진 파일을 텍스트로 읽었을 때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9D52A072-8939-4F41-89C6-718BC016D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54259" y="4137131"/>
            <a:ext cx="533167" cy="392202"/>
          </a:xfrm>
          <a:prstGeom prst="curvedConnector3">
            <a:avLst>
              <a:gd name="adj1" fmla="val 39995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A7734E-7432-4E27-8A6A-E9C7E2500268}"/>
              </a:ext>
            </a:extLst>
          </p:cNvPr>
          <p:cNvSpPr txBox="1"/>
          <p:nvPr/>
        </p:nvSpPr>
        <p:spPr>
          <a:xfrm>
            <a:off x="10838115" y="3695285"/>
            <a:ext cx="172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이진 파일</a:t>
            </a:r>
          </a:p>
        </p:txBody>
      </p:sp>
    </p:spTree>
    <p:extLst>
      <p:ext uri="{BB962C8B-B14F-4D97-AF65-F5344CB8AC3E}">
        <p14:creationId xmlns:p14="http://schemas.microsoft.com/office/powerpoint/2010/main" val="11737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69430" y="13445"/>
            <a:ext cx="480822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이진 파일 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196526-9A79-4D48-B9DB-EF9AE345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60" y="1325563"/>
            <a:ext cx="8778240" cy="5518992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E4B2508-63EE-4D27-8B1A-EF62FD82E49F}"/>
              </a:ext>
            </a:extLst>
          </p:cNvPr>
          <p:cNvCxnSpPr>
            <a:cxnSpLocks/>
          </p:cNvCxnSpPr>
          <p:nvPr/>
        </p:nvCxnSpPr>
        <p:spPr>
          <a:xfrm rot="10800000">
            <a:off x="2628900" y="3939540"/>
            <a:ext cx="4876800" cy="541020"/>
          </a:xfrm>
          <a:prstGeom prst="bentConnector3">
            <a:avLst>
              <a:gd name="adj1" fmla="val 83594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0C9B44-60EA-4AD3-A1CD-236863CCEAD5}"/>
              </a:ext>
            </a:extLst>
          </p:cNvPr>
          <p:cNvSpPr txBox="1"/>
          <p:nvPr/>
        </p:nvSpPr>
        <p:spPr>
          <a:xfrm>
            <a:off x="220980" y="3327873"/>
            <a:ext cx="255269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buffer</a:t>
            </a:r>
            <a:r>
              <a:rPr lang="ko-KR" altLang="en-US" sz="1600" dirty="0">
                <a:solidFill>
                  <a:schemeClr val="accent4"/>
                </a:solidFill>
              </a:rPr>
              <a:t>에서 데이터 하나 당 </a:t>
            </a:r>
            <a:r>
              <a:rPr lang="en-US" altLang="ko-KR" sz="1600" dirty="0">
                <a:solidFill>
                  <a:schemeClr val="accent4"/>
                </a:solidFill>
              </a:rPr>
              <a:t>int</a:t>
            </a:r>
            <a:r>
              <a:rPr lang="ko-KR" altLang="en-US" sz="1600" dirty="0">
                <a:solidFill>
                  <a:schemeClr val="accent4"/>
                </a:solidFill>
              </a:rPr>
              <a:t>크기로 </a:t>
            </a:r>
            <a:r>
              <a:rPr lang="en-US" altLang="ko-KR" sz="1600" dirty="0">
                <a:solidFill>
                  <a:schemeClr val="accent4"/>
                </a:solidFill>
              </a:rPr>
              <a:t>SIZE </a:t>
            </a:r>
            <a:r>
              <a:rPr lang="ko-KR" altLang="en-US" sz="1600" dirty="0">
                <a:solidFill>
                  <a:schemeClr val="accent4"/>
                </a:solidFill>
              </a:rPr>
              <a:t>개수만큼 받아와서 </a:t>
            </a:r>
            <a:r>
              <a:rPr lang="en-US" altLang="ko-KR" sz="1600" dirty="0" err="1">
                <a:solidFill>
                  <a:schemeClr val="accent4"/>
                </a:solidFill>
              </a:rPr>
              <a:t>fp</a:t>
            </a:r>
            <a:r>
              <a:rPr lang="ko-KR" altLang="en-US" sz="1600" dirty="0">
                <a:solidFill>
                  <a:schemeClr val="accent4"/>
                </a:solidFill>
              </a:rPr>
              <a:t>에 저장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6780" y="0"/>
            <a:ext cx="5753100" cy="1325563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fseek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r>
              <a:rPr lang="ko-KR" altLang="en-US" dirty="0">
                <a:solidFill>
                  <a:schemeClr val="bg1"/>
                </a:solidFill>
              </a:rPr>
              <a:t>을 사용해보자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D8950-066C-4271-BD4A-010F946D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1282337"/>
            <a:ext cx="5129213" cy="5575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0EFD07-D4C4-4AED-9E52-8FDDBCD62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2" y="3101612"/>
            <a:ext cx="4829175" cy="1657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17A910-2BE5-468A-926C-69AA6D3CF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2" y="1101362"/>
            <a:ext cx="482917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FFAE-BB12-4B0E-A1B6-952AFFF7C60C}"/>
              </a:ext>
            </a:extLst>
          </p:cNvPr>
          <p:cNvSpPr txBox="1"/>
          <p:nvPr/>
        </p:nvSpPr>
        <p:spPr>
          <a:xfrm>
            <a:off x="7437120" y="4937760"/>
            <a:ext cx="458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SEEK_SET : </a:t>
            </a:r>
            <a:r>
              <a:rPr lang="ko-KR" altLang="en-US" sz="2400" dirty="0">
                <a:solidFill>
                  <a:schemeClr val="bg1"/>
                </a:solidFill>
              </a:rPr>
              <a:t>파일의 시작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smtClean="0">
                <a:solidFill>
                  <a:schemeClr val="bg1"/>
                </a:solidFill>
              </a:rPr>
              <a:t>SEEK_CUR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현재 위치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SEEK_END : </a:t>
            </a:r>
            <a:r>
              <a:rPr lang="ko-KR" altLang="en-US" sz="2400" dirty="0">
                <a:solidFill>
                  <a:schemeClr val="bg1"/>
                </a:solidFill>
              </a:rPr>
              <a:t>파일의 끝 </a:t>
            </a:r>
          </a:p>
        </p:txBody>
      </p:sp>
    </p:spTree>
    <p:extLst>
      <p:ext uri="{BB962C8B-B14F-4D97-AF65-F5344CB8AC3E}">
        <p14:creationId xmlns:p14="http://schemas.microsoft.com/office/powerpoint/2010/main" val="5035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26041" y="1576458"/>
            <a:ext cx="6278217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이중 포인터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복습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93" y="0"/>
            <a:ext cx="7244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1496" y="70341"/>
            <a:ext cx="8798169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파일에 있는 문자열을 비교해보자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45A8E0-FF23-41F0-BD3A-16E373FC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3" t="11549" r="8972" b="5525"/>
          <a:stretch/>
        </p:blipFill>
        <p:spPr>
          <a:xfrm>
            <a:off x="1609969" y="1411531"/>
            <a:ext cx="8461225" cy="51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파일에 있는 문자열을 비교해보자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29396A-A60C-4FC5-9E14-91063B6D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9" y="1192702"/>
            <a:ext cx="5980913" cy="56652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C335A9-4C5B-4D7A-A4EE-F379F909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71" y="1192702"/>
            <a:ext cx="6069110" cy="42592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1B3FB9-F931-4C49-9407-FBB966156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" r="39316" b="41819"/>
          <a:stretch/>
        </p:blipFill>
        <p:spPr>
          <a:xfrm>
            <a:off x="6541711" y="5242414"/>
            <a:ext cx="5250260" cy="153511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429EFBE-5419-4377-83BB-A104B1DB4751}"/>
              </a:ext>
            </a:extLst>
          </p:cNvPr>
          <p:cNvGrpSpPr/>
          <p:nvPr/>
        </p:nvGrpSpPr>
        <p:grpSpPr>
          <a:xfrm>
            <a:off x="6161032" y="1155944"/>
            <a:ext cx="5762652" cy="2643677"/>
            <a:chOff x="6226064" y="1163759"/>
            <a:chExt cx="5762652" cy="26436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53BE68-5A32-46DB-A5AB-A41A556A87AE}"/>
                </a:ext>
              </a:extLst>
            </p:cNvPr>
            <p:cNvSpPr/>
            <p:nvPr/>
          </p:nvSpPr>
          <p:spPr>
            <a:xfrm>
              <a:off x="6226064" y="1163759"/>
              <a:ext cx="5762652" cy="26436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5F910C-B617-4ECC-BF6E-A2BE30FC2B5D}"/>
                </a:ext>
              </a:extLst>
            </p:cNvPr>
            <p:cNvSpPr txBox="1"/>
            <p:nvPr/>
          </p:nvSpPr>
          <p:spPr>
            <a:xfrm>
              <a:off x="6643364" y="1614231"/>
              <a:ext cx="4797988" cy="168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/>
                <a:t>① </a:t>
              </a:r>
              <a:r>
                <a:rPr lang="en-US" altLang="ko-KR" sz="2400" dirty="0" err="1"/>
                <a:t>fgets</a:t>
              </a:r>
              <a:r>
                <a:rPr lang="en-US" altLang="ko-KR" sz="2400" dirty="0"/>
                <a:t>(), </a:t>
              </a:r>
              <a:r>
                <a:rPr lang="en-US" altLang="ko-KR" sz="2400" dirty="0" err="1"/>
                <a:t>strcmp</a:t>
              </a:r>
              <a:r>
                <a:rPr lang="en-US" altLang="ko-KR" sz="2400" dirty="0"/>
                <a:t>() </a:t>
              </a:r>
              <a:r>
                <a:rPr lang="ko-KR" altLang="en-US" sz="2400" dirty="0"/>
                <a:t>사용</a:t>
              </a:r>
              <a:endParaRPr lang="en-US" altLang="ko-KR" sz="2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/>
                <a:t>②</a:t>
              </a:r>
              <a:r>
                <a:rPr lang="en-US" altLang="ko-KR" sz="2400" dirty="0"/>
                <a:t> </a:t>
              </a:r>
              <a:r>
                <a:rPr lang="en-US" altLang="ko-KR" sz="2400" dirty="0" err="1"/>
                <a:t>strcmp</a:t>
              </a:r>
              <a:r>
                <a:rPr lang="en-US" altLang="ko-KR" sz="2400" dirty="0"/>
                <a:t>(char *s1, char *s2)==0</a:t>
              </a:r>
              <a:r>
                <a:rPr lang="ko-KR" altLang="en-US" sz="2400" dirty="0"/>
                <a:t>이면 두 문자열이 같음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9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정답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29396A-A60C-4FC5-9E14-91063B6D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9" y="1192702"/>
            <a:ext cx="5980913" cy="56652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C335A9-4C5B-4D7A-A4EE-F379F909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71" y="1192702"/>
            <a:ext cx="6069110" cy="42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수 고 했 어 요</a:t>
            </a:r>
            <a:r>
              <a:rPr lang="en-US" altLang="ko-KR" sz="5400" dirty="0">
                <a:solidFill>
                  <a:schemeClr val="bg1"/>
                </a:solidFill>
              </a:rPr>
              <a:t>^0^ 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77930" y="922561"/>
            <a:ext cx="5264813" cy="12950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함수 포인터를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사용해보자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367" y="0"/>
            <a:ext cx="765196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902" y="3544311"/>
            <a:ext cx="3357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함수 포인터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함수를 가리키는 포인터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※ </a:t>
            </a:r>
            <a:r>
              <a:rPr lang="ko-KR" altLang="en-US" sz="2400" dirty="0">
                <a:solidFill>
                  <a:schemeClr val="accent4"/>
                </a:solidFill>
              </a:rPr>
              <a:t>함수의 이름 </a:t>
            </a:r>
            <a:r>
              <a:rPr lang="en-US" altLang="ko-KR" sz="2400" dirty="0">
                <a:solidFill>
                  <a:schemeClr val="accent4"/>
                </a:solidFill>
              </a:rPr>
              <a:t>= </a:t>
            </a:r>
            <a:r>
              <a:rPr lang="ko-KR" altLang="en-US" sz="2400" dirty="0">
                <a:solidFill>
                  <a:schemeClr val="accent4"/>
                </a:solidFill>
              </a:rPr>
              <a:t>함수의 주소</a:t>
            </a:r>
          </a:p>
        </p:txBody>
      </p:sp>
    </p:spTree>
    <p:extLst>
      <p:ext uri="{BB962C8B-B14F-4D97-AF65-F5344CB8AC3E}">
        <p14:creationId xmlns:p14="http://schemas.microsoft.com/office/powerpoint/2010/main" val="5379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784" y="14578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다차원 배열과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1350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 = &amp;m[0] = &amp;m[0][0]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m[0] = 1</a:t>
            </a:r>
            <a:r>
              <a:rPr lang="ko-KR" altLang="en-US" dirty="0">
                <a:solidFill>
                  <a:schemeClr val="bg1"/>
                </a:solidFill>
              </a:rPr>
              <a:t>행의 </a:t>
            </a:r>
            <a:r>
              <a:rPr lang="ko-KR" altLang="en-US" dirty="0" err="1">
                <a:solidFill>
                  <a:schemeClr val="bg1"/>
                </a:solidFill>
              </a:rPr>
              <a:t>시작주소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 m[1] = 2</a:t>
            </a:r>
            <a:r>
              <a:rPr lang="ko-KR" altLang="en-US" dirty="0">
                <a:solidFill>
                  <a:schemeClr val="bg1"/>
                </a:solidFill>
              </a:rPr>
              <a:t>행의 </a:t>
            </a:r>
            <a:r>
              <a:rPr lang="ko-KR" altLang="en-US" dirty="0" err="1">
                <a:solidFill>
                  <a:schemeClr val="bg1"/>
                </a:solidFill>
              </a:rPr>
              <a:t>시작주소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m+1 = m[1]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m[0] + 1 = m[0][1]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&amp;m[0]+1 = m[1] / &amp;m[1][0]+1 = m[1][1]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700" y="4204740"/>
            <a:ext cx="553513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9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7595" y="0"/>
            <a:ext cx="759681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파일을 생성해보자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fopen</a:t>
            </a:r>
            <a:r>
              <a:rPr lang="en-US" altLang="ko-KR" dirty="0">
                <a:solidFill>
                  <a:schemeClr val="bg1"/>
                </a:solidFill>
              </a:rPr>
              <a:t>())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11" y="1095375"/>
            <a:ext cx="8980578" cy="57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9030" y="-9541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파일의 위치는 어디일까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83136" y="2135972"/>
            <a:ext cx="7498816" cy="2626858"/>
            <a:chOff x="4427476" y="2255243"/>
            <a:chExt cx="7498816" cy="26268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7476" y="2255243"/>
              <a:ext cx="7498816" cy="262685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286830" y="4468632"/>
              <a:ext cx="1359673" cy="254442"/>
            </a:xfrm>
            <a:prstGeom prst="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19" y="1057090"/>
            <a:ext cx="3471164" cy="580091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798283" y="3343828"/>
            <a:ext cx="924971" cy="67953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0202" y="1725433"/>
            <a:ext cx="1442499" cy="21468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5232" y="6416703"/>
            <a:ext cx="2178658" cy="262393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파일을 삭제해보자</a:t>
            </a:r>
            <a:r>
              <a:rPr lang="en-US" altLang="ko-KR" dirty="0">
                <a:solidFill>
                  <a:schemeClr val="bg1"/>
                </a:solidFill>
              </a:rPr>
              <a:t>(remove())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03" y="1325563"/>
            <a:ext cx="7568374" cy="5532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63" y="1134036"/>
            <a:ext cx="6014967" cy="21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파일에 문자를 입력해보자 </a:t>
            </a:r>
            <a:r>
              <a:rPr lang="en-US" altLang="ko-KR" sz="3600" dirty="0">
                <a:solidFill>
                  <a:schemeClr val="bg1"/>
                </a:solidFill>
              </a:rPr>
              <a:t>– </a:t>
            </a:r>
            <a:r>
              <a:rPr lang="ko-KR" altLang="en-US" sz="3600" dirty="0">
                <a:solidFill>
                  <a:schemeClr val="bg1"/>
                </a:solidFill>
              </a:rPr>
              <a:t>문자단위 입력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en-US" altLang="ko-KR" sz="3600" dirty="0" err="1">
                <a:solidFill>
                  <a:schemeClr val="bg1"/>
                </a:solidFill>
              </a:rPr>
              <a:t>fputc</a:t>
            </a:r>
            <a:r>
              <a:rPr lang="en-US" altLang="ko-KR" sz="3600" dirty="0">
                <a:solidFill>
                  <a:schemeClr val="bg1"/>
                </a:solidFill>
              </a:rPr>
              <a:t>())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5563"/>
            <a:ext cx="6190480" cy="5532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1173" y="3104400"/>
            <a:ext cx="390409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en-US" altLang="ko-KR" sz="2800" dirty="0" err="1">
                <a:solidFill>
                  <a:schemeClr val="bg1"/>
                </a:solidFill>
              </a:rPr>
              <a:t>fputc</a:t>
            </a:r>
            <a:r>
              <a:rPr lang="en-US" altLang="ko-KR" sz="2800" dirty="0">
                <a:solidFill>
                  <a:schemeClr val="bg1"/>
                </a:solidFill>
              </a:rPr>
              <a:t>() : </a:t>
            </a:r>
            <a:r>
              <a:rPr lang="ko-KR" altLang="en-US" sz="2800" dirty="0">
                <a:solidFill>
                  <a:schemeClr val="accent4"/>
                </a:solidFill>
              </a:rPr>
              <a:t>문자 단위</a:t>
            </a:r>
            <a:r>
              <a:rPr lang="ko-KR" altLang="en-US" sz="2800" dirty="0">
                <a:solidFill>
                  <a:schemeClr val="bg1"/>
                </a:solidFill>
              </a:rPr>
              <a:t>로 파일에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47137" y="4611757"/>
            <a:ext cx="1916265" cy="137557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로 구부러진 화살표 6"/>
          <p:cNvSpPr/>
          <p:nvPr/>
        </p:nvSpPr>
        <p:spPr>
          <a:xfrm>
            <a:off x="2314641" y="4467741"/>
            <a:ext cx="720080" cy="288032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400" dirty="0">
                <a:solidFill>
                  <a:schemeClr val="bg1"/>
                </a:solidFill>
              </a:rPr>
              <a:t>파일에 문자를 출력해보자 </a:t>
            </a:r>
            <a:r>
              <a:rPr lang="en-US" altLang="ko-KR" sz="3400" dirty="0">
                <a:solidFill>
                  <a:schemeClr val="bg1"/>
                </a:solidFill>
              </a:rPr>
              <a:t>– </a:t>
            </a:r>
            <a:r>
              <a:rPr lang="ko-KR" altLang="en-US" sz="3400" dirty="0">
                <a:solidFill>
                  <a:schemeClr val="bg1"/>
                </a:solidFill>
              </a:rPr>
              <a:t>문자단위 출력</a:t>
            </a:r>
            <a:r>
              <a:rPr lang="en-US" altLang="ko-KR" sz="3400" dirty="0">
                <a:solidFill>
                  <a:schemeClr val="bg1"/>
                </a:solidFill>
              </a:rPr>
              <a:t>(</a:t>
            </a:r>
            <a:r>
              <a:rPr lang="en-US" altLang="ko-KR" sz="3400" dirty="0" err="1">
                <a:solidFill>
                  <a:schemeClr val="bg1"/>
                </a:solidFill>
              </a:rPr>
              <a:t>putchar</a:t>
            </a:r>
            <a:r>
              <a:rPr lang="en-US" altLang="ko-KR" sz="3400" dirty="0">
                <a:solidFill>
                  <a:schemeClr val="bg1"/>
                </a:solidFill>
              </a:rPr>
              <a:t>())</a:t>
            </a:r>
            <a:r>
              <a:rPr lang="ko-KR" altLang="en-US" sz="3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04" y="1260373"/>
            <a:ext cx="8774927" cy="55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410</Words>
  <Application>Microsoft Office PowerPoint</Application>
  <PresentationFormat>와이드스크린</PresentationFormat>
  <Paragraphs>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프로그램 디자인 실습</vt:lpstr>
      <vt:lpstr>이중 포인터  복습 </vt:lpstr>
      <vt:lpstr>함수 포인터를  사용해보자</vt:lpstr>
      <vt:lpstr>다차원 배열과 포인터</vt:lpstr>
      <vt:lpstr>파일을 생성해보자(fopen())</vt:lpstr>
      <vt:lpstr>파일의 위치는 어디일까?</vt:lpstr>
      <vt:lpstr>파일을 삭제해보자(remove())</vt:lpstr>
      <vt:lpstr>파일에 문자를 입력해보자 – 문자단위 입력(fputc())</vt:lpstr>
      <vt:lpstr>파일에 문자를 출력해보자 – 문자단위 출력(putchar()) </vt:lpstr>
      <vt:lpstr>파일을 출력해보자 – 문자열 단위 입출력(fgets(), fputs())</vt:lpstr>
      <vt:lpstr>해보자!</vt:lpstr>
      <vt:lpstr>그럴 줄 알고 준비한 HINT</vt:lpstr>
      <vt:lpstr>정답!</vt:lpstr>
      <vt:lpstr>형식화된 파일 입출력이란?</vt:lpstr>
      <vt:lpstr>형식화된 파일 입출력</vt:lpstr>
      <vt:lpstr>형식화된 파일 입출력</vt:lpstr>
      <vt:lpstr>이진 파일이란?</vt:lpstr>
      <vt:lpstr>이진 파일 입출력</vt:lpstr>
      <vt:lpstr>fseek()을 사용해보자</vt:lpstr>
      <vt:lpstr>파일에 있는 문자열을 비교해보자!</vt:lpstr>
      <vt:lpstr>파일에 있는 문자열을 비교해보자!</vt:lpstr>
      <vt:lpstr>정답!</vt:lpstr>
      <vt:lpstr>수 고 했 어 요^0^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디자인 실습</dc:title>
  <dc:creator>DS</dc:creator>
  <cp:lastModifiedBy>DS</cp:lastModifiedBy>
  <cp:revision>32</cp:revision>
  <dcterms:created xsi:type="dcterms:W3CDTF">2019-11-12T08:53:45Z</dcterms:created>
  <dcterms:modified xsi:type="dcterms:W3CDTF">2019-11-26T10:11:26Z</dcterms:modified>
</cp:coreProperties>
</file>