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0" r:id="rId16"/>
    <p:sldId id="274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83391" autoAdjust="0"/>
  </p:normalViewPr>
  <p:slideViewPr>
    <p:cSldViewPr snapToGrid="0">
      <p:cViewPr varScale="1">
        <p:scale>
          <a:sx n="100" d="100"/>
          <a:sy n="100" d="100"/>
        </p:scale>
        <p:origin x="8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CB08D-1E8C-470A-9B49-3409E63F4EAB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368C-E15E-4CB1-B49A-1594A00E9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9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368C-E15E-4CB1-B49A-1594A00E9E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8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368C-E15E-4CB1-B49A-1594A00E9E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3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68C-E15E-4CB1-B49A-1594A00E9E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5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368C-E15E-4CB1-B49A-1594A00E9E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8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368C-E15E-4CB1-B49A-1594A00E9E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5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280A-6130-4F4F-A747-093986E3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86F3C-9FD9-4190-8B6A-6BD63F13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B4773-F75E-4E53-A36E-E195782B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B4475-B15F-497B-8B1E-761A901D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4BEC2-B369-4356-A3B6-8CAD4B53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6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E544B-2F9B-4402-BE4E-F57EFBE6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92330-A2EE-4BDD-A57F-904C2639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FFDD5-F391-4F43-8D1D-6584D9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5671E-BDD5-4F79-9793-F85793D1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98B89-75D9-43F7-957B-40B9A029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3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EC9D0A-296D-44D5-B7EF-15A140696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A17E1-86C8-4433-8041-3B00A19C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BE54C-888B-4470-A4B0-3F3B2640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94DC7-9418-4620-BD6E-8F0135E1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B4D11-542E-4D96-B89F-D67A02F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8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E3BC5-E8C7-45ED-9B49-F66AC508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9325-0244-4AEE-B1E1-17B1F55B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3B4C8-5426-4588-8B9A-9BF9375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78592-0F0B-49D2-BAE9-501AAF3A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3B743-2118-4E11-9B03-DB9AAA8E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9547-CD6F-46EB-B834-ECAD4965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AEB5-B652-4429-BCA2-9D5EF5CA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FC686-3813-48F3-9773-FAEDE8E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6C42A-7037-4046-8E4D-A63D5909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14367-567E-4827-8C93-62107940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518CE-6391-46ED-BFF5-1C63E028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1C00C-5789-4D99-B7CF-095847DF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AACAE-A393-47D2-A642-F8B70791B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5790C-0E21-4B67-BD60-3C294F1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3C064-2E9A-46AB-BBEF-094B0CC2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C3BC-20D6-4CE1-AE7F-76822EFC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554F0-ED88-418B-AC83-39A8365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F93FE-6864-4F90-99EF-567DA02A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A22BB-3BE1-4A31-BF17-03C21151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1134A6-1171-4D38-976B-393A020A8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922579-2496-4192-87ED-0BA827B2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C5221-CD06-41E7-89E0-D1CC12F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EB67B-A902-4134-B7C2-33A58623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DCB4F-6CE1-46DC-AC84-EB2598EA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C903E-FE47-4A83-9043-DD6DAE0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21458-DB7E-4DBD-AD83-B8499A05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D1DC2-E790-4F16-AE90-0886AA50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04C68-6E38-4FE2-8BA5-ED364676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3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C7942-65FD-4CC0-9D9E-08C6E761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90DEA0-61BA-4D3F-B887-2E9ADDFF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7B71A-A614-41DA-AD9D-B12DE72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2B9D-3DE8-42E5-8B50-04C63C23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AA415-E7CD-4C0E-B595-23521D9A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EE9E6-19D9-417E-BED3-66A22B0D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82C7-54B2-46EE-B6F9-CF5D69F2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EAAF8-727E-4183-A678-60D9308F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B59CD-AAED-41B3-A36A-4326A964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EA319-0A1F-4F6C-8A4C-1FE9A923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F8DA53-FFB4-49BA-9BBA-08C32D6A2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D8BB-42CB-4AAF-9D4D-8DD80AC67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774FF-37F8-4BAA-A19F-1C08C492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FF045-1B1D-460E-B984-4B6F4B4E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3EE15-727C-4523-85DF-F07E2423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6B6906-2F21-47A4-9248-27D007C3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4712E-AB55-405D-A86C-145E8187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3801F-179D-443C-ABE0-02532E13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A771-1D46-4116-AD83-E486D42FB92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ED051-6799-49F6-BE5B-FDEB5CA43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B4E21-1F44-4E67-B026-571CF1E9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C3CC-86E9-4CDC-8940-528A96393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0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007"/>
            <a:ext cx="9144000" cy="125913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프로그램디자인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7BC03-F691-4C65-949F-EFC8CEB82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862"/>
            <a:ext cx="9144000" cy="1655762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목</a:t>
            </a:r>
            <a:r>
              <a:rPr lang="ko-KR" altLang="en-US" dirty="0" err="1" smtClean="0">
                <a:solidFill>
                  <a:schemeClr val="accent4"/>
                </a:solidFill>
              </a:rPr>
              <a:t>요일반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김유진 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en-US" altLang="ko-KR" dirty="0" smtClean="0">
                <a:solidFill>
                  <a:schemeClr val="accent4"/>
                </a:solidFill>
              </a:rPr>
              <a:t>010-8033-4130)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83" y="394767"/>
            <a:ext cx="11252433" cy="780176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</a:rPr>
              <a:t>2</a:t>
            </a:r>
            <a:r>
              <a:rPr lang="ko-KR" altLang="en-US" sz="4400">
                <a:solidFill>
                  <a:schemeClr val="bg1"/>
                </a:solidFill>
              </a:rPr>
              <a:t>차원 배열의 초기화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7569-C2C2-4361-9668-88D73974A983}"/>
              </a:ext>
            </a:extLst>
          </p:cNvPr>
          <p:cNvSpPr txBox="1"/>
          <p:nvPr/>
        </p:nvSpPr>
        <p:spPr>
          <a:xfrm>
            <a:off x="469783" y="1480966"/>
            <a:ext cx="11417417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차원 배열과 마찬가지로 선언하면서 초기화 가능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</a:rPr>
              <a:t>행의 개수는 생략 가능 </a:t>
            </a:r>
            <a:r>
              <a:rPr lang="en-US" altLang="ko-KR" sz="2800" dirty="0">
                <a:solidFill>
                  <a:schemeClr val="bg1"/>
                </a:solidFill>
              </a:rPr>
              <a:t>BUT </a:t>
            </a:r>
            <a:r>
              <a:rPr lang="ko-KR" altLang="en-US" sz="2800" dirty="0">
                <a:solidFill>
                  <a:schemeClr val="accent4"/>
                </a:solidFill>
              </a:rPr>
              <a:t>열의 개수는 반드시 지정</a:t>
            </a:r>
            <a:r>
              <a:rPr lang="ko-KR" altLang="en-US" sz="2800" dirty="0">
                <a:solidFill>
                  <a:schemeClr val="bg1"/>
                </a:solidFill>
              </a:rPr>
              <a:t>해야 함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</a:rPr>
              <a:t>같은 행에 속하는 초기값들은 중괄호 </a:t>
            </a:r>
            <a:r>
              <a:rPr lang="en-US" altLang="ko-KR" sz="2800" dirty="0">
                <a:solidFill>
                  <a:schemeClr val="bg1"/>
                </a:solidFill>
              </a:rPr>
              <a:t>{}</a:t>
            </a:r>
            <a:r>
              <a:rPr lang="ko-KR" altLang="en-US" sz="2800" dirty="0">
                <a:solidFill>
                  <a:schemeClr val="bg1"/>
                </a:solidFill>
              </a:rPr>
              <a:t>로 </a:t>
            </a:r>
            <a:r>
              <a:rPr lang="ko-KR" altLang="en-US" sz="2800" dirty="0" err="1">
                <a:solidFill>
                  <a:schemeClr val="bg1"/>
                </a:solidFill>
              </a:rPr>
              <a:t>묶어주기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7" name="그림 16" descr="21.PNG">
            <a:extLst>
              <a:ext uri="{FF2B5EF4-FFF2-40B4-BE49-F238E27FC236}">
                <a16:creationId xmlns:a16="http://schemas.microsoft.com/office/drawing/2014/main" id="{F298094E-8135-4588-B377-9B43AF439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8" b="6990"/>
          <a:stretch/>
        </p:blipFill>
        <p:spPr>
          <a:xfrm>
            <a:off x="6660292" y="3780692"/>
            <a:ext cx="5531708" cy="30773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8362ED-853E-453F-ABD6-8C2758AFFD17}"/>
              </a:ext>
            </a:extLst>
          </p:cNvPr>
          <p:cNvSpPr txBox="1"/>
          <p:nvPr/>
        </p:nvSpPr>
        <p:spPr>
          <a:xfrm>
            <a:off x="1241510" y="4628998"/>
            <a:ext cx="457048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※ </a:t>
            </a:r>
            <a:r>
              <a:rPr lang="ko-KR" altLang="en-US" sz="2000" dirty="0">
                <a:solidFill>
                  <a:schemeClr val="bg1"/>
                </a:solidFill>
              </a:rPr>
              <a:t>배열의 크기보다 초기화 원소의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수가 더 작으면 나머지 </a:t>
            </a:r>
            <a:r>
              <a:rPr lang="ko-KR" altLang="en-US" sz="2000" dirty="0">
                <a:solidFill>
                  <a:schemeClr val="accent4"/>
                </a:solidFill>
              </a:rPr>
              <a:t>배열 원소들은 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en-US" altLang="ko-KR" sz="2000" dirty="0">
                <a:solidFill>
                  <a:schemeClr val="accent4"/>
                </a:solidFill>
              </a:rPr>
              <a:t>0</a:t>
            </a:r>
            <a:r>
              <a:rPr lang="ko-KR" altLang="en-US" sz="2000" dirty="0">
                <a:solidFill>
                  <a:schemeClr val="accent4"/>
                </a:solidFill>
              </a:rPr>
              <a:t>으로 초기화 됨</a:t>
            </a:r>
            <a:r>
              <a:rPr lang="en-US" altLang="ko-KR" sz="2000" dirty="0">
                <a:solidFill>
                  <a:schemeClr val="accent4"/>
                </a:solidFill>
              </a:rPr>
              <a:t>!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6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83" y="394767"/>
            <a:ext cx="11252433" cy="78017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3</a:t>
            </a:r>
            <a:r>
              <a:rPr lang="ko-KR" altLang="en-US" sz="4400" dirty="0">
                <a:solidFill>
                  <a:schemeClr val="bg1"/>
                </a:solidFill>
              </a:rPr>
              <a:t>차원 배열이란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7569-C2C2-4361-9668-88D73974A983}"/>
              </a:ext>
            </a:extLst>
          </p:cNvPr>
          <p:cNvSpPr txBox="1"/>
          <p:nvPr/>
        </p:nvSpPr>
        <p:spPr>
          <a:xfrm>
            <a:off x="469783" y="1480966"/>
            <a:ext cx="11417417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원소들이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차원적으로 저장된 배열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면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행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열을 나타내는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개의 인덱스를 가짐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362ED-853E-453F-ABD6-8C2758AFFD17}"/>
              </a:ext>
            </a:extLst>
          </p:cNvPr>
          <p:cNvSpPr txBox="1"/>
          <p:nvPr/>
        </p:nvSpPr>
        <p:spPr>
          <a:xfrm>
            <a:off x="558271" y="5615535"/>
            <a:ext cx="38138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그렇다면 </a:t>
            </a:r>
            <a:r>
              <a:rPr lang="en-US" altLang="ko-KR" sz="2000" dirty="0">
                <a:solidFill>
                  <a:schemeClr val="bg1"/>
                </a:solidFill>
              </a:rPr>
              <a:t>s[3][3][5]</a:t>
            </a:r>
            <a:r>
              <a:rPr lang="ko-KR" altLang="en-US" sz="2000" dirty="0">
                <a:solidFill>
                  <a:schemeClr val="bg1"/>
                </a:solidFill>
              </a:rPr>
              <a:t>에는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     몇 개의 원소가 존재할까요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그림 7" descr="18.PNG">
            <a:extLst>
              <a:ext uri="{FF2B5EF4-FFF2-40B4-BE49-F238E27FC236}">
                <a16:creationId xmlns:a16="http://schemas.microsoft.com/office/drawing/2014/main" id="{BB2AB631-1C90-4CC0-8E8A-49098C4D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37" y="3301159"/>
            <a:ext cx="4435171" cy="11170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C74CEA-768A-48CE-ADF5-320957214496}"/>
              </a:ext>
            </a:extLst>
          </p:cNvPr>
          <p:cNvSpPr/>
          <p:nvPr/>
        </p:nvSpPr>
        <p:spPr>
          <a:xfrm>
            <a:off x="2321173" y="3301159"/>
            <a:ext cx="644786" cy="80395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1668C6-D614-4CC6-B56D-BB15437E2A78}"/>
              </a:ext>
            </a:extLst>
          </p:cNvPr>
          <p:cNvSpPr/>
          <p:nvPr/>
        </p:nvSpPr>
        <p:spPr>
          <a:xfrm>
            <a:off x="3203044" y="3301159"/>
            <a:ext cx="644786" cy="80395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4A30F7-2B74-4470-A22D-4D6E90604D74}"/>
              </a:ext>
            </a:extLst>
          </p:cNvPr>
          <p:cNvSpPr/>
          <p:nvPr/>
        </p:nvSpPr>
        <p:spPr>
          <a:xfrm>
            <a:off x="4049743" y="3301159"/>
            <a:ext cx="644786" cy="803955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BC0FF-8D8B-42A5-8295-5DF60961153B}"/>
              </a:ext>
            </a:extLst>
          </p:cNvPr>
          <p:cNvSpPr txBox="1"/>
          <p:nvPr/>
        </p:nvSpPr>
        <p:spPr>
          <a:xfrm>
            <a:off x="2119886" y="4755239"/>
            <a:ext cx="70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EBAEB-FF8C-4BBC-930A-F71E70F77AD7}"/>
              </a:ext>
            </a:extLst>
          </p:cNvPr>
          <p:cNvSpPr txBox="1"/>
          <p:nvPr/>
        </p:nvSpPr>
        <p:spPr>
          <a:xfrm>
            <a:off x="3368530" y="4755239"/>
            <a:ext cx="70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A215E-2536-448C-B5BE-7D605EB33761}"/>
              </a:ext>
            </a:extLst>
          </p:cNvPr>
          <p:cNvSpPr txBox="1"/>
          <p:nvPr/>
        </p:nvSpPr>
        <p:spPr>
          <a:xfrm>
            <a:off x="4372136" y="4755239"/>
            <a:ext cx="70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DFA558-29BD-4976-95FA-BEB40625A86C}"/>
              </a:ext>
            </a:extLst>
          </p:cNvPr>
          <p:cNvCxnSpPr>
            <a:stCxn id="9" idx="2"/>
          </p:cNvCxnSpPr>
          <p:nvPr/>
        </p:nvCxnSpPr>
        <p:spPr>
          <a:xfrm flipH="1">
            <a:off x="2325882" y="4105114"/>
            <a:ext cx="317684" cy="628650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2E0B9C-E790-467B-9C1C-A58E07529874}"/>
              </a:ext>
            </a:extLst>
          </p:cNvPr>
          <p:cNvCxnSpPr>
            <a:cxnSpLocks/>
          </p:cNvCxnSpPr>
          <p:nvPr/>
        </p:nvCxnSpPr>
        <p:spPr>
          <a:xfrm>
            <a:off x="3527642" y="4148313"/>
            <a:ext cx="100378" cy="532696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617A0C-C231-4E72-A5B5-AD9256A08234}"/>
              </a:ext>
            </a:extLst>
          </p:cNvPr>
          <p:cNvCxnSpPr>
            <a:cxnSpLocks/>
          </p:cNvCxnSpPr>
          <p:nvPr/>
        </p:nvCxnSpPr>
        <p:spPr>
          <a:xfrm>
            <a:off x="4508801" y="4131807"/>
            <a:ext cx="148796" cy="531617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61" y="3227796"/>
            <a:ext cx="5400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차원 배열은 언제 유용할까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914" y="1972934"/>
            <a:ext cx="8599632" cy="37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22.PNG">
            <a:extLst>
              <a:ext uri="{FF2B5EF4-FFF2-40B4-BE49-F238E27FC236}">
                <a16:creationId xmlns:a16="http://schemas.microsoft.com/office/drawing/2014/main" id="{CF255C21-4328-4003-B013-AAB3E788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8620"/>
            <a:ext cx="5675597" cy="72466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827D71-0B02-4CC2-84B0-649CA02DFF07}"/>
              </a:ext>
            </a:extLst>
          </p:cNvPr>
          <p:cNvSpPr/>
          <p:nvPr/>
        </p:nvSpPr>
        <p:spPr>
          <a:xfrm>
            <a:off x="1394460" y="2457450"/>
            <a:ext cx="2743200" cy="12573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066107-9902-4819-89A9-B82668DED7EB}"/>
              </a:ext>
            </a:extLst>
          </p:cNvPr>
          <p:cNvSpPr/>
          <p:nvPr/>
        </p:nvSpPr>
        <p:spPr>
          <a:xfrm>
            <a:off x="1371600" y="3855720"/>
            <a:ext cx="3360420" cy="221361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23.PNG">
            <a:extLst>
              <a:ext uri="{FF2B5EF4-FFF2-40B4-BE49-F238E27FC236}">
                <a16:creationId xmlns:a16="http://schemas.microsoft.com/office/drawing/2014/main" id="{AEB24E89-D42D-4711-A9F0-E8ED96E3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214253"/>
            <a:ext cx="4440622" cy="5643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496" y="2844602"/>
            <a:ext cx="3548504" cy="780176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ko-KR" sz="4400" dirty="0">
                <a:solidFill>
                  <a:schemeClr val="bg1"/>
                </a:solidFill>
              </a:rPr>
              <a:t>3</a:t>
            </a:r>
            <a:r>
              <a:rPr lang="ko-KR" altLang="en-US" sz="4400" dirty="0">
                <a:solidFill>
                  <a:schemeClr val="bg1"/>
                </a:solidFill>
              </a:rPr>
              <a:t>차원 배열을 만들어보자</a:t>
            </a:r>
            <a:r>
              <a:rPr lang="en-US" altLang="ko-KR" sz="4400" dirty="0">
                <a:solidFill>
                  <a:schemeClr val="bg1"/>
                </a:solidFill>
              </a:rPr>
              <a:t>!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0519E-6019-4C90-87B0-39C355B922D2}"/>
              </a:ext>
            </a:extLst>
          </p:cNvPr>
          <p:cNvSpPr txBox="1"/>
          <p:nvPr/>
        </p:nvSpPr>
        <p:spPr>
          <a:xfrm>
            <a:off x="3051810" y="148548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차원 배열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-&gt; 3</a:t>
            </a:r>
            <a:r>
              <a:rPr lang="ko-KR" altLang="en-US" sz="2400" dirty="0">
                <a:solidFill>
                  <a:schemeClr val="bg1"/>
                </a:solidFill>
              </a:rPr>
              <a:t>중 </a:t>
            </a:r>
            <a:r>
              <a:rPr lang="en-US" altLang="ko-KR" sz="2400" dirty="0">
                <a:solidFill>
                  <a:schemeClr val="bg1"/>
                </a:solidFill>
              </a:rPr>
              <a:t>for</a:t>
            </a:r>
            <a:r>
              <a:rPr lang="ko-KR" altLang="en-US" sz="2400" dirty="0">
                <a:solidFill>
                  <a:schemeClr val="bg1"/>
                </a:solidFill>
              </a:rPr>
              <a:t>문 사용</a:t>
            </a:r>
          </a:p>
        </p:txBody>
      </p:sp>
    </p:spTree>
    <p:extLst>
      <p:ext uri="{BB962C8B-B14F-4D97-AF65-F5344CB8AC3E}">
        <p14:creationId xmlns:p14="http://schemas.microsoft.com/office/powerpoint/2010/main" val="114114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83" y="394767"/>
            <a:ext cx="11252433" cy="78017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다차원 배열</a:t>
            </a:r>
            <a:r>
              <a:rPr lang="en-US" altLang="ko-KR" sz="4400" dirty="0">
                <a:solidFill>
                  <a:schemeClr val="bg1"/>
                </a:solidFill>
              </a:rPr>
              <a:t>! </a:t>
            </a:r>
            <a:r>
              <a:rPr lang="ko-KR" altLang="en-US" sz="4400" dirty="0">
                <a:solidFill>
                  <a:schemeClr val="bg1"/>
                </a:solidFill>
              </a:rPr>
              <a:t>이것만 기억하자</a:t>
            </a:r>
            <a:r>
              <a:rPr lang="en-US" altLang="ko-KR" sz="4400" dirty="0">
                <a:solidFill>
                  <a:schemeClr val="bg1"/>
                </a:solidFill>
              </a:rPr>
              <a:t>!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7569-C2C2-4361-9668-88D73974A983}"/>
              </a:ext>
            </a:extLst>
          </p:cNvPr>
          <p:cNvSpPr txBox="1"/>
          <p:nvPr/>
        </p:nvSpPr>
        <p:spPr>
          <a:xfrm>
            <a:off x="469783" y="1639227"/>
            <a:ext cx="11417417" cy="295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첫 번째 인덱스의 크기를 제외한 나머지 인덱스의 크기는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반드시 적어줘야 함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차원 배열에서 행의 크기를 모를 때는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</a:rPr>
              <a:t>   </a:t>
            </a:r>
            <a:r>
              <a:rPr lang="en-US" altLang="ko-KR" sz="3200" dirty="0" err="1">
                <a:solidFill>
                  <a:schemeClr val="accent4"/>
                </a:solidFill>
              </a:rPr>
              <a:t>sizeof</a:t>
            </a:r>
            <a:r>
              <a:rPr lang="en-US" altLang="ko-KR" sz="3200" dirty="0">
                <a:solidFill>
                  <a:schemeClr val="accent4"/>
                </a:solidFill>
              </a:rPr>
              <a:t>(</a:t>
            </a:r>
            <a:r>
              <a:rPr lang="en-US" altLang="ko-KR" sz="3200" dirty="0" err="1">
                <a:solidFill>
                  <a:schemeClr val="accent4"/>
                </a:solidFill>
              </a:rPr>
              <a:t>arr</a:t>
            </a:r>
            <a:r>
              <a:rPr lang="en-US" altLang="ko-KR" sz="3200" dirty="0">
                <a:solidFill>
                  <a:schemeClr val="accent4"/>
                </a:solidFill>
              </a:rPr>
              <a:t>)/</a:t>
            </a:r>
            <a:r>
              <a:rPr lang="en-US" altLang="ko-KR" sz="3200" dirty="0" err="1">
                <a:solidFill>
                  <a:schemeClr val="accent4"/>
                </a:solidFill>
              </a:rPr>
              <a:t>sizeof</a:t>
            </a:r>
            <a:r>
              <a:rPr lang="en-US" altLang="ko-KR" sz="3200" dirty="0">
                <a:solidFill>
                  <a:schemeClr val="accent4"/>
                </a:solidFill>
              </a:rPr>
              <a:t>(</a:t>
            </a:r>
            <a:r>
              <a:rPr lang="en-US" altLang="ko-KR" sz="3200" dirty="0" err="1">
                <a:solidFill>
                  <a:schemeClr val="accent4"/>
                </a:solidFill>
              </a:rPr>
              <a:t>arr</a:t>
            </a:r>
            <a:r>
              <a:rPr lang="en-US" altLang="ko-KR" sz="3200" dirty="0">
                <a:solidFill>
                  <a:schemeClr val="accent4"/>
                </a:solidFill>
              </a:rPr>
              <a:t>[0])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으로 구할 수 있다</a:t>
            </a:r>
            <a:r>
              <a:rPr lang="en-US" altLang="ko-KR" sz="32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462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83" y="394767"/>
            <a:ext cx="11252433" cy="78017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그렇다면 문제를 풀어봅시다</a:t>
            </a:r>
            <a:r>
              <a:rPr lang="en-US" altLang="ko-KR" sz="4400" dirty="0">
                <a:solidFill>
                  <a:schemeClr val="bg1"/>
                </a:solidFill>
              </a:rPr>
              <a:t>^0^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7569-C2C2-4361-9668-88D73974A983}"/>
              </a:ext>
            </a:extLst>
          </p:cNvPr>
          <p:cNvSpPr txBox="1"/>
          <p:nvPr/>
        </p:nvSpPr>
        <p:spPr>
          <a:xfrm>
            <a:off x="469783" y="1639227"/>
            <a:ext cx="11417417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다음과 같은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차원 표를 배열로 생성하고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각 </a:t>
            </a:r>
            <a:r>
              <a:rPr lang="ko-KR" altLang="en-US" sz="2400" dirty="0">
                <a:solidFill>
                  <a:schemeClr val="accent4"/>
                </a:solidFill>
              </a:rPr>
              <a:t>행의 합계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각 </a:t>
            </a:r>
            <a:r>
              <a:rPr lang="ko-KR" altLang="en-US" sz="2400" dirty="0">
                <a:solidFill>
                  <a:schemeClr val="accent4"/>
                </a:solidFill>
              </a:rPr>
              <a:t>열의 합계</a:t>
            </a:r>
            <a:r>
              <a:rPr lang="ko-KR" altLang="en-US" sz="2400" dirty="0">
                <a:solidFill>
                  <a:schemeClr val="bg1"/>
                </a:solidFill>
              </a:rPr>
              <a:t>를 구하여 출력하는 프로그램을 작성하라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5B7169-B69C-4A06-B4FE-119AA6C4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2170"/>
              </p:ext>
            </p:extLst>
          </p:nvPr>
        </p:nvGraphicFramePr>
        <p:xfrm>
          <a:off x="232656" y="3429000"/>
          <a:ext cx="6730850" cy="2355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170">
                  <a:extLst>
                    <a:ext uri="{9D8B030D-6E8A-4147-A177-3AD203B41FA5}">
                      <a16:colId xmlns:a16="http://schemas.microsoft.com/office/drawing/2014/main" val="2659237919"/>
                    </a:ext>
                  </a:extLst>
                </a:gridCol>
                <a:gridCol w="1346170">
                  <a:extLst>
                    <a:ext uri="{9D8B030D-6E8A-4147-A177-3AD203B41FA5}">
                      <a16:colId xmlns:a16="http://schemas.microsoft.com/office/drawing/2014/main" val="2886481843"/>
                    </a:ext>
                  </a:extLst>
                </a:gridCol>
                <a:gridCol w="1346170">
                  <a:extLst>
                    <a:ext uri="{9D8B030D-6E8A-4147-A177-3AD203B41FA5}">
                      <a16:colId xmlns:a16="http://schemas.microsoft.com/office/drawing/2014/main" val="587619600"/>
                    </a:ext>
                  </a:extLst>
                </a:gridCol>
                <a:gridCol w="1346170">
                  <a:extLst>
                    <a:ext uri="{9D8B030D-6E8A-4147-A177-3AD203B41FA5}">
                      <a16:colId xmlns:a16="http://schemas.microsoft.com/office/drawing/2014/main" val="2952000673"/>
                    </a:ext>
                  </a:extLst>
                </a:gridCol>
                <a:gridCol w="1346170">
                  <a:extLst>
                    <a:ext uri="{9D8B030D-6E8A-4147-A177-3AD203B41FA5}">
                      <a16:colId xmlns:a16="http://schemas.microsoft.com/office/drawing/2014/main" val="3527089871"/>
                    </a:ext>
                  </a:extLst>
                </a:gridCol>
              </a:tblGrid>
              <a:tr h="795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15235"/>
                  </a:ext>
                </a:extLst>
              </a:tr>
              <a:tr h="785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88179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6820"/>
                  </a:ext>
                </a:extLst>
              </a:tr>
            </a:tbl>
          </a:graphicData>
        </a:graphic>
      </p:graphicFrame>
      <p:pic>
        <p:nvPicPr>
          <p:cNvPr id="5" name="그림 4" descr="26.PNG">
            <a:extLst>
              <a:ext uri="{FF2B5EF4-FFF2-40B4-BE49-F238E27FC236}">
                <a16:creationId xmlns:a16="http://schemas.microsoft.com/office/drawing/2014/main" id="{E9024577-6FF6-42BD-BE7D-C5A87169F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94"/>
          <a:stretch/>
        </p:blipFill>
        <p:spPr>
          <a:xfrm>
            <a:off x="7109166" y="2663593"/>
            <a:ext cx="5082834" cy="41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8837" y="436515"/>
            <a:ext cx="2469791" cy="134241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"/>
          <a:stretch/>
        </p:blipFill>
        <p:spPr bwMode="auto">
          <a:xfrm>
            <a:off x="-1" y="0"/>
            <a:ext cx="5724525" cy="633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/>
          <a:stretch/>
        </p:blipFill>
        <p:spPr bwMode="auto">
          <a:xfrm>
            <a:off x="4933507" y="2031491"/>
            <a:ext cx="725849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59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419"/>
            <a:ext cx="9144000" cy="125913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집 가 자</a:t>
            </a:r>
            <a:r>
              <a:rPr lang="en-US" altLang="ko-KR" dirty="0">
                <a:solidFill>
                  <a:schemeClr val="bg1"/>
                </a:solidFill>
              </a:rPr>
              <a:t>!!!!!!!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3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83" y="359598"/>
            <a:ext cx="11252433" cy="78017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복습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7569-C2C2-4361-9668-88D73974A983}"/>
              </a:ext>
            </a:extLst>
          </p:cNvPr>
          <p:cNvSpPr txBox="1"/>
          <p:nvPr/>
        </p:nvSpPr>
        <p:spPr>
          <a:xfrm>
            <a:off x="469782" y="1354014"/>
            <a:ext cx="1141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버블 정렬</a:t>
            </a:r>
            <a:r>
              <a:rPr lang="ko-KR" altLang="en-US" sz="2000" dirty="0">
                <a:solidFill>
                  <a:schemeClr val="bg1"/>
                </a:solidFill>
              </a:rPr>
              <a:t>을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사용하여 </a:t>
            </a:r>
            <a:r>
              <a:rPr lang="ko-KR" altLang="en-US" sz="2000" dirty="0">
                <a:solidFill>
                  <a:srgbClr val="FF0000"/>
                </a:solidFill>
              </a:rPr>
              <a:t>내림차순</a:t>
            </a:r>
            <a:r>
              <a:rPr lang="ko-KR" altLang="en-US" sz="2000" dirty="0">
                <a:solidFill>
                  <a:schemeClr val="bg1"/>
                </a:solidFill>
              </a:rPr>
              <a:t>으로 정렬 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이진 탐색</a:t>
            </a:r>
            <a:r>
              <a:rPr lang="ko-KR" altLang="en-US" sz="2000" dirty="0">
                <a:solidFill>
                  <a:schemeClr val="bg1"/>
                </a:solidFill>
              </a:rPr>
              <a:t>을 사용하여 몇 번째 숫자인지 찾아보자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 descr="7.PNG">
            <a:extLst>
              <a:ext uri="{FF2B5EF4-FFF2-40B4-BE49-F238E27FC236}">
                <a16:creationId xmlns:a16="http://schemas.microsoft.com/office/drawing/2014/main" id="{AB159498-CCD7-4951-A8A6-E0D5BB27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27" y="2126626"/>
            <a:ext cx="8136645" cy="4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8.PNG">
            <a:extLst>
              <a:ext uri="{FF2B5EF4-FFF2-40B4-BE49-F238E27FC236}">
                <a16:creationId xmlns:a16="http://schemas.microsoft.com/office/drawing/2014/main" id="{ED1B9084-E5DC-4709-B754-C30A4BA4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0" y="0"/>
            <a:ext cx="5218044" cy="6858000"/>
          </a:xfrm>
          <a:prstGeom prst="rect">
            <a:avLst/>
          </a:prstGeom>
        </p:spPr>
      </p:pic>
      <p:pic>
        <p:nvPicPr>
          <p:cNvPr id="8" name="그림 7" descr="9.PNG">
            <a:extLst>
              <a:ext uri="{FF2B5EF4-FFF2-40B4-BE49-F238E27FC236}">
                <a16:creationId xmlns:a16="http://schemas.microsoft.com/office/drawing/2014/main" id="{8D652D89-96C0-445D-99F5-264BBDBB6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84" y="0"/>
            <a:ext cx="6759716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673A80-EF96-4D60-86AC-EE91BB21678C}"/>
              </a:ext>
            </a:extLst>
          </p:cNvPr>
          <p:cNvSpPr/>
          <p:nvPr/>
        </p:nvSpPr>
        <p:spPr>
          <a:xfrm>
            <a:off x="6527102" y="3897630"/>
            <a:ext cx="2311528" cy="1851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10.PNG">
            <a:extLst>
              <a:ext uri="{FF2B5EF4-FFF2-40B4-BE49-F238E27FC236}">
                <a16:creationId xmlns:a16="http://schemas.microsoft.com/office/drawing/2014/main" id="{2685544F-B45D-4852-9BA8-14B16027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9" y="377190"/>
            <a:ext cx="6299894" cy="56921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191F7-67B0-4977-A955-4675E9111EBF}"/>
              </a:ext>
            </a:extLst>
          </p:cNvPr>
          <p:cNvSpPr/>
          <p:nvPr/>
        </p:nvSpPr>
        <p:spPr>
          <a:xfrm>
            <a:off x="2491740" y="2880359"/>
            <a:ext cx="3120390" cy="1520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7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9.PNG">
            <a:extLst>
              <a:ext uri="{FF2B5EF4-FFF2-40B4-BE49-F238E27FC236}">
                <a16:creationId xmlns:a16="http://schemas.microsoft.com/office/drawing/2014/main" id="{6AF659BA-3309-4196-9511-4F1167DBC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69" b="737"/>
          <a:stretch/>
        </p:blipFill>
        <p:spPr>
          <a:xfrm>
            <a:off x="2110720" y="419166"/>
            <a:ext cx="6759716" cy="5461348"/>
          </a:xfrm>
          <a:prstGeom prst="rect">
            <a:avLst/>
          </a:prstGeom>
        </p:spPr>
      </p:pic>
      <p:pic>
        <p:nvPicPr>
          <p:cNvPr id="7" name="그림 6" descr="10.PNG">
            <a:extLst>
              <a:ext uri="{FF2B5EF4-FFF2-40B4-BE49-F238E27FC236}">
                <a16:creationId xmlns:a16="http://schemas.microsoft.com/office/drawing/2014/main" id="{8E06CD85-B3D2-4DEC-A40A-8FACA622B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6"/>
          <a:stretch/>
        </p:blipFill>
        <p:spPr>
          <a:xfrm>
            <a:off x="6488403" y="1678487"/>
            <a:ext cx="5290159" cy="4703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A2FFE4-F1AA-4959-B33E-FB12D36226E9}"/>
              </a:ext>
            </a:extLst>
          </p:cNvPr>
          <p:cNvSpPr txBox="1"/>
          <p:nvPr/>
        </p:nvSpPr>
        <p:spPr>
          <a:xfrm>
            <a:off x="413438" y="2765119"/>
            <a:ext cx="2154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정답</a:t>
            </a:r>
          </a:p>
        </p:txBody>
      </p:sp>
      <p:sp>
        <p:nvSpPr>
          <p:cNvPr id="3" name="타원 2"/>
          <p:cNvSpPr/>
          <p:nvPr/>
        </p:nvSpPr>
        <p:spPr>
          <a:xfrm>
            <a:off x="4316228" y="3763236"/>
            <a:ext cx="360548" cy="37390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98159" y="3715611"/>
            <a:ext cx="355392" cy="3685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25753" y="4250180"/>
            <a:ext cx="360548" cy="37390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04" y="4255475"/>
            <a:ext cx="5260728" cy="2743200"/>
          </a:xfrm>
        </p:spPr>
        <p:txBody>
          <a:bodyPr>
            <a:normAutofit fontScale="90000"/>
          </a:bodyPr>
          <a:lstStyle/>
          <a:p>
            <a:pPr algn="l">
              <a:lnSpc>
                <a:spcPct val="130000"/>
              </a:lnSpc>
            </a:pPr>
            <a:r>
              <a:rPr lang="ko-KR" altLang="en-US" sz="4400" dirty="0" err="1">
                <a:solidFill>
                  <a:schemeClr val="bg1"/>
                </a:solidFill>
              </a:rPr>
              <a:t>퀵</a:t>
            </a:r>
            <a:r>
              <a:rPr lang="ko-KR" altLang="en-US" sz="4400" dirty="0">
                <a:solidFill>
                  <a:schemeClr val="bg1"/>
                </a:solidFill>
              </a:rPr>
              <a:t> 정렬</a:t>
            </a:r>
            <a:r>
              <a:rPr lang="en-US" altLang="ko-KR" sz="4400" dirty="0">
                <a:solidFill>
                  <a:schemeClr val="bg1"/>
                </a:solidFill>
              </a:rPr>
              <a:t>(Quick Sort)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>
                <a:solidFill>
                  <a:schemeClr val="accent4"/>
                </a:solidFill>
              </a:rPr>
              <a:t>low</a:t>
            </a:r>
            <a:r>
              <a:rPr lang="ko-KR" altLang="en-US" sz="2800" dirty="0">
                <a:solidFill>
                  <a:schemeClr val="bg1"/>
                </a:solidFill>
              </a:rPr>
              <a:t>는 </a:t>
            </a:r>
            <a:r>
              <a:rPr lang="ko-KR" altLang="en-US" sz="2800" dirty="0">
                <a:solidFill>
                  <a:schemeClr val="accent4"/>
                </a:solidFill>
              </a:rPr>
              <a:t>오른쪽</a:t>
            </a:r>
            <a:r>
              <a:rPr lang="ko-KR" altLang="en-US" sz="2800" dirty="0">
                <a:solidFill>
                  <a:schemeClr val="bg1"/>
                </a:solidFill>
              </a:rPr>
              <a:t>으로 이동</a:t>
            </a: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-&gt; pivot</a:t>
            </a:r>
            <a:r>
              <a:rPr lang="ko-KR" altLang="en-US" sz="2800" dirty="0">
                <a:solidFill>
                  <a:schemeClr val="bg1"/>
                </a:solidFill>
              </a:rPr>
              <a:t>보다 </a:t>
            </a:r>
            <a:r>
              <a:rPr lang="ko-KR" altLang="en-US" sz="2800" dirty="0">
                <a:solidFill>
                  <a:schemeClr val="accent4"/>
                </a:solidFill>
              </a:rPr>
              <a:t>큰 값</a:t>
            </a:r>
            <a:r>
              <a:rPr lang="ko-KR" altLang="en-US" sz="2800" dirty="0">
                <a:solidFill>
                  <a:schemeClr val="bg1"/>
                </a:solidFill>
              </a:rPr>
              <a:t>을 만날 때까지</a:t>
            </a: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>
                <a:solidFill>
                  <a:schemeClr val="accent4"/>
                </a:solidFill>
              </a:rPr>
              <a:t>high</a:t>
            </a:r>
            <a:r>
              <a:rPr lang="ko-KR" altLang="en-US" sz="2800" dirty="0">
                <a:solidFill>
                  <a:schemeClr val="bg1"/>
                </a:solidFill>
              </a:rPr>
              <a:t>는 </a:t>
            </a:r>
            <a:r>
              <a:rPr lang="ko-KR" altLang="en-US" sz="2800" dirty="0">
                <a:solidFill>
                  <a:schemeClr val="accent4"/>
                </a:solidFill>
              </a:rPr>
              <a:t>왼쪽</a:t>
            </a:r>
            <a:r>
              <a:rPr lang="ko-KR" altLang="en-US" sz="2800" dirty="0">
                <a:solidFill>
                  <a:schemeClr val="bg1"/>
                </a:solidFill>
              </a:rPr>
              <a:t>으로 이동</a:t>
            </a: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-&gt; pivot</a:t>
            </a:r>
            <a:r>
              <a:rPr lang="ko-KR" altLang="en-US" sz="2800" dirty="0">
                <a:solidFill>
                  <a:schemeClr val="bg1"/>
                </a:solidFill>
              </a:rPr>
              <a:t>보다 </a:t>
            </a:r>
            <a:r>
              <a:rPr lang="ko-KR" altLang="en-US" sz="2800" dirty="0">
                <a:solidFill>
                  <a:schemeClr val="accent4"/>
                </a:solidFill>
              </a:rPr>
              <a:t>작은 값</a:t>
            </a:r>
            <a:r>
              <a:rPr lang="ko-KR" altLang="en-US" sz="2800" dirty="0">
                <a:solidFill>
                  <a:schemeClr val="bg1"/>
                </a:solidFill>
              </a:rPr>
              <a:t>을 만날 때까지</a:t>
            </a: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/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- high</a:t>
            </a:r>
            <a:r>
              <a:rPr lang="ko-KR" altLang="en-US" sz="2800" dirty="0">
                <a:solidFill>
                  <a:schemeClr val="bg1"/>
                </a:solidFill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</a:rPr>
              <a:t>low</a:t>
            </a:r>
            <a:r>
              <a:rPr lang="ko-KR" altLang="en-US" sz="2800" dirty="0">
                <a:solidFill>
                  <a:schemeClr val="bg1"/>
                </a:solidFill>
              </a:rPr>
              <a:t>가 역전되면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  <a:br>
              <a:rPr lang="en-US" altLang="ko-KR" sz="2800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-&gt; </a:t>
            </a:r>
            <a:r>
              <a:rPr lang="en-US" altLang="ko-KR" sz="2800" dirty="0">
                <a:solidFill>
                  <a:schemeClr val="accent4"/>
                </a:solidFill>
              </a:rPr>
              <a:t>pivot</a:t>
            </a:r>
            <a:r>
              <a:rPr lang="ko-KR" altLang="en-US" sz="2800" dirty="0">
                <a:solidFill>
                  <a:schemeClr val="accent4"/>
                </a:solidFill>
              </a:rPr>
              <a:t>과 </a:t>
            </a:r>
            <a:r>
              <a:rPr lang="en-US" altLang="ko-KR" sz="2800" dirty="0" smtClean="0">
                <a:solidFill>
                  <a:schemeClr val="accent4"/>
                </a:solidFill>
              </a:rPr>
              <a:t>high</a:t>
            </a:r>
            <a:r>
              <a:rPr lang="ko-KR" altLang="en-US" sz="2800" dirty="0" smtClean="0">
                <a:solidFill>
                  <a:schemeClr val="accent4"/>
                </a:solidFill>
              </a:rPr>
              <a:t>위치 </a:t>
            </a:r>
            <a:r>
              <a:rPr lang="ko-KR" altLang="en-US" sz="2800" dirty="0">
                <a:solidFill>
                  <a:schemeClr val="accent4"/>
                </a:solidFill>
              </a:rPr>
              <a:t>데이터 교환</a:t>
            </a:r>
            <a:r>
              <a:rPr lang="en-US" altLang="ko-KR" sz="4400" dirty="0">
                <a:solidFill>
                  <a:schemeClr val="bg1"/>
                </a:solidFill>
              </a:rPr>
              <a:t/>
            </a:r>
            <a:br>
              <a:rPr lang="en-US" altLang="ko-KR" sz="4400" dirty="0">
                <a:solidFill>
                  <a:schemeClr val="bg1"/>
                </a:solidFill>
              </a:rPr>
            </a:b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그림 4" descr="14.png">
            <a:extLst>
              <a:ext uri="{FF2B5EF4-FFF2-40B4-BE49-F238E27FC236}">
                <a16:creationId xmlns:a16="http://schemas.microsoft.com/office/drawing/2014/main" id="{C96D2392-2BAC-4BD2-90C8-3B1CC343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" y="-1"/>
            <a:ext cx="4893469" cy="68371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176" y="17920"/>
            <a:ext cx="6132882" cy="5904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45159"/>
          <a:stretch/>
        </p:blipFill>
        <p:spPr>
          <a:xfrm>
            <a:off x="8235977" y="4114800"/>
            <a:ext cx="39345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83" y="394767"/>
            <a:ext cx="11252433" cy="78017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2</a:t>
            </a:r>
            <a:r>
              <a:rPr lang="ko-KR" altLang="en-US" sz="4400" dirty="0">
                <a:solidFill>
                  <a:schemeClr val="bg1"/>
                </a:solidFill>
              </a:rPr>
              <a:t>차원 배열이란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7569-C2C2-4361-9668-88D73974A983}"/>
              </a:ext>
            </a:extLst>
          </p:cNvPr>
          <p:cNvSpPr txBox="1"/>
          <p:nvPr/>
        </p:nvSpPr>
        <p:spPr>
          <a:xfrm>
            <a:off x="469783" y="1793630"/>
            <a:ext cx="11417417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원소들이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차원적으로 저장된 배열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행과 열을 나타내는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개의 인덱스를 가짐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 descr="17.PNG">
            <a:extLst>
              <a:ext uri="{FF2B5EF4-FFF2-40B4-BE49-F238E27FC236}">
                <a16:creationId xmlns:a16="http://schemas.microsoft.com/office/drawing/2014/main" id="{2D99C806-420C-4C5C-8AAF-6D8A4498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0" y="4011931"/>
            <a:ext cx="5071079" cy="16155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15AF88-AEED-4750-BF3C-C040B56ED045}"/>
              </a:ext>
            </a:extLst>
          </p:cNvPr>
          <p:cNvSpPr/>
          <p:nvPr/>
        </p:nvSpPr>
        <p:spPr>
          <a:xfrm>
            <a:off x="8766810" y="4244466"/>
            <a:ext cx="1223010" cy="112014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0CE5C3-06D5-4C47-A9C0-1D0C5750013B}"/>
              </a:ext>
            </a:extLst>
          </p:cNvPr>
          <p:cNvSpPr/>
          <p:nvPr/>
        </p:nvSpPr>
        <p:spPr>
          <a:xfrm>
            <a:off x="9989820" y="4244466"/>
            <a:ext cx="1223010" cy="112014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5F72B-95AB-4739-B5E5-4BC9D488F4ED}"/>
              </a:ext>
            </a:extLst>
          </p:cNvPr>
          <p:cNvSpPr txBox="1"/>
          <p:nvPr/>
        </p:nvSpPr>
        <p:spPr>
          <a:xfrm>
            <a:off x="8401050" y="562749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행번호</a:t>
            </a:r>
            <a:endParaRPr lang="ko-KR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77F75-8B82-400A-BF93-A05521B3E0FD}"/>
              </a:ext>
            </a:extLst>
          </p:cNvPr>
          <p:cNvSpPr txBox="1"/>
          <p:nvPr/>
        </p:nvSpPr>
        <p:spPr>
          <a:xfrm>
            <a:off x="10092659" y="562749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열번호</a:t>
            </a:r>
            <a:endParaRPr lang="ko-KR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그림 11" descr="1.jpg">
            <a:extLst>
              <a:ext uri="{FF2B5EF4-FFF2-40B4-BE49-F238E27FC236}">
                <a16:creationId xmlns:a16="http://schemas.microsoft.com/office/drawing/2014/main" id="{F42785A4-EDAF-449F-9458-9F9AA5C1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92" y="4307611"/>
            <a:ext cx="3406035" cy="2091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C5E559-84D1-416B-8872-0AC8AB93A2F6}"/>
              </a:ext>
            </a:extLst>
          </p:cNvPr>
          <p:cNvSpPr txBox="1"/>
          <p:nvPr/>
        </p:nvSpPr>
        <p:spPr>
          <a:xfrm>
            <a:off x="1405710" y="4835826"/>
            <a:ext cx="32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39989-95FE-43F0-B467-868E5A893271}"/>
              </a:ext>
            </a:extLst>
          </p:cNvPr>
          <p:cNvSpPr txBox="1"/>
          <p:nvPr/>
        </p:nvSpPr>
        <p:spPr>
          <a:xfrm>
            <a:off x="5283006" y="3132202"/>
            <a:ext cx="409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열</a:t>
            </a:r>
            <a:r>
              <a:rPr lang="en-US" altLang="ko-KR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endParaRPr lang="ko-KR" alt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1BC71A-C25C-4819-B5A9-602CE1584630}"/>
              </a:ext>
            </a:extLst>
          </p:cNvPr>
          <p:cNvCxnSpPr>
            <a:cxnSpLocks/>
          </p:cNvCxnSpPr>
          <p:nvPr/>
        </p:nvCxnSpPr>
        <p:spPr>
          <a:xfrm flipH="1">
            <a:off x="2181039" y="4307611"/>
            <a:ext cx="1866" cy="1982552"/>
          </a:xfrm>
          <a:prstGeom prst="straightConnector1">
            <a:avLst/>
          </a:prstGeom>
          <a:ln w="136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74DB47-11C7-418D-B58A-54987921CDCE}"/>
              </a:ext>
            </a:extLst>
          </p:cNvPr>
          <p:cNvCxnSpPr>
            <a:cxnSpLocks/>
          </p:cNvCxnSpPr>
          <p:nvPr/>
        </p:nvCxnSpPr>
        <p:spPr>
          <a:xfrm>
            <a:off x="2564221" y="3861424"/>
            <a:ext cx="2660345" cy="0"/>
          </a:xfrm>
          <a:prstGeom prst="straightConnector1">
            <a:avLst/>
          </a:prstGeom>
          <a:ln w="1365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41452-F24A-4BAC-8925-7B2E905E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367" y="1347432"/>
            <a:ext cx="6002420" cy="780176"/>
          </a:xfrm>
        </p:spPr>
        <p:txBody>
          <a:bodyPr>
            <a:normAutofit fontScale="90000"/>
          </a:bodyPr>
          <a:lstStyle/>
          <a:p>
            <a:pPr>
              <a:lnSpc>
                <a:spcPts val="5500"/>
              </a:lnSpc>
            </a:pPr>
            <a:r>
              <a:rPr lang="en-US" altLang="ko-KR" sz="4400" dirty="0">
                <a:solidFill>
                  <a:schemeClr val="bg1"/>
                </a:solidFill>
              </a:rPr>
              <a:t>2</a:t>
            </a:r>
            <a:r>
              <a:rPr lang="ko-KR" altLang="en-US" sz="4400" dirty="0">
                <a:solidFill>
                  <a:schemeClr val="bg1"/>
                </a:solidFill>
              </a:rPr>
              <a:t>차원 배열을 </a:t>
            </a:r>
            <a:r>
              <a:rPr lang="en-US" altLang="ko-KR" sz="4400" dirty="0">
                <a:solidFill>
                  <a:schemeClr val="bg1"/>
                </a:solidFill>
              </a:rPr>
              <a:t/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>
                <a:solidFill>
                  <a:schemeClr val="bg1"/>
                </a:solidFill>
              </a:rPr>
              <a:t>만들어 봅시다</a:t>
            </a:r>
          </a:p>
        </p:txBody>
      </p:sp>
      <p:pic>
        <p:nvPicPr>
          <p:cNvPr id="12" name="그림 11" descr="19.PNG">
            <a:extLst>
              <a:ext uri="{FF2B5EF4-FFF2-40B4-BE49-F238E27FC236}">
                <a16:creationId xmlns:a16="http://schemas.microsoft.com/office/drawing/2014/main" id="{42C7E7A2-3275-4DE8-996A-F2B267E9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580"/>
            <a:ext cx="5719799" cy="6995160"/>
          </a:xfrm>
          <a:prstGeom prst="rect">
            <a:avLst/>
          </a:prstGeom>
        </p:spPr>
      </p:pic>
      <p:pic>
        <p:nvPicPr>
          <p:cNvPr id="13" name="그림 12" descr="20.PNG">
            <a:extLst>
              <a:ext uri="{FF2B5EF4-FFF2-40B4-BE49-F238E27FC236}">
                <a16:creationId xmlns:a16="http://schemas.microsoft.com/office/drawing/2014/main" id="{3003D837-D3C3-4A30-B02E-C09EE23E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52" y="2980912"/>
            <a:ext cx="6494818" cy="372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0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240</Words>
  <Application>Microsoft Office PowerPoint</Application>
  <PresentationFormat>와이드스크린</PresentationFormat>
  <Paragraphs>62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프로그램디자인 실습</vt:lpstr>
      <vt:lpstr>복습</vt:lpstr>
      <vt:lpstr>PowerPoint 프레젠테이션</vt:lpstr>
      <vt:lpstr>PowerPoint 프레젠테이션</vt:lpstr>
      <vt:lpstr>PowerPoint 프레젠테이션</vt:lpstr>
      <vt:lpstr>퀵 정렬(Quick Sort)  - low는 오른쪽으로 이동 -&gt; pivot보다 큰 값을 만날 때까지  - high는 왼쪽으로 이동 -&gt; pivot보다 작은 값을 만날 때까지  - high와 low가 역전되면? -&gt; pivot과 high위치 데이터 교환 </vt:lpstr>
      <vt:lpstr>PowerPoint 프레젠테이션</vt:lpstr>
      <vt:lpstr>2차원 배열이란?</vt:lpstr>
      <vt:lpstr>2차원 배열을  만들어 봅시다</vt:lpstr>
      <vt:lpstr>2차원 배열의 초기화</vt:lpstr>
      <vt:lpstr>3차원 배열이란?</vt:lpstr>
      <vt:lpstr>3차원 배열은 언제 유용할까?</vt:lpstr>
      <vt:lpstr>3차원 배열을 만들어보자!</vt:lpstr>
      <vt:lpstr>다차원 배열! 이것만 기억하자!</vt:lpstr>
      <vt:lpstr>그렇다면 문제를 풀어봅시다^0^</vt:lpstr>
      <vt:lpstr>정답</vt:lpstr>
      <vt:lpstr>집 가 자!!!!!!!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프로그램디자인 실습</dc:title>
  <dc:creator>YUJIN KIM</dc:creator>
  <cp:lastModifiedBy>DS</cp:lastModifiedBy>
  <cp:revision>33</cp:revision>
  <dcterms:created xsi:type="dcterms:W3CDTF">2019-09-22T13:42:32Z</dcterms:created>
  <dcterms:modified xsi:type="dcterms:W3CDTF">2019-09-26T08:52:58Z</dcterms:modified>
</cp:coreProperties>
</file>