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78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9" r:id="rId23"/>
    <p:sldId id="277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11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42ADA-FD4D-45DD-A7C8-0930589162F4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E885E-3776-4580-9457-B23764C97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440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C6C8-78B9-4A1C-8217-F2488AA08D12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CEBD-1865-4639-BAD7-A9CF545CC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00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C6C8-78B9-4A1C-8217-F2488AA08D12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CEBD-1865-4639-BAD7-A9CF545CC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65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C6C8-78B9-4A1C-8217-F2488AA08D12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CEBD-1865-4639-BAD7-A9CF545CC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08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C6C8-78B9-4A1C-8217-F2488AA08D12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CEBD-1865-4639-BAD7-A9CF545CC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89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C6C8-78B9-4A1C-8217-F2488AA08D12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CEBD-1865-4639-BAD7-A9CF545CC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73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C6C8-78B9-4A1C-8217-F2488AA08D12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CEBD-1865-4639-BAD7-A9CF545CC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547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C6C8-78B9-4A1C-8217-F2488AA08D12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CEBD-1865-4639-BAD7-A9CF545CC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083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C6C8-78B9-4A1C-8217-F2488AA08D12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CEBD-1865-4639-BAD7-A9CF545CC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210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C6C8-78B9-4A1C-8217-F2488AA08D12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CEBD-1865-4639-BAD7-A9CF545CC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85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C6C8-78B9-4A1C-8217-F2488AA08D12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CEBD-1865-4639-BAD7-A9CF545CC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41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C6C8-78B9-4A1C-8217-F2488AA08D12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CEBD-1865-4639-BAD7-A9CF545CC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6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8C6C8-78B9-4A1C-8217-F2488AA08D12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0CEBD-1865-4639-BAD7-A9CF545CC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94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928400"/>
            <a:ext cx="9144000" cy="2387600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프로그램 디자인 실습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008438"/>
            <a:ext cx="9144000" cy="1655762"/>
          </a:xfrm>
        </p:spPr>
        <p:txBody>
          <a:bodyPr/>
          <a:lstStyle/>
          <a:p>
            <a:r>
              <a:rPr lang="ko-KR" altLang="en-US" dirty="0">
                <a:solidFill>
                  <a:schemeClr val="accent4"/>
                </a:solidFill>
              </a:rPr>
              <a:t>목요일 반</a:t>
            </a:r>
            <a:endParaRPr lang="en-US" altLang="ko-KR" dirty="0">
              <a:solidFill>
                <a:schemeClr val="accent4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김유진 </a:t>
            </a:r>
            <a:r>
              <a:rPr lang="en-US" altLang="ko-KR" dirty="0">
                <a:solidFill>
                  <a:schemeClr val="bg1"/>
                </a:solidFill>
              </a:rPr>
              <a:t>010-8033-4130)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439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6217" y="249377"/>
            <a:ext cx="11586258" cy="1325563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파일을 출력해보자 </a:t>
            </a:r>
            <a:r>
              <a:rPr lang="en-US" altLang="ko-KR" sz="3600" dirty="0">
                <a:solidFill>
                  <a:schemeClr val="bg1"/>
                </a:solidFill>
              </a:rPr>
              <a:t>– </a:t>
            </a:r>
            <a:r>
              <a:rPr lang="ko-KR" altLang="en-US" sz="3600" dirty="0">
                <a:solidFill>
                  <a:schemeClr val="bg1"/>
                </a:solidFill>
              </a:rPr>
              <a:t>문자열 단위 입출력</a:t>
            </a:r>
            <a:r>
              <a:rPr lang="en-US" altLang="ko-KR" sz="3600" dirty="0">
                <a:solidFill>
                  <a:schemeClr val="bg1"/>
                </a:solidFill>
              </a:rPr>
              <a:t>(</a:t>
            </a:r>
            <a:r>
              <a:rPr lang="en-US" altLang="ko-KR" sz="3600" dirty="0" err="1">
                <a:solidFill>
                  <a:schemeClr val="bg1"/>
                </a:solidFill>
              </a:rPr>
              <a:t>fgets</a:t>
            </a:r>
            <a:r>
              <a:rPr lang="en-US" altLang="ko-KR" sz="3600" dirty="0">
                <a:solidFill>
                  <a:schemeClr val="bg1"/>
                </a:solidFill>
              </a:rPr>
              <a:t>(), </a:t>
            </a:r>
            <a:r>
              <a:rPr lang="en-US" altLang="ko-KR" sz="3600" dirty="0" err="1">
                <a:solidFill>
                  <a:schemeClr val="bg1"/>
                </a:solidFill>
              </a:rPr>
              <a:t>fputs</a:t>
            </a:r>
            <a:r>
              <a:rPr lang="en-US" altLang="ko-KR" sz="3600" dirty="0">
                <a:solidFill>
                  <a:schemeClr val="bg1"/>
                </a:solidFill>
              </a:rPr>
              <a:t>())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A56F1E-3690-4388-B78A-FA2B61A77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50805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717A2E6-BF8C-4D72-BCF7-43AF74605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333" y="1922183"/>
            <a:ext cx="5508915" cy="173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293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해보자</a:t>
            </a:r>
            <a:r>
              <a:rPr lang="en-US" altLang="ko-KR" dirty="0">
                <a:solidFill>
                  <a:schemeClr val="bg1"/>
                </a:solidFill>
              </a:rPr>
              <a:t>!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62ADD2-4A80-41F8-BEA1-7119BF117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212" y="43929"/>
            <a:ext cx="6922806" cy="68140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D063F37-1866-4C31-B032-42FD7A4F99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9" t="448" b="1"/>
          <a:stretch/>
        </p:blipFill>
        <p:spPr>
          <a:xfrm>
            <a:off x="388978" y="2110258"/>
            <a:ext cx="3812452" cy="3622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7BE67B-3ED2-4050-BF63-0049D8FF9CC4}"/>
              </a:ext>
            </a:extLst>
          </p:cNvPr>
          <p:cNvSpPr txBox="1"/>
          <p:nvPr/>
        </p:nvSpPr>
        <p:spPr>
          <a:xfrm>
            <a:off x="8091392" y="4294737"/>
            <a:ext cx="1932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</a:rPr>
              <a:t>← </a:t>
            </a:r>
            <a:r>
              <a:rPr lang="ko-KR" altLang="en-US" sz="2400" dirty="0" err="1">
                <a:solidFill>
                  <a:schemeClr val="accent4"/>
                </a:solidFill>
              </a:rPr>
              <a:t>분리자</a:t>
            </a:r>
            <a:endParaRPr lang="ko-KR" altLang="en-US" sz="2400" dirty="0">
              <a:solidFill>
                <a:schemeClr val="accent4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04A2361-19A4-442B-99BF-51A6627D1813}"/>
              </a:ext>
            </a:extLst>
          </p:cNvPr>
          <p:cNvSpPr/>
          <p:nvPr/>
        </p:nvSpPr>
        <p:spPr>
          <a:xfrm>
            <a:off x="4667628" y="2438205"/>
            <a:ext cx="6388510" cy="3672278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1훈새마을운동 R" pitchFamily="18" charset="-127"/>
                <a:ea typeface="1훈새마을운동 R" pitchFamily="18" charset="-127"/>
              </a:rPr>
              <a:t>① Sample.txt</a:t>
            </a:r>
            <a:r>
              <a:rPr lang="ko-KR" altLang="en-US" sz="2000" b="1" dirty="0">
                <a:solidFill>
                  <a:schemeClr val="tx1"/>
                </a:solidFill>
                <a:latin typeface="1훈새마을운동 R" pitchFamily="18" charset="-127"/>
                <a:ea typeface="1훈새마을운동 R" pitchFamily="18" charset="-127"/>
              </a:rPr>
              <a:t>에서 </a:t>
            </a:r>
            <a:r>
              <a:rPr lang="en-US" altLang="ko-KR" sz="2000" b="1" dirty="0">
                <a:solidFill>
                  <a:schemeClr val="tx1"/>
                </a:solidFill>
                <a:latin typeface="1훈새마을운동 R" pitchFamily="18" charset="-127"/>
                <a:ea typeface="1훈새마을운동 R" pitchFamily="18" charset="-127"/>
              </a:rPr>
              <a:t>I’m cool. What else do you want to me, Professor?</a:t>
            </a:r>
            <a:r>
              <a:rPr lang="ko-KR" altLang="en-US" sz="2000" b="1" dirty="0">
                <a:solidFill>
                  <a:schemeClr val="tx1"/>
                </a:solidFill>
                <a:latin typeface="1훈새마을운동 R" pitchFamily="18" charset="-127"/>
                <a:ea typeface="1훈새마을운동 R" pitchFamily="18" charset="-127"/>
              </a:rPr>
              <a:t>로 수정 후 저장</a:t>
            </a:r>
            <a:endParaRPr lang="en-US" altLang="ko-KR" sz="2000" b="1" dirty="0">
              <a:solidFill>
                <a:schemeClr val="tx1"/>
              </a:solidFill>
              <a:latin typeface="1훈새마을운동 R" pitchFamily="18" charset="-127"/>
              <a:ea typeface="1훈새마을운동 R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1훈새마을운동 R" pitchFamily="18" charset="-127"/>
                <a:ea typeface="1훈새마을운동 R" pitchFamily="18" charset="-127"/>
              </a:rPr>
              <a:t>② Sample.txt </a:t>
            </a:r>
            <a:r>
              <a:rPr lang="ko-KR" altLang="en-US" sz="2000" b="1" dirty="0">
                <a:solidFill>
                  <a:schemeClr val="tx1"/>
                </a:solidFill>
                <a:latin typeface="1훈새마을운동 R" pitchFamily="18" charset="-127"/>
                <a:ea typeface="1훈새마을운동 R" pitchFamily="18" charset="-127"/>
              </a:rPr>
              <a:t>파일 열기 실패 시 오류 처리</a:t>
            </a:r>
            <a:endParaRPr lang="en-US" altLang="ko-KR" sz="2000" b="1" dirty="0">
              <a:solidFill>
                <a:schemeClr val="tx1"/>
              </a:solidFill>
              <a:latin typeface="1훈새마을운동 R" pitchFamily="18" charset="-127"/>
              <a:ea typeface="1훈새마을운동 R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1훈새마을운동 R" pitchFamily="18" charset="-127"/>
                <a:ea typeface="1훈새마을운동 R" pitchFamily="18" charset="-127"/>
              </a:rPr>
              <a:t>③</a:t>
            </a:r>
            <a:r>
              <a:rPr lang="en-US" altLang="ko-KR" sz="2000" b="1" dirty="0" err="1">
                <a:solidFill>
                  <a:schemeClr val="tx1"/>
                </a:solidFill>
                <a:latin typeface="1훈새마을운동 R" pitchFamily="18" charset="-127"/>
                <a:ea typeface="1훈새마을운동 R" pitchFamily="18" charset="-127"/>
              </a:rPr>
              <a:t>fgets</a:t>
            </a:r>
            <a:r>
              <a:rPr lang="en-US" altLang="ko-KR" sz="2000" b="1" dirty="0">
                <a:solidFill>
                  <a:schemeClr val="tx1"/>
                </a:solidFill>
                <a:latin typeface="1훈새마을운동 R" pitchFamily="18" charset="-127"/>
                <a:ea typeface="1훈새마을운동 R" pitchFamily="18" charset="-127"/>
              </a:rPr>
              <a:t>()</a:t>
            </a:r>
            <a:r>
              <a:rPr lang="ko-KR" altLang="en-US" sz="2000" b="1" dirty="0">
                <a:solidFill>
                  <a:schemeClr val="tx1"/>
                </a:solidFill>
                <a:latin typeface="1훈새마을운동 R" pitchFamily="18" charset="-127"/>
                <a:ea typeface="1훈새마을운동 R" pitchFamily="18" charset="-127"/>
              </a:rPr>
              <a:t>로 파일</a:t>
            </a:r>
            <a:r>
              <a:rPr lang="en-US" altLang="ko-KR" sz="2000" b="1" dirty="0">
                <a:solidFill>
                  <a:schemeClr val="tx1"/>
                </a:solidFill>
                <a:latin typeface="1훈새마을운동 R" pitchFamily="18" charset="-127"/>
                <a:ea typeface="1훈새마을운동 R" pitchFamily="18" charset="-127"/>
              </a:rPr>
              <a:t>(fp1)</a:t>
            </a:r>
            <a:r>
              <a:rPr lang="ko-KR" altLang="en-US" sz="2000" b="1" dirty="0">
                <a:solidFill>
                  <a:schemeClr val="tx1"/>
                </a:solidFill>
                <a:latin typeface="1훈새마을운동 R" pitchFamily="18" charset="-127"/>
                <a:ea typeface="1훈새마을운동 R" pitchFamily="18" charset="-127"/>
              </a:rPr>
              <a:t>을 읽어 </a:t>
            </a:r>
            <a:r>
              <a:rPr lang="en-US" altLang="ko-KR" sz="2000" b="1" dirty="0">
                <a:solidFill>
                  <a:schemeClr val="tx1"/>
                </a:solidFill>
                <a:latin typeface="1훈새마을운동 R" pitchFamily="18" charset="-127"/>
                <a:ea typeface="1훈새마을운동 R" pitchFamily="18" charset="-127"/>
              </a:rPr>
              <a:t>buffer</a:t>
            </a:r>
            <a:r>
              <a:rPr lang="ko-KR" altLang="en-US" sz="2000" b="1" dirty="0">
                <a:solidFill>
                  <a:schemeClr val="tx1"/>
                </a:solidFill>
                <a:latin typeface="1훈새마을운동 R" pitchFamily="18" charset="-127"/>
                <a:ea typeface="1훈새마을운동 R" pitchFamily="18" charset="-127"/>
              </a:rPr>
              <a:t>배열에 저장</a:t>
            </a:r>
            <a:endParaRPr lang="en-US" altLang="ko-KR" sz="2000" b="1" dirty="0">
              <a:solidFill>
                <a:schemeClr val="tx1"/>
              </a:solidFill>
              <a:latin typeface="1훈새마을운동 R" pitchFamily="18" charset="-127"/>
              <a:ea typeface="1훈새마을운동 R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1훈새마을운동 R" pitchFamily="18" charset="-127"/>
                <a:ea typeface="1훈새마을운동 R" pitchFamily="18" charset="-127"/>
              </a:rPr>
              <a:t>④ buffer</a:t>
            </a:r>
            <a:r>
              <a:rPr lang="ko-KR" altLang="en-US" sz="2000" b="1" dirty="0">
                <a:solidFill>
                  <a:schemeClr val="tx1"/>
                </a:solidFill>
                <a:latin typeface="1훈새마을운동 R" pitchFamily="18" charset="-127"/>
                <a:ea typeface="1훈새마을운동 R" pitchFamily="18" charset="-127"/>
              </a:rPr>
              <a:t>을 토큰으로 분리하여 콘솔에 출력하기</a:t>
            </a:r>
            <a:endParaRPr lang="en-US" altLang="ko-KR" sz="2000" b="1" dirty="0">
              <a:solidFill>
                <a:schemeClr val="tx1"/>
              </a:solidFill>
              <a:latin typeface="1훈새마을운동 R" pitchFamily="18" charset="-127"/>
              <a:ea typeface="1훈새마을운동 R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1훈새마을운동 R" pitchFamily="18" charset="-127"/>
                <a:ea typeface="1훈새마을운동 R" pitchFamily="18" charset="-127"/>
              </a:rPr>
              <a:t>(</a:t>
            </a:r>
            <a:r>
              <a:rPr lang="ko-KR" altLang="en-US" sz="2000" b="1" dirty="0">
                <a:solidFill>
                  <a:schemeClr val="tx1"/>
                </a:solidFill>
                <a:latin typeface="1훈새마을운동 R" pitchFamily="18" charset="-127"/>
                <a:ea typeface="1훈새마을운동 R" pitchFamily="18" charset="-127"/>
              </a:rPr>
              <a:t>이때</a:t>
            </a:r>
            <a:r>
              <a:rPr lang="en-US" altLang="ko-KR" sz="2000" b="1" dirty="0">
                <a:solidFill>
                  <a:schemeClr val="tx1"/>
                </a:solidFill>
                <a:latin typeface="1훈새마을운동 R" pitchFamily="18" charset="-127"/>
                <a:ea typeface="1훈새마을운동 R" pitchFamily="18" charset="-127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latin typeface="1훈새마을운동 R" pitchFamily="18" charset="-127"/>
                <a:ea typeface="1훈새마을운동 R" pitchFamily="18" charset="-127"/>
              </a:rPr>
              <a:t> </a:t>
            </a:r>
            <a:r>
              <a:rPr lang="ko-KR" altLang="en-US" sz="2000" b="1" dirty="0" err="1">
                <a:solidFill>
                  <a:schemeClr val="tx1"/>
                </a:solidFill>
                <a:latin typeface="1훈새마을운동 R" pitchFamily="18" charset="-127"/>
                <a:ea typeface="1훈새마을운동 R" pitchFamily="18" charset="-127"/>
              </a:rPr>
              <a:t>분리자는</a:t>
            </a:r>
            <a:r>
              <a:rPr lang="ko-KR" altLang="en-US" sz="2000" b="1" dirty="0">
                <a:solidFill>
                  <a:schemeClr val="tx1"/>
                </a:solidFill>
                <a:latin typeface="1훈새마을운동 R" pitchFamily="18" charset="-127"/>
                <a:ea typeface="1훈새마을운동 R" pitchFamily="18" charset="-127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1훈새마을운동 R" pitchFamily="18" charset="-127"/>
                <a:ea typeface="1훈새마을운동 R" pitchFamily="18" charset="-127"/>
              </a:rPr>
              <a:t>“  ”</a:t>
            </a:r>
            <a:r>
              <a:rPr lang="ko-KR" altLang="en-US" sz="2000" b="1" dirty="0">
                <a:solidFill>
                  <a:schemeClr val="tx1"/>
                </a:solidFill>
                <a:latin typeface="1훈새마을운동 R" pitchFamily="18" charset="-127"/>
                <a:ea typeface="1훈새마을운동 R" pitchFamily="18" charset="-127"/>
              </a:rPr>
              <a:t>로 한다</a:t>
            </a:r>
            <a:r>
              <a:rPr lang="en-US" altLang="ko-KR" sz="2000" b="1" dirty="0">
                <a:solidFill>
                  <a:schemeClr val="tx1"/>
                </a:solidFill>
                <a:latin typeface="1훈새마을운동 R" pitchFamily="18" charset="-127"/>
                <a:ea typeface="1훈새마을운동 R" pitchFamily="18" charset="-127"/>
              </a:rPr>
              <a:t>)</a:t>
            </a:r>
            <a:endParaRPr lang="ko-KR" altLang="en-US" sz="2000" b="1" dirty="0">
              <a:solidFill>
                <a:schemeClr val="tx1"/>
              </a:solidFill>
              <a:latin typeface="1훈새마을운동 R" pitchFamily="18" charset="-127"/>
              <a:ea typeface="1훈새마을운동 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885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2944" y="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그럴 줄 알고 준비한 </a:t>
            </a:r>
            <a:r>
              <a:rPr lang="en-US" altLang="ko-KR" dirty="0">
                <a:solidFill>
                  <a:schemeClr val="bg1"/>
                </a:solidFill>
              </a:rPr>
              <a:t>HINT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C3FA00-6FD6-4F44-80C5-A29BF5234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84" y="1325563"/>
            <a:ext cx="9085051" cy="53197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D60721B-8B0A-4DA1-AF55-BAF24562B7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5"/>
          <a:stretch/>
        </p:blipFill>
        <p:spPr>
          <a:xfrm>
            <a:off x="7554928" y="3536316"/>
            <a:ext cx="4147488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34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1005205"/>
            <a:ext cx="178308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정답</a:t>
            </a:r>
            <a:r>
              <a:rPr lang="en-US" altLang="ko-KR" dirty="0">
                <a:solidFill>
                  <a:schemeClr val="bg1"/>
                </a:solidFill>
              </a:rPr>
              <a:t>!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F78C70-55A8-46E1-A98F-4ABD1170E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194" y="43929"/>
            <a:ext cx="6922806" cy="681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93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형식화된 파일 입출력이란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데이터를 </a:t>
            </a:r>
            <a:r>
              <a:rPr lang="ko-KR" altLang="en-US" dirty="0">
                <a:solidFill>
                  <a:schemeClr val="accent4"/>
                </a:solidFill>
              </a:rPr>
              <a:t>정해진 형식</a:t>
            </a:r>
            <a:r>
              <a:rPr lang="ko-KR" altLang="en-US" dirty="0">
                <a:solidFill>
                  <a:schemeClr val="bg1"/>
                </a:solidFill>
              </a:rPr>
              <a:t>으로 파일에 기록하거나 읽음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출력의 대상이 화면이 아니고 </a:t>
            </a:r>
            <a:r>
              <a:rPr lang="ko-KR" altLang="en-US" dirty="0">
                <a:solidFill>
                  <a:schemeClr val="accent4"/>
                </a:solidFill>
              </a:rPr>
              <a:t>파일</a:t>
            </a:r>
            <a:r>
              <a:rPr lang="en-US" altLang="ko-KR" dirty="0">
                <a:solidFill>
                  <a:schemeClr val="accent4"/>
                </a:solidFill>
              </a:rPr>
              <a:t>!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solidFill>
                  <a:schemeClr val="accent4"/>
                </a:solidFill>
              </a:rPr>
              <a:t>fprintf</a:t>
            </a:r>
            <a:r>
              <a:rPr lang="en-US" altLang="ko-KR" dirty="0">
                <a:solidFill>
                  <a:schemeClr val="accent4"/>
                </a:solidFill>
              </a:rPr>
              <a:t>(FILE *</a:t>
            </a:r>
            <a:r>
              <a:rPr lang="en-US" altLang="ko-KR" dirty="0" err="1">
                <a:solidFill>
                  <a:schemeClr val="accent4"/>
                </a:solidFill>
              </a:rPr>
              <a:t>fp</a:t>
            </a:r>
            <a:r>
              <a:rPr lang="en-US" altLang="ko-KR" dirty="0">
                <a:solidFill>
                  <a:schemeClr val="accent4"/>
                </a:solidFill>
              </a:rPr>
              <a:t>, “</a:t>
            </a:r>
            <a:r>
              <a:rPr lang="ko-KR" altLang="en-US" dirty="0">
                <a:solidFill>
                  <a:schemeClr val="accent4"/>
                </a:solidFill>
              </a:rPr>
              <a:t>형식지정자</a:t>
            </a:r>
            <a:r>
              <a:rPr lang="en-US" altLang="ko-KR" dirty="0">
                <a:solidFill>
                  <a:schemeClr val="accent4"/>
                </a:solidFill>
              </a:rPr>
              <a:t>”, </a:t>
            </a:r>
            <a:r>
              <a:rPr lang="ko-KR" altLang="en-US" dirty="0" err="1">
                <a:solidFill>
                  <a:schemeClr val="accent4"/>
                </a:solidFill>
              </a:rPr>
              <a:t>변수명</a:t>
            </a:r>
            <a:r>
              <a:rPr lang="en-US" altLang="ko-KR" dirty="0">
                <a:solidFill>
                  <a:schemeClr val="accent4"/>
                </a:solidFill>
              </a:rPr>
              <a:t>)</a:t>
            </a:r>
            <a:r>
              <a:rPr lang="ko-KR" altLang="en-US" dirty="0">
                <a:solidFill>
                  <a:schemeClr val="accent4"/>
                </a:solidFill>
              </a:rPr>
              <a:t> </a:t>
            </a:r>
            <a:endParaRPr lang="en-US" altLang="ko-KR" dirty="0">
              <a:solidFill>
                <a:schemeClr val="accent4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chemeClr val="bg1"/>
                </a:solidFill>
              </a:rPr>
              <a:t> : </a:t>
            </a:r>
            <a:r>
              <a:rPr lang="ko-KR" altLang="en-US" dirty="0">
                <a:solidFill>
                  <a:schemeClr val="bg1"/>
                </a:solidFill>
              </a:rPr>
              <a:t>정해진 형식의 변수를 파일 </a:t>
            </a:r>
            <a:r>
              <a:rPr lang="en-US" altLang="ko-KR" dirty="0" err="1">
                <a:solidFill>
                  <a:schemeClr val="bg1"/>
                </a:solidFill>
              </a:rPr>
              <a:t>fp</a:t>
            </a:r>
            <a:r>
              <a:rPr lang="ko-KR" altLang="en-US" dirty="0">
                <a:solidFill>
                  <a:schemeClr val="bg1"/>
                </a:solidFill>
              </a:rPr>
              <a:t>에 저장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출력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solidFill>
                  <a:schemeClr val="accent4"/>
                </a:solidFill>
              </a:rPr>
              <a:t>fscanf</a:t>
            </a:r>
            <a:r>
              <a:rPr lang="en-US" altLang="ko-KR" dirty="0">
                <a:solidFill>
                  <a:schemeClr val="accent4"/>
                </a:solidFill>
              </a:rPr>
              <a:t>(FILE *</a:t>
            </a:r>
            <a:r>
              <a:rPr lang="en-US" altLang="ko-KR" dirty="0" err="1">
                <a:solidFill>
                  <a:schemeClr val="accent4"/>
                </a:solidFill>
              </a:rPr>
              <a:t>fp</a:t>
            </a:r>
            <a:r>
              <a:rPr lang="en-US" altLang="ko-KR" dirty="0">
                <a:solidFill>
                  <a:schemeClr val="accent4"/>
                </a:solidFill>
              </a:rPr>
              <a:t>, “</a:t>
            </a:r>
            <a:r>
              <a:rPr lang="ko-KR" altLang="en-US" dirty="0">
                <a:solidFill>
                  <a:schemeClr val="accent4"/>
                </a:solidFill>
              </a:rPr>
              <a:t>형식지정자</a:t>
            </a:r>
            <a:r>
              <a:rPr lang="en-US" altLang="ko-KR" dirty="0">
                <a:solidFill>
                  <a:schemeClr val="accent4"/>
                </a:solidFill>
              </a:rPr>
              <a:t>“, </a:t>
            </a:r>
            <a:r>
              <a:rPr lang="ko-KR" altLang="en-US" dirty="0" err="1">
                <a:solidFill>
                  <a:schemeClr val="accent4"/>
                </a:solidFill>
              </a:rPr>
              <a:t>변수명</a:t>
            </a:r>
            <a:r>
              <a:rPr lang="en-US" altLang="ko-KR" dirty="0">
                <a:solidFill>
                  <a:schemeClr val="accent4"/>
                </a:solidFill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chemeClr val="bg1"/>
                </a:solidFill>
              </a:rPr>
              <a:t> :</a:t>
            </a:r>
            <a:r>
              <a:rPr lang="ko-KR" altLang="en-US" dirty="0">
                <a:solidFill>
                  <a:schemeClr val="bg1"/>
                </a:solidFill>
              </a:rPr>
              <a:t> 파일</a:t>
            </a:r>
            <a:r>
              <a:rPr lang="en-US" altLang="ko-KR" dirty="0" err="1">
                <a:solidFill>
                  <a:schemeClr val="bg1"/>
                </a:solidFill>
              </a:rPr>
              <a:t>fp</a:t>
            </a:r>
            <a:r>
              <a:rPr lang="ko-KR" altLang="en-US" dirty="0">
                <a:solidFill>
                  <a:schemeClr val="bg1"/>
                </a:solidFill>
              </a:rPr>
              <a:t>에서 정해진 형식에 맞게 변수에 저장 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100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" y="1691640"/>
            <a:ext cx="321564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형식화된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파일 입출력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8AB687-CF77-41DF-BF44-5243AFABB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040" y="293931"/>
            <a:ext cx="8499201" cy="627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88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형식화된 파일 입출력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8F150E-1946-4987-B0C3-FEFC8EB3B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2" y="1396920"/>
            <a:ext cx="6689408" cy="54610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620E56F-2BE6-4A1B-B508-210CB2C1E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891" y="1203960"/>
            <a:ext cx="7957043" cy="16154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AFAB43-B734-4AD4-9E17-372AA7C32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391" y="4127460"/>
            <a:ext cx="5454041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64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148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이진 파일이란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9808" y="135271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텍스트 파일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모든 정보가 문자열로 변환되어서 파일에 기록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accent4"/>
                </a:solidFill>
              </a:rPr>
              <a:t>이진 파일 </a:t>
            </a:r>
            <a:r>
              <a:rPr lang="en-US" altLang="ko-KR" dirty="0">
                <a:solidFill>
                  <a:schemeClr val="accent4"/>
                </a:solidFill>
              </a:rPr>
              <a:t>: </a:t>
            </a:r>
            <a:r>
              <a:rPr lang="ko-KR" altLang="en-US" dirty="0">
                <a:solidFill>
                  <a:schemeClr val="accent4"/>
                </a:solidFill>
              </a:rPr>
              <a:t>데이터가 직접 저장되어 있는 파일</a:t>
            </a:r>
            <a:r>
              <a:rPr lang="en-US" altLang="ko-KR" dirty="0">
                <a:solidFill>
                  <a:schemeClr val="accent4"/>
                </a:solidFill>
              </a:rPr>
              <a:t>(</a:t>
            </a:r>
            <a:r>
              <a:rPr lang="ko-KR" altLang="en-US" dirty="0">
                <a:solidFill>
                  <a:schemeClr val="accent4"/>
                </a:solidFill>
              </a:rPr>
              <a:t>컴퓨터용</a:t>
            </a:r>
            <a:r>
              <a:rPr lang="en-US" altLang="ko-KR" dirty="0">
                <a:solidFill>
                  <a:schemeClr val="accent4"/>
                </a:solidFill>
              </a:rPr>
              <a:t>)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altLang="ko-KR" dirty="0" err="1">
                <a:solidFill>
                  <a:schemeClr val="accent4"/>
                </a:solidFill>
              </a:rPr>
              <a:t>fwrite</a:t>
            </a:r>
            <a:r>
              <a:rPr lang="en-US" altLang="ko-KR" dirty="0">
                <a:solidFill>
                  <a:schemeClr val="accent4"/>
                </a:solidFill>
              </a:rPr>
              <a:t>(buffer, </a:t>
            </a:r>
            <a:r>
              <a:rPr lang="en-US" altLang="ko-KR" dirty="0" err="1">
                <a:solidFill>
                  <a:schemeClr val="accent4"/>
                </a:solidFill>
              </a:rPr>
              <a:t>sizeof</a:t>
            </a:r>
            <a:r>
              <a:rPr lang="en-US" altLang="ko-KR" dirty="0">
                <a:solidFill>
                  <a:schemeClr val="accent4"/>
                </a:solidFill>
              </a:rPr>
              <a:t>(int), SIZE, </a:t>
            </a:r>
            <a:r>
              <a:rPr lang="en-US" altLang="ko-KR" dirty="0" err="1">
                <a:solidFill>
                  <a:schemeClr val="accent4"/>
                </a:solidFill>
              </a:rPr>
              <a:t>fp</a:t>
            </a:r>
            <a:r>
              <a:rPr lang="en-US" altLang="ko-KR" dirty="0">
                <a:solidFill>
                  <a:schemeClr val="accent4"/>
                </a:solidFill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bg1"/>
                </a:solidFill>
              </a:rPr>
              <a:t>  : buffer = </a:t>
            </a:r>
            <a:r>
              <a:rPr lang="ko-KR" altLang="en-US" dirty="0">
                <a:solidFill>
                  <a:schemeClr val="bg1"/>
                </a:solidFill>
              </a:rPr>
              <a:t>파일에 기록할 데이터의 시작주소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bg1"/>
                </a:solidFill>
              </a:rPr>
              <a:t>  : </a:t>
            </a:r>
            <a:r>
              <a:rPr lang="en-US" altLang="ko-KR" dirty="0" err="1">
                <a:solidFill>
                  <a:schemeClr val="bg1"/>
                </a:solidFill>
              </a:rPr>
              <a:t>sizeof</a:t>
            </a:r>
            <a:r>
              <a:rPr lang="en-US" altLang="ko-KR" dirty="0">
                <a:solidFill>
                  <a:schemeClr val="bg1"/>
                </a:solidFill>
              </a:rPr>
              <a:t>(int) = </a:t>
            </a:r>
            <a:r>
              <a:rPr lang="ko-KR" altLang="en-US" dirty="0">
                <a:solidFill>
                  <a:schemeClr val="bg1"/>
                </a:solidFill>
              </a:rPr>
              <a:t>저장되는 항목의 크기 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bg1"/>
                </a:solidFill>
              </a:rPr>
              <a:t>  : SIZE = </a:t>
            </a:r>
            <a:r>
              <a:rPr lang="ko-KR" altLang="en-US" dirty="0">
                <a:solidFill>
                  <a:schemeClr val="bg1"/>
                </a:solidFill>
              </a:rPr>
              <a:t>파일에 기록되는 항목의 개수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en-US" altLang="ko-KR" dirty="0" err="1">
                <a:solidFill>
                  <a:schemeClr val="accent4"/>
                </a:solidFill>
              </a:rPr>
              <a:t>fread</a:t>
            </a:r>
            <a:r>
              <a:rPr lang="en-US" altLang="ko-KR" dirty="0">
                <a:solidFill>
                  <a:schemeClr val="accent4"/>
                </a:solidFill>
              </a:rPr>
              <a:t>(buffer, </a:t>
            </a:r>
            <a:r>
              <a:rPr lang="en-US" altLang="ko-KR" dirty="0" err="1">
                <a:solidFill>
                  <a:schemeClr val="accent4"/>
                </a:solidFill>
              </a:rPr>
              <a:t>sizeof</a:t>
            </a:r>
            <a:r>
              <a:rPr lang="en-US" altLang="ko-KR" dirty="0">
                <a:solidFill>
                  <a:schemeClr val="accent4"/>
                </a:solidFill>
              </a:rPr>
              <a:t>(int), SIZE, </a:t>
            </a:r>
            <a:r>
              <a:rPr lang="en-US" altLang="ko-KR" dirty="0" err="1">
                <a:solidFill>
                  <a:schemeClr val="accent4"/>
                </a:solidFill>
              </a:rPr>
              <a:t>fp</a:t>
            </a:r>
            <a:r>
              <a:rPr lang="en-US" altLang="ko-KR" dirty="0">
                <a:solidFill>
                  <a:schemeClr val="accent4"/>
                </a:solidFill>
              </a:rPr>
              <a:t>)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D5DFCB-4526-44B6-868D-ABB0661EF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080" y="4618179"/>
            <a:ext cx="2598192" cy="223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6D5147D-7553-4439-9E26-9D458C82A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845" y="4968241"/>
            <a:ext cx="2610029" cy="186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연결선: 구부러짐 4">
            <a:extLst>
              <a:ext uri="{FF2B5EF4-FFF2-40B4-BE49-F238E27FC236}">
                <a16:creationId xmlns:a16="http://schemas.microsoft.com/office/drawing/2014/main" id="{E82D0288-0E47-4E4B-AE8C-B19A4E8C2F24}"/>
              </a:ext>
            </a:extLst>
          </p:cNvPr>
          <p:cNvCxnSpPr>
            <a:cxnSpLocks/>
          </p:cNvCxnSpPr>
          <p:nvPr/>
        </p:nvCxnSpPr>
        <p:spPr>
          <a:xfrm rot="5400000">
            <a:off x="7791453" y="4476752"/>
            <a:ext cx="533397" cy="449579"/>
          </a:xfrm>
          <a:prstGeom prst="curvedConnector3">
            <a:avLst>
              <a:gd name="adj1" fmla="val 31429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7DC4EB-558C-4FB9-B324-257FB6E24AB4}"/>
              </a:ext>
            </a:extLst>
          </p:cNvPr>
          <p:cNvSpPr txBox="1"/>
          <p:nvPr/>
        </p:nvSpPr>
        <p:spPr>
          <a:xfrm>
            <a:off x="8143550" y="3779330"/>
            <a:ext cx="2346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이진 파일을 텍스트로 읽었을 때</a:t>
            </a:r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9D52A072-8939-4F41-89C6-718BC016DA5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354259" y="4137131"/>
            <a:ext cx="533167" cy="392202"/>
          </a:xfrm>
          <a:prstGeom prst="curvedConnector3">
            <a:avLst>
              <a:gd name="adj1" fmla="val 39995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BA7734E-7432-4E27-8A6A-E9C7E2500268}"/>
              </a:ext>
            </a:extLst>
          </p:cNvPr>
          <p:cNvSpPr txBox="1"/>
          <p:nvPr/>
        </p:nvSpPr>
        <p:spPr>
          <a:xfrm>
            <a:off x="10838115" y="3695285"/>
            <a:ext cx="172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이진 파일</a:t>
            </a:r>
          </a:p>
        </p:txBody>
      </p:sp>
    </p:spTree>
    <p:extLst>
      <p:ext uri="{BB962C8B-B14F-4D97-AF65-F5344CB8AC3E}">
        <p14:creationId xmlns:p14="http://schemas.microsoft.com/office/powerpoint/2010/main" val="1173791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69430" y="13445"/>
            <a:ext cx="480822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이진 파일 입출력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196526-9A79-4D48-B9DB-EF9AE3453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460" y="1325563"/>
            <a:ext cx="8778240" cy="5518992"/>
          </a:xfrm>
          <a:prstGeom prst="rect">
            <a:avLst/>
          </a:prstGeom>
        </p:spPr>
      </p:pic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1E4B2508-63EE-4D27-8B1A-EF62FD82E49F}"/>
              </a:ext>
            </a:extLst>
          </p:cNvPr>
          <p:cNvCxnSpPr>
            <a:cxnSpLocks/>
          </p:cNvCxnSpPr>
          <p:nvPr/>
        </p:nvCxnSpPr>
        <p:spPr>
          <a:xfrm rot="10800000">
            <a:off x="2628900" y="3939540"/>
            <a:ext cx="4876800" cy="541020"/>
          </a:xfrm>
          <a:prstGeom prst="bentConnector3">
            <a:avLst>
              <a:gd name="adj1" fmla="val 83594"/>
            </a:avLst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10C9B44-60EA-4AD3-A1CD-236863CCEAD5}"/>
              </a:ext>
            </a:extLst>
          </p:cNvPr>
          <p:cNvSpPr txBox="1"/>
          <p:nvPr/>
        </p:nvSpPr>
        <p:spPr>
          <a:xfrm>
            <a:off x="220980" y="3327873"/>
            <a:ext cx="2552699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accent4"/>
                </a:solidFill>
              </a:rPr>
              <a:t>buffer</a:t>
            </a:r>
            <a:r>
              <a:rPr lang="ko-KR" altLang="en-US" sz="1600" dirty="0">
                <a:solidFill>
                  <a:schemeClr val="accent4"/>
                </a:solidFill>
              </a:rPr>
              <a:t>에서 데이터 하나 당 </a:t>
            </a:r>
            <a:r>
              <a:rPr lang="en-US" altLang="ko-KR" sz="1600" dirty="0">
                <a:solidFill>
                  <a:schemeClr val="accent4"/>
                </a:solidFill>
              </a:rPr>
              <a:t>int</a:t>
            </a:r>
            <a:r>
              <a:rPr lang="ko-KR" altLang="en-US" sz="1600" dirty="0">
                <a:solidFill>
                  <a:schemeClr val="accent4"/>
                </a:solidFill>
              </a:rPr>
              <a:t>크기로 </a:t>
            </a:r>
            <a:r>
              <a:rPr lang="en-US" altLang="ko-KR" sz="1600" dirty="0">
                <a:solidFill>
                  <a:schemeClr val="accent4"/>
                </a:solidFill>
              </a:rPr>
              <a:t>SIZE </a:t>
            </a:r>
            <a:r>
              <a:rPr lang="ko-KR" altLang="en-US" sz="1600" dirty="0">
                <a:solidFill>
                  <a:schemeClr val="accent4"/>
                </a:solidFill>
              </a:rPr>
              <a:t>개수만큼 받아와서 </a:t>
            </a:r>
            <a:r>
              <a:rPr lang="en-US" altLang="ko-KR" sz="1600" dirty="0" err="1">
                <a:solidFill>
                  <a:schemeClr val="accent4"/>
                </a:solidFill>
              </a:rPr>
              <a:t>fp</a:t>
            </a:r>
            <a:r>
              <a:rPr lang="ko-KR" altLang="en-US" sz="1600" dirty="0">
                <a:solidFill>
                  <a:schemeClr val="accent4"/>
                </a:solidFill>
              </a:rPr>
              <a:t>에 저장</a:t>
            </a:r>
            <a:r>
              <a:rPr lang="en-US" altLang="ko-KR" sz="1600" dirty="0">
                <a:solidFill>
                  <a:schemeClr val="accent4"/>
                </a:solidFill>
              </a:rPr>
              <a:t>. 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037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6780" y="0"/>
            <a:ext cx="5753100" cy="1325563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</a:rPr>
              <a:t>fseek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  <a:r>
              <a:rPr lang="ko-KR" altLang="en-US" dirty="0">
                <a:solidFill>
                  <a:schemeClr val="bg1"/>
                </a:solidFill>
              </a:rPr>
              <a:t>을 사용해보자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0D8950-066C-4271-BD4A-010F946D1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660" y="1282337"/>
            <a:ext cx="5129213" cy="55756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B0EFD07-D4C4-4AED-9E52-8FDDBCD62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512" y="3101612"/>
            <a:ext cx="4829175" cy="16573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17A910-2BE5-468A-926C-69AA6D3CF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512" y="1101362"/>
            <a:ext cx="4829175" cy="1733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7FFFAE-BB12-4B0E-A1B6-952AFFF7C60C}"/>
              </a:ext>
            </a:extLst>
          </p:cNvPr>
          <p:cNvSpPr txBox="1"/>
          <p:nvPr/>
        </p:nvSpPr>
        <p:spPr>
          <a:xfrm>
            <a:off x="7437120" y="4937760"/>
            <a:ext cx="4587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SEEK_SET : </a:t>
            </a:r>
            <a:r>
              <a:rPr lang="ko-KR" altLang="en-US" sz="2400" dirty="0">
                <a:solidFill>
                  <a:schemeClr val="bg1"/>
                </a:solidFill>
              </a:rPr>
              <a:t>파일의 시작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SEET_CUR : </a:t>
            </a:r>
            <a:r>
              <a:rPr lang="ko-KR" altLang="en-US" sz="2400" dirty="0">
                <a:solidFill>
                  <a:schemeClr val="bg1"/>
                </a:solidFill>
              </a:rPr>
              <a:t>현재 위치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SEEK_END : </a:t>
            </a:r>
            <a:r>
              <a:rPr lang="ko-KR" altLang="en-US" sz="2400" dirty="0">
                <a:solidFill>
                  <a:schemeClr val="bg1"/>
                </a:solidFill>
              </a:rPr>
              <a:t>파일의 끝 </a:t>
            </a:r>
          </a:p>
        </p:txBody>
      </p:sp>
    </p:spTree>
    <p:extLst>
      <p:ext uri="{BB962C8B-B14F-4D97-AF65-F5344CB8AC3E}">
        <p14:creationId xmlns:p14="http://schemas.microsoft.com/office/powerpoint/2010/main" val="50350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026041" y="1576458"/>
            <a:ext cx="6278217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이중 포인터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복습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093" y="0"/>
            <a:ext cx="72441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455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1496" y="70341"/>
            <a:ext cx="8798169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파일에 있는 문자열을 비교해보자</a:t>
            </a:r>
            <a:r>
              <a:rPr lang="en-US" altLang="ko-KR" dirty="0">
                <a:solidFill>
                  <a:schemeClr val="bg1"/>
                </a:solidFill>
              </a:rPr>
              <a:t>!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45A8E0-FF23-41F0-BD3A-16E373FC4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73" t="11549" r="8972" b="5525"/>
          <a:stretch/>
        </p:blipFill>
        <p:spPr>
          <a:xfrm>
            <a:off x="1609969" y="1411531"/>
            <a:ext cx="8461225" cy="517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806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파일에 있는 문자열을 비교해보자</a:t>
            </a:r>
            <a:r>
              <a:rPr lang="en-US" altLang="ko-KR" dirty="0">
                <a:solidFill>
                  <a:schemeClr val="bg1"/>
                </a:solidFill>
              </a:rPr>
              <a:t>!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29396A-A60C-4FC5-9E14-91063B6DF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19" y="1192702"/>
            <a:ext cx="5980913" cy="56652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0C335A9-4C5B-4D7A-A4EE-F379F909F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771" y="1192702"/>
            <a:ext cx="6069110" cy="42592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01B3FB9-F931-4C49-9407-FBB9661568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0" r="39316" b="41819"/>
          <a:stretch/>
        </p:blipFill>
        <p:spPr>
          <a:xfrm>
            <a:off x="6541711" y="5242414"/>
            <a:ext cx="5250260" cy="1535115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5429EFBE-5419-4377-83BB-A104B1DB4751}"/>
              </a:ext>
            </a:extLst>
          </p:cNvPr>
          <p:cNvGrpSpPr/>
          <p:nvPr/>
        </p:nvGrpSpPr>
        <p:grpSpPr>
          <a:xfrm>
            <a:off x="6161032" y="1155944"/>
            <a:ext cx="5762652" cy="2643677"/>
            <a:chOff x="6226064" y="1163759"/>
            <a:chExt cx="5762652" cy="264367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53BE68-5A32-46DB-A5AB-A41A556A87AE}"/>
                </a:ext>
              </a:extLst>
            </p:cNvPr>
            <p:cNvSpPr/>
            <p:nvPr/>
          </p:nvSpPr>
          <p:spPr>
            <a:xfrm>
              <a:off x="6226064" y="1163759"/>
              <a:ext cx="5762652" cy="264367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A5F910C-B617-4ECC-BF6E-A2BE30FC2B5D}"/>
                </a:ext>
              </a:extLst>
            </p:cNvPr>
            <p:cNvSpPr txBox="1"/>
            <p:nvPr/>
          </p:nvSpPr>
          <p:spPr>
            <a:xfrm>
              <a:off x="6643364" y="1614231"/>
              <a:ext cx="4797988" cy="1682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dirty="0"/>
                <a:t>① </a:t>
              </a:r>
              <a:r>
                <a:rPr lang="en-US" altLang="ko-KR" sz="2400" dirty="0" err="1"/>
                <a:t>fgets</a:t>
              </a:r>
              <a:r>
                <a:rPr lang="en-US" altLang="ko-KR" sz="2400" dirty="0"/>
                <a:t>(), </a:t>
              </a:r>
              <a:r>
                <a:rPr lang="en-US" altLang="ko-KR" sz="2400" dirty="0" err="1"/>
                <a:t>strcmp</a:t>
              </a:r>
              <a:r>
                <a:rPr lang="en-US" altLang="ko-KR" sz="2400" dirty="0"/>
                <a:t>() </a:t>
              </a:r>
              <a:r>
                <a:rPr lang="ko-KR" altLang="en-US" sz="2400" dirty="0"/>
                <a:t>사용</a:t>
              </a:r>
              <a:endParaRPr lang="en-US" altLang="ko-KR" sz="2400" dirty="0"/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/>
                <a:t>②</a:t>
              </a:r>
              <a:r>
                <a:rPr lang="en-US" altLang="ko-KR" sz="2400" dirty="0"/>
                <a:t> </a:t>
              </a:r>
              <a:r>
                <a:rPr lang="en-US" altLang="ko-KR" sz="2400" dirty="0" err="1"/>
                <a:t>strcmp</a:t>
              </a:r>
              <a:r>
                <a:rPr lang="en-US" altLang="ko-KR" sz="2400" dirty="0"/>
                <a:t>(char *s1, char *s2)==0</a:t>
              </a:r>
              <a:r>
                <a:rPr lang="ko-KR" altLang="en-US" sz="2400" dirty="0"/>
                <a:t>이면 두 문자열이 같음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1905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정답</a:t>
            </a:r>
            <a:r>
              <a:rPr lang="en-US" altLang="ko-KR" dirty="0">
                <a:solidFill>
                  <a:schemeClr val="bg1"/>
                </a:solidFill>
              </a:rPr>
              <a:t>!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29396A-A60C-4FC5-9E14-91063B6DF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19" y="1192702"/>
            <a:ext cx="5980913" cy="56652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0C335A9-4C5B-4D7A-A4EE-F379F909F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771" y="1192702"/>
            <a:ext cx="6069110" cy="425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451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</a:rPr>
              <a:t>수 고 했 어 요</a:t>
            </a:r>
            <a:r>
              <a:rPr lang="en-US" altLang="ko-KR" sz="5400" dirty="0">
                <a:solidFill>
                  <a:schemeClr val="bg1"/>
                </a:solidFill>
              </a:rPr>
              <a:t>^0^ 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54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77930" y="922561"/>
            <a:ext cx="5264813" cy="1295022"/>
          </a:xfrm>
        </p:spPr>
        <p:txBody>
          <a:bodyPr>
            <a:normAutofit fontScale="90000"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>
                <a:solidFill>
                  <a:schemeClr val="bg1"/>
                </a:solidFill>
              </a:rPr>
              <a:t>함수 포인터를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사용해보자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5367" y="0"/>
            <a:ext cx="765196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5902" y="3544311"/>
            <a:ext cx="33571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- </a:t>
            </a:r>
            <a:r>
              <a:rPr lang="ko-KR" altLang="en-US" sz="2400" dirty="0">
                <a:solidFill>
                  <a:schemeClr val="bg1"/>
                </a:solidFill>
              </a:rPr>
              <a:t>함수 포인터 </a:t>
            </a:r>
            <a:r>
              <a:rPr lang="en-US" altLang="ko-KR" sz="2400" dirty="0">
                <a:solidFill>
                  <a:schemeClr val="bg1"/>
                </a:solidFill>
              </a:rPr>
              <a:t>: </a:t>
            </a:r>
            <a:r>
              <a:rPr lang="ko-KR" altLang="en-US" sz="2400" dirty="0">
                <a:solidFill>
                  <a:schemeClr val="bg1"/>
                </a:solidFill>
              </a:rPr>
              <a:t>함수를 가리키는 포인터</a:t>
            </a:r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accent4"/>
                </a:solidFill>
              </a:rPr>
              <a:t>※ </a:t>
            </a:r>
            <a:r>
              <a:rPr lang="ko-KR" altLang="en-US" sz="2400" dirty="0">
                <a:solidFill>
                  <a:schemeClr val="accent4"/>
                </a:solidFill>
              </a:rPr>
              <a:t>함수의 이름 </a:t>
            </a:r>
            <a:r>
              <a:rPr lang="en-US" altLang="ko-KR" sz="2400" dirty="0">
                <a:solidFill>
                  <a:schemeClr val="accent4"/>
                </a:solidFill>
              </a:rPr>
              <a:t>= </a:t>
            </a:r>
            <a:r>
              <a:rPr lang="ko-KR" altLang="en-US" sz="2400" dirty="0">
                <a:solidFill>
                  <a:schemeClr val="accent4"/>
                </a:solidFill>
              </a:rPr>
              <a:t>함수의 주소</a:t>
            </a:r>
          </a:p>
        </p:txBody>
      </p:sp>
    </p:spTree>
    <p:extLst>
      <p:ext uri="{BB962C8B-B14F-4D97-AF65-F5344CB8AC3E}">
        <p14:creationId xmlns:p14="http://schemas.microsoft.com/office/powerpoint/2010/main" val="537941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784" y="14578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다차원 배열과 포인터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1350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m = &amp;m[0] = &amp;m[0][0]</a:t>
            </a:r>
          </a:p>
          <a:p>
            <a:pPr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m[0] = 1</a:t>
            </a:r>
            <a:r>
              <a:rPr lang="ko-KR" altLang="en-US" dirty="0">
                <a:solidFill>
                  <a:schemeClr val="bg1"/>
                </a:solidFill>
              </a:rPr>
              <a:t>행의 </a:t>
            </a:r>
            <a:r>
              <a:rPr lang="ko-KR" altLang="en-US" dirty="0" err="1">
                <a:solidFill>
                  <a:schemeClr val="bg1"/>
                </a:solidFill>
              </a:rPr>
              <a:t>시작주소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/ m[1] = 2</a:t>
            </a:r>
            <a:r>
              <a:rPr lang="ko-KR" altLang="en-US" dirty="0">
                <a:solidFill>
                  <a:schemeClr val="bg1"/>
                </a:solidFill>
              </a:rPr>
              <a:t>행의 </a:t>
            </a:r>
            <a:r>
              <a:rPr lang="ko-KR" altLang="en-US" dirty="0" err="1">
                <a:solidFill>
                  <a:schemeClr val="bg1"/>
                </a:solidFill>
              </a:rPr>
              <a:t>시작주소</a:t>
            </a:r>
            <a:endParaRPr lang="ko-KR" altLang="en-US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m+1 = m[1]</a:t>
            </a:r>
          </a:p>
          <a:p>
            <a:pPr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m[0] + 1 = m[0][1]</a:t>
            </a:r>
          </a:p>
          <a:p>
            <a:pPr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&amp;m[0]+1 = m[1] / &amp;m[1][0]+1 = m[1][1]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700" y="4204740"/>
            <a:ext cx="553513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9933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97595" y="0"/>
            <a:ext cx="759681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파일을 생성해보자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 err="1">
                <a:solidFill>
                  <a:schemeClr val="bg1"/>
                </a:solidFill>
              </a:rPr>
              <a:t>fopen</a:t>
            </a:r>
            <a:r>
              <a:rPr lang="en-US" altLang="ko-KR" dirty="0">
                <a:solidFill>
                  <a:schemeClr val="bg1"/>
                </a:solidFill>
              </a:rPr>
              <a:t>())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711" y="1095375"/>
            <a:ext cx="8980578" cy="579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52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9030" y="-95415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파일의 위치는 어디일까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483136" y="2135972"/>
            <a:ext cx="7498816" cy="2626858"/>
            <a:chOff x="4427476" y="2255243"/>
            <a:chExt cx="7498816" cy="262685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27476" y="2255243"/>
              <a:ext cx="7498816" cy="2626858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6286830" y="4468632"/>
              <a:ext cx="1359673" cy="254442"/>
            </a:xfrm>
            <a:prstGeom prst="rect">
              <a:avLst/>
            </a:prstGeom>
            <a:noFill/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19" y="1057090"/>
            <a:ext cx="3471164" cy="5800910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3798283" y="3343828"/>
            <a:ext cx="924971" cy="679531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20202" y="1725433"/>
            <a:ext cx="1442499" cy="214685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05232" y="6416703"/>
            <a:ext cx="2178658" cy="262393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59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파일을 삭제해보자</a:t>
            </a:r>
            <a:r>
              <a:rPr lang="en-US" altLang="ko-KR" dirty="0">
                <a:solidFill>
                  <a:schemeClr val="bg1"/>
                </a:solidFill>
              </a:rPr>
              <a:t>(remove())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03" y="1325563"/>
            <a:ext cx="7568374" cy="55324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663" y="1134036"/>
            <a:ext cx="6014967" cy="217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009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파일에 문자를 입력해보자 </a:t>
            </a:r>
            <a:r>
              <a:rPr lang="en-US" altLang="ko-KR" sz="3600" dirty="0">
                <a:solidFill>
                  <a:schemeClr val="bg1"/>
                </a:solidFill>
              </a:rPr>
              <a:t>– </a:t>
            </a:r>
            <a:r>
              <a:rPr lang="ko-KR" altLang="en-US" sz="3600" dirty="0">
                <a:solidFill>
                  <a:schemeClr val="bg1"/>
                </a:solidFill>
              </a:rPr>
              <a:t>문자단위 입력</a:t>
            </a:r>
            <a:r>
              <a:rPr lang="en-US" altLang="ko-KR" sz="3600" dirty="0">
                <a:solidFill>
                  <a:schemeClr val="bg1"/>
                </a:solidFill>
              </a:rPr>
              <a:t>(</a:t>
            </a:r>
            <a:r>
              <a:rPr lang="en-US" altLang="ko-KR" sz="3600" dirty="0" err="1">
                <a:solidFill>
                  <a:schemeClr val="bg1"/>
                </a:solidFill>
              </a:rPr>
              <a:t>fputc</a:t>
            </a:r>
            <a:r>
              <a:rPr lang="en-US" altLang="ko-KR" sz="3600" dirty="0">
                <a:solidFill>
                  <a:schemeClr val="bg1"/>
                </a:solidFill>
              </a:rPr>
              <a:t>())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25563"/>
            <a:ext cx="6190480" cy="55324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01173" y="3104400"/>
            <a:ext cx="3904090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- </a:t>
            </a:r>
            <a:r>
              <a:rPr lang="en-US" altLang="ko-KR" sz="2800" dirty="0" err="1">
                <a:solidFill>
                  <a:schemeClr val="bg1"/>
                </a:solidFill>
              </a:rPr>
              <a:t>fputc</a:t>
            </a:r>
            <a:r>
              <a:rPr lang="en-US" altLang="ko-KR" sz="2800" dirty="0">
                <a:solidFill>
                  <a:schemeClr val="bg1"/>
                </a:solidFill>
              </a:rPr>
              <a:t>() : </a:t>
            </a:r>
            <a:r>
              <a:rPr lang="ko-KR" altLang="en-US" sz="2800" dirty="0">
                <a:solidFill>
                  <a:schemeClr val="accent4"/>
                </a:solidFill>
              </a:rPr>
              <a:t>문자 단위</a:t>
            </a:r>
            <a:r>
              <a:rPr lang="ko-KR" altLang="en-US" sz="2800" dirty="0">
                <a:solidFill>
                  <a:schemeClr val="bg1"/>
                </a:solidFill>
              </a:rPr>
              <a:t>로 파일에 입력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47137" y="4611757"/>
            <a:ext cx="1916265" cy="1375575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로 구부러진 화살표 6"/>
          <p:cNvSpPr/>
          <p:nvPr/>
        </p:nvSpPr>
        <p:spPr>
          <a:xfrm>
            <a:off x="2314641" y="4467741"/>
            <a:ext cx="720080" cy="288032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720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400" dirty="0">
                <a:solidFill>
                  <a:schemeClr val="bg1"/>
                </a:solidFill>
              </a:rPr>
              <a:t>파일에 문자를 출력해보자 </a:t>
            </a:r>
            <a:r>
              <a:rPr lang="en-US" altLang="ko-KR" sz="3400" dirty="0">
                <a:solidFill>
                  <a:schemeClr val="bg1"/>
                </a:solidFill>
              </a:rPr>
              <a:t>– </a:t>
            </a:r>
            <a:r>
              <a:rPr lang="ko-KR" altLang="en-US" sz="3400" dirty="0">
                <a:solidFill>
                  <a:schemeClr val="bg1"/>
                </a:solidFill>
              </a:rPr>
              <a:t>문자단위 출력</a:t>
            </a:r>
            <a:r>
              <a:rPr lang="en-US" altLang="ko-KR" sz="3400" dirty="0">
                <a:solidFill>
                  <a:schemeClr val="bg1"/>
                </a:solidFill>
              </a:rPr>
              <a:t>(</a:t>
            </a:r>
            <a:r>
              <a:rPr lang="en-US" altLang="ko-KR" sz="3400" dirty="0" err="1">
                <a:solidFill>
                  <a:schemeClr val="bg1"/>
                </a:solidFill>
              </a:rPr>
              <a:t>putchar</a:t>
            </a:r>
            <a:r>
              <a:rPr lang="en-US" altLang="ko-KR" sz="3400" dirty="0">
                <a:solidFill>
                  <a:schemeClr val="bg1"/>
                </a:solidFill>
              </a:rPr>
              <a:t>())</a:t>
            </a:r>
            <a:r>
              <a:rPr lang="ko-KR" altLang="en-US" sz="34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304" y="1260373"/>
            <a:ext cx="8774927" cy="559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99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460</Words>
  <Application>Microsoft Office PowerPoint</Application>
  <PresentationFormat>와이드스크린</PresentationFormat>
  <Paragraphs>61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1훈새마을운동 R</vt:lpstr>
      <vt:lpstr>Arial</vt:lpstr>
      <vt:lpstr>맑은 고딕</vt:lpstr>
      <vt:lpstr>Office 테마</vt:lpstr>
      <vt:lpstr>프로그램 디자인 실습</vt:lpstr>
      <vt:lpstr>이중 포인터  복습 </vt:lpstr>
      <vt:lpstr>함수 포인터를  사용해보자</vt:lpstr>
      <vt:lpstr>다차원 배열과 포인터</vt:lpstr>
      <vt:lpstr>파일을 생성해보자(fopen())</vt:lpstr>
      <vt:lpstr>파일의 위치는 어디일까?</vt:lpstr>
      <vt:lpstr>파일을 삭제해보자(remove())</vt:lpstr>
      <vt:lpstr>파일에 문자를 입력해보자 – 문자단위 입력(fputc())</vt:lpstr>
      <vt:lpstr>파일에 문자를 출력해보자 – 문자단위 출력(putchar()) </vt:lpstr>
      <vt:lpstr>파일을 출력해보자 – 문자열 단위 입출력(fgets(), fputs())</vt:lpstr>
      <vt:lpstr>해보자!</vt:lpstr>
      <vt:lpstr>그럴 줄 알고 준비한 HINT</vt:lpstr>
      <vt:lpstr>정답!</vt:lpstr>
      <vt:lpstr>형식화된 파일 입출력이란?</vt:lpstr>
      <vt:lpstr>형식화된 파일 입출력</vt:lpstr>
      <vt:lpstr>형식화된 파일 입출력</vt:lpstr>
      <vt:lpstr>이진 파일이란?</vt:lpstr>
      <vt:lpstr>이진 파일 입출력</vt:lpstr>
      <vt:lpstr>fseek()을 사용해보자</vt:lpstr>
      <vt:lpstr>파일에 있는 문자열을 비교해보자!</vt:lpstr>
      <vt:lpstr>파일에 있는 문자열을 비교해보자!</vt:lpstr>
      <vt:lpstr>정답!</vt:lpstr>
      <vt:lpstr>수 고 했 어 요^0^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프로그램 디자인 실습</dc:title>
  <dc:creator>DS</dc:creator>
  <cp:lastModifiedBy>YUJIN KIM</cp:lastModifiedBy>
  <cp:revision>28</cp:revision>
  <dcterms:created xsi:type="dcterms:W3CDTF">2019-11-12T08:53:45Z</dcterms:created>
  <dcterms:modified xsi:type="dcterms:W3CDTF">2019-11-16T13:24:22Z</dcterms:modified>
</cp:coreProperties>
</file>