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42" r:id="rId3"/>
    <p:sldId id="343" r:id="rId4"/>
    <p:sldId id="345" r:id="rId5"/>
    <p:sldId id="344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B"/>
    <a:srgbClr val="F1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 autoAdjust="0"/>
    <p:restoredTop sz="96582" autoAdjust="0"/>
  </p:normalViewPr>
  <p:slideViewPr>
    <p:cSldViewPr>
      <p:cViewPr>
        <p:scale>
          <a:sx n="75" d="100"/>
          <a:sy n="75" d="100"/>
        </p:scale>
        <p:origin x="270" y="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15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1F2E1E-6C42-445F-BA9C-40D122B50336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CA8585-5289-4261-8090-8279161013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6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5350BE-8273-47B8-AC82-9C20F07B5079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8504A9-FEE8-4B2D-AABC-AA20FAE5FD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01814-BEA2-4BB0-A338-D1B8A54C9D54}" type="slidenum">
              <a:rPr lang="en-US" altLang="ko-KR" smtClean="0"/>
              <a:pPr/>
              <a:t>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397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0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5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09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84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479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224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736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215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07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0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95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37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6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82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13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22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04A9-FEE8-4B2D-AABC-AA20FAE5FD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67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bg1"/>
                </a:solidFill>
                <a:latin typeface="Arial Black" pitchFamily="34" charset="0"/>
              </a:rPr>
              <a:t>3ds</a:t>
            </a:r>
            <a:r>
              <a:rPr lang="en-US" altLang="ko-KR" sz="4400" b="1" i="1" baseline="0" dirty="0" smtClean="0">
                <a:solidFill>
                  <a:schemeClr val="bg1"/>
                </a:solidFill>
                <a:latin typeface="Arial Black" pitchFamily="34" charset="0"/>
              </a:rPr>
              <a:t> MAX</a:t>
            </a:r>
            <a:endParaRPr lang="en-US" altLang="ko-KR" sz="4400" b="1" i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7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9" name="Picture 72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0104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 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3082" name="Rectangle 1034"/>
          <p:cNvSpPr>
            <a:spLocks noChangeArrowheads="1"/>
          </p:cNvSpPr>
          <p:nvPr/>
        </p:nvSpPr>
        <p:spPr bwMode="white">
          <a:xfrm>
            <a:off x="7696200" y="685800"/>
            <a:ext cx="1028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altLang="ko-K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1" name="Rectangle 1034"/>
          <p:cNvSpPr>
            <a:spLocks noChangeArrowheads="1"/>
          </p:cNvSpPr>
          <p:nvPr userDrawn="1"/>
        </p:nvSpPr>
        <p:spPr bwMode="white">
          <a:xfrm>
            <a:off x="7600950" y="5334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3ds MAX</a:t>
            </a: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8" name="Rectangle 1028"/>
          <p:cNvSpPr>
            <a:spLocks noChangeArrowheads="1"/>
          </p:cNvSpPr>
          <p:nvPr userDrawn="1"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19" name="Text Box 1036"/>
          <p:cNvSpPr txBox="1">
            <a:spLocks noChangeArrowheads="1"/>
          </p:cNvSpPr>
          <p:nvPr userDrawn="1"/>
        </p:nvSpPr>
        <p:spPr bwMode="auto">
          <a:xfrm>
            <a:off x="7686675" y="6561138"/>
            <a:ext cx="1447800" cy="274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ko-K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디지털 미디어학과</a:t>
            </a:r>
            <a:endParaRPr lang="en-US" altLang="ko-KR" sz="12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" name="Picture 72" descr="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6308725"/>
            <a:ext cx="1439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utodesk.com/3DSMAX/16/ENU/3ds-Max-Help/index.html?url=files/GUID-9254EEBB-0047-4EEF-A1E5-AFF5696C8994.htm,topicNumber=d30e4527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err="1" smtClean="0"/>
              <a:t>렌더링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Camera </a:t>
            </a:r>
            <a:r>
              <a:rPr lang="en-US" altLang="ko-KR" sz="2400" dirty="0" smtClean="0"/>
              <a:t>and Sky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Lights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mr</a:t>
            </a:r>
            <a:r>
              <a:rPr lang="en-US" altLang="ko-KR" sz="2800" dirty="0" smtClean="0"/>
              <a:t> Sky Portal </a:t>
            </a:r>
            <a:r>
              <a:rPr lang="ko-KR" altLang="en-US" sz="2800" dirty="0" smtClean="0"/>
              <a:t>실습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err="1" smtClean="0">
                <a:latin typeface="+mn-ea"/>
              </a:rPr>
              <a:t>mr</a:t>
            </a:r>
            <a:r>
              <a:rPr lang="en-US" altLang="ko-KR" sz="2000" kern="0" dirty="0" smtClean="0">
                <a:latin typeface="+mn-ea"/>
              </a:rPr>
              <a:t> Sky Portal</a:t>
            </a:r>
            <a:r>
              <a:rPr lang="ko-KR" altLang="en-US" sz="2000" kern="0" dirty="0" smtClean="0">
                <a:latin typeface="+mn-ea"/>
              </a:rPr>
              <a:t>의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방향 확인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err="1" smtClean="0">
                <a:latin typeface="+mn-ea"/>
              </a:rPr>
              <a:t>mr</a:t>
            </a:r>
            <a:r>
              <a:rPr lang="en-US" altLang="ko-KR" sz="1600" kern="0" dirty="0" smtClean="0">
                <a:latin typeface="+mn-ea"/>
              </a:rPr>
              <a:t> Sky Portal</a:t>
            </a:r>
            <a:r>
              <a:rPr lang="ko-KR" altLang="en-US" sz="1600" kern="0" dirty="0" smtClean="0">
                <a:latin typeface="+mn-ea"/>
              </a:rPr>
              <a:t>의 방향이 방 안쪽으로 향하는지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그렇지 않으면 </a:t>
            </a:r>
            <a:r>
              <a:rPr lang="en-US" altLang="ko-KR" sz="1600" kern="0" dirty="0" err="1">
                <a:latin typeface="+mn-ea"/>
              </a:rPr>
              <a:t>mr</a:t>
            </a:r>
            <a:r>
              <a:rPr lang="en-US" altLang="ko-KR" sz="1600" kern="0" dirty="0">
                <a:latin typeface="+mn-ea"/>
              </a:rPr>
              <a:t> Sky </a:t>
            </a:r>
            <a:r>
              <a:rPr lang="en-US" altLang="ko-KR" sz="1600" kern="0" dirty="0" smtClean="0">
                <a:latin typeface="+mn-ea"/>
              </a:rPr>
              <a:t>Portal</a:t>
            </a:r>
            <a:r>
              <a:rPr lang="ko-KR" altLang="en-US" sz="1600" kern="0" dirty="0" smtClean="0">
                <a:latin typeface="+mn-ea"/>
              </a:rPr>
              <a:t>을 선택한 상태에서 </a:t>
            </a:r>
            <a:r>
              <a:rPr lang="en-US" altLang="ko-KR" sz="1600" kern="0" dirty="0" smtClean="0">
                <a:latin typeface="+mn-ea"/>
              </a:rPr>
              <a:t>Modifier Stack</a:t>
            </a:r>
            <a:r>
              <a:rPr lang="ko-KR" altLang="en-US" sz="1600" kern="0" dirty="0" smtClean="0">
                <a:latin typeface="+mn-ea"/>
              </a:rPr>
              <a:t>으로 이동해서 </a:t>
            </a:r>
            <a:r>
              <a:rPr lang="en-US" altLang="ko-KR" sz="1600" kern="0" dirty="0" smtClean="0">
                <a:latin typeface="+mn-ea"/>
              </a:rPr>
              <a:t>Flip Light Flux Direction </a:t>
            </a:r>
            <a:r>
              <a:rPr lang="ko-KR" altLang="en-US" sz="1600" kern="0" dirty="0" smtClean="0">
                <a:latin typeface="+mn-ea"/>
              </a:rPr>
              <a:t>선택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On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Multiplier</a:t>
            </a:r>
            <a:r>
              <a:rPr lang="ko-KR" altLang="en-US" sz="1600" kern="0" dirty="0" smtClean="0">
                <a:latin typeface="+mn-ea"/>
              </a:rPr>
              <a:t>를 </a:t>
            </a:r>
            <a:r>
              <a:rPr lang="en-US" altLang="ko-KR" sz="1600" kern="0" dirty="0" smtClean="0">
                <a:latin typeface="+mn-ea"/>
              </a:rPr>
              <a:t>2.0</a:t>
            </a:r>
            <a:r>
              <a:rPr lang="ko-KR" altLang="en-US" sz="1600" kern="0" dirty="0" smtClean="0">
                <a:latin typeface="+mn-ea"/>
              </a:rPr>
              <a:t>으로 설정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err="1" smtClean="0">
                <a:latin typeface="+mn-ea"/>
              </a:rPr>
              <a:t>mr</a:t>
            </a:r>
            <a:r>
              <a:rPr lang="en-US" altLang="ko-KR" sz="1600" kern="0" dirty="0" smtClean="0">
                <a:latin typeface="+mn-ea"/>
              </a:rPr>
              <a:t> Sky Portal</a:t>
            </a:r>
            <a:r>
              <a:rPr lang="ko-KR" altLang="en-US" sz="1600" kern="0" dirty="0" smtClean="0">
                <a:latin typeface="+mn-ea"/>
              </a:rPr>
              <a:t>은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빛이 들어 오는 창구 역할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66711"/>
            <a:ext cx="1664209" cy="248867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313093" y="2295525"/>
            <a:ext cx="2197341" cy="4562475"/>
            <a:chOff x="5241523" y="1945511"/>
            <a:chExt cx="2197341" cy="4562475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5241523" y="3122420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A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2464" y="1945511"/>
              <a:ext cx="1676400" cy="4562475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 bwMode="auto">
            <a:xfrm>
              <a:off x="5844614" y="6230828"/>
              <a:ext cx="1470586" cy="205598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5807009" y="4685057"/>
              <a:ext cx="1470586" cy="205598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5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mr</a:t>
            </a:r>
            <a:r>
              <a:rPr lang="en-US" altLang="ko-KR" sz="2800" dirty="0" smtClean="0"/>
              <a:t> Sky Portal </a:t>
            </a:r>
            <a:r>
              <a:rPr lang="ko-KR" altLang="en-US" sz="2800" dirty="0" smtClean="0"/>
              <a:t>실습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Render </a:t>
            </a:r>
            <a:r>
              <a:rPr lang="ko-KR" altLang="en-US" sz="2000" kern="0" dirty="0" smtClean="0">
                <a:latin typeface="+mn-ea"/>
              </a:rPr>
              <a:t>결과 확인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88640"/>
            <a:ext cx="5976664" cy="66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mr</a:t>
            </a:r>
            <a:r>
              <a:rPr lang="en-US" altLang="ko-KR" sz="2800" dirty="0" smtClean="0"/>
              <a:t> Sky Portal </a:t>
            </a:r>
            <a:r>
              <a:rPr lang="ko-KR" altLang="en-US" sz="2800" dirty="0" smtClean="0"/>
              <a:t>실습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참고</a:t>
            </a:r>
            <a:r>
              <a:rPr lang="en-US" altLang="ko-KR" sz="2000" kern="0" dirty="0" smtClean="0">
                <a:latin typeface="+mn-ea"/>
              </a:rPr>
              <a:t> : </a:t>
            </a:r>
            <a:r>
              <a:rPr lang="en-US" altLang="ko-KR" sz="1600" kern="0" dirty="0">
                <a:latin typeface="+mn-ea"/>
              </a:rPr>
              <a:t>Flip Light Flux </a:t>
            </a:r>
            <a:r>
              <a:rPr lang="en-US" altLang="ko-KR" sz="1600" kern="0" dirty="0" smtClean="0">
                <a:latin typeface="+mn-ea"/>
              </a:rPr>
              <a:t>Direction</a:t>
            </a:r>
            <a:r>
              <a:rPr lang="ko-KR" altLang="en-US" sz="1600" kern="0" dirty="0" smtClean="0">
                <a:latin typeface="+mn-ea"/>
              </a:rPr>
              <a:t>을 반전시킨 결과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참고 </a:t>
            </a:r>
            <a:r>
              <a:rPr lang="en-US" altLang="ko-KR" sz="1600" kern="0" dirty="0" smtClean="0">
                <a:latin typeface="+mn-ea"/>
              </a:rPr>
              <a:t>: </a:t>
            </a:r>
            <a:r>
              <a:rPr lang="ko-KR" altLang="en-US" sz="1600" kern="0" dirty="0" smtClean="0">
                <a:latin typeface="+mn-ea"/>
              </a:rPr>
              <a:t>기타 </a:t>
            </a:r>
            <a:r>
              <a:rPr lang="en-US" altLang="ko-KR" sz="1600" kern="0" dirty="0" err="1" smtClean="0">
                <a:latin typeface="+mn-ea"/>
              </a:rPr>
              <a:t>mr</a:t>
            </a:r>
            <a:r>
              <a:rPr lang="en-US" altLang="ko-KR" sz="1600" kern="0" dirty="0" smtClean="0">
                <a:latin typeface="+mn-ea"/>
              </a:rPr>
              <a:t> Skylight Portal </a:t>
            </a:r>
            <a:r>
              <a:rPr lang="ko-KR" altLang="en-US" sz="1600" kern="0" dirty="0" smtClean="0">
                <a:latin typeface="+mn-ea"/>
              </a:rPr>
              <a:t>예제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1600" dirty="0">
                <a:hlinkClick r:id="rId3"/>
              </a:rPr>
              <a:t>http://docs.autodesk.com/3DSMAX/16/ENU/3ds-Max-Help/index.html?url=files/GUID-9254EEBB-0047-4EEF-A1E5-AFF5696C8994.htm,topicNumber=d30e452724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28801"/>
            <a:ext cx="3203485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212976"/>
            <a:ext cx="3078177" cy="23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카메라 매개변수 조정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View</a:t>
            </a:r>
            <a:r>
              <a:rPr lang="ko-KR" altLang="en-US" sz="2000" kern="0" dirty="0" smtClean="0">
                <a:latin typeface="+mn-ea"/>
              </a:rPr>
              <a:t>에서 카메라 선택 후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매개 변수 조정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Modifier </a:t>
            </a:r>
            <a:r>
              <a:rPr lang="en-US" altLang="ko-KR" sz="1600" kern="0" dirty="0" smtClean="0">
                <a:latin typeface="+mn-ea"/>
              </a:rPr>
              <a:t>Stack </a:t>
            </a:r>
            <a:r>
              <a:rPr lang="ko-KR" altLang="en-US" sz="1600" kern="0" dirty="0" smtClean="0">
                <a:latin typeface="+mn-ea"/>
              </a:rPr>
              <a:t>이동 </a:t>
            </a:r>
            <a:endParaRPr lang="en-US" altLang="ko-KR" sz="1600" kern="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200" kern="0" dirty="0">
                <a:latin typeface="+mn-ea"/>
              </a:rPr>
              <a:t/>
            </a:r>
            <a:br>
              <a:rPr lang="ko-KR" altLang="en-US" sz="1200" kern="0" dirty="0">
                <a:latin typeface="+mn-ea"/>
              </a:rPr>
            </a:b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685662"/>
            <a:ext cx="1498396" cy="51699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988840"/>
            <a:ext cx="314325" cy="8858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H="1" flipV="1">
            <a:off x="3518173" y="2132856"/>
            <a:ext cx="487061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타원형 설명선 8"/>
          <p:cNvSpPr/>
          <p:nvPr/>
        </p:nvSpPr>
        <p:spPr bwMode="auto">
          <a:xfrm>
            <a:off x="5726455" y="1162004"/>
            <a:ext cx="1860203" cy="504056"/>
          </a:xfrm>
          <a:prstGeom prst="wedgeEllipseCallout">
            <a:avLst>
              <a:gd name="adj1" fmla="val -76604"/>
              <a:gd name="adj2" fmla="val 1256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렌즈 초점 거리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5726455" y="1500909"/>
            <a:ext cx="1860203" cy="504056"/>
          </a:xfrm>
          <a:prstGeom prst="wedgeEllipseCallout">
            <a:avLst>
              <a:gd name="adj1" fmla="val -76604"/>
              <a:gd name="adj2" fmla="val 1256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원근감 </a:t>
            </a: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적용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해제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타원형 설명선 10"/>
          <p:cNvSpPr/>
          <p:nvPr/>
        </p:nvSpPr>
        <p:spPr bwMode="auto">
          <a:xfrm>
            <a:off x="1176771" y="1948603"/>
            <a:ext cx="1860203" cy="504056"/>
          </a:xfrm>
          <a:prstGeom prst="wedgeEllipseCallout">
            <a:avLst>
              <a:gd name="adj1" fmla="val 114913"/>
              <a:gd name="adj2" fmla="val 1258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표시되는 영역 </a:t>
            </a:r>
            <a:r>
              <a:rPr lang="en-US" altLang="ko-KR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FoV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각도 설정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26455" y="2339168"/>
            <a:ext cx="1860203" cy="504056"/>
          </a:xfrm>
          <a:prstGeom prst="wedgeEllipseCallout">
            <a:avLst>
              <a:gd name="adj1" fmla="val -78519"/>
              <a:gd name="adj2" fmla="val 761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미리 설정된 렌즈군 선택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5700725" y="2978456"/>
            <a:ext cx="1860203" cy="504056"/>
          </a:xfrm>
          <a:prstGeom prst="wedgeEllipseCallout">
            <a:avLst>
              <a:gd name="adj1" fmla="val -78519"/>
              <a:gd name="adj2" fmla="val 761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유형 선택</a:t>
            </a: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/>
            </a:r>
            <a:b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Target vs. Free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타원형 설명선 14"/>
          <p:cNvSpPr/>
          <p:nvPr/>
        </p:nvSpPr>
        <p:spPr bwMode="auto">
          <a:xfrm>
            <a:off x="1641308" y="3343890"/>
            <a:ext cx="1860203" cy="504056"/>
          </a:xfrm>
          <a:prstGeom prst="wedgeEllipseCallout">
            <a:avLst>
              <a:gd name="adj1" fmla="val 75333"/>
              <a:gd name="adj2" fmla="val 3143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Frustum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표시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타원형 설명선 15"/>
          <p:cNvSpPr/>
          <p:nvPr/>
        </p:nvSpPr>
        <p:spPr bwMode="auto">
          <a:xfrm>
            <a:off x="1657970" y="3847946"/>
            <a:ext cx="1860203" cy="504056"/>
          </a:xfrm>
          <a:prstGeom prst="wedgeEllipseCallout">
            <a:avLst>
              <a:gd name="adj1" fmla="val 78525"/>
              <a:gd name="adj2" fmla="val -368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수평선 표시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안개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적용시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기준선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타원형 설명선 16"/>
          <p:cNvSpPr/>
          <p:nvPr/>
        </p:nvSpPr>
        <p:spPr bwMode="auto">
          <a:xfrm>
            <a:off x="5461146" y="3519771"/>
            <a:ext cx="2639246" cy="936231"/>
          </a:xfrm>
          <a:prstGeom prst="wedgeEllipseCallout">
            <a:avLst>
              <a:gd name="adj1" fmla="val -80319"/>
              <a:gd name="adj2" fmla="val 406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Environment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지정한 대기 효과 적용 범위 설정</a:t>
            </a:r>
            <a:endParaRPr kumimoji="0" lang="en-US" altLang="ko-KR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Far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부분은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흐릿</a:t>
            </a:r>
            <a:endParaRPr lang="en-US" altLang="ko-KR" sz="105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Near 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부분은 선명</a:t>
            </a:r>
            <a:endParaRPr kumimoji="0" lang="en-US" altLang="ko-KR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바다 효과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연출시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…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타원형 설명선 17"/>
          <p:cNvSpPr/>
          <p:nvPr/>
        </p:nvSpPr>
        <p:spPr bwMode="auto">
          <a:xfrm>
            <a:off x="5684063" y="4863394"/>
            <a:ext cx="2639246" cy="936231"/>
          </a:xfrm>
          <a:prstGeom prst="wedgeEllipseCallout">
            <a:avLst>
              <a:gd name="adj1" fmla="val -73120"/>
              <a:gd name="adj2" fmla="val -303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Camera Frustum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Near/Far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설정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타원형 설명선 19"/>
          <p:cNvSpPr/>
          <p:nvPr/>
        </p:nvSpPr>
        <p:spPr bwMode="auto">
          <a:xfrm>
            <a:off x="1641308" y="5760576"/>
            <a:ext cx="1860203" cy="764767"/>
          </a:xfrm>
          <a:prstGeom prst="wedgeEllipseCallout">
            <a:avLst>
              <a:gd name="adj1" fmla="val 78525"/>
              <a:gd name="adj2" fmla="val -368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물체의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깊이 표현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(depth of field)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와 모션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블러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표현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5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카메라 매개변수 조정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View</a:t>
            </a:r>
            <a:r>
              <a:rPr lang="ko-KR" altLang="en-US" sz="2000" kern="0" dirty="0" smtClean="0">
                <a:latin typeface="+mn-ea"/>
              </a:rPr>
              <a:t>에서 카메라 선택 후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매개 변수 조정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Modifier </a:t>
            </a:r>
            <a:r>
              <a:rPr lang="en-US" altLang="ko-KR" sz="1600" kern="0" dirty="0" smtClean="0">
                <a:latin typeface="+mn-ea"/>
              </a:rPr>
              <a:t>Stack </a:t>
            </a:r>
            <a:r>
              <a:rPr lang="ko-KR" altLang="en-US" sz="1600" kern="0" dirty="0" smtClean="0">
                <a:latin typeface="+mn-ea"/>
              </a:rPr>
              <a:t>이동 </a:t>
            </a:r>
            <a:endParaRPr lang="en-US" altLang="ko-KR" sz="1600" kern="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200" kern="0" dirty="0">
                <a:latin typeface="+mn-ea"/>
              </a:rPr>
              <a:t/>
            </a:r>
            <a:br>
              <a:rPr lang="ko-KR" altLang="en-US" sz="1200" kern="0" dirty="0">
                <a:latin typeface="+mn-ea"/>
              </a:rPr>
            </a:b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685662"/>
            <a:ext cx="1498396" cy="51699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988840"/>
            <a:ext cx="314325" cy="8858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H="1" flipV="1">
            <a:off x="3518173" y="2132856"/>
            <a:ext cx="487061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타원형 설명선 8"/>
          <p:cNvSpPr/>
          <p:nvPr/>
        </p:nvSpPr>
        <p:spPr bwMode="auto">
          <a:xfrm>
            <a:off x="5726455" y="1162004"/>
            <a:ext cx="1860203" cy="504056"/>
          </a:xfrm>
          <a:prstGeom prst="wedgeEllipseCallout">
            <a:avLst>
              <a:gd name="adj1" fmla="val -76604"/>
              <a:gd name="adj2" fmla="val 1256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렌즈 초점 거리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5726455" y="1500909"/>
            <a:ext cx="1860203" cy="504056"/>
          </a:xfrm>
          <a:prstGeom prst="wedgeEllipseCallout">
            <a:avLst>
              <a:gd name="adj1" fmla="val -76604"/>
              <a:gd name="adj2" fmla="val 1256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원근감 </a:t>
            </a: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적용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해제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타원형 설명선 10"/>
          <p:cNvSpPr/>
          <p:nvPr/>
        </p:nvSpPr>
        <p:spPr bwMode="auto">
          <a:xfrm>
            <a:off x="1176771" y="1948603"/>
            <a:ext cx="1860203" cy="504056"/>
          </a:xfrm>
          <a:prstGeom prst="wedgeEllipseCallout">
            <a:avLst>
              <a:gd name="adj1" fmla="val 114913"/>
              <a:gd name="adj2" fmla="val 1258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표시되는 영역 </a:t>
            </a:r>
            <a:r>
              <a:rPr lang="en-US" altLang="ko-KR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FoV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각도 설정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26455" y="2339168"/>
            <a:ext cx="1860203" cy="504056"/>
          </a:xfrm>
          <a:prstGeom prst="wedgeEllipseCallout">
            <a:avLst>
              <a:gd name="adj1" fmla="val -78519"/>
              <a:gd name="adj2" fmla="val 761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미리 설정된 렌즈군 선택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5700725" y="2978456"/>
            <a:ext cx="1860203" cy="504056"/>
          </a:xfrm>
          <a:prstGeom prst="wedgeEllipseCallout">
            <a:avLst>
              <a:gd name="adj1" fmla="val -78519"/>
              <a:gd name="adj2" fmla="val 761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유형 선택</a:t>
            </a: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/>
            </a:r>
            <a:b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Target vs. Free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타원형 설명선 14"/>
          <p:cNvSpPr/>
          <p:nvPr/>
        </p:nvSpPr>
        <p:spPr bwMode="auto">
          <a:xfrm>
            <a:off x="1641308" y="3343890"/>
            <a:ext cx="1860203" cy="504056"/>
          </a:xfrm>
          <a:prstGeom prst="wedgeEllipseCallout">
            <a:avLst>
              <a:gd name="adj1" fmla="val 75333"/>
              <a:gd name="adj2" fmla="val 3143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Frustum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표시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타원형 설명선 15"/>
          <p:cNvSpPr/>
          <p:nvPr/>
        </p:nvSpPr>
        <p:spPr bwMode="auto">
          <a:xfrm>
            <a:off x="1657970" y="3847946"/>
            <a:ext cx="1860203" cy="504056"/>
          </a:xfrm>
          <a:prstGeom prst="wedgeEllipseCallout">
            <a:avLst>
              <a:gd name="adj1" fmla="val 78525"/>
              <a:gd name="adj2" fmla="val -368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수평선 표시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안개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적용시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기준선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타원형 설명선 16"/>
          <p:cNvSpPr/>
          <p:nvPr/>
        </p:nvSpPr>
        <p:spPr bwMode="auto">
          <a:xfrm>
            <a:off x="5461146" y="3519771"/>
            <a:ext cx="2639246" cy="936231"/>
          </a:xfrm>
          <a:prstGeom prst="wedgeEllipseCallout">
            <a:avLst>
              <a:gd name="adj1" fmla="val -80319"/>
              <a:gd name="adj2" fmla="val 406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Environment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지정한 대기 효과 적용 범위 설정</a:t>
            </a:r>
            <a:endParaRPr kumimoji="0" lang="en-US" altLang="ko-KR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Far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부분은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흐릿</a:t>
            </a:r>
            <a:endParaRPr lang="en-US" altLang="ko-KR" sz="105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Near 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부분은 선명</a:t>
            </a:r>
            <a:endParaRPr kumimoji="0" lang="en-US" altLang="ko-KR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바다 효과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연출시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…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타원형 설명선 17"/>
          <p:cNvSpPr/>
          <p:nvPr/>
        </p:nvSpPr>
        <p:spPr bwMode="auto">
          <a:xfrm>
            <a:off x="5684063" y="4863394"/>
            <a:ext cx="2639246" cy="936231"/>
          </a:xfrm>
          <a:prstGeom prst="wedgeEllipseCallout">
            <a:avLst>
              <a:gd name="adj1" fmla="val -73120"/>
              <a:gd name="adj2" fmla="val -303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Camera Frustum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Near/Far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설정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타원형 설명선 19"/>
          <p:cNvSpPr/>
          <p:nvPr/>
        </p:nvSpPr>
        <p:spPr bwMode="auto">
          <a:xfrm>
            <a:off x="1641308" y="5760576"/>
            <a:ext cx="1860203" cy="764767"/>
          </a:xfrm>
          <a:prstGeom prst="wedgeEllipseCallout">
            <a:avLst>
              <a:gd name="adj1" fmla="val 78525"/>
              <a:gd name="adj2" fmla="val -368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물체의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깊이 표현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(depth of field)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와 모션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블러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표현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6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카메라 매개변수 조정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View</a:t>
            </a:r>
            <a:r>
              <a:rPr lang="ko-KR" altLang="en-US" sz="2000" kern="0" dirty="0" smtClean="0">
                <a:latin typeface="+mn-ea"/>
              </a:rPr>
              <a:t>에서 카메라 선택 후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매개 변수 조정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Modifier </a:t>
            </a:r>
            <a:r>
              <a:rPr lang="en-US" altLang="ko-KR" sz="1600" kern="0" dirty="0" smtClean="0">
                <a:latin typeface="+mn-ea"/>
              </a:rPr>
              <a:t>Stack </a:t>
            </a:r>
            <a:r>
              <a:rPr lang="ko-KR" altLang="en-US" sz="1600" kern="0" dirty="0" smtClean="0">
                <a:latin typeface="+mn-ea"/>
              </a:rPr>
              <a:t>이동 </a:t>
            </a:r>
            <a:endParaRPr lang="en-US" altLang="ko-KR" sz="1600" kern="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200" kern="0" dirty="0">
                <a:latin typeface="+mn-ea"/>
              </a:rPr>
              <a:t/>
            </a:r>
            <a:br>
              <a:rPr lang="ko-KR" altLang="en-US" sz="1200" kern="0" dirty="0">
                <a:latin typeface="+mn-ea"/>
              </a:rPr>
            </a:b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685662"/>
            <a:ext cx="1498396" cy="51699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988840"/>
            <a:ext cx="314325" cy="8858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H="1" flipV="1">
            <a:off x="3518173" y="2132856"/>
            <a:ext cx="487061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타원형 설명선 8"/>
          <p:cNvSpPr/>
          <p:nvPr/>
        </p:nvSpPr>
        <p:spPr bwMode="auto">
          <a:xfrm>
            <a:off x="5726455" y="1162004"/>
            <a:ext cx="1860203" cy="504056"/>
          </a:xfrm>
          <a:prstGeom prst="wedgeEllipseCallout">
            <a:avLst>
              <a:gd name="adj1" fmla="val -76604"/>
              <a:gd name="adj2" fmla="val 1256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렌즈 초점 거리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5726455" y="1500909"/>
            <a:ext cx="1860203" cy="504056"/>
          </a:xfrm>
          <a:prstGeom prst="wedgeEllipseCallout">
            <a:avLst>
              <a:gd name="adj1" fmla="val -76604"/>
              <a:gd name="adj2" fmla="val 1256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원근감 </a:t>
            </a: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적용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해제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타원형 설명선 10"/>
          <p:cNvSpPr/>
          <p:nvPr/>
        </p:nvSpPr>
        <p:spPr bwMode="auto">
          <a:xfrm>
            <a:off x="1176771" y="1948603"/>
            <a:ext cx="1860203" cy="504056"/>
          </a:xfrm>
          <a:prstGeom prst="wedgeEllipseCallout">
            <a:avLst>
              <a:gd name="adj1" fmla="val 114913"/>
              <a:gd name="adj2" fmla="val 1258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표시되는 영역 </a:t>
            </a:r>
            <a:r>
              <a:rPr lang="en-US" altLang="ko-KR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FoV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각도 설정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26455" y="2339168"/>
            <a:ext cx="1860203" cy="504056"/>
          </a:xfrm>
          <a:prstGeom prst="wedgeEllipseCallout">
            <a:avLst>
              <a:gd name="adj1" fmla="val -78519"/>
              <a:gd name="adj2" fmla="val 761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미리 설정된 렌즈군 선택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5700725" y="2978456"/>
            <a:ext cx="1860203" cy="504056"/>
          </a:xfrm>
          <a:prstGeom prst="wedgeEllipseCallout">
            <a:avLst>
              <a:gd name="adj1" fmla="val -78519"/>
              <a:gd name="adj2" fmla="val 761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유형 선택</a:t>
            </a: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/>
            </a:r>
            <a:b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Target vs. Free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타원형 설명선 14"/>
          <p:cNvSpPr/>
          <p:nvPr/>
        </p:nvSpPr>
        <p:spPr bwMode="auto">
          <a:xfrm>
            <a:off x="1641308" y="3343890"/>
            <a:ext cx="1860203" cy="504056"/>
          </a:xfrm>
          <a:prstGeom prst="wedgeEllipseCallout">
            <a:avLst>
              <a:gd name="adj1" fmla="val 75333"/>
              <a:gd name="adj2" fmla="val 3143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Frustum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표시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타원형 설명선 15"/>
          <p:cNvSpPr/>
          <p:nvPr/>
        </p:nvSpPr>
        <p:spPr bwMode="auto">
          <a:xfrm>
            <a:off x="1657970" y="3847946"/>
            <a:ext cx="1860203" cy="504056"/>
          </a:xfrm>
          <a:prstGeom prst="wedgeEllipseCallout">
            <a:avLst>
              <a:gd name="adj1" fmla="val 78525"/>
              <a:gd name="adj2" fmla="val -368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수평선 표시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안개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적용시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기준선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타원형 설명선 16"/>
          <p:cNvSpPr/>
          <p:nvPr/>
        </p:nvSpPr>
        <p:spPr bwMode="auto">
          <a:xfrm>
            <a:off x="5461146" y="3519771"/>
            <a:ext cx="2639246" cy="936231"/>
          </a:xfrm>
          <a:prstGeom prst="wedgeEllipseCallout">
            <a:avLst>
              <a:gd name="adj1" fmla="val -80319"/>
              <a:gd name="adj2" fmla="val 406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Environment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지정한 대기 효과 적용 범위 설정</a:t>
            </a:r>
            <a:endParaRPr kumimoji="0" lang="en-US" altLang="ko-KR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Far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부분은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흐릿</a:t>
            </a:r>
            <a:endParaRPr lang="en-US" altLang="ko-KR" sz="105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Near </a:t>
            </a:r>
            <a:r>
              <a:rPr kumimoji="0" lang="ko-KR" altLang="en-US" sz="1050" b="1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부분은 선명</a:t>
            </a:r>
            <a:endParaRPr kumimoji="0" lang="en-US" altLang="ko-KR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바다 효과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연출시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…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타원형 설명선 17"/>
          <p:cNvSpPr/>
          <p:nvPr/>
        </p:nvSpPr>
        <p:spPr bwMode="auto">
          <a:xfrm>
            <a:off x="5684063" y="4863394"/>
            <a:ext cx="2639246" cy="936231"/>
          </a:xfrm>
          <a:prstGeom prst="wedgeEllipseCallout">
            <a:avLst>
              <a:gd name="adj1" fmla="val -73120"/>
              <a:gd name="adj2" fmla="val -303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Camera Frustum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Near/Far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설정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타원형 설명선 19"/>
          <p:cNvSpPr/>
          <p:nvPr/>
        </p:nvSpPr>
        <p:spPr bwMode="auto">
          <a:xfrm>
            <a:off x="1641308" y="5760576"/>
            <a:ext cx="1860203" cy="764767"/>
          </a:xfrm>
          <a:prstGeom prst="wedgeEllipseCallout">
            <a:avLst>
              <a:gd name="adj1" fmla="val 78525"/>
              <a:gd name="adj2" fmla="val -368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물체의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깊이 표현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(depth of field)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와 모션</a:t>
            </a: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05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블러</a:t>
            </a:r>
            <a:r>
              <a:rPr lang="ko-KR" altLang="en-US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표현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카메라 매개변수 조정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Depth of Field </a:t>
            </a:r>
            <a:r>
              <a:rPr lang="ko-KR" altLang="en-US" sz="2000" kern="0" dirty="0" smtClean="0">
                <a:latin typeface="+mn-ea"/>
              </a:rPr>
              <a:t>확인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다음 그림을 참고해서 </a:t>
            </a:r>
            <a:r>
              <a:rPr lang="en-US" altLang="ko-KR" sz="1600" kern="0" dirty="0" smtClean="0">
                <a:latin typeface="+mn-ea"/>
              </a:rPr>
              <a:t>Camera</a:t>
            </a:r>
            <a:r>
              <a:rPr lang="ko-KR" altLang="en-US" sz="1600" kern="0" dirty="0" smtClean="0">
                <a:latin typeface="+mn-ea"/>
              </a:rPr>
              <a:t>의 위치를 조정하고 </a:t>
            </a:r>
            <a:r>
              <a:rPr lang="en-US" altLang="ko-KR" sz="1600" kern="0" dirty="0" smtClean="0">
                <a:latin typeface="+mn-ea"/>
              </a:rPr>
              <a:t> Target</a:t>
            </a:r>
            <a:r>
              <a:rPr lang="ko-KR" altLang="en-US" sz="1600" kern="0" dirty="0" smtClean="0">
                <a:latin typeface="+mn-ea"/>
              </a:rPr>
              <a:t>을 가운데 소파에 적용</a:t>
            </a:r>
            <a:r>
              <a:rPr lang="ko-KR" altLang="en-US" sz="1200" kern="0" dirty="0">
                <a:latin typeface="+mn-ea"/>
              </a:rPr>
              <a:t/>
            </a:r>
            <a:br>
              <a:rPr lang="ko-KR" altLang="en-US" sz="1200" kern="0" dirty="0">
                <a:latin typeface="+mn-ea"/>
              </a:rPr>
            </a:b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56482"/>
            <a:ext cx="7924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카메라 매개변수 조정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Depth of Field </a:t>
            </a:r>
            <a:r>
              <a:rPr lang="ko-KR" altLang="en-US" sz="2000" kern="0" dirty="0" smtClean="0">
                <a:latin typeface="+mn-ea"/>
              </a:rPr>
              <a:t>확인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카메라 매개변수에서 </a:t>
            </a:r>
            <a:r>
              <a:rPr lang="en-US" altLang="ko-KR" sz="1600" kern="0" dirty="0" smtClean="0">
                <a:latin typeface="+mn-ea"/>
              </a:rPr>
              <a:t>Multi-Pass Effect</a:t>
            </a:r>
            <a:r>
              <a:rPr lang="ko-KR" altLang="en-US" sz="1600" kern="0" dirty="0" smtClean="0">
                <a:latin typeface="+mn-ea"/>
              </a:rPr>
              <a:t>를 다음처럼 설정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Render </a:t>
            </a:r>
            <a:r>
              <a:rPr lang="ko-KR" altLang="en-US" sz="1600" kern="0" dirty="0" smtClean="0">
                <a:latin typeface="+mn-ea"/>
              </a:rPr>
              <a:t>실행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초점 효과가 잘 보이지 않는다면 이미지 크기 증가</a:t>
            </a:r>
            <a:r>
              <a:rPr lang="en-US" altLang="ko-KR" sz="1600" kern="0" dirty="0" smtClean="0">
                <a:latin typeface="+mn-ea"/>
              </a:rPr>
              <a:t>. Image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Precision </a:t>
            </a:r>
            <a:r>
              <a:rPr lang="ko-KR" altLang="en-US" sz="1600" kern="0" dirty="0" smtClean="0">
                <a:latin typeface="+mn-ea"/>
              </a:rPr>
              <a:t>증가 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21" y="285728"/>
            <a:ext cx="14954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296096"/>
            <a:ext cx="6052740" cy="45620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492896"/>
            <a:ext cx="17049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 dirty="0" smtClean="0"/>
              <a:t>카메라 매개변수 조정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Depth of Field </a:t>
            </a:r>
            <a:r>
              <a:rPr lang="ko-KR" altLang="en-US" sz="2000" kern="0" dirty="0" smtClean="0">
                <a:latin typeface="+mn-ea"/>
              </a:rPr>
              <a:t>효과 비교</a:t>
            </a: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21" y="285728"/>
            <a:ext cx="1495425" cy="10763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" y="2031070"/>
            <a:ext cx="4387390" cy="3240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118" y="2083693"/>
            <a:ext cx="4309522" cy="29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smtClean="0"/>
              <a:t>Camera</a:t>
            </a:r>
            <a:r>
              <a:rPr lang="ko-KR" altLang="en-US" sz="2800" dirty="0" smtClean="0"/>
              <a:t>의 종류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Free</a:t>
            </a:r>
            <a:r>
              <a:rPr lang="ko-KR" altLang="en-US" sz="2000" kern="0" dirty="0" smtClean="0">
                <a:latin typeface="+mn-ea"/>
              </a:rPr>
              <a:t> </a:t>
            </a:r>
            <a:r>
              <a:rPr lang="en-US" altLang="ko-KR" sz="2000" kern="0" dirty="0" smtClean="0">
                <a:latin typeface="+mn-ea"/>
              </a:rPr>
              <a:t>Camera</a:t>
            </a: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Target Camera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666728"/>
            <a:ext cx="2720637" cy="2281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595" y="1047728"/>
            <a:ext cx="267652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4005064"/>
            <a:ext cx="3202111" cy="24192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595" y="4125291"/>
            <a:ext cx="2790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smtClean="0"/>
              <a:t>Photometric Light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err="1" smtClean="0">
                <a:latin typeface="+mn-ea"/>
              </a:rPr>
              <a:t>Photometic</a:t>
            </a:r>
            <a:r>
              <a:rPr lang="en-US" altLang="ko-KR" sz="2000" kern="0" dirty="0" smtClean="0">
                <a:latin typeface="+mn-ea"/>
              </a:rPr>
              <a:t> (Light Energy) Light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실측에 의해 만든 공간에 실제와 같이 정확한 물리 분석을 통해 매개변수를 정의한 조명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조명에서 다양한 분산</a:t>
            </a:r>
            <a:r>
              <a:rPr lang="en-US" altLang="ko-KR" sz="1600" kern="0" dirty="0" smtClean="0">
                <a:latin typeface="+mn-ea"/>
              </a:rPr>
              <a:t>/</a:t>
            </a:r>
            <a:r>
              <a:rPr lang="ko-KR" altLang="en-US" sz="1600" kern="0" dirty="0" smtClean="0">
                <a:latin typeface="+mn-ea"/>
              </a:rPr>
              <a:t>색상 특성 표현 가능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조명 생산업체가 제공하는 </a:t>
            </a:r>
            <a:r>
              <a:rPr lang="en-US" altLang="ko-KR" sz="1600" kern="0" dirty="0" smtClean="0">
                <a:latin typeface="+mn-ea"/>
              </a:rPr>
              <a:t>photometric </a:t>
            </a:r>
            <a:r>
              <a:rPr lang="ko-KR" altLang="en-US" sz="1600" kern="0" dirty="0" smtClean="0">
                <a:latin typeface="+mn-ea"/>
              </a:rPr>
              <a:t>파일 이용 가능</a:t>
            </a:r>
            <a:endParaRPr lang="en-US" altLang="ko-KR" sz="16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실제 조명 장치 광도 데이터 파일 </a:t>
            </a:r>
            <a:r>
              <a:rPr lang="en-US" altLang="ko-KR" sz="1600" kern="0" dirty="0" smtClean="0">
                <a:latin typeface="+mn-ea"/>
              </a:rPr>
              <a:t>IES (Illuminating Engineering Society) 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600" dirty="0"/>
              <a:t>http://www.erco.com/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참고 용어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광속</a:t>
            </a:r>
            <a:r>
              <a:rPr lang="en-US" altLang="ko-KR" sz="1600" kern="0" dirty="0" smtClean="0">
                <a:latin typeface="+mn-ea"/>
              </a:rPr>
              <a:t>(Lumen) Lm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단위 면적 당 입사되는 빛의 양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광도</a:t>
            </a:r>
            <a:r>
              <a:rPr lang="en-US" altLang="ko-KR" sz="1600" kern="0" dirty="0" smtClean="0">
                <a:latin typeface="+mn-ea"/>
              </a:rPr>
              <a:t>(Candela) Cd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>
                <a:latin typeface="+mn-ea"/>
              </a:rPr>
              <a:t>광원으로부터 </a:t>
            </a:r>
            <a:r>
              <a:rPr lang="ko-KR" altLang="en-US" sz="1200" kern="0" dirty="0">
                <a:latin typeface="+mn-ea"/>
              </a:rPr>
              <a:t>단위거리만큼 떨어진 곳에서 빛의 방향에 수직으로 놓인 단위면적을 단위시간에 통과하는 빛의 </a:t>
            </a:r>
            <a:r>
              <a:rPr lang="ko-KR" altLang="en-US" sz="1200" kern="0" dirty="0">
                <a:latin typeface="+mn-ea"/>
              </a:rPr>
              <a:t>양</a:t>
            </a: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조도</a:t>
            </a:r>
            <a:r>
              <a:rPr lang="en-US" altLang="ko-KR" sz="1600" kern="0" dirty="0" smtClean="0">
                <a:latin typeface="+mn-ea"/>
              </a:rPr>
              <a:t>(Lux) Lx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>
                <a:latin typeface="+mn-ea"/>
              </a:rPr>
              <a:t>어떤 면에 투사</a:t>
            </a:r>
            <a:r>
              <a:rPr lang="en-US" altLang="ko-KR" sz="1200" kern="0" dirty="0">
                <a:latin typeface="+mn-ea"/>
              </a:rPr>
              <a:t>(</a:t>
            </a:r>
            <a:r>
              <a:rPr lang="ko-KR" altLang="en-US" sz="1200" kern="0" dirty="0">
                <a:latin typeface="+mn-ea"/>
              </a:rPr>
              <a:t>投射</a:t>
            </a:r>
            <a:r>
              <a:rPr lang="en-US" altLang="ko-KR" sz="1200" kern="0" dirty="0">
                <a:latin typeface="+mn-ea"/>
              </a:rPr>
              <a:t>)</a:t>
            </a:r>
            <a:r>
              <a:rPr lang="ko-KR" altLang="en-US" sz="1200" kern="0" dirty="0">
                <a:latin typeface="+mn-ea"/>
              </a:rPr>
              <a:t>되는 광속을 면의 면적으로 나눈 </a:t>
            </a:r>
            <a:r>
              <a:rPr lang="ko-KR" altLang="en-US" sz="1200" kern="0" dirty="0" err="1">
                <a:latin typeface="+mn-ea"/>
              </a:rPr>
              <a:t>물리량</a:t>
            </a: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err="1" smtClean="0">
                <a:latin typeface="+mn-ea"/>
              </a:rPr>
              <a:t>휘도</a:t>
            </a:r>
            <a:r>
              <a:rPr lang="en-US" altLang="ko-KR" sz="1600" kern="0" dirty="0" smtClean="0">
                <a:latin typeface="+mn-ea"/>
              </a:rPr>
              <a:t>(Nit) </a:t>
            </a:r>
            <a:r>
              <a:rPr lang="en-US" altLang="ko-KR" sz="1600" kern="0" dirty="0" err="1" smtClean="0">
                <a:latin typeface="+mn-ea"/>
              </a:rPr>
              <a:t>Nt</a:t>
            </a:r>
            <a:endParaRPr lang="en-US" altLang="ko-KR" sz="1600" kern="0" dirty="0" smtClean="0">
              <a:latin typeface="+mn-ea"/>
            </a:endParaRPr>
          </a:p>
          <a:p>
            <a:pPr lvl="2"/>
            <a:r>
              <a:rPr lang="ko-KR" altLang="en-US" sz="1200" kern="0" dirty="0">
                <a:latin typeface="+mn-ea"/>
              </a:rPr>
              <a:t>일정한 </a:t>
            </a:r>
            <a:r>
              <a:rPr lang="ko-KR" altLang="en-US" sz="1200" kern="0" dirty="0">
                <a:latin typeface="+mn-ea"/>
              </a:rPr>
              <a:t>넓이를 가진 광원 또는 빛의 반사체 표면의 밝기를 나타내는 </a:t>
            </a:r>
            <a:r>
              <a:rPr lang="ko-KR" altLang="en-US" sz="1200" kern="0" dirty="0" err="1" smtClean="0">
                <a:latin typeface="+mn-ea"/>
              </a:rPr>
              <a:t>물리량</a:t>
            </a:r>
            <a:endParaRPr lang="en-US" altLang="ko-KR" sz="1200" kern="0" dirty="0">
              <a:latin typeface="+mn-ea"/>
            </a:endParaRPr>
          </a:p>
          <a:p>
            <a:pPr marL="0" indent="0">
              <a:buNone/>
            </a:pPr>
            <a:r>
              <a:rPr lang="ko-KR" altLang="en-US" sz="1200" kern="0" dirty="0">
                <a:latin typeface="+mn-ea"/>
              </a:rPr>
              <a:t/>
            </a:r>
            <a:br>
              <a:rPr lang="ko-KR" altLang="en-US" sz="1200" kern="0" dirty="0">
                <a:latin typeface="+mn-ea"/>
              </a:rPr>
            </a:b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83" y="4958373"/>
            <a:ext cx="5715917" cy="18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smtClean="0"/>
              <a:t>Photometric Light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12292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MAX</a:t>
            </a:r>
            <a:r>
              <a:rPr lang="ko-KR" altLang="en-US" sz="2000" kern="0" dirty="0" smtClean="0">
                <a:latin typeface="+mn-ea"/>
              </a:rPr>
              <a:t>에서 제공하는 </a:t>
            </a:r>
            <a:r>
              <a:rPr lang="en-US" altLang="ko-KR" sz="2000" kern="0" dirty="0" err="1" smtClean="0">
                <a:latin typeface="+mn-ea"/>
              </a:rPr>
              <a:t>Photometic</a:t>
            </a:r>
            <a:r>
              <a:rPr lang="en-US" altLang="ko-KR" sz="2000" kern="0" dirty="0" smtClean="0">
                <a:latin typeface="+mn-ea"/>
              </a:rPr>
              <a:t> Light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Target Light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 smtClean="0">
                <a:latin typeface="+mn-ea"/>
              </a:rPr>
              <a:t>Light</a:t>
            </a:r>
            <a:r>
              <a:rPr lang="ko-KR" altLang="en-US" sz="1200" kern="0" dirty="0" smtClean="0">
                <a:latin typeface="+mn-ea"/>
              </a:rPr>
              <a:t> 방향을</a:t>
            </a:r>
            <a:r>
              <a:rPr lang="en-US" altLang="ko-KR" sz="1200" kern="0" dirty="0" smtClean="0">
                <a:latin typeface="+mn-ea"/>
              </a:rPr>
              <a:t> </a:t>
            </a:r>
            <a:r>
              <a:rPr lang="ko-KR" altLang="en-US" sz="1200" kern="0" dirty="0" smtClean="0">
                <a:latin typeface="+mn-ea"/>
              </a:rPr>
              <a:t>결정하는 </a:t>
            </a:r>
            <a:r>
              <a:rPr lang="en-US" altLang="ko-KR" sz="1200" kern="0" dirty="0" smtClean="0">
                <a:latin typeface="+mn-ea"/>
              </a:rPr>
              <a:t>Target sub-object </a:t>
            </a:r>
            <a:r>
              <a:rPr lang="ko-KR" altLang="en-US" sz="1200" kern="0" dirty="0" smtClean="0">
                <a:latin typeface="+mn-ea"/>
              </a:rPr>
              <a:t>포함</a:t>
            </a:r>
            <a:endParaRPr lang="en-US" altLang="ko-KR" sz="12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Free Light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en-US" altLang="ko-KR" sz="1200" kern="0" dirty="0">
                <a:latin typeface="+mn-ea"/>
              </a:rPr>
              <a:t>Light</a:t>
            </a:r>
            <a:r>
              <a:rPr lang="ko-KR" altLang="en-US" sz="1200" kern="0" dirty="0">
                <a:latin typeface="+mn-ea"/>
              </a:rPr>
              <a:t> 방향을</a:t>
            </a:r>
            <a:r>
              <a:rPr lang="en-US" altLang="ko-KR" sz="1200" kern="0" dirty="0">
                <a:latin typeface="+mn-ea"/>
              </a:rPr>
              <a:t> </a:t>
            </a:r>
            <a:r>
              <a:rPr lang="ko-KR" altLang="en-US" sz="1200" kern="0" dirty="0">
                <a:latin typeface="+mn-ea"/>
              </a:rPr>
              <a:t>결정하는 </a:t>
            </a:r>
            <a:r>
              <a:rPr lang="en-US" altLang="ko-KR" sz="1200" kern="0" dirty="0">
                <a:latin typeface="+mn-ea"/>
              </a:rPr>
              <a:t>Target sub-object </a:t>
            </a:r>
            <a:r>
              <a:rPr lang="ko-KR" altLang="en-US" sz="1200" kern="0" dirty="0" smtClean="0">
                <a:latin typeface="+mn-ea"/>
              </a:rPr>
              <a:t>없음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따라서 </a:t>
            </a:r>
            <a:r>
              <a:rPr lang="en-US" altLang="ko-KR" sz="1200" kern="0" dirty="0" smtClean="0">
                <a:latin typeface="+mn-ea"/>
              </a:rPr>
              <a:t>Transform</a:t>
            </a:r>
            <a:r>
              <a:rPr lang="ko-KR" altLang="en-US" sz="1200" kern="0" dirty="0" smtClean="0">
                <a:latin typeface="+mn-ea"/>
              </a:rPr>
              <a:t>으로 조정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err="1" smtClean="0">
                <a:latin typeface="+mn-ea"/>
              </a:rPr>
              <a:t>mr</a:t>
            </a:r>
            <a:r>
              <a:rPr lang="en-US" altLang="ko-KR" sz="1600" kern="0" dirty="0" smtClean="0">
                <a:latin typeface="+mn-ea"/>
              </a:rPr>
              <a:t> Sky Portal (</a:t>
            </a:r>
            <a:r>
              <a:rPr lang="en-US" altLang="ko-KR" sz="1600" kern="0" dirty="0" err="1" smtClean="0">
                <a:latin typeface="+mn-ea"/>
              </a:rPr>
              <a:t>mr</a:t>
            </a:r>
            <a:r>
              <a:rPr lang="en-US" altLang="ko-KR" sz="1600" kern="0" dirty="0" smtClean="0">
                <a:latin typeface="+mn-ea"/>
              </a:rPr>
              <a:t> == mental ray)</a:t>
            </a: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err="1" smtClean="0">
                <a:latin typeface="+mn-ea"/>
              </a:rPr>
              <a:t>렌더링</a:t>
            </a:r>
            <a:r>
              <a:rPr lang="ko-KR" altLang="en-US" sz="1200" kern="0" dirty="0" smtClean="0">
                <a:latin typeface="+mn-ea"/>
              </a:rPr>
              <a:t> 시간이 너무 오래 걸리는 </a:t>
            </a:r>
            <a:r>
              <a:rPr lang="en-US" altLang="ko-KR" sz="1200" kern="0" dirty="0" smtClean="0">
                <a:latin typeface="+mn-ea"/>
              </a:rPr>
              <a:t>Global Illumination (</a:t>
            </a:r>
            <a:r>
              <a:rPr lang="en-US" altLang="ko-KR" sz="1200" kern="0" dirty="0" err="1" smtClean="0">
                <a:latin typeface="+mn-ea"/>
              </a:rPr>
              <a:t>Radiosity</a:t>
            </a:r>
            <a:r>
              <a:rPr lang="en-US" altLang="ko-KR" sz="1200" kern="0" dirty="0">
                <a:latin typeface="+mn-ea"/>
              </a:rPr>
              <a:t> </a:t>
            </a:r>
            <a:r>
              <a:rPr lang="ko-KR" altLang="en-US" sz="1200" kern="0" dirty="0" smtClean="0">
                <a:latin typeface="+mn-ea"/>
              </a:rPr>
              <a:t>등</a:t>
            </a:r>
            <a:r>
              <a:rPr lang="en-US" altLang="ko-KR" sz="1200" kern="0" dirty="0" smtClean="0">
                <a:latin typeface="+mn-ea"/>
              </a:rPr>
              <a:t>)</a:t>
            </a:r>
            <a:r>
              <a:rPr lang="ko-KR" altLang="en-US" sz="1200" kern="0" dirty="0" smtClean="0">
                <a:latin typeface="+mn-ea"/>
              </a:rPr>
              <a:t>을 사용하지 않고 효과적으로 주변 환경으로 인한 조명 적용</a:t>
            </a:r>
            <a:endParaRPr lang="en-US" altLang="ko-KR" sz="1200" kern="0" dirty="0" smtClean="0">
              <a:latin typeface="+mn-ea"/>
            </a:endParaRPr>
          </a:p>
          <a:p>
            <a:pPr lvl="2" eaLnBrk="1" latinLnBrk="0" hangingPunct="1">
              <a:lnSpc>
                <a:spcPct val="90000"/>
              </a:lnSpc>
              <a:defRPr/>
            </a:pPr>
            <a:r>
              <a:rPr lang="ko-KR" altLang="en-US" sz="1200" kern="0" dirty="0" smtClean="0">
                <a:latin typeface="+mn-ea"/>
              </a:rPr>
              <a:t>이 조명이 올바르게 작동하려면 </a:t>
            </a:r>
            <a:r>
              <a:rPr lang="en-US" altLang="ko-KR" sz="1200" kern="0" dirty="0" smtClean="0">
                <a:latin typeface="+mn-ea"/>
              </a:rPr>
              <a:t>Skylight</a:t>
            </a:r>
            <a:r>
              <a:rPr lang="ko-KR" altLang="en-US" sz="1200" kern="0" dirty="0" smtClean="0">
                <a:latin typeface="+mn-ea"/>
              </a:rPr>
              <a:t>가 포함되어야 함</a:t>
            </a:r>
            <a:endParaRPr lang="en-US" altLang="ko-KR" sz="12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40768"/>
            <a:ext cx="4211960" cy="1534655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 bwMode="auto">
          <a:xfrm>
            <a:off x="4621773" y="836712"/>
            <a:ext cx="1894443" cy="389818"/>
          </a:xfrm>
          <a:prstGeom prst="wedgeEllipseCallout">
            <a:avLst>
              <a:gd name="adj1" fmla="val 5669"/>
              <a:gd name="adj2" fmla="val 19107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Uniform spherical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616965" y="852819"/>
            <a:ext cx="1894443" cy="389818"/>
          </a:xfrm>
          <a:prstGeom prst="wedgeEllipseCallout">
            <a:avLst>
              <a:gd name="adj1" fmla="val 5669"/>
              <a:gd name="adj2" fmla="val 19107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Spotlight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3851920" y="2107941"/>
            <a:ext cx="1894443" cy="389818"/>
          </a:xfrm>
          <a:prstGeom prst="wedgeEllipseCallout">
            <a:avLst>
              <a:gd name="adj1" fmla="val 60832"/>
              <a:gd name="adj2" fmla="val 1133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Photometric web</a:t>
            </a:r>
            <a:endParaRPr kumimoji="0" lang="ko-KR" altLang="en-US" sz="1050" b="1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08" y="3103899"/>
            <a:ext cx="3744639" cy="10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mr</a:t>
            </a:r>
            <a:r>
              <a:rPr lang="en-US" altLang="ko-KR" sz="2800" dirty="0" smtClean="0"/>
              <a:t> Sky Portal </a:t>
            </a:r>
            <a:r>
              <a:rPr lang="ko-KR" altLang="en-US" sz="2800" dirty="0" smtClean="0"/>
              <a:t>실습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photometric_light.zip </a:t>
            </a:r>
            <a:r>
              <a:rPr lang="ko-KR" altLang="en-US" sz="2000" kern="0" dirty="0" smtClean="0">
                <a:latin typeface="+mn-ea"/>
              </a:rPr>
              <a:t>압축 풀기 </a:t>
            </a:r>
            <a:r>
              <a:rPr lang="en-US" altLang="ko-KR" sz="2000" kern="0" dirty="0" smtClean="0">
                <a:latin typeface="+mn-ea"/>
              </a:rPr>
              <a:t>&gt; </a:t>
            </a:r>
            <a:r>
              <a:rPr lang="en-US" altLang="ko-KR" sz="2000" kern="0" dirty="0" err="1" smtClean="0">
                <a:latin typeface="+mn-ea"/>
              </a:rPr>
              <a:t>photometric_light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en-US" altLang="ko-KR" sz="2000" kern="0" dirty="0" err="1" smtClean="0">
                <a:latin typeface="+mn-ea"/>
              </a:rPr>
              <a:t>start.max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열기</a:t>
            </a:r>
            <a:endParaRPr lang="en-US" altLang="ko-KR" sz="20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Production Renderer</a:t>
            </a:r>
            <a:r>
              <a:rPr lang="ko-KR" altLang="en-US" sz="2000" kern="0" dirty="0" smtClean="0">
                <a:latin typeface="+mn-ea"/>
              </a:rPr>
              <a:t>로 </a:t>
            </a:r>
            <a:r>
              <a:rPr lang="en-US" altLang="ko-KR" sz="2000" kern="0" dirty="0" smtClean="0">
                <a:latin typeface="+mn-ea"/>
              </a:rPr>
              <a:t>mental ray </a:t>
            </a:r>
            <a:r>
              <a:rPr lang="ko-KR" altLang="en-US" sz="2000" kern="0" dirty="0" smtClean="0">
                <a:latin typeface="+mn-ea"/>
              </a:rPr>
              <a:t>선택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Render</a:t>
            </a:r>
            <a:r>
              <a:rPr lang="ko-KR" altLang="en-US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Setup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Common &gt; Assign Renderer &gt; Production &gt; mental ray Renderer</a:t>
            </a: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Camera </a:t>
            </a:r>
            <a:r>
              <a:rPr lang="ko-KR" altLang="en-US" sz="2000" kern="0" dirty="0" smtClean="0">
                <a:latin typeface="+mn-ea"/>
              </a:rPr>
              <a:t>조정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창이 다음처럼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보이도록 카메라 위치 조정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92080" y="1647221"/>
            <a:ext cx="816326" cy="436856"/>
            <a:chOff x="3971698" y="1335960"/>
            <a:chExt cx="1019175" cy="5524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698" y="1335960"/>
              <a:ext cx="1019175" cy="55245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4051155" y="1344526"/>
              <a:ext cx="259650" cy="30114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410764" y="2585021"/>
            <a:ext cx="2594156" cy="4261271"/>
            <a:chOff x="6410764" y="2585021"/>
            <a:chExt cx="2594156" cy="426127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0764" y="2585021"/>
              <a:ext cx="2594156" cy="4261271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 bwMode="auto">
            <a:xfrm>
              <a:off x="6536822" y="2962095"/>
              <a:ext cx="562478" cy="2510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524122" y="5768795"/>
              <a:ext cx="2442078" cy="5939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15" y="3213100"/>
            <a:ext cx="3444581" cy="17324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110" y="5085184"/>
            <a:ext cx="3635291" cy="1772816"/>
          </a:xfrm>
          <a:prstGeom prst="rect">
            <a:avLst/>
          </a:prstGeom>
        </p:spPr>
      </p:pic>
      <p:sp>
        <p:nvSpPr>
          <p:cNvPr id="12" name="굽은 화살표 11"/>
          <p:cNvSpPr/>
          <p:nvPr/>
        </p:nvSpPr>
        <p:spPr bwMode="auto">
          <a:xfrm flipV="1">
            <a:off x="1317782" y="4958753"/>
            <a:ext cx="1191646" cy="1296144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mr</a:t>
            </a:r>
            <a:r>
              <a:rPr lang="en-US" altLang="ko-KR" sz="2800" dirty="0" smtClean="0"/>
              <a:t> Sky Portal </a:t>
            </a:r>
            <a:r>
              <a:rPr lang="ko-KR" altLang="en-US" sz="2800" dirty="0" smtClean="0"/>
              <a:t>실습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ko-KR" altLang="en-US" sz="2000" kern="0" dirty="0" smtClean="0">
                <a:latin typeface="+mn-ea"/>
              </a:rPr>
              <a:t>테스트 </a:t>
            </a:r>
            <a:r>
              <a:rPr lang="ko-KR" altLang="en-US" sz="2000" kern="0" dirty="0" err="1" smtClean="0">
                <a:latin typeface="+mn-ea"/>
              </a:rPr>
              <a:t>렌더링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이후와의 비교를 위해서 현재 상태에서 </a:t>
            </a:r>
            <a:r>
              <a:rPr lang="en-US" altLang="ko-KR" sz="1600" kern="0" dirty="0" smtClean="0">
                <a:latin typeface="+mn-ea"/>
              </a:rPr>
              <a:t>Render </a:t>
            </a:r>
            <a:r>
              <a:rPr lang="ko-KR" altLang="en-US" sz="1600" kern="0" dirty="0" smtClean="0">
                <a:latin typeface="+mn-ea"/>
              </a:rPr>
              <a:t>실행</a:t>
            </a:r>
            <a:endParaRPr lang="en-US" altLang="ko-KR" sz="1600" kern="0" dirty="0" smtClean="0">
              <a:latin typeface="+mn-ea"/>
            </a:endParaRPr>
          </a:p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Daylight </a:t>
            </a:r>
            <a:r>
              <a:rPr lang="ko-KR" altLang="en-US" sz="2000" kern="0" dirty="0" smtClean="0">
                <a:latin typeface="+mn-ea"/>
              </a:rPr>
              <a:t>적용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Command &gt; Create &gt; Systems &gt; Daylight </a:t>
            </a:r>
            <a:r>
              <a:rPr lang="ko-KR" altLang="en-US" sz="1600" kern="0" dirty="0" smtClean="0">
                <a:latin typeface="+mn-ea"/>
              </a:rPr>
              <a:t>단추 클릭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이 때 나타나는 대화상자에서 </a:t>
            </a:r>
            <a:r>
              <a:rPr lang="en-US" altLang="ko-KR" sz="1600" kern="0" dirty="0" smtClean="0">
                <a:latin typeface="+mn-ea"/>
              </a:rPr>
              <a:t>Yes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Top View</a:t>
            </a:r>
            <a:r>
              <a:rPr lang="ko-KR" altLang="en-US" sz="1600" kern="0" dirty="0" smtClean="0">
                <a:latin typeface="+mn-ea"/>
              </a:rPr>
              <a:t>에서 클릭한 후 드래그해서 다음처럼 조정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Daylight</a:t>
            </a:r>
            <a:r>
              <a:rPr lang="ko-KR" altLang="en-US" sz="1600" kern="0" dirty="0" smtClean="0">
                <a:latin typeface="+mn-ea"/>
              </a:rPr>
              <a:t>가 선택된 상태에서 </a:t>
            </a:r>
            <a:r>
              <a:rPr lang="en-US" altLang="ko-KR" sz="1600" kern="0" dirty="0" smtClean="0">
                <a:latin typeface="+mn-ea"/>
              </a:rPr>
              <a:t>Modifier Stack</a:t>
            </a:r>
            <a:r>
              <a:rPr lang="ko-KR" altLang="en-US" sz="1600" kern="0" dirty="0" smtClean="0">
                <a:latin typeface="+mn-ea"/>
              </a:rPr>
              <a:t>으로 전환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Daylight Parameters</a:t>
            </a:r>
            <a:r>
              <a:rPr lang="ko-KR" altLang="en-US" sz="1600" kern="0" dirty="0" smtClean="0">
                <a:latin typeface="+mn-ea"/>
              </a:rPr>
              <a:t>에서 표시한 부분대로 변경 </a:t>
            </a:r>
            <a:r>
              <a:rPr lang="en-US" altLang="ko-KR" sz="1600" kern="0" dirty="0" smtClean="0">
                <a:latin typeface="+mn-ea"/>
              </a:rPr>
              <a:t>(C)</a:t>
            </a: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90" y="-21052"/>
            <a:ext cx="2957628" cy="325298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16866" y="4316756"/>
            <a:ext cx="1173171" cy="1436889"/>
            <a:chOff x="5558922" y="2238195"/>
            <a:chExt cx="1173171" cy="1436889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043" y="2273430"/>
              <a:ext cx="1147961" cy="1401654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 bwMode="auto">
            <a:xfrm>
              <a:off x="5558922" y="2238195"/>
              <a:ext cx="207971" cy="238137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6524122" y="2454095"/>
              <a:ext cx="207971" cy="238137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685922" y="3368495"/>
              <a:ext cx="448178" cy="14940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300248" y="3650532"/>
            <a:ext cx="2372848" cy="3216720"/>
            <a:chOff x="6045708" y="3280883"/>
            <a:chExt cx="2372848" cy="321672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5708" y="3425174"/>
              <a:ext cx="2372848" cy="3072429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 bwMode="auto">
            <a:xfrm>
              <a:off x="6045708" y="3280883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B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74976" y="4007920"/>
            <a:ext cx="1714487" cy="2509318"/>
            <a:chOff x="107504" y="3998668"/>
            <a:chExt cx="1714487" cy="2509318"/>
          </a:xfrm>
        </p:grpSpPr>
        <p:grpSp>
          <p:nvGrpSpPr>
            <p:cNvPr id="34" name="그룹 33"/>
            <p:cNvGrpSpPr/>
            <p:nvPr/>
          </p:nvGrpSpPr>
          <p:grpSpPr>
            <a:xfrm>
              <a:off x="107504" y="4279136"/>
              <a:ext cx="1714487" cy="2228850"/>
              <a:chOff x="228612" y="4075968"/>
              <a:chExt cx="1714487" cy="2228850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528" y="4075968"/>
                <a:ext cx="1543050" cy="2228850"/>
              </a:xfrm>
              <a:prstGeom prst="rect">
                <a:avLst/>
              </a:prstGeom>
            </p:spPr>
          </p:pic>
          <p:sp>
            <p:nvSpPr>
              <p:cNvPr id="31" name="직사각형 30"/>
              <p:cNvSpPr/>
              <p:nvPr/>
            </p:nvSpPr>
            <p:spPr bwMode="auto">
              <a:xfrm>
                <a:off x="254012" y="4546153"/>
                <a:ext cx="1689087" cy="190947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241312" y="4977953"/>
                <a:ext cx="1689087" cy="190947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228612" y="5384353"/>
                <a:ext cx="1689087" cy="190947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 bwMode="auto">
            <a:xfrm>
              <a:off x="107504" y="3998668"/>
              <a:ext cx="520941" cy="28858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 smtClean="0">
                  <a:solidFill>
                    <a:schemeClr val="accent3">
                      <a:lumMod val="95000"/>
                    </a:schemeClr>
                  </a:solidFill>
                  <a:latin typeface="+mj-lt"/>
                  <a:ea typeface="굴림" pitchFamily="50" charset="-127"/>
                </a:rPr>
                <a:t>C</a:t>
              </a:r>
              <a:endParaRPr lang="ko-KR" altLang="en-US" sz="1600" dirty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1344365" y="4045792"/>
            <a:ext cx="520941" cy="28858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A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7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mr</a:t>
            </a:r>
            <a:r>
              <a:rPr lang="en-US" altLang="ko-KR" sz="2800" dirty="0" smtClean="0"/>
              <a:t> Sky Portal </a:t>
            </a:r>
            <a:r>
              <a:rPr lang="ko-KR" altLang="en-US" sz="2800" dirty="0" smtClean="0"/>
              <a:t>실습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Daylight </a:t>
            </a:r>
            <a:r>
              <a:rPr lang="ko-KR" altLang="en-US" sz="2000" kern="0" dirty="0" smtClean="0">
                <a:latin typeface="+mn-ea"/>
              </a:rPr>
              <a:t>이동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Select and Move</a:t>
            </a:r>
            <a:r>
              <a:rPr lang="ko-KR" altLang="en-US" sz="1600" kern="0" dirty="0" smtClean="0">
                <a:latin typeface="+mn-ea"/>
              </a:rPr>
              <a:t>를 누른 후 </a:t>
            </a:r>
            <a:r>
              <a:rPr lang="en-US" altLang="ko-KR" sz="1600" kern="0" dirty="0" smtClean="0">
                <a:latin typeface="+mn-ea"/>
              </a:rPr>
              <a:t>Daylight </a:t>
            </a:r>
            <a:r>
              <a:rPr lang="ko-KR" altLang="en-US" sz="1600" kern="0" dirty="0" smtClean="0">
                <a:latin typeface="+mn-ea"/>
              </a:rPr>
              <a:t>위치를 다음처럼 이동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0" y="1847571"/>
            <a:ext cx="8635959" cy="46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mr</a:t>
            </a:r>
            <a:r>
              <a:rPr lang="en-US" altLang="ko-KR" sz="2800" dirty="0" smtClean="0"/>
              <a:t> Sky Portal </a:t>
            </a:r>
            <a:r>
              <a:rPr lang="ko-KR" altLang="en-US" sz="2800" dirty="0" smtClean="0"/>
              <a:t>실습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smtClean="0">
                <a:latin typeface="+mn-ea"/>
              </a:rPr>
              <a:t>Rendering &gt; Environment </a:t>
            </a:r>
            <a:r>
              <a:rPr lang="ko-KR" altLang="en-US" sz="2000" kern="0" dirty="0" smtClean="0">
                <a:latin typeface="+mn-ea"/>
              </a:rPr>
              <a:t>선택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ko-KR" altLang="en-US" sz="1600" kern="0" dirty="0" smtClean="0">
                <a:latin typeface="+mn-ea"/>
              </a:rPr>
              <a:t>매개변수를 다음처럼 지정하고 </a:t>
            </a:r>
            <a:r>
              <a:rPr lang="en-US" altLang="ko-KR" sz="1600" kern="0" dirty="0" smtClean="0">
                <a:latin typeface="+mn-ea"/>
              </a:rPr>
              <a:t>Render Preview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12160" y="4487"/>
            <a:ext cx="2930185" cy="6853514"/>
            <a:chOff x="6012160" y="4487"/>
            <a:chExt cx="2930185" cy="68535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2160" y="4487"/>
              <a:ext cx="2930185" cy="685351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 bwMode="auto">
            <a:xfrm>
              <a:off x="7709040" y="2822609"/>
              <a:ext cx="1007448" cy="193723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6103891" y="3236266"/>
              <a:ext cx="2671973" cy="247576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6032640" y="2119986"/>
              <a:ext cx="1710072" cy="231328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9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 err="1" smtClean="0"/>
              <a:t>mr</a:t>
            </a:r>
            <a:r>
              <a:rPr lang="en-US" altLang="ko-KR" sz="2800" dirty="0" smtClean="0"/>
              <a:t> Sky Portal </a:t>
            </a:r>
            <a:r>
              <a:rPr lang="ko-KR" altLang="en-US" sz="2800" dirty="0" smtClean="0"/>
              <a:t>실습</a:t>
            </a:r>
            <a:endParaRPr lang="ko-KR" altLang="en-US" sz="28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31576" y="1251351"/>
            <a:ext cx="9036496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  <a:defRPr/>
            </a:pPr>
            <a:r>
              <a:rPr lang="en-US" altLang="ko-KR" sz="2000" kern="0" dirty="0" err="1" smtClean="0">
                <a:latin typeface="+mn-ea"/>
              </a:rPr>
              <a:t>mr</a:t>
            </a:r>
            <a:r>
              <a:rPr lang="en-US" altLang="ko-KR" sz="2000" kern="0" dirty="0" smtClean="0">
                <a:latin typeface="+mn-ea"/>
              </a:rPr>
              <a:t> Sky Portal </a:t>
            </a:r>
            <a:r>
              <a:rPr lang="ko-KR" altLang="en-US" sz="2000" kern="0" dirty="0" smtClean="0">
                <a:latin typeface="+mn-ea"/>
              </a:rPr>
              <a:t>생성</a:t>
            </a:r>
            <a:endParaRPr lang="en-US" altLang="ko-KR" sz="20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Create &gt; Lights &gt; </a:t>
            </a:r>
            <a:r>
              <a:rPr lang="en-US" altLang="ko-KR" sz="1600" kern="0" dirty="0" err="1" smtClean="0">
                <a:latin typeface="+mn-ea"/>
              </a:rPr>
              <a:t>mr</a:t>
            </a:r>
            <a:r>
              <a:rPr lang="en-US" altLang="ko-KR" sz="1600" kern="0" dirty="0" smtClean="0">
                <a:latin typeface="+mn-ea"/>
              </a:rPr>
              <a:t> Sky Portal </a:t>
            </a:r>
            <a:r>
              <a:rPr lang="ko-KR" altLang="en-US" sz="1600" kern="0" dirty="0" smtClean="0">
                <a:latin typeface="+mn-ea"/>
              </a:rPr>
              <a:t>클릭</a:t>
            </a: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Left View</a:t>
            </a:r>
            <a:r>
              <a:rPr lang="ko-KR" altLang="en-US" sz="1600" kern="0" dirty="0" smtClean="0">
                <a:latin typeface="+mn-ea"/>
              </a:rPr>
              <a:t>에서 창문 크기에 맞춰 </a:t>
            </a:r>
            <a:r>
              <a:rPr lang="en-US" altLang="ko-KR" sz="1600" kern="0" dirty="0" err="1">
                <a:latin typeface="+mn-ea"/>
              </a:rPr>
              <a:t>mr</a:t>
            </a:r>
            <a:r>
              <a:rPr lang="en-US" altLang="ko-KR" sz="1600" kern="0" dirty="0">
                <a:latin typeface="+mn-ea"/>
              </a:rPr>
              <a:t> Sky </a:t>
            </a:r>
            <a:r>
              <a:rPr lang="en-US" altLang="ko-KR" sz="1600" kern="0" dirty="0" smtClean="0">
                <a:latin typeface="+mn-ea"/>
              </a:rPr>
              <a:t>Portal</a:t>
            </a:r>
            <a:r>
              <a:rPr lang="ko-KR" altLang="en-US" sz="1600" kern="0" dirty="0" smtClean="0">
                <a:latin typeface="+mn-ea"/>
              </a:rPr>
              <a:t>을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드래그해서 그림 </a:t>
            </a:r>
            <a:r>
              <a:rPr lang="en-US" altLang="ko-KR" sz="1600" kern="0" dirty="0" smtClean="0">
                <a:latin typeface="+mn-ea"/>
              </a:rPr>
              <a:t>(A)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r>
              <a:rPr lang="en-US" altLang="ko-KR" sz="1600" kern="0" dirty="0" smtClean="0">
                <a:latin typeface="+mn-ea"/>
              </a:rPr>
              <a:t>Top View</a:t>
            </a:r>
            <a:r>
              <a:rPr lang="ko-KR" altLang="en-US" sz="1600" kern="0" dirty="0" smtClean="0">
                <a:latin typeface="+mn-ea"/>
              </a:rPr>
              <a:t>에서 </a:t>
            </a:r>
            <a:r>
              <a:rPr lang="en-US" altLang="ko-KR" sz="1600" kern="0" dirty="0" smtClean="0">
                <a:latin typeface="+mn-ea"/>
              </a:rPr>
              <a:t>Select and Move </a:t>
            </a:r>
            <a:r>
              <a:rPr lang="ko-KR" altLang="en-US" sz="1600" kern="0" dirty="0" smtClean="0">
                <a:latin typeface="+mn-ea"/>
              </a:rPr>
              <a:t>로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창 바로 바깥쪽으로 붙임 </a:t>
            </a:r>
            <a:r>
              <a:rPr lang="en-US" altLang="ko-KR" sz="1600" kern="0" dirty="0" smtClean="0">
                <a:latin typeface="+mn-ea"/>
              </a:rPr>
              <a:t>(B)</a:t>
            </a: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 smtClean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  <a:p>
            <a:pPr lvl="1" eaLnBrk="1" latinLnBrk="0" hangingPunct="1">
              <a:lnSpc>
                <a:spcPct val="90000"/>
              </a:lnSpc>
              <a:defRPr/>
            </a:pPr>
            <a:endParaRPr lang="en-US" altLang="ko-KR" sz="1600" kern="0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36096" y="378250"/>
            <a:ext cx="1222295" cy="1338955"/>
            <a:chOff x="5509945" y="145829"/>
            <a:chExt cx="1501968" cy="16269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9945" y="166665"/>
              <a:ext cx="1501968" cy="160615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 bwMode="auto">
            <a:xfrm>
              <a:off x="5521977" y="145829"/>
              <a:ext cx="207971" cy="23813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6008865" y="466463"/>
              <a:ext cx="207971" cy="23813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5628854" y="1463991"/>
              <a:ext cx="653193" cy="22230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960" y="2564904"/>
            <a:ext cx="3548554" cy="18063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00" y="4600355"/>
            <a:ext cx="3835655" cy="19708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146" y="4600355"/>
            <a:ext cx="3724925" cy="1971734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 bwMode="auto">
          <a:xfrm>
            <a:off x="4182556" y="5297739"/>
            <a:ext cx="759350" cy="576064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+mj-lt"/>
                <a:ea typeface="굴림" pitchFamily="50" charset="-127"/>
              </a:rPr>
              <a:t>(B)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744386" y="3068960"/>
            <a:ext cx="520941" cy="28858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accent3">
                    <a:lumMod val="95000"/>
                  </a:schemeClr>
                </a:solidFill>
                <a:latin typeface="+mj-lt"/>
                <a:ea typeface="굴림" pitchFamily="50" charset="-127"/>
              </a:rPr>
              <a:t>A</a:t>
            </a:r>
            <a:endParaRPr lang="ko-KR" altLang="en-US" sz="1600" dirty="0">
              <a:solidFill>
                <a:schemeClr val="accent3">
                  <a:lumMod val="95000"/>
                </a:schemeClr>
              </a:solidFill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4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724</Words>
  <Application>Microsoft Office PowerPoint</Application>
  <PresentationFormat>화면 슬라이드 쇼(4:3)</PresentationFormat>
  <Paragraphs>212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맑은 고딕</vt:lpstr>
      <vt:lpstr>함초롬돋움</vt:lpstr>
      <vt:lpstr>Arial</vt:lpstr>
      <vt:lpstr>Arial Black</vt:lpstr>
      <vt:lpstr>Times New Roman</vt:lpstr>
      <vt:lpstr>Wingdings</vt:lpstr>
      <vt:lpstr>introduction</vt:lpstr>
      <vt:lpstr>렌더링 - Camera and Sky Lights</vt:lpstr>
      <vt:lpstr>Camera의 종류</vt:lpstr>
      <vt:lpstr>Photometric Light</vt:lpstr>
      <vt:lpstr>Photometric Light</vt:lpstr>
      <vt:lpstr>mr Sky Portal 실습</vt:lpstr>
      <vt:lpstr>mr Sky Portal 실습</vt:lpstr>
      <vt:lpstr>mr Sky Portal 실습</vt:lpstr>
      <vt:lpstr>mr Sky Portal 실습</vt:lpstr>
      <vt:lpstr>mr Sky Portal 실습</vt:lpstr>
      <vt:lpstr>mr Sky Portal 실습</vt:lpstr>
      <vt:lpstr>mr Sky Portal 실습</vt:lpstr>
      <vt:lpstr>mr Sky Portal 실습</vt:lpstr>
      <vt:lpstr>카메라 매개변수 조정</vt:lpstr>
      <vt:lpstr>카메라 매개변수 조정</vt:lpstr>
      <vt:lpstr>카메라 매개변수 조정</vt:lpstr>
      <vt:lpstr>카메라 매개변수 조정</vt:lpstr>
      <vt:lpstr>카메라 매개변수 조정</vt:lpstr>
      <vt:lpstr>카메라 매개변수 조정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Taejung Park</dc:creator>
  <cp:lastModifiedBy>Taejung Park</cp:lastModifiedBy>
  <cp:revision>940</cp:revision>
  <cp:lastPrinted>2013-09-09T08:18:55Z</cp:lastPrinted>
  <dcterms:created xsi:type="dcterms:W3CDTF">2009-09-02T15:22:41Z</dcterms:created>
  <dcterms:modified xsi:type="dcterms:W3CDTF">2013-11-11T16:01:55Z</dcterms:modified>
</cp:coreProperties>
</file>