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7" r:id="rId2"/>
    <p:sldId id="342" r:id="rId3"/>
    <p:sldId id="404" r:id="rId4"/>
    <p:sldId id="403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9FB"/>
    <a:srgbClr val="F1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88093" autoAdjust="0"/>
  </p:normalViewPr>
  <p:slideViewPr>
    <p:cSldViewPr>
      <p:cViewPr varScale="1">
        <p:scale>
          <a:sx n="81" d="100"/>
          <a:sy n="81" d="100"/>
        </p:scale>
        <p:origin x="84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-3150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5" y="2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51F2E1E-6C42-445F-BA9C-40D122B50336}" type="datetimeFigureOut">
              <a:rPr lang="ko-KR" altLang="en-US" smtClean="0"/>
              <a:pPr/>
              <a:t>2013-10-28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4CA8585-5289-4261-8090-8279161013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622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F5350BE-8273-47B8-AC82-9C20F07B5079}" type="datetimeFigureOut">
              <a:rPr lang="ko-KR" altLang="en-US" smtClean="0"/>
              <a:pPr/>
              <a:t>2013-10-28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18504A9-FEE8-4B2D-AABC-AA20FAE5FD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2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01814-BEA2-4BB0-A338-D1B8A54C9D54}" type="slidenum">
              <a:rPr lang="en-US" altLang="ko-KR" smtClean="0"/>
              <a:pPr/>
              <a:t>1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03971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489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147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862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068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98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405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880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794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394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92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63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0932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3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57300" y="2971800"/>
            <a:ext cx="6629400" cy="838200"/>
            <a:chOff x="792" y="1872"/>
            <a:chExt cx="4176" cy="52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92" y="1927"/>
              <a:ext cx="4176" cy="3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white">
            <a:xfrm>
              <a:off x="1008" y="1872"/>
              <a:ext cx="3744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white">
          <a:xfrm>
            <a:off x="1828800" y="15240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ko-KR" sz="4400" b="1" i="1" dirty="0" smtClean="0">
                <a:solidFill>
                  <a:schemeClr val="bg1"/>
                </a:solidFill>
                <a:latin typeface="Arial Black" pitchFamily="34" charset="0"/>
              </a:rPr>
              <a:t>3ds</a:t>
            </a:r>
            <a:r>
              <a:rPr lang="en-US" altLang="ko-KR" sz="4400" b="1" i="1" baseline="0" dirty="0" smtClean="0">
                <a:solidFill>
                  <a:schemeClr val="bg1"/>
                </a:solidFill>
                <a:latin typeface="Arial Black" pitchFamily="34" charset="0"/>
              </a:rPr>
              <a:t> MAX</a:t>
            </a:r>
            <a:endParaRPr lang="en-US" altLang="ko-KR" sz="4400" b="1" i="1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00200" y="2692400"/>
            <a:ext cx="5943600" cy="1295400"/>
          </a:xfrm>
          <a:noFill/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ko-KR" dirty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40200"/>
            <a:ext cx="73152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 b="1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17" name="Rectangle 1028"/>
          <p:cNvSpPr>
            <a:spLocks noChangeArrowheads="1"/>
          </p:cNvSpPr>
          <p:nvPr userDrawn="1"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18" name="Text Box 1036"/>
          <p:cNvSpPr txBox="1">
            <a:spLocks noChangeArrowheads="1"/>
          </p:cNvSpPr>
          <p:nvPr userDrawn="1"/>
        </p:nvSpPr>
        <p:spPr bwMode="auto">
          <a:xfrm>
            <a:off x="7686675" y="6561138"/>
            <a:ext cx="1447800" cy="2746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ko-KR" altLang="en-US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디지털 미디어학과</a:t>
            </a:r>
            <a:endParaRPr lang="en-US" altLang="ko-KR" sz="1200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19" name="Picture 72" descr="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13" y="6308725"/>
            <a:ext cx="14398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8450" y="285750"/>
            <a:ext cx="2038350" cy="58864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285750"/>
            <a:ext cx="5962650" cy="5886450"/>
          </a:xfrm>
        </p:spPr>
        <p:txBody>
          <a:bodyPr vert="eaVert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010400" cy="762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026"/>
          <p:cNvSpPr>
            <a:spLocks noChangeShapeType="1"/>
          </p:cNvSpPr>
          <p:nvPr/>
        </p:nvSpPr>
        <p:spPr bwMode="ltGray">
          <a:xfrm>
            <a:off x="533400" y="1143000"/>
            <a:ext cx="72390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3077" name="Rectangle 1029"/>
          <p:cNvSpPr>
            <a:spLocks noChangeArrowheads="1"/>
          </p:cNvSpPr>
          <p:nvPr/>
        </p:nvSpPr>
        <p:spPr bwMode="auto"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3078" name="Rectangle 1030"/>
          <p:cNvSpPr>
            <a:spLocks noChangeArrowheads="1"/>
          </p:cNvSpPr>
          <p:nvPr/>
        </p:nvSpPr>
        <p:spPr bwMode="auto">
          <a:xfrm>
            <a:off x="7734300" y="381000"/>
            <a:ext cx="990600" cy="914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031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 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3082" name="Rectangle 1034"/>
          <p:cNvSpPr>
            <a:spLocks noChangeArrowheads="1"/>
          </p:cNvSpPr>
          <p:nvPr/>
        </p:nvSpPr>
        <p:spPr bwMode="white">
          <a:xfrm>
            <a:off x="7696200" y="685800"/>
            <a:ext cx="1028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altLang="ko-KR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033" name="Rectangle 103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5750"/>
            <a:ext cx="7010400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  <p:sp>
        <p:nvSpPr>
          <p:cNvPr id="11" name="Rectangle 1034"/>
          <p:cNvSpPr>
            <a:spLocks noChangeArrowheads="1"/>
          </p:cNvSpPr>
          <p:nvPr userDrawn="1"/>
        </p:nvSpPr>
        <p:spPr bwMode="white">
          <a:xfrm>
            <a:off x="7600950" y="533400"/>
            <a:ext cx="1028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3ds MAX</a:t>
            </a: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18" name="Rectangle 1028"/>
          <p:cNvSpPr>
            <a:spLocks noChangeArrowheads="1"/>
          </p:cNvSpPr>
          <p:nvPr userDrawn="1"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19" name="Text Box 1036"/>
          <p:cNvSpPr txBox="1">
            <a:spLocks noChangeArrowheads="1"/>
          </p:cNvSpPr>
          <p:nvPr userDrawn="1"/>
        </p:nvSpPr>
        <p:spPr bwMode="auto">
          <a:xfrm>
            <a:off x="7686675" y="6561138"/>
            <a:ext cx="1447800" cy="2746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ko-KR" altLang="en-US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디지털 미디어학과</a:t>
            </a:r>
            <a:endParaRPr lang="en-US" altLang="ko-KR" sz="1200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20" name="Picture 72" descr="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13" y="6308725"/>
            <a:ext cx="14398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o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 err="1" smtClean="0"/>
              <a:t>렌더링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400" dirty="0" smtClean="0"/>
              <a:t>-Texture mapping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 err="1" smtClean="0"/>
              <a:t>Nala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모델 텍스처 </a:t>
            </a:r>
            <a:r>
              <a:rPr lang="ko-KR" altLang="en-US" sz="2800" dirty="0" err="1" smtClean="0"/>
              <a:t>매핑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17131" y="1155282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Edit UVWs</a:t>
            </a:r>
            <a:r>
              <a:rPr lang="ko-KR" altLang="en-US" sz="1600" kern="0" dirty="0" smtClean="0">
                <a:latin typeface="+mn-ea"/>
              </a:rPr>
              <a:t>에서 전체 선택 후 </a:t>
            </a:r>
            <a:r>
              <a:rPr lang="en-US" altLang="ko-KR" sz="1600" kern="0" dirty="0" smtClean="0">
                <a:latin typeface="+mn-ea"/>
              </a:rPr>
              <a:t>Arrange</a:t>
            </a:r>
            <a:r>
              <a:rPr lang="ko-KR" altLang="en-US" sz="1600" kern="0" dirty="0" smtClean="0">
                <a:latin typeface="+mn-ea"/>
              </a:rPr>
              <a:t> </a:t>
            </a:r>
            <a:r>
              <a:rPr lang="en-US" altLang="ko-KR" sz="1600" kern="0" dirty="0" smtClean="0">
                <a:latin typeface="+mn-ea"/>
              </a:rPr>
              <a:t>Elements &gt; Pack Normalize </a:t>
            </a:r>
            <a:r>
              <a:rPr lang="ko-KR" altLang="en-US" sz="1600" kern="0" dirty="0" smtClean="0">
                <a:latin typeface="+mn-ea"/>
              </a:rPr>
              <a:t>아이콘 클릭 </a:t>
            </a:r>
            <a:r>
              <a:rPr lang="en-US" altLang="ko-KR" sz="1600" kern="0" dirty="0" smtClean="0">
                <a:latin typeface="+mn-ea"/>
              </a:rPr>
              <a:t>(A)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입 가장자리에 </a:t>
            </a:r>
            <a:r>
              <a:rPr lang="ko-KR" altLang="en-US" sz="1600" kern="0" dirty="0">
                <a:latin typeface="+mn-ea"/>
              </a:rPr>
              <a:t>대해서도 </a:t>
            </a:r>
            <a:r>
              <a:rPr lang="en-US" altLang="ko-KR" sz="1600" kern="0" dirty="0">
                <a:latin typeface="+mn-ea"/>
              </a:rPr>
              <a:t>Seam </a:t>
            </a:r>
            <a:r>
              <a:rPr lang="ko-KR" altLang="en-US" sz="1600" kern="0" dirty="0">
                <a:latin typeface="+mn-ea"/>
              </a:rPr>
              <a:t>생성 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동일한 </a:t>
            </a:r>
            <a:r>
              <a:rPr lang="ko-KR" altLang="en-US" sz="1600" kern="0" dirty="0">
                <a:latin typeface="+mn-ea"/>
              </a:rPr>
              <a:t>방식으로 입 안쪽도 모두 </a:t>
            </a:r>
            <a:r>
              <a:rPr lang="ko-KR" altLang="en-US" sz="1600" kern="0" dirty="0" smtClean="0">
                <a:latin typeface="+mn-ea"/>
              </a:rPr>
              <a:t>선택 </a:t>
            </a:r>
            <a:r>
              <a:rPr lang="en-US" altLang="ko-KR" sz="1600" kern="0" dirty="0" smtClean="0">
                <a:latin typeface="+mn-ea"/>
              </a:rPr>
              <a:t>(B)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Reset Peel </a:t>
            </a:r>
            <a:r>
              <a:rPr lang="ko-KR" altLang="en-US" sz="1600" kern="0" dirty="0" smtClean="0">
                <a:latin typeface="+mn-ea"/>
              </a:rPr>
              <a:t>클릭해서 </a:t>
            </a:r>
            <a:r>
              <a:rPr lang="en-US" altLang="ko-KR" sz="1600" kern="0" dirty="0">
                <a:latin typeface="+mn-ea"/>
              </a:rPr>
              <a:t>Edit </a:t>
            </a:r>
            <a:r>
              <a:rPr lang="en-US" altLang="ko-KR" sz="1600" kern="0" dirty="0" smtClean="0">
                <a:latin typeface="+mn-ea"/>
              </a:rPr>
              <a:t>UVWs</a:t>
            </a:r>
            <a:r>
              <a:rPr lang="ko-KR" altLang="en-US" sz="1600" kern="0" dirty="0" smtClean="0">
                <a:latin typeface="+mn-ea"/>
              </a:rPr>
              <a:t>에 표시</a:t>
            </a: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다시 </a:t>
            </a:r>
            <a:r>
              <a:rPr lang="en-US" altLang="ko-KR" sz="1600" kern="0" dirty="0" smtClean="0">
                <a:latin typeface="+mn-ea"/>
              </a:rPr>
              <a:t>Edit </a:t>
            </a:r>
            <a:r>
              <a:rPr lang="en-US" altLang="ko-KR" sz="1600" kern="0" dirty="0">
                <a:latin typeface="+mn-ea"/>
              </a:rPr>
              <a:t>UVWs</a:t>
            </a:r>
            <a:r>
              <a:rPr lang="ko-KR" altLang="en-US" sz="1600" kern="0" dirty="0">
                <a:latin typeface="+mn-ea"/>
              </a:rPr>
              <a:t>에서 전체 선택 후 </a:t>
            </a:r>
            <a:r>
              <a:rPr lang="en-US" altLang="ko-KR" sz="1600" kern="0" dirty="0">
                <a:latin typeface="+mn-ea"/>
              </a:rPr>
              <a:t>Arrange</a:t>
            </a:r>
            <a:r>
              <a:rPr lang="ko-KR" altLang="en-US" sz="1600" kern="0" dirty="0">
                <a:latin typeface="+mn-ea"/>
              </a:rPr>
              <a:t> </a:t>
            </a:r>
            <a:r>
              <a:rPr lang="en-US" altLang="ko-KR" sz="1600" kern="0" dirty="0">
                <a:latin typeface="+mn-ea"/>
              </a:rPr>
              <a:t>Elements &gt; Pack Normalize </a:t>
            </a:r>
            <a:r>
              <a:rPr lang="ko-KR" altLang="en-US" sz="1600" kern="0" dirty="0">
                <a:latin typeface="+mn-ea"/>
              </a:rPr>
              <a:t>아이콘 </a:t>
            </a:r>
            <a:r>
              <a:rPr lang="ko-KR" altLang="en-US" sz="1600" kern="0" dirty="0" smtClean="0">
                <a:latin typeface="+mn-ea"/>
              </a:rPr>
              <a:t>클릭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499268" y="123803"/>
            <a:ext cx="1543050" cy="1085850"/>
            <a:chOff x="7499268" y="123803"/>
            <a:chExt cx="1543050" cy="10858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9268" y="123803"/>
              <a:ext cx="1543050" cy="1085850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 bwMode="auto">
            <a:xfrm>
              <a:off x="7948392" y="746580"/>
              <a:ext cx="272244" cy="284362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619672" y="1628800"/>
            <a:ext cx="6017388" cy="1868056"/>
            <a:chOff x="500034" y="2058551"/>
            <a:chExt cx="6017388" cy="186805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034" y="2060848"/>
              <a:ext cx="2674844" cy="1865759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7904" y="2058551"/>
              <a:ext cx="2809518" cy="1862122"/>
            </a:xfrm>
            <a:prstGeom prst="rect">
              <a:avLst/>
            </a:prstGeom>
          </p:spPr>
        </p:pic>
        <p:sp>
          <p:nvSpPr>
            <p:cNvPr id="26" name="오른쪽 화살표 25"/>
            <p:cNvSpPr/>
            <p:nvPr/>
          </p:nvSpPr>
          <p:spPr bwMode="auto">
            <a:xfrm>
              <a:off x="3129053" y="2564904"/>
              <a:ext cx="759350" cy="576064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accent3">
                      <a:lumMod val="95000"/>
                    </a:schemeClr>
                  </a:solidFill>
                  <a:effectLst/>
                  <a:latin typeface="+mj-lt"/>
                  <a:ea typeface="굴림" pitchFamily="50" charset="-127"/>
                </a:rPr>
                <a:t>(A)</a:t>
              </a:r>
              <a:endPara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+mj-lt"/>
                <a:ea typeface="굴림" pitchFamily="50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5048" y="4149078"/>
            <a:ext cx="1514475" cy="19526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4288" y="4063930"/>
            <a:ext cx="1352183" cy="2123499"/>
          </a:xfrm>
          <a:prstGeom prst="rect">
            <a:avLst/>
          </a:prstGeom>
        </p:spPr>
      </p:pic>
      <p:sp>
        <p:nvSpPr>
          <p:cNvPr id="34" name="오른쪽 화살표 33"/>
          <p:cNvSpPr/>
          <p:nvPr/>
        </p:nvSpPr>
        <p:spPr bwMode="auto">
          <a:xfrm>
            <a:off x="6509523" y="4837358"/>
            <a:ext cx="759350" cy="576064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+mj-lt"/>
                <a:ea typeface="굴림" pitchFamily="50" charset="-127"/>
              </a:rPr>
              <a:t>(B)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+mj-lt"/>
              <a:ea typeface="굴림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5736" y="5013176"/>
            <a:ext cx="974601" cy="59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 err="1" smtClean="0"/>
              <a:t>Nala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모델 텍스처 </a:t>
            </a:r>
            <a:r>
              <a:rPr lang="ko-KR" altLang="en-US" sz="2800" dirty="0" err="1" smtClean="0"/>
              <a:t>매핑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17131" y="1155282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Edit UVWs</a:t>
            </a:r>
            <a:r>
              <a:rPr lang="ko-KR" altLang="en-US" sz="1600" kern="0" dirty="0" smtClean="0">
                <a:latin typeface="+mn-ea"/>
              </a:rPr>
              <a:t>에서 위쪽의 </a:t>
            </a:r>
            <a:r>
              <a:rPr lang="en-US" altLang="ko-KR" sz="1600" kern="0" dirty="0" smtClean="0">
                <a:latin typeface="+mn-ea"/>
              </a:rPr>
              <a:t>Shows the active map in the dialog </a:t>
            </a:r>
            <a:r>
              <a:rPr lang="ko-KR" altLang="en-US" sz="1600" kern="0" dirty="0" smtClean="0">
                <a:latin typeface="+mn-ea"/>
              </a:rPr>
              <a:t>클릭</a:t>
            </a: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en-US" altLang="ko-KR" sz="1200" kern="0" dirty="0" smtClean="0">
                <a:latin typeface="+mn-ea"/>
              </a:rPr>
              <a:t>Checker </a:t>
            </a:r>
            <a:r>
              <a:rPr lang="ko-KR" altLang="en-US" sz="1200" kern="0" dirty="0" smtClean="0">
                <a:latin typeface="+mn-ea"/>
              </a:rPr>
              <a:t>패턴 제거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사용할 텍스처 그림</a:t>
            </a:r>
            <a:r>
              <a:rPr lang="en-US" altLang="ko-KR" sz="1600" kern="0" dirty="0">
                <a:latin typeface="+mn-ea"/>
              </a:rPr>
              <a:t>(</a:t>
            </a:r>
            <a:r>
              <a:rPr lang="en-US" altLang="ko-KR" sz="1600" kern="0" dirty="0" err="1" smtClean="0">
                <a:latin typeface="+mn-ea"/>
              </a:rPr>
              <a:t>Nala</a:t>
            </a:r>
            <a:r>
              <a:rPr lang="en-US" altLang="ko-KR" sz="1600" kern="0" dirty="0" smtClean="0">
                <a:latin typeface="+mn-ea"/>
              </a:rPr>
              <a:t>-diffuse)</a:t>
            </a:r>
            <a:r>
              <a:rPr lang="ko-KR" altLang="en-US" sz="1600" kern="0" dirty="0" smtClean="0">
                <a:latin typeface="+mn-ea"/>
              </a:rPr>
              <a:t>에 맞춰 왼쪽 위 </a:t>
            </a:r>
            <a:r>
              <a:rPr lang="en-US" altLang="ko-KR" sz="1600" kern="0" dirty="0" smtClean="0">
                <a:latin typeface="+mn-ea"/>
              </a:rPr>
              <a:t>Freeform mode </a:t>
            </a:r>
            <a:r>
              <a:rPr lang="ko-KR" altLang="en-US" sz="1600" kern="0" dirty="0" smtClean="0">
                <a:latin typeface="+mn-ea"/>
              </a:rPr>
              <a:t>등을 이용해서 대략적으로 </a:t>
            </a:r>
            <a:r>
              <a:rPr lang="ko-KR" altLang="en-US" sz="1600" kern="0" dirty="0" err="1" smtClean="0">
                <a:latin typeface="+mn-ea"/>
              </a:rPr>
              <a:t>뱡향과</a:t>
            </a:r>
            <a:r>
              <a:rPr lang="ko-KR" altLang="en-US" sz="1600" kern="0" dirty="0" smtClean="0">
                <a:latin typeface="+mn-ea"/>
              </a:rPr>
              <a:t> 크기 정리</a:t>
            </a: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241" y="253661"/>
            <a:ext cx="2200275" cy="6572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 bwMode="auto">
          <a:xfrm>
            <a:off x="6791945" y="289380"/>
            <a:ext cx="272244" cy="28436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353" y="1018440"/>
            <a:ext cx="1762125" cy="59055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 bwMode="auto">
          <a:xfrm>
            <a:off x="7360353" y="1034221"/>
            <a:ext cx="1044079" cy="28436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463" y="2492896"/>
            <a:ext cx="3513757" cy="35137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1188" y="2492896"/>
            <a:ext cx="3513757" cy="35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 err="1" smtClean="0"/>
              <a:t>Nala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모델 텍스처 </a:t>
            </a:r>
            <a:r>
              <a:rPr lang="ko-KR" altLang="en-US" sz="2800" dirty="0" err="1" smtClean="0"/>
              <a:t>매핑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17131" y="1155282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Edit UVWs</a:t>
            </a:r>
            <a:r>
              <a:rPr lang="ko-KR" altLang="en-US" sz="1600" kern="0" dirty="0" smtClean="0">
                <a:latin typeface="+mn-ea"/>
              </a:rPr>
              <a:t>에서 </a:t>
            </a:r>
            <a:r>
              <a:rPr lang="en-US" altLang="ko-KR" sz="1600" kern="0" dirty="0" smtClean="0">
                <a:latin typeface="+mn-ea"/>
              </a:rPr>
              <a:t>Tools &gt; Render UVW Template </a:t>
            </a:r>
            <a:r>
              <a:rPr lang="ko-KR" altLang="en-US" sz="1600" kern="0" dirty="0" smtClean="0">
                <a:latin typeface="+mn-ea"/>
              </a:rPr>
              <a:t>실행</a:t>
            </a: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en-US" altLang="ko-KR" sz="1200" kern="0" dirty="0" smtClean="0">
                <a:latin typeface="+mn-ea"/>
              </a:rPr>
              <a:t>Width</a:t>
            </a:r>
            <a:r>
              <a:rPr lang="ko-KR" altLang="en-US" sz="1200" kern="0" dirty="0" smtClean="0">
                <a:latin typeface="+mn-ea"/>
              </a:rPr>
              <a:t>와 </a:t>
            </a:r>
            <a:r>
              <a:rPr lang="en-US" altLang="ko-KR" sz="1200" kern="0" dirty="0" smtClean="0">
                <a:latin typeface="+mn-ea"/>
              </a:rPr>
              <a:t>Height</a:t>
            </a:r>
            <a:r>
              <a:rPr lang="ko-KR" altLang="en-US" sz="1200" kern="0" dirty="0" smtClean="0">
                <a:latin typeface="+mn-ea"/>
              </a:rPr>
              <a:t>에 </a:t>
            </a:r>
            <a:r>
              <a:rPr lang="en-US" altLang="ko-KR" sz="1200" kern="0" dirty="0" smtClean="0">
                <a:latin typeface="+mn-ea"/>
              </a:rPr>
              <a:t>512 </a:t>
            </a:r>
            <a:r>
              <a:rPr lang="ko-KR" altLang="en-US" sz="1200" kern="0" dirty="0" smtClean="0">
                <a:latin typeface="+mn-ea"/>
              </a:rPr>
              <a:t>입력 </a:t>
            </a:r>
            <a:r>
              <a:rPr lang="en-US" altLang="ko-KR" sz="1200" kern="0" dirty="0" smtClean="0">
                <a:latin typeface="+mn-ea"/>
              </a:rPr>
              <a:t>&gt; Render UV Template </a:t>
            </a:r>
            <a:r>
              <a:rPr lang="ko-KR" altLang="en-US" sz="1200" kern="0" dirty="0" smtClean="0">
                <a:latin typeface="+mn-ea"/>
              </a:rPr>
              <a:t>단추 클릭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>
                <a:latin typeface="+mn-ea"/>
              </a:rPr>
              <a:t>Save image </a:t>
            </a:r>
            <a:r>
              <a:rPr lang="ko-KR" altLang="en-US" sz="1600" kern="0" dirty="0">
                <a:latin typeface="+mn-ea"/>
              </a:rPr>
              <a:t>아이콘 클릭해서 </a:t>
            </a:r>
            <a:r>
              <a:rPr lang="en-US" altLang="ko-KR" sz="1600" kern="0" dirty="0">
                <a:latin typeface="+mn-ea"/>
              </a:rPr>
              <a:t>jpg</a:t>
            </a:r>
            <a:r>
              <a:rPr lang="ko-KR" altLang="en-US" sz="1600" kern="0" dirty="0">
                <a:latin typeface="+mn-ea"/>
              </a:rPr>
              <a:t>으로 저장</a:t>
            </a: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>
                <a:latin typeface="+mn-ea"/>
              </a:rPr>
              <a:t>Photoshop</a:t>
            </a:r>
            <a:r>
              <a:rPr lang="ko-KR" altLang="en-US" sz="1600" kern="0" dirty="0">
                <a:latin typeface="+mn-ea"/>
              </a:rPr>
              <a:t>에서 </a:t>
            </a:r>
            <a:r>
              <a:rPr lang="ko-KR" altLang="en-US" sz="1600" kern="0" dirty="0" err="1">
                <a:latin typeface="+mn-ea"/>
              </a:rPr>
              <a:t>레이어</a:t>
            </a:r>
            <a:r>
              <a:rPr lang="ko-KR" altLang="en-US" sz="1600" kern="0" dirty="0">
                <a:latin typeface="+mn-ea"/>
              </a:rPr>
              <a:t> 생성해서 텍스처 그려서 완성</a:t>
            </a: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308304" y="0"/>
            <a:ext cx="1429547" cy="3193417"/>
            <a:chOff x="7534941" y="3836"/>
            <a:chExt cx="1600200" cy="3810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34941" y="3836"/>
              <a:ext cx="1600200" cy="3810000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 bwMode="auto">
            <a:xfrm>
              <a:off x="7668344" y="382366"/>
              <a:ext cx="1296144" cy="382338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7713867" y="3406005"/>
              <a:ext cx="1296144" cy="218673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974" y="3844968"/>
            <a:ext cx="2740948" cy="3011041"/>
          </a:xfrm>
          <a:prstGeom prst="rect">
            <a:avLst/>
          </a:prstGeom>
        </p:spPr>
      </p:pic>
      <p:sp>
        <p:nvSpPr>
          <p:cNvPr id="11" name="아래쪽 화살표 10"/>
          <p:cNvSpPr/>
          <p:nvPr/>
        </p:nvSpPr>
        <p:spPr bwMode="auto">
          <a:xfrm>
            <a:off x="7802448" y="3193417"/>
            <a:ext cx="513968" cy="65155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131" y="2203010"/>
            <a:ext cx="4353998" cy="462612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701" y="4792030"/>
            <a:ext cx="1725620" cy="174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 err="1" smtClean="0"/>
              <a:t>Nala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모델 텍스처 </a:t>
            </a:r>
            <a:r>
              <a:rPr lang="ko-KR" altLang="en-US" sz="2800" dirty="0" err="1" smtClean="0"/>
              <a:t>매핑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17131" y="1155282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Edit UVWs</a:t>
            </a:r>
            <a:r>
              <a:rPr lang="ko-KR" altLang="en-US" sz="1600" kern="0" dirty="0" smtClean="0">
                <a:latin typeface="+mn-ea"/>
              </a:rPr>
              <a:t>와 </a:t>
            </a:r>
            <a:r>
              <a:rPr lang="en-US" altLang="ko-KR" sz="1600" kern="0" dirty="0" smtClean="0">
                <a:latin typeface="+mn-ea"/>
              </a:rPr>
              <a:t>Polygon</a:t>
            </a:r>
            <a:r>
              <a:rPr lang="ko-KR" altLang="en-US" sz="1600" kern="0" dirty="0" smtClean="0">
                <a:latin typeface="+mn-ea"/>
              </a:rPr>
              <a:t>에서 상대적인 위치를 잘 </a:t>
            </a:r>
            <a:r>
              <a:rPr lang="ko-KR" altLang="en-US" sz="1600" kern="0" dirty="0">
                <a:latin typeface="+mn-ea"/>
              </a:rPr>
              <a:t>파악해서 텍스처 작업</a:t>
            </a: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7" y="1484784"/>
            <a:ext cx="8695837" cy="500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0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 err="1" smtClean="0"/>
              <a:t>Nala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모델 텍스처 </a:t>
            </a:r>
            <a:r>
              <a:rPr lang="ko-KR" altLang="en-US" sz="2800" dirty="0" err="1" smtClean="0"/>
              <a:t>매핑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17131" y="1155282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완성된 파일</a:t>
            </a:r>
            <a:r>
              <a:rPr lang="en-US" altLang="ko-KR" sz="1600" kern="0" dirty="0" smtClean="0">
                <a:latin typeface="+mn-ea"/>
              </a:rPr>
              <a:t>(</a:t>
            </a:r>
            <a:r>
              <a:rPr lang="ko-KR" altLang="en-US" sz="1600" kern="0" dirty="0" smtClean="0">
                <a:latin typeface="+mn-ea"/>
              </a:rPr>
              <a:t>이름은 </a:t>
            </a:r>
            <a:r>
              <a:rPr lang="en-US" altLang="ko-KR" sz="1600" kern="0" dirty="0" smtClean="0">
                <a:latin typeface="+mn-ea"/>
              </a:rPr>
              <a:t>nala-texture.jpg)</a:t>
            </a:r>
            <a:r>
              <a:rPr lang="ko-KR" altLang="en-US" sz="1600" kern="0" dirty="0" smtClean="0">
                <a:latin typeface="+mn-ea"/>
              </a:rPr>
              <a:t>을 저장한 후 </a:t>
            </a:r>
            <a:r>
              <a:rPr lang="en-US" altLang="ko-KR" sz="1600" kern="0" dirty="0" smtClean="0">
                <a:latin typeface="+mn-ea"/>
              </a:rPr>
              <a:t>Material Editor</a:t>
            </a:r>
            <a:r>
              <a:rPr lang="ko-KR" altLang="en-US" sz="1600" kern="0" dirty="0" smtClean="0">
                <a:latin typeface="+mn-ea"/>
              </a:rPr>
              <a:t>를 열고  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Diffuse : </a:t>
            </a:r>
            <a:r>
              <a:rPr lang="ko-KR" altLang="en-US" sz="1600" kern="0" dirty="0" smtClean="0">
                <a:latin typeface="+mn-ea"/>
              </a:rPr>
              <a:t>오른쪽 사각형 클릭 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Bitmap </a:t>
            </a:r>
            <a:r>
              <a:rPr lang="ko-KR" altLang="en-US" sz="1600" kern="0" dirty="0" smtClean="0">
                <a:latin typeface="+mn-ea"/>
              </a:rPr>
              <a:t>두 번 클릭 후 저장한 </a:t>
            </a:r>
            <a:r>
              <a:rPr lang="en-US" altLang="ko-KR" sz="1600" kern="0" dirty="0" smtClean="0">
                <a:latin typeface="+mn-ea"/>
              </a:rPr>
              <a:t>jpg </a:t>
            </a:r>
            <a:r>
              <a:rPr lang="ko-KR" altLang="en-US" sz="1600" kern="0" dirty="0" smtClean="0">
                <a:latin typeface="+mn-ea"/>
              </a:rPr>
              <a:t>파일 선택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Modifier List</a:t>
            </a:r>
            <a:r>
              <a:rPr lang="ko-KR" altLang="en-US" sz="1600" kern="0" dirty="0" smtClean="0">
                <a:latin typeface="+mn-ea"/>
              </a:rPr>
              <a:t>에서 다시 </a:t>
            </a:r>
            <a:r>
              <a:rPr lang="en-US" altLang="ko-KR" sz="1600" kern="0" dirty="0" smtClean="0">
                <a:latin typeface="+mn-ea"/>
              </a:rPr>
              <a:t>Symmetry </a:t>
            </a:r>
            <a:r>
              <a:rPr lang="ko-KR" altLang="en-US" sz="1600" kern="0" dirty="0" smtClean="0">
                <a:latin typeface="+mn-ea"/>
              </a:rPr>
              <a:t>적용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Rendering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0928"/>
            <a:ext cx="2895559" cy="39755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478" y="3349465"/>
            <a:ext cx="2143125" cy="1419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9490" y="2060617"/>
            <a:ext cx="3414958" cy="256759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1204481" y="6375171"/>
            <a:ext cx="154420" cy="17802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261880" y="4292371"/>
            <a:ext cx="1018019" cy="19072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3040" y="4660038"/>
            <a:ext cx="2183562" cy="210311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7908" y="4575182"/>
            <a:ext cx="2165052" cy="218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2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 err="1" smtClean="0"/>
              <a:t>Nala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모델 텍스처 </a:t>
            </a:r>
            <a:r>
              <a:rPr lang="ko-KR" altLang="en-US" sz="2800" dirty="0" err="1" smtClean="0"/>
              <a:t>매핑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smtClean="0">
                <a:latin typeface="+mn-ea"/>
              </a:rPr>
              <a:t>완성된 </a:t>
            </a:r>
            <a:r>
              <a:rPr lang="en-US" altLang="ko-KR" sz="2000" kern="0" dirty="0" err="1" smtClean="0">
                <a:latin typeface="+mn-ea"/>
              </a:rPr>
              <a:t>Nala</a:t>
            </a:r>
            <a:r>
              <a:rPr lang="en-US" altLang="ko-KR" sz="2000" kern="0" dirty="0" smtClean="0">
                <a:latin typeface="+mn-ea"/>
              </a:rPr>
              <a:t> </a:t>
            </a:r>
            <a:r>
              <a:rPr lang="ko-KR" altLang="en-US" sz="2000" kern="0" dirty="0" smtClean="0">
                <a:latin typeface="+mn-ea"/>
              </a:rPr>
              <a:t>모델에서</a:t>
            </a:r>
            <a:r>
              <a:rPr lang="en-US" altLang="ko-KR" sz="2000" kern="0" dirty="0" smtClean="0">
                <a:latin typeface="+mn-ea"/>
              </a:rPr>
              <a:t>…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모델 선택 </a:t>
            </a:r>
            <a:r>
              <a:rPr lang="en-US" altLang="ko-KR" sz="1600" kern="0" dirty="0" smtClean="0">
                <a:latin typeface="+mn-ea"/>
              </a:rPr>
              <a:t>&gt; Modifier &gt; Symmetry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“Remove modifier…” </a:t>
            </a:r>
            <a:r>
              <a:rPr lang="ko-KR" altLang="en-US" sz="1600" kern="0" dirty="0" smtClean="0">
                <a:latin typeface="+mn-ea"/>
              </a:rPr>
              <a:t>선택해서 </a:t>
            </a:r>
            <a:r>
              <a:rPr lang="en-US" altLang="ko-KR" sz="1600" kern="0" dirty="0" smtClean="0">
                <a:latin typeface="+mn-ea"/>
              </a:rPr>
              <a:t/>
            </a:r>
            <a:br>
              <a:rPr lang="en-US" altLang="ko-KR" sz="1600" kern="0" dirty="0" smtClean="0">
                <a:latin typeface="+mn-ea"/>
              </a:rPr>
            </a:br>
            <a:r>
              <a:rPr lang="en-US" altLang="ko-KR" sz="1600" kern="0" dirty="0" smtClean="0">
                <a:latin typeface="+mn-ea"/>
              </a:rPr>
              <a:t>Symmetry </a:t>
            </a:r>
            <a:r>
              <a:rPr lang="ko-KR" altLang="en-US" sz="1600" kern="0" dirty="0" smtClean="0">
                <a:latin typeface="+mn-ea"/>
              </a:rPr>
              <a:t>제거</a:t>
            </a:r>
            <a:endParaRPr lang="en-US" altLang="ko-KR" sz="12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Modifier List</a:t>
            </a:r>
            <a:r>
              <a:rPr lang="ko-KR" altLang="en-US" sz="1600" kern="0" dirty="0" smtClean="0">
                <a:latin typeface="+mn-ea"/>
              </a:rPr>
              <a:t>에서 </a:t>
            </a:r>
            <a:r>
              <a:rPr lang="en-US" altLang="ko-KR" sz="1600" kern="0" dirty="0" smtClean="0">
                <a:latin typeface="+mn-ea"/>
              </a:rPr>
              <a:t>Unwrap UVW</a:t>
            </a:r>
            <a:r>
              <a:rPr lang="ko-KR" altLang="en-US" sz="1600" kern="0" dirty="0">
                <a:latin typeface="+mn-ea"/>
              </a:rPr>
              <a:t> </a:t>
            </a:r>
            <a:r>
              <a:rPr lang="ko-KR" altLang="en-US" sz="1600" kern="0" dirty="0" smtClean="0">
                <a:latin typeface="+mn-ea"/>
              </a:rPr>
              <a:t>선택</a:t>
            </a: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en-US" altLang="ko-KR" sz="1200" kern="0" dirty="0" smtClean="0">
                <a:latin typeface="+mn-ea"/>
              </a:rPr>
              <a:t>Configure</a:t>
            </a:r>
            <a:r>
              <a:rPr lang="ko-KR" altLang="en-US" sz="1200" kern="0" dirty="0" smtClean="0">
                <a:latin typeface="+mn-ea"/>
              </a:rPr>
              <a:t>에서 </a:t>
            </a:r>
            <a:r>
              <a:rPr lang="en-US" altLang="ko-KR" sz="1200" kern="0" dirty="0" smtClean="0">
                <a:latin typeface="+mn-ea"/>
              </a:rPr>
              <a:t>Display &gt; Map Seams </a:t>
            </a:r>
            <a:r>
              <a:rPr lang="ko-KR" altLang="en-US" sz="1200" kern="0" dirty="0" smtClean="0">
                <a:latin typeface="+mn-ea"/>
              </a:rPr>
              <a:t>설정 해제</a:t>
            </a:r>
            <a:endParaRPr lang="en-US" altLang="ko-KR" sz="12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smtClean="0">
                <a:latin typeface="+mn-ea"/>
              </a:rPr>
              <a:t>MAX </a:t>
            </a:r>
            <a:r>
              <a:rPr lang="ko-KR" altLang="en-US" sz="2000" kern="0" dirty="0" smtClean="0">
                <a:latin typeface="+mn-ea"/>
              </a:rPr>
              <a:t>메뉴에서 </a:t>
            </a:r>
            <a:r>
              <a:rPr lang="en-US" altLang="ko-KR" sz="2000" kern="0" dirty="0" smtClean="0">
                <a:latin typeface="+mn-ea"/>
              </a:rPr>
              <a:t>Material Editor </a:t>
            </a:r>
            <a:r>
              <a:rPr lang="ko-KR" altLang="en-US" sz="2000" kern="0" dirty="0" smtClean="0">
                <a:latin typeface="+mn-ea"/>
              </a:rPr>
              <a:t>열기</a:t>
            </a: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이 모델의 재질로 사용할 </a:t>
            </a:r>
            <a:r>
              <a:rPr lang="ko-KR" altLang="en-US" sz="1600" kern="0" dirty="0" err="1" smtClean="0">
                <a:latin typeface="+mn-ea"/>
              </a:rPr>
              <a:t>첫번째</a:t>
            </a:r>
            <a:r>
              <a:rPr lang="ko-KR" altLang="en-US" sz="1600" kern="0" dirty="0" smtClean="0">
                <a:latin typeface="+mn-ea"/>
              </a:rPr>
              <a:t> 재질</a:t>
            </a:r>
            <a:r>
              <a:rPr lang="en-US" altLang="ko-KR" sz="1600" kern="0" dirty="0" smtClean="0">
                <a:latin typeface="+mn-ea"/>
              </a:rPr>
              <a:t/>
            </a:r>
            <a:br>
              <a:rPr lang="en-US" altLang="ko-KR" sz="1600" kern="0" dirty="0" smtClean="0">
                <a:latin typeface="+mn-ea"/>
              </a:rPr>
            </a:br>
            <a:r>
              <a:rPr lang="en-US" altLang="ko-KR" sz="1600" kern="0" dirty="0" smtClean="0">
                <a:latin typeface="+mn-ea"/>
              </a:rPr>
              <a:t>(01-Default)</a:t>
            </a:r>
            <a:r>
              <a:rPr lang="ko-KR" altLang="en-US" sz="1600" kern="0" dirty="0" smtClean="0">
                <a:latin typeface="+mn-ea"/>
              </a:rPr>
              <a:t>에 대해서 </a:t>
            </a:r>
            <a:r>
              <a:rPr lang="en-US" altLang="ko-KR" sz="1600" kern="0" dirty="0" smtClean="0">
                <a:latin typeface="+mn-ea"/>
              </a:rPr>
              <a:t/>
            </a:r>
            <a:br>
              <a:rPr lang="en-US" altLang="ko-KR" sz="1600" kern="0" dirty="0" smtClean="0">
                <a:latin typeface="+mn-ea"/>
              </a:rPr>
            </a:br>
            <a:r>
              <a:rPr lang="en-US" altLang="ko-KR" sz="1600" kern="0" dirty="0" smtClean="0">
                <a:latin typeface="+mn-ea"/>
              </a:rPr>
              <a:t>Self Illumination </a:t>
            </a:r>
            <a:r>
              <a:rPr lang="ko-KR" altLang="en-US" sz="1600" kern="0" dirty="0" smtClean="0">
                <a:latin typeface="+mn-ea"/>
              </a:rPr>
              <a:t>값을 </a:t>
            </a:r>
            <a:r>
              <a:rPr lang="en-US" altLang="ko-KR" sz="1600" kern="0" dirty="0" smtClean="0">
                <a:latin typeface="+mn-ea"/>
              </a:rPr>
              <a:t>50</a:t>
            </a:r>
            <a:r>
              <a:rPr lang="ko-KR" altLang="en-US" sz="1600" kern="0" dirty="0" smtClean="0">
                <a:latin typeface="+mn-ea"/>
              </a:rPr>
              <a:t>으로 설정</a:t>
            </a: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자체 발광 </a:t>
            </a:r>
            <a:r>
              <a:rPr lang="en-US" altLang="ko-KR" sz="1200" kern="0" dirty="0" smtClean="0">
                <a:latin typeface="+mn-ea"/>
              </a:rPr>
              <a:t>&gt; </a:t>
            </a:r>
            <a:r>
              <a:rPr lang="ko-KR" altLang="en-US" sz="1200" kern="0" dirty="0" smtClean="0">
                <a:latin typeface="+mn-ea"/>
              </a:rPr>
              <a:t>면 또는 </a:t>
            </a:r>
            <a:r>
              <a:rPr lang="en-US" altLang="ko-KR" sz="1200" kern="0" dirty="0" smtClean="0">
                <a:latin typeface="+mn-ea"/>
              </a:rPr>
              <a:t>Map </a:t>
            </a:r>
            <a:r>
              <a:rPr lang="ko-KR" altLang="en-US" sz="1200" kern="0" dirty="0" smtClean="0">
                <a:latin typeface="+mn-ea"/>
              </a:rPr>
              <a:t>형태가 잘 표현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856" y="82105"/>
            <a:ext cx="2294143" cy="22005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596" y="2636912"/>
            <a:ext cx="2258611" cy="2294012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5321115" y="124109"/>
            <a:ext cx="1657350" cy="2362200"/>
            <a:chOff x="4344939" y="548680"/>
            <a:chExt cx="1657350" cy="23622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4939" y="548680"/>
              <a:ext cx="1657350" cy="236220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 bwMode="auto">
            <a:xfrm>
              <a:off x="5364088" y="2636912"/>
              <a:ext cx="144016" cy="273968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453557" y="1912551"/>
            <a:ext cx="1400175" cy="1666875"/>
            <a:chOff x="5084105" y="2672372"/>
            <a:chExt cx="1400175" cy="166687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4105" y="2672372"/>
              <a:ext cx="1400175" cy="1666875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 bwMode="auto">
            <a:xfrm>
              <a:off x="5177098" y="3057915"/>
              <a:ext cx="763053" cy="273968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115616" y="5267803"/>
            <a:ext cx="2586409" cy="489321"/>
            <a:chOff x="971600" y="3481112"/>
            <a:chExt cx="2586409" cy="489321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00" y="3481112"/>
              <a:ext cx="2586409" cy="489321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 bwMode="auto">
            <a:xfrm>
              <a:off x="2454257" y="3696465"/>
              <a:ext cx="173528" cy="273968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sp>
        <p:nvSpPr>
          <p:cNvPr id="24" name="오른쪽 화살표 23"/>
          <p:cNvSpPr/>
          <p:nvPr/>
        </p:nvSpPr>
        <p:spPr bwMode="auto">
          <a:xfrm>
            <a:off x="3833959" y="5180302"/>
            <a:ext cx="552828" cy="48932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아래쪽 화살표 24"/>
          <p:cNvSpPr/>
          <p:nvPr/>
        </p:nvSpPr>
        <p:spPr bwMode="auto">
          <a:xfrm>
            <a:off x="7709503" y="2319109"/>
            <a:ext cx="576064" cy="28758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4542420" y="3725772"/>
            <a:ext cx="2180930" cy="3084063"/>
            <a:chOff x="4542420" y="3725772"/>
            <a:chExt cx="2180930" cy="3084063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42420" y="3725772"/>
              <a:ext cx="2045803" cy="3084063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 bwMode="auto">
            <a:xfrm>
              <a:off x="4558062" y="3984384"/>
              <a:ext cx="751541" cy="764288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5153644" y="5605991"/>
              <a:ext cx="1002532" cy="12726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5720818" y="6399019"/>
              <a:ext cx="1002532" cy="12726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62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 err="1" smtClean="0"/>
              <a:t>Nala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모델 텍스처 </a:t>
            </a:r>
            <a:r>
              <a:rPr lang="ko-KR" altLang="en-US" sz="2800" dirty="0" err="1" smtClean="0"/>
              <a:t>매핑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>
                <a:latin typeface="+mn-ea"/>
              </a:rPr>
              <a:t>Unwrap </a:t>
            </a:r>
            <a:r>
              <a:rPr lang="en-US" altLang="ko-KR" sz="1600" kern="0" dirty="0" smtClean="0">
                <a:latin typeface="+mn-ea"/>
              </a:rPr>
              <a:t>UVW</a:t>
            </a:r>
            <a:r>
              <a:rPr lang="ko-KR" altLang="en-US" sz="1600" kern="0" dirty="0" smtClean="0">
                <a:latin typeface="+mn-ea"/>
              </a:rPr>
              <a:t>에서 </a:t>
            </a:r>
            <a:r>
              <a:rPr lang="en-US" altLang="ko-KR" sz="1600" kern="0" dirty="0" smtClean="0">
                <a:latin typeface="+mn-ea"/>
              </a:rPr>
              <a:t>Selection &gt; Vertex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Peel </a:t>
            </a:r>
            <a:r>
              <a:rPr lang="ko-KR" altLang="en-US" sz="1600" kern="0" dirty="0" smtClean="0">
                <a:latin typeface="+mn-ea"/>
              </a:rPr>
              <a:t>항목에서 </a:t>
            </a:r>
            <a:r>
              <a:rPr lang="en-US" altLang="ko-KR" sz="1600" kern="0" dirty="0" smtClean="0">
                <a:latin typeface="+mn-ea"/>
              </a:rPr>
              <a:t>Point-to-Point Seams </a:t>
            </a:r>
            <a:r>
              <a:rPr lang="ko-KR" altLang="en-US" sz="1600" kern="0" dirty="0" smtClean="0">
                <a:latin typeface="+mn-ea"/>
              </a:rPr>
              <a:t>선택</a:t>
            </a: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그림에서처럼 </a:t>
            </a:r>
            <a:r>
              <a:rPr lang="en-US" altLang="ko-KR" sz="1200" kern="0" dirty="0" smtClean="0">
                <a:latin typeface="+mn-ea"/>
              </a:rPr>
              <a:t>Peel Seams (</a:t>
            </a:r>
            <a:r>
              <a:rPr lang="ko-KR" altLang="en-US" sz="1200" kern="0" dirty="0" smtClean="0">
                <a:latin typeface="+mn-ea"/>
              </a:rPr>
              <a:t>이음새</a:t>
            </a:r>
            <a:r>
              <a:rPr lang="en-US" altLang="ko-KR" sz="1200" kern="0" dirty="0" smtClean="0">
                <a:latin typeface="+mn-ea"/>
              </a:rPr>
              <a:t>) </a:t>
            </a:r>
            <a:r>
              <a:rPr lang="ko-KR" altLang="en-US" sz="1200" kern="0" dirty="0" smtClean="0">
                <a:latin typeface="+mn-ea"/>
              </a:rPr>
              <a:t>생성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Peel</a:t>
            </a:r>
            <a:r>
              <a:rPr lang="ko-KR" altLang="en-US" sz="1600" kern="0" dirty="0" smtClean="0">
                <a:latin typeface="+mn-ea"/>
              </a:rPr>
              <a:t> </a:t>
            </a:r>
            <a:r>
              <a:rPr lang="en-US" altLang="ko-KR" sz="1600" kern="0" dirty="0" smtClean="0">
                <a:latin typeface="+mn-ea"/>
              </a:rPr>
              <a:t>Seams </a:t>
            </a:r>
            <a:r>
              <a:rPr lang="ko-KR" altLang="en-US" sz="1600" kern="0" dirty="0" smtClean="0">
                <a:latin typeface="+mn-ea"/>
              </a:rPr>
              <a:t>표시를 선명하게</a:t>
            </a:r>
            <a:r>
              <a:rPr lang="en-US" altLang="ko-KR" sz="1600" kern="0" dirty="0" smtClean="0">
                <a:latin typeface="+mn-ea"/>
              </a:rPr>
              <a:t>…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화면 크기를 작게</a:t>
            </a:r>
            <a:r>
              <a:rPr lang="en-US" altLang="ko-KR" sz="1200" kern="0" dirty="0" smtClean="0">
                <a:latin typeface="+mn-ea"/>
              </a:rPr>
              <a:t>…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357095" y="116632"/>
            <a:ext cx="1514475" cy="781050"/>
            <a:chOff x="6753196" y="635932"/>
            <a:chExt cx="1514475" cy="7810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3196" y="635932"/>
              <a:ext cx="1514475" cy="781050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 bwMode="auto">
            <a:xfrm>
              <a:off x="6876256" y="882191"/>
              <a:ext cx="259650" cy="301149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357095" y="1014731"/>
            <a:ext cx="1647825" cy="1304925"/>
            <a:chOff x="6753196" y="1534031"/>
            <a:chExt cx="1647825" cy="130492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3196" y="1534031"/>
              <a:ext cx="1647825" cy="1304925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 bwMode="auto">
            <a:xfrm>
              <a:off x="7333456" y="2244826"/>
              <a:ext cx="259650" cy="301149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8222" y="2334555"/>
            <a:ext cx="3971255" cy="424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 err="1" smtClean="0"/>
              <a:t>Nala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모델 텍스처 </a:t>
            </a:r>
            <a:r>
              <a:rPr lang="ko-KR" altLang="en-US" sz="2800" dirty="0" err="1" smtClean="0"/>
              <a:t>매핑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귀 뒤쪽도 생성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357095" y="116632"/>
            <a:ext cx="1514475" cy="781050"/>
            <a:chOff x="6753196" y="635932"/>
            <a:chExt cx="1514475" cy="7810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3196" y="635932"/>
              <a:ext cx="1514475" cy="781050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 bwMode="auto">
            <a:xfrm>
              <a:off x="6876256" y="882191"/>
              <a:ext cx="259650" cy="301149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357095" y="1014731"/>
            <a:ext cx="1647825" cy="1304925"/>
            <a:chOff x="6753196" y="1534031"/>
            <a:chExt cx="1647825" cy="130492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3196" y="1534031"/>
              <a:ext cx="1647825" cy="1304925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 bwMode="auto">
            <a:xfrm>
              <a:off x="7333456" y="2244826"/>
              <a:ext cx="259650" cy="301149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0242" y="1667192"/>
            <a:ext cx="4684005" cy="4915399"/>
          </a:xfrm>
          <a:prstGeom prst="rect">
            <a:avLst/>
          </a:prstGeom>
        </p:spPr>
      </p:pic>
      <p:sp>
        <p:nvSpPr>
          <p:cNvPr id="31" name="타원형 설명선 30"/>
          <p:cNvSpPr/>
          <p:nvPr/>
        </p:nvSpPr>
        <p:spPr bwMode="auto">
          <a:xfrm>
            <a:off x="107504" y="3573016"/>
            <a:ext cx="2447511" cy="504056"/>
          </a:xfrm>
          <a:prstGeom prst="wedgeEllipseCallout">
            <a:avLst>
              <a:gd name="adj1" fmla="val 78512"/>
              <a:gd name="adj2" fmla="val -8844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연결 지점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3203848" y="3284984"/>
            <a:ext cx="288032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3172889" y="5733256"/>
            <a:ext cx="288032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타원형 설명선 33"/>
          <p:cNvSpPr/>
          <p:nvPr/>
        </p:nvSpPr>
        <p:spPr bwMode="auto">
          <a:xfrm>
            <a:off x="107503" y="3573016"/>
            <a:ext cx="2447511" cy="504056"/>
          </a:xfrm>
          <a:prstGeom prst="wedgeEllipseCallout">
            <a:avLst>
              <a:gd name="adj1" fmla="val 74483"/>
              <a:gd name="adj2" fmla="val 38641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연결 지점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093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 err="1" smtClean="0"/>
              <a:t>Nala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모델 텍스처 </a:t>
            </a:r>
            <a:r>
              <a:rPr lang="ko-KR" altLang="en-US" sz="2800" dirty="0" err="1" smtClean="0"/>
              <a:t>매핑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err="1" smtClean="0">
                <a:latin typeface="+mn-ea"/>
              </a:rPr>
              <a:t>목부분</a:t>
            </a:r>
            <a:r>
              <a:rPr lang="ko-KR" altLang="en-US" sz="1200" kern="0" dirty="0" smtClean="0">
                <a:latin typeface="+mn-ea"/>
              </a:rPr>
              <a:t> 생성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357095" y="116632"/>
            <a:ext cx="1514475" cy="781050"/>
            <a:chOff x="6753196" y="635932"/>
            <a:chExt cx="1514475" cy="7810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3196" y="635932"/>
              <a:ext cx="1514475" cy="781050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 bwMode="auto">
            <a:xfrm>
              <a:off x="6876256" y="882191"/>
              <a:ext cx="259650" cy="301149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357095" y="1014731"/>
            <a:ext cx="1647825" cy="1304925"/>
            <a:chOff x="6753196" y="1534031"/>
            <a:chExt cx="1647825" cy="130492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3196" y="1534031"/>
              <a:ext cx="1647825" cy="1304925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 bwMode="auto">
            <a:xfrm>
              <a:off x="7333456" y="2244826"/>
              <a:ext cx="259650" cy="301149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sp>
        <p:nvSpPr>
          <p:cNvPr id="31" name="타원형 설명선 30"/>
          <p:cNvSpPr/>
          <p:nvPr/>
        </p:nvSpPr>
        <p:spPr bwMode="auto">
          <a:xfrm>
            <a:off x="107504" y="3573016"/>
            <a:ext cx="2447511" cy="504056"/>
          </a:xfrm>
          <a:prstGeom prst="wedgeEllipseCallout">
            <a:avLst>
              <a:gd name="adj1" fmla="val 170814"/>
              <a:gd name="adj2" fmla="val -23784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연결 지점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34" name="타원형 설명선 33"/>
          <p:cNvSpPr/>
          <p:nvPr/>
        </p:nvSpPr>
        <p:spPr bwMode="auto">
          <a:xfrm>
            <a:off x="107503" y="3573016"/>
            <a:ext cx="2447511" cy="504056"/>
          </a:xfrm>
          <a:prstGeom prst="wedgeEllipseCallout">
            <a:avLst>
              <a:gd name="adj1" fmla="val 129791"/>
              <a:gd name="adj2" fmla="val 11608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연결 지점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7705" y="327252"/>
            <a:ext cx="2573020" cy="29100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9017" y="3308578"/>
            <a:ext cx="2962275" cy="3067050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 bwMode="auto">
          <a:xfrm>
            <a:off x="5580112" y="2420888"/>
            <a:ext cx="288032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4416" y="3440936"/>
            <a:ext cx="2514600" cy="2733675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 bwMode="auto">
          <a:xfrm flipV="1">
            <a:off x="4597700" y="4365104"/>
            <a:ext cx="288032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13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 err="1" smtClean="0"/>
              <a:t>Nala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모델 텍스처 </a:t>
            </a:r>
            <a:r>
              <a:rPr lang="ko-KR" altLang="en-US" sz="2800" dirty="0" err="1" smtClean="0"/>
              <a:t>매핑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머리 부분 생성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357095" y="116632"/>
            <a:ext cx="1514475" cy="781050"/>
            <a:chOff x="6753196" y="635932"/>
            <a:chExt cx="1514475" cy="7810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3196" y="635932"/>
              <a:ext cx="1514475" cy="781050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 bwMode="auto">
            <a:xfrm>
              <a:off x="6876256" y="882191"/>
              <a:ext cx="259650" cy="301149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357095" y="1014731"/>
            <a:ext cx="1647825" cy="1304925"/>
            <a:chOff x="6753196" y="1534031"/>
            <a:chExt cx="1647825" cy="130492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3196" y="1534031"/>
              <a:ext cx="1647825" cy="1304925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 bwMode="auto">
            <a:xfrm>
              <a:off x="7333456" y="2244826"/>
              <a:ext cx="259650" cy="301149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203848" y="2405434"/>
            <a:ext cx="3009900" cy="3343275"/>
            <a:chOff x="4958959" y="2793831"/>
            <a:chExt cx="3009900" cy="334327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8959" y="2793831"/>
              <a:ext cx="3009900" cy="3343275"/>
            </a:xfrm>
            <a:prstGeom prst="rect">
              <a:avLst/>
            </a:prstGeom>
          </p:spPr>
        </p:pic>
        <p:sp>
          <p:nvSpPr>
            <p:cNvPr id="18" name="타원 17"/>
            <p:cNvSpPr/>
            <p:nvPr/>
          </p:nvSpPr>
          <p:spPr bwMode="auto">
            <a:xfrm flipV="1">
              <a:off x="5940152" y="4447702"/>
              <a:ext cx="288032" cy="288032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0" name="타원 19"/>
            <p:cNvSpPr/>
            <p:nvPr/>
          </p:nvSpPr>
          <p:spPr bwMode="auto">
            <a:xfrm flipV="1">
              <a:off x="6149854" y="3599202"/>
              <a:ext cx="288032" cy="288032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sp>
        <p:nvSpPr>
          <p:cNvPr id="21" name="타원형 설명선 20"/>
          <p:cNvSpPr/>
          <p:nvPr/>
        </p:nvSpPr>
        <p:spPr bwMode="auto">
          <a:xfrm>
            <a:off x="107504" y="3573016"/>
            <a:ext cx="2447511" cy="504056"/>
          </a:xfrm>
          <a:prstGeom prst="wedgeEllipseCallout">
            <a:avLst>
              <a:gd name="adj1" fmla="val 118436"/>
              <a:gd name="adj2" fmla="val -9022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연결 지점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22" name="타원형 설명선 21"/>
          <p:cNvSpPr/>
          <p:nvPr/>
        </p:nvSpPr>
        <p:spPr bwMode="auto">
          <a:xfrm>
            <a:off x="107503" y="3573016"/>
            <a:ext cx="2447511" cy="504056"/>
          </a:xfrm>
          <a:prstGeom prst="wedgeEllipseCallout">
            <a:avLst>
              <a:gd name="adj1" fmla="val 114407"/>
              <a:gd name="adj2" fmla="val 6450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연결 지점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23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 err="1" smtClean="0"/>
              <a:t>Nala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모델 텍스처 </a:t>
            </a:r>
            <a:r>
              <a:rPr lang="ko-KR" altLang="en-US" sz="2800" dirty="0" err="1" smtClean="0"/>
              <a:t>매핑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Selection &gt; Polygon </a:t>
            </a:r>
            <a:r>
              <a:rPr lang="ko-KR" altLang="en-US" sz="1600" kern="0" dirty="0" smtClean="0">
                <a:latin typeface="+mn-ea"/>
              </a:rPr>
              <a:t>선택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err="1" smtClean="0">
                <a:latin typeface="+mn-ea"/>
              </a:rPr>
              <a:t>Nala</a:t>
            </a:r>
            <a:r>
              <a:rPr lang="en-US" altLang="ko-KR" sz="1600" kern="0" dirty="0" smtClean="0">
                <a:latin typeface="+mn-ea"/>
              </a:rPr>
              <a:t> </a:t>
            </a:r>
            <a:r>
              <a:rPr lang="ko-KR" altLang="en-US" sz="1600" kern="0" dirty="0" smtClean="0">
                <a:latin typeface="+mn-ea"/>
              </a:rPr>
              <a:t>얼굴에서 </a:t>
            </a:r>
            <a:r>
              <a:rPr lang="en-US" altLang="ko-KR" sz="1600" kern="0" dirty="0" smtClean="0">
                <a:latin typeface="+mn-ea"/>
              </a:rPr>
              <a:t>polygon </a:t>
            </a:r>
            <a:r>
              <a:rPr lang="ko-KR" altLang="en-US" sz="1600" kern="0" dirty="0" smtClean="0">
                <a:latin typeface="+mn-ea"/>
              </a:rPr>
              <a:t>하나 선택 </a:t>
            </a:r>
            <a:r>
              <a:rPr lang="en-US" altLang="ko-KR" sz="1600" kern="0" dirty="0" smtClean="0">
                <a:latin typeface="+mn-ea"/>
              </a:rPr>
              <a:t>(A)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Peel &gt; Expand Face Selection To Seams </a:t>
            </a:r>
            <a:r>
              <a:rPr lang="ko-KR" altLang="en-US" sz="1600" kern="0" dirty="0" smtClean="0">
                <a:latin typeface="+mn-ea"/>
              </a:rPr>
              <a:t>아이콘 클릭 </a:t>
            </a:r>
            <a:r>
              <a:rPr lang="en-US" altLang="ko-KR" sz="1600" kern="0" dirty="0" smtClean="0">
                <a:latin typeface="+mn-ea"/>
              </a:rPr>
              <a:t>(B)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이음새 경계까지 면 확대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Peel &gt; Reset Peel </a:t>
            </a:r>
            <a:r>
              <a:rPr lang="ko-KR" altLang="en-US" sz="1600" kern="0" dirty="0" smtClean="0">
                <a:latin typeface="+mn-ea"/>
              </a:rPr>
              <a:t>아이콘 클릭 </a:t>
            </a:r>
            <a:r>
              <a:rPr lang="en-US" altLang="ko-KR" sz="1600" kern="0" dirty="0" smtClean="0">
                <a:latin typeface="+mn-ea"/>
              </a:rPr>
              <a:t>(C)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en-US" altLang="ko-KR" sz="1200" kern="0" dirty="0" smtClean="0">
                <a:latin typeface="+mn-ea"/>
              </a:rPr>
              <a:t>Edit UVWs </a:t>
            </a:r>
            <a:r>
              <a:rPr lang="ko-KR" altLang="en-US" sz="1200" kern="0" dirty="0" smtClean="0">
                <a:latin typeface="+mn-ea"/>
              </a:rPr>
              <a:t>대화상자 표시</a:t>
            </a:r>
            <a:endParaRPr lang="en-US" altLang="ko-KR" sz="12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en-US" altLang="ko-KR" sz="1200" kern="0" dirty="0">
                <a:latin typeface="+mn-ea"/>
              </a:rPr>
              <a:t>[0,1]</a:t>
            </a:r>
            <a:r>
              <a:rPr lang="en-US" altLang="ko-KR" sz="1200" kern="0" dirty="0" smtClean="0">
                <a:latin typeface="+mn-ea"/>
              </a:rPr>
              <a:t> X</a:t>
            </a:r>
            <a:r>
              <a:rPr lang="en-US" altLang="ko-KR" sz="1200" kern="0" dirty="0">
                <a:latin typeface="+mn-ea"/>
              </a:rPr>
              <a:t> [0,1] </a:t>
            </a:r>
            <a:r>
              <a:rPr lang="en-US" altLang="ko-KR" sz="1200" kern="0" dirty="0" smtClean="0">
                <a:latin typeface="+mn-ea"/>
              </a:rPr>
              <a:t> UV </a:t>
            </a:r>
            <a:r>
              <a:rPr lang="ko-KR" altLang="en-US" sz="1200" kern="0" dirty="0" smtClean="0">
                <a:latin typeface="+mn-ea"/>
              </a:rPr>
              <a:t>공간에 배율 자동 조정 표시 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698" y="24751"/>
            <a:ext cx="1533525" cy="97155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 bwMode="auto">
          <a:xfrm>
            <a:off x="8142950" y="325920"/>
            <a:ext cx="259650" cy="30114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321" y="996301"/>
            <a:ext cx="2247528" cy="235770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 bwMode="auto">
          <a:xfrm>
            <a:off x="6758131" y="967150"/>
            <a:ext cx="520941" cy="288582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rPr>
              <a:t>A</a:t>
            </a:r>
            <a:endParaRPr lang="ko-KR" altLang="en-US" sz="1600" dirty="0">
              <a:solidFill>
                <a:schemeClr val="accent3">
                  <a:lumMod val="95000"/>
                </a:schemeClr>
              </a:solidFill>
              <a:latin typeface="+mj-lt"/>
              <a:ea typeface="굴림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9907" y="2675795"/>
            <a:ext cx="1819275" cy="119062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 bwMode="auto">
          <a:xfrm>
            <a:off x="6341044" y="3364955"/>
            <a:ext cx="230085" cy="29264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0394" y="3718207"/>
            <a:ext cx="2233606" cy="2020882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 bwMode="auto">
          <a:xfrm rot="5400000">
            <a:off x="7495609" y="3230105"/>
            <a:ext cx="759350" cy="576064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+mj-lt"/>
                <a:ea typeface="굴림" pitchFamily="50" charset="-127"/>
              </a:rPr>
              <a:t>(B)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+mj-lt"/>
              <a:ea typeface="굴림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209214" y="5419343"/>
            <a:ext cx="1562100" cy="1123950"/>
            <a:chOff x="5366077" y="5422597"/>
            <a:chExt cx="1562100" cy="112395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66077" y="5422597"/>
              <a:ext cx="1562100" cy="1123950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 bwMode="auto">
            <a:xfrm>
              <a:off x="6206574" y="5695778"/>
              <a:ext cx="230085" cy="29264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sp>
        <p:nvSpPr>
          <p:cNvPr id="30" name="오른쪽 화살표 29"/>
          <p:cNvSpPr/>
          <p:nvPr/>
        </p:nvSpPr>
        <p:spPr bwMode="auto">
          <a:xfrm flipH="1">
            <a:off x="3779912" y="4516798"/>
            <a:ext cx="3100409" cy="576064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+mj-lt"/>
                <a:ea typeface="굴림" pitchFamily="50" charset="-127"/>
              </a:rPr>
              <a:t>(C)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+mj-lt"/>
              <a:ea typeface="굴림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500034" y="3511277"/>
            <a:ext cx="4502454" cy="3124270"/>
            <a:chOff x="500034" y="3511277"/>
            <a:chExt cx="4502454" cy="3124270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22065" y="3914598"/>
              <a:ext cx="1929057" cy="2070571"/>
            </a:xfrm>
            <a:prstGeom prst="rect">
              <a:avLst/>
            </a:prstGeom>
          </p:spPr>
        </p:pic>
        <p:sp>
          <p:nvSpPr>
            <p:cNvPr id="31" name="타원형 설명선 30"/>
            <p:cNvSpPr/>
            <p:nvPr/>
          </p:nvSpPr>
          <p:spPr bwMode="auto">
            <a:xfrm>
              <a:off x="770699" y="6021849"/>
              <a:ext cx="1151366" cy="504056"/>
            </a:xfrm>
            <a:prstGeom prst="wedgeEllipseCallout">
              <a:avLst>
                <a:gd name="adj1" fmla="val 55232"/>
                <a:gd name="adj2" fmla="val -8844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b="1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(0,0)</a:t>
              </a:r>
              <a:endParaRPr kumimoji="0" lang="ko-KR" altLang="en-US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32" name="타원형 설명선 31"/>
            <p:cNvSpPr/>
            <p:nvPr/>
          </p:nvSpPr>
          <p:spPr bwMode="auto">
            <a:xfrm>
              <a:off x="500034" y="3614392"/>
              <a:ext cx="1151366" cy="504056"/>
            </a:xfrm>
            <a:prstGeom prst="wedgeEllipseCallout">
              <a:avLst>
                <a:gd name="adj1" fmla="val 77812"/>
                <a:gd name="adj2" fmla="val 5027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b="1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(1,0)</a:t>
              </a:r>
              <a:endParaRPr kumimoji="0" lang="ko-KR" altLang="en-US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33" name="타원형 설명선 32"/>
            <p:cNvSpPr/>
            <p:nvPr/>
          </p:nvSpPr>
          <p:spPr bwMode="auto">
            <a:xfrm>
              <a:off x="3414519" y="3511277"/>
              <a:ext cx="1151366" cy="504056"/>
            </a:xfrm>
            <a:prstGeom prst="wedgeEllipseCallout">
              <a:avLst>
                <a:gd name="adj1" fmla="val -28858"/>
                <a:gd name="adj2" fmla="val 76955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b="1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(1,1)</a:t>
              </a:r>
              <a:endParaRPr kumimoji="0" lang="ko-KR" altLang="en-US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34" name="타원형 설명선 33"/>
            <p:cNvSpPr/>
            <p:nvPr/>
          </p:nvSpPr>
          <p:spPr bwMode="auto">
            <a:xfrm>
              <a:off x="3851122" y="6131491"/>
              <a:ext cx="1151366" cy="504056"/>
            </a:xfrm>
            <a:prstGeom prst="wedgeEllipseCallout">
              <a:avLst>
                <a:gd name="adj1" fmla="val -72460"/>
                <a:gd name="adj2" fmla="val -102675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b="1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(1,0)</a:t>
              </a:r>
              <a:endParaRPr kumimoji="0" lang="ko-KR" altLang="en-US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26910" y="56119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u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99136" y="355819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82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 err="1" smtClean="0"/>
              <a:t>Nala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모델 텍스처 </a:t>
            </a:r>
            <a:r>
              <a:rPr lang="ko-KR" altLang="en-US" sz="2800" dirty="0" err="1" smtClean="0"/>
              <a:t>매핑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Edit UVWs</a:t>
            </a:r>
            <a:r>
              <a:rPr lang="ko-KR" altLang="en-US" sz="1600" kern="0" dirty="0" smtClean="0">
                <a:latin typeface="+mn-ea"/>
              </a:rPr>
              <a:t>에서 정리를</a:t>
            </a:r>
            <a:r>
              <a:rPr lang="en-US" altLang="ko-KR" sz="1600" kern="0" dirty="0" smtClean="0">
                <a:latin typeface="+mn-ea"/>
              </a:rPr>
              <a:t> </a:t>
            </a:r>
            <a:r>
              <a:rPr lang="ko-KR" altLang="en-US" sz="1600" kern="0" dirty="0" smtClean="0">
                <a:latin typeface="+mn-ea"/>
              </a:rPr>
              <a:t>위해서 일단 위쪽으로 치워 둠 </a:t>
            </a:r>
            <a:r>
              <a:rPr lang="en-US" altLang="ko-KR" sz="1600" kern="0" dirty="0" smtClean="0">
                <a:latin typeface="+mn-ea"/>
              </a:rPr>
              <a:t>(A)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en-US" altLang="ko-KR" sz="1200" kern="0" dirty="0" smtClean="0">
                <a:latin typeface="+mn-ea"/>
              </a:rPr>
              <a:t>Move Selected </a:t>
            </a:r>
            <a:r>
              <a:rPr lang="en-US" altLang="ko-KR" sz="1200" kern="0" dirty="0" err="1" smtClean="0">
                <a:latin typeface="+mn-ea"/>
              </a:rPr>
              <a:t>Subobject</a:t>
            </a:r>
            <a:r>
              <a:rPr lang="en-US" altLang="ko-KR" sz="1200" kern="0" dirty="0" smtClean="0">
                <a:latin typeface="+mn-ea"/>
              </a:rPr>
              <a:t> </a:t>
            </a:r>
            <a:r>
              <a:rPr lang="ko-KR" altLang="en-US" sz="1200" kern="0" dirty="0" smtClean="0">
                <a:latin typeface="+mn-ea"/>
              </a:rPr>
              <a:t>이용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같은</a:t>
            </a:r>
            <a:r>
              <a:rPr lang="en-US" altLang="ko-KR" sz="1600" kern="0" dirty="0" smtClean="0">
                <a:latin typeface="+mn-ea"/>
              </a:rPr>
              <a:t> </a:t>
            </a:r>
            <a:r>
              <a:rPr lang="ko-KR" altLang="en-US" sz="1600" kern="0" dirty="0" smtClean="0">
                <a:latin typeface="+mn-ea"/>
              </a:rPr>
              <a:t>방법을 귀 앞쪽</a:t>
            </a:r>
            <a:r>
              <a:rPr lang="en-US" altLang="ko-KR" sz="1600" kern="0" dirty="0" smtClean="0">
                <a:latin typeface="+mn-ea"/>
              </a:rPr>
              <a:t>, </a:t>
            </a:r>
            <a:r>
              <a:rPr lang="ko-KR" altLang="en-US" sz="1600" kern="0" dirty="0" smtClean="0">
                <a:latin typeface="+mn-ea"/>
              </a:rPr>
              <a:t>귀 뒤쪽</a:t>
            </a:r>
            <a:r>
              <a:rPr lang="en-US" altLang="ko-KR" sz="1600" kern="0" dirty="0" smtClean="0">
                <a:latin typeface="+mn-ea"/>
              </a:rPr>
              <a:t>, </a:t>
            </a:r>
            <a:r>
              <a:rPr lang="ko-KR" altLang="en-US" sz="1600" kern="0" dirty="0" smtClean="0">
                <a:latin typeface="+mn-ea"/>
              </a:rPr>
              <a:t>목 부분에 적용 </a:t>
            </a:r>
            <a:r>
              <a:rPr lang="en-US" altLang="ko-KR" sz="1600" kern="0" dirty="0" smtClean="0">
                <a:latin typeface="+mn-ea"/>
              </a:rPr>
              <a:t>(B)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58" y="5072548"/>
            <a:ext cx="1526480" cy="17514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967" y="4149080"/>
            <a:ext cx="1552037" cy="2739682"/>
          </a:xfrm>
          <a:prstGeom prst="rect">
            <a:avLst/>
          </a:prstGeom>
        </p:spPr>
      </p:pic>
      <p:sp>
        <p:nvSpPr>
          <p:cNvPr id="28" name="오른쪽 화살표 27"/>
          <p:cNvSpPr/>
          <p:nvPr/>
        </p:nvSpPr>
        <p:spPr bwMode="auto">
          <a:xfrm>
            <a:off x="1702782" y="5728299"/>
            <a:ext cx="759350" cy="576064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+mj-lt"/>
                <a:ea typeface="굴림" pitchFamily="50" charset="-127"/>
              </a:rPr>
              <a:t>(A)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+mj-lt"/>
              <a:ea typeface="굴림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408781" y="54117"/>
            <a:ext cx="1724025" cy="1162050"/>
            <a:chOff x="6417059" y="1348897"/>
            <a:chExt cx="1724025" cy="116205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7059" y="1348897"/>
              <a:ext cx="1724025" cy="1162050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 bwMode="auto">
            <a:xfrm>
              <a:off x="6498481" y="1786579"/>
              <a:ext cx="259650" cy="301149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6320" y="2520979"/>
            <a:ext cx="4479283" cy="319295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1700" y="2362882"/>
            <a:ext cx="1155617" cy="115138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7661" y="2388575"/>
            <a:ext cx="1076917" cy="98245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9370" y="1484784"/>
            <a:ext cx="932393" cy="121365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9370" y="5670830"/>
            <a:ext cx="1065353" cy="1153217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 bwMode="auto">
          <a:xfrm>
            <a:off x="5338470" y="2204409"/>
            <a:ext cx="520941" cy="288582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rPr>
              <a:t>B</a:t>
            </a:r>
            <a:endParaRPr lang="ko-KR" altLang="en-US" sz="1600" dirty="0">
              <a:solidFill>
                <a:schemeClr val="accent3">
                  <a:lumMod val="95000"/>
                </a:schemeClr>
              </a:solidFill>
              <a:latin typeface="+mj-lt"/>
              <a:ea typeface="굴림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 bwMode="auto">
          <a:xfrm>
            <a:off x="4637317" y="2938574"/>
            <a:ext cx="299316" cy="2744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직선 화살표 연결선 38"/>
          <p:cNvCxnSpPr/>
          <p:nvPr/>
        </p:nvCxnSpPr>
        <p:spPr bwMode="auto">
          <a:xfrm>
            <a:off x="6855567" y="2698436"/>
            <a:ext cx="189170" cy="298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화살표 연결선 40"/>
          <p:cNvCxnSpPr>
            <a:stCxn id="16" idx="2"/>
          </p:cNvCxnSpPr>
          <p:nvPr/>
        </p:nvCxnSpPr>
        <p:spPr bwMode="auto">
          <a:xfrm flipH="1">
            <a:off x="8270793" y="3371026"/>
            <a:ext cx="345327" cy="4646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직선 화살표 연결선 43"/>
          <p:cNvCxnSpPr>
            <a:stCxn id="20" idx="0"/>
          </p:cNvCxnSpPr>
          <p:nvPr/>
        </p:nvCxnSpPr>
        <p:spPr bwMode="auto">
          <a:xfrm flipH="1" flipV="1">
            <a:off x="6855567" y="5295551"/>
            <a:ext cx="66480" cy="3752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7531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 err="1" smtClean="0"/>
              <a:t>Nala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모델 텍스처 </a:t>
            </a:r>
            <a:r>
              <a:rPr lang="ko-KR" altLang="en-US" sz="2800" dirty="0" err="1" smtClean="0"/>
              <a:t>매핑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Edit UVWs</a:t>
            </a:r>
            <a:r>
              <a:rPr lang="ko-KR" altLang="en-US" sz="1600" kern="0" dirty="0" smtClean="0">
                <a:latin typeface="+mn-ea"/>
              </a:rPr>
              <a:t>에서 정리를</a:t>
            </a:r>
            <a:r>
              <a:rPr lang="en-US" altLang="ko-KR" sz="1600" kern="0" dirty="0" smtClean="0">
                <a:latin typeface="+mn-ea"/>
              </a:rPr>
              <a:t> </a:t>
            </a:r>
            <a:r>
              <a:rPr lang="ko-KR" altLang="en-US" sz="1600" kern="0" dirty="0" smtClean="0">
                <a:latin typeface="+mn-ea"/>
              </a:rPr>
              <a:t>위해서 일단 위쪽으로 치워 둠 </a:t>
            </a:r>
            <a:r>
              <a:rPr lang="en-US" altLang="ko-KR" sz="1600" kern="0" dirty="0" smtClean="0">
                <a:latin typeface="+mn-ea"/>
              </a:rPr>
              <a:t>(A)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en-US" altLang="ko-KR" sz="1200" kern="0" dirty="0" smtClean="0">
                <a:latin typeface="+mn-ea"/>
              </a:rPr>
              <a:t>Move Selected </a:t>
            </a:r>
            <a:r>
              <a:rPr lang="en-US" altLang="ko-KR" sz="1200" kern="0" dirty="0" err="1" smtClean="0">
                <a:latin typeface="+mn-ea"/>
              </a:rPr>
              <a:t>Subobject</a:t>
            </a:r>
            <a:r>
              <a:rPr lang="en-US" altLang="ko-KR" sz="1200" kern="0" dirty="0" smtClean="0">
                <a:latin typeface="+mn-ea"/>
              </a:rPr>
              <a:t> </a:t>
            </a:r>
            <a:r>
              <a:rPr lang="ko-KR" altLang="en-US" sz="1200" kern="0" dirty="0" smtClean="0">
                <a:latin typeface="+mn-ea"/>
              </a:rPr>
              <a:t>이용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같은</a:t>
            </a:r>
            <a:r>
              <a:rPr lang="en-US" altLang="ko-KR" sz="1600" kern="0" dirty="0" smtClean="0">
                <a:latin typeface="+mn-ea"/>
              </a:rPr>
              <a:t> </a:t>
            </a:r>
            <a:r>
              <a:rPr lang="ko-KR" altLang="en-US" sz="1600" kern="0" dirty="0" smtClean="0">
                <a:latin typeface="+mn-ea"/>
              </a:rPr>
              <a:t>방법을 귀 앞쪽</a:t>
            </a:r>
            <a:r>
              <a:rPr lang="en-US" altLang="ko-KR" sz="1600" kern="0" dirty="0" smtClean="0">
                <a:latin typeface="+mn-ea"/>
              </a:rPr>
              <a:t>, </a:t>
            </a:r>
            <a:r>
              <a:rPr lang="ko-KR" altLang="en-US" sz="1600" kern="0" dirty="0" smtClean="0">
                <a:latin typeface="+mn-ea"/>
              </a:rPr>
              <a:t>귀 뒤쪽</a:t>
            </a:r>
            <a:r>
              <a:rPr lang="en-US" altLang="ko-KR" sz="1600" kern="0" dirty="0" smtClean="0">
                <a:latin typeface="+mn-ea"/>
              </a:rPr>
              <a:t>, </a:t>
            </a:r>
            <a:r>
              <a:rPr lang="ko-KR" altLang="en-US" sz="1600" kern="0" dirty="0" smtClean="0">
                <a:latin typeface="+mn-ea"/>
              </a:rPr>
              <a:t>목 부분에 적용 </a:t>
            </a:r>
            <a:r>
              <a:rPr lang="en-US" altLang="ko-KR" sz="1600" kern="0" dirty="0" smtClean="0">
                <a:latin typeface="+mn-ea"/>
              </a:rPr>
              <a:t>(B)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58" y="5072548"/>
            <a:ext cx="1526480" cy="17514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967" y="4149080"/>
            <a:ext cx="1552037" cy="2739682"/>
          </a:xfrm>
          <a:prstGeom prst="rect">
            <a:avLst/>
          </a:prstGeom>
        </p:spPr>
      </p:pic>
      <p:sp>
        <p:nvSpPr>
          <p:cNvPr id="28" name="오른쪽 화살표 27"/>
          <p:cNvSpPr/>
          <p:nvPr/>
        </p:nvSpPr>
        <p:spPr bwMode="auto">
          <a:xfrm>
            <a:off x="1702782" y="5728299"/>
            <a:ext cx="759350" cy="576064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+mj-lt"/>
                <a:ea typeface="굴림" pitchFamily="50" charset="-127"/>
              </a:rPr>
              <a:t>(A)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+mj-lt"/>
              <a:ea typeface="굴림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408781" y="54117"/>
            <a:ext cx="1724025" cy="1162050"/>
            <a:chOff x="6417059" y="1348897"/>
            <a:chExt cx="1724025" cy="116205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7059" y="1348897"/>
              <a:ext cx="1724025" cy="1162050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 bwMode="auto">
            <a:xfrm>
              <a:off x="6498481" y="1786579"/>
              <a:ext cx="259650" cy="301149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6320" y="2520979"/>
            <a:ext cx="4479283" cy="319295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1700" y="2362882"/>
            <a:ext cx="1155617" cy="115138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7661" y="2388575"/>
            <a:ext cx="1076917" cy="98245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9370" y="1484784"/>
            <a:ext cx="932393" cy="121365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9370" y="5670830"/>
            <a:ext cx="1065353" cy="1153217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 bwMode="auto">
          <a:xfrm>
            <a:off x="5338470" y="2204409"/>
            <a:ext cx="520941" cy="288582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rPr>
              <a:t>B</a:t>
            </a:r>
            <a:endParaRPr lang="ko-KR" altLang="en-US" sz="1600" dirty="0">
              <a:solidFill>
                <a:schemeClr val="accent3">
                  <a:lumMod val="95000"/>
                </a:schemeClr>
              </a:solidFill>
              <a:latin typeface="+mj-lt"/>
              <a:ea typeface="굴림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 bwMode="auto">
          <a:xfrm>
            <a:off x="4637317" y="2938574"/>
            <a:ext cx="299316" cy="2744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직선 화살표 연결선 38"/>
          <p:cNvCxnSpPr/>
          <p:nvPr/>
        </p:nvCxnSpPr>
        <p:spPr bwMode="auto">
          <a:xfrm>
            <a:off x="6855567" y="2698436"/>
            <a:ext cx="189170" cy="298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화살표 연결선 40"/>
          <p:cNvCxnSpPr>
            <a:stCxn id="16" idx="2"/>
          </p:cNvCxnSpPr>
          <p:nvPr/>
        </p:nvCxnSpPr>
        <p:spPr bwMode="auto">
          <a:xfrm flipH="1">
            <a:off x="8270793" y="3371026"/>
            <a:ext cx="345327" cy="4646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직선 화살표 연결선 43"/>
          <p:cNvCxnSpPr>
            <a:stCxn id="20" idx="0"/>
          </p:cNvCxnSpPr>
          <p:nvPr/>
        </p:nvCxnSpPr>
        <p:spPr bwMode="auto">
          <a:xfrm flipH="1" flipV="1">
            <a:off x="6855567" y="5295551"/>
            <a:ext cx="66480" cy="3752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740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">
  <a:themeElements>
    <a:clrScheme name="introductio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introduc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introductio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3131</TotalTime>
  <Words>442</Words>
  <Application>Microsoft Office PowerPoint</Application>
  <PresentationFormat>화면 슬라이드 쇼(4:3)</PresentationFormat>
  <Paragraphs>293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굴림</vt:lpstr>
      <vt:lpstr>맑은 고딕</vt:lpstr>
      <vt:lpstr>함초롬돋움</vt:lpstr>
      <vt:lpstr>Arial</vt:lpstr>
      <vt:lpstr>Arial Black</vt:lpstr>
      <vt:lpstr>Times New Roman</vt:lpstr>
      <vt:lpstr>Wingdings</vt:lpstr>
      <vt:lpstr>introduction</vt:lpstr>
      <vt:lpstr>렌더링 -Texture mapping</vt:lpstr>
      <vt:lpstr>Nala 모델 텍스처 매핑</vt:lpstr>
      <vt:lpstr>Nala 모델 텍스처 매핑</vt:lpstr>
      <vt:lpstr>Nala 모델 텍스처 매핑</vt:lpstr>
      <vt:lpstr>Nala 모델 텍스처 매핑</vt:lpstr>
      <vt:lpstr>Nala 모델 텍스처 매핑</vt:lpstr>
      <vt:lpstr>Nala 모델 텍스처 매핑</vt:lpstr>
      <vt:lpstr>Nala 모델 텍스처 매핑</vt:lpstr>
      <vt:lpstr>Nala 모델 텍스처 매핑</vt:lpstr>
      <vt:lpstr>Nala 모델 텍스처 매핑</vt:lpstr>
      <vt:lpstr>Nala 모델 텍스처 매핑</vt:lpstr>
      <vt:lpstr>Nala 모델 텍스처 매핑</vt:lpstr>
      <vt:lpstr>Nala 모델 텍스처 매핑</vt:lpstr>
      <vt:lpstr>Nala 모델 텍스처 매핑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Taejung Park</dc:creator>
  <cp:lastModifiedBy>Taejung Park</cp:lastModifiedBy>
  <cp:revision>830</cp:revision>
  <cp:lastPrinted>2013-09-09T08:18:55Z</cp:lastPrinted>
  <dcterms:created xsi:type="dcterms:W3CDTF">2009-09-02T15:22:41Z</dcterms:created>
  <dcterms:modified xsi:type="dcterms:W3CDTF">2013-10-28T12:41:18Z</dcterms:modified>
</cp:coreProperties>
</file>