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7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F1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 autoAdjust="0"/>
    <p:restoredTop sz="96582" autoAdjust="0"/>
  </p:normalViewPr>
  <p:slideViewPr>
    <p:cSldViewPr>
      <p:cViewPr>
        <p:scale>
          <a:sx n="100" d="100"/>
          <a:sy n="100" d="100"/>
        </p:scale>
        <p:origin x="-205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15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1F2E1E-6C42-445F-BA9C-40D122B50336}" type="datetimeFigureOut">
              <a:rPr lang="ko-KR" altLang="en-US" smtClean="0"/>
              <a:pPr/>
              <a:t>2015-11-19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CA8585-5289-4261-8090-8279161013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6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F5350BE-8273-47B8-AC82-9C20F07B5079}" type="datetimeFigureOut">
              <a:rPr lang="ko-KR" altLang="en-US" smtClean="0"/>
              <a:pPr/>
              <a:t>2015-11-19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8504A9-FEE8-4B2D-AABC-AA20FAE5F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01814-BEA2-4BB0-A338-D1B8A54C9D54}" type="slidenum">
              <a:rPr lang="en-US" altLang="ko-KR" smtClean="0"/>
              <a:pPr/>
              <a:t>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397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7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047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7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80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295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53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820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119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065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4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05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296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5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117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709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07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88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266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157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962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76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011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464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12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6296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6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77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54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78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6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8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06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bg1"/>
                </a:solidFill>
                <a:latin typeface="Arial Black" pitchFamily="34" charset="0"/>
              </a:rPr>
              <a:t>3ds</a:t>
            </a:r>
            <a:r>
              <a:rPr lang="en-US" altLang="ko-KR" sz="4400" b="1" i="1" baseline="0" dirty="0" smtClean="0">
                <a:solidFill>
                  <a:schemeClr val="bg1"/>
                </a:solidFill>
                <a:latin typeface="Arial Black" pitchFamily="34" charset="0"/>
              </a:rPr>
              <a:t> MAX</a:t>
            </a:r>
            <a:endParaRPr lang="en-US" altLang="ko-KR" sz="4400" b="1" i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7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9" name="Picture 72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0104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white">
          <a:xfrm>
            <a:off x="7696200" y="685800"/>
            <a:ext cx="102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altLang="ko-K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1" name="Rectangle 1034"/>
          <p:cNvSpPr>
            <a:spLocks noChangeArrowheads="1"/>
          </p:cNvSpPr>
          <p:nvPr userDrawn="1"/>
        </p:nvSpPr>
        <p:spPr bwMode="white">
          <a:xfrm>
            <a:off x="7600950" y="5334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3ds MAX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9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20" name="Picture 7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9966FF"/>
                </a:solidFill>
              </a:rPr>
              <a:t>애니메이션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Animating a Bouncing Ball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기울기</a:t>
            </a:r>
            <a:r>
              <a:rPr lang="en-US" altLang="ko-KR" sz="2000" kern="0" dirty="0" smtClean="0">
                <a:latin typeface="+mn-ea"/>
              </a:rPr>
              <a:t>?</a:t>
            </a: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sp>
        <p:nvSpPr>
          <p:cNvPr id="29" name="타원형 설명선 28"/>
          <p:cNvSpPr/>
          <p:nvPr/>
        </p:nvSpPr>
        <p:spPr bwMode="auto">
          <a:xfrm>
            <a:off x="5715275" y="2034350"/>
            <a:ext cx="2543338" cy="582860"/>
          </a:xfrm>
          <a:prstGeom prst="wedgeEllipseCallout">
            <a:avLst>
              <a:gd name="adj1" fmla="val -102223"/>
              <a:gd name="adj2" fmla="val 142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기울기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 0 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907704" y="2375448"/>
            <a:ext cx="2233935" cy="83362"/>
            <a:chOff x="323528" y="2560307"/>
            <a:chExt cx="2233935" cy="83362"/>
          </a:xfrm>
        </p:grpSpPr>
        <p:cxnSp>
          <p:nvCxnSpPr>
            <p:cNvPr id="17" name="직선 연결선 16"/>
            <p:cNvCxnSpPr/>
            <p:nvPr/>
          </p:nvCxnSpPr>
          <p:spPr bwMode="auto">
            <a:xfrm flipV="1">
              <a:off x="323528" y="2595563"/>
              <a:ext cx="2233935" cy="64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타원 17"/>
            <p:cNvSpPr/>
            <p:nvPr/>
          </p:nvSpPr>
          <p:spPr bwMode="auto">
            <a:xfrm>
              <a:off x="1369286" y="2560307"/>
              <a:ext cx="97517" cy="833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18531202">
            <a:off x="284558" y="3627774"/>
            <a:ext cx="2233935" cy="83362"/>
            <a:chOff x="323528" y="2560307"/>
            <a:chExt cx="2233935" cy="83362"/>
          </a:xfrm>
        </p:grpSpPr>
        <p:cxnSp>
          <p:nvCxnSpPr>
            <p:cNvPr id="24" name="직선 연결선 23"/>
            <p:cNvCxnSpPr/>
            <p:nvPr/>
          </p:nvCxnSpPr>
          <p:spPr bwMode="auto">
            <a:xfrm flipV="1">
              <a:off x="323528" y="2595563"/>
              <a:ext cx="2233935" cy="64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타원 24"/>
            <p:cNvSpPr/>
            <p:nvPr/>
          </p:nvSpPr>
          <p:spPr bwMode="auto">
            <a:xfrm>
              <a:off x="1369286" y="2560307"/>
              <a:ext cx="97517" cy="833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2655034">
            <a:off x="6250466" y="3678964"/>
            <a:ext cx="2233935" cy="83362"/>
            <a:chOff x="323528" y="2560307"/>
            <a:chExt cx="2233935" cy="83362"/>
          </a:xfrm>
        </p:grpSpPr>
        <p:cxnSp>
          <p:nvCxnSpPr>
            <p:cNvPr id="30" name="직선 연결선 29"/>
            <p:cNvCxnSpPr/>
            <p:nvPr/>
          </p:nvCxnSpPr>
          <p:spPr bwMode="auto">
            <a:xfrm flipV="1">
              <a:off x="323528" y="2595563"/>
              <a:ext cx="2233935" cy="64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타원 30"/>
            <p:cNvSpPr/>
            <p:nvPr/>
          </p:nvSpPr>
          <p:spPr bwMode="auto">
            <a:xfrm>
              <a:off x="1369286" y="2560307"/>
              <a:ext cx="97517" cy="833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16200000">
            <a:off x="1961793" y="5080351"/>
            <a:ext cx="2233935" cy="83362"/>
            <a:chOff x="323528" y="2560307"/>
            <a:chExt cx="2233935" cy="83362"/>
          </a:xfrm>
        </p:grpSpPr>
        <p:cxnSp>
          <p:nvCxnSpPr>
            <p:cNvPr id="33" name="직선 연결선 32"/>
            <p:cNvCxnSpPr/>
            <p:nvPr/>
          </p:nvCxnSpPr>
          <p:spPr bwMode="auto">
            <a:xfrm flipV="1">
              <a:off x="323528" y="2595563"/>
              <a:ext cx="2233935" cy="64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타원 33"/>
            <p:cNvSpPr/>
            <p:nvPr/>
          </p:nvSpPr>
          <p:spPr bwMode="auto">
            <a:xfrm>
              <a:off x="1369286" y="2560307"/>
              <a:ext cx="97517" cy="833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35" name="타원형 설명선 34"/>
          <p:cNvSpPr/>
          <p:nvPr/>
        </p:nvSpPr>
        <p:spPr bwMode="auto">
          <a:xfrm>
            <a:off x="2795380" y="3215247"/>
            <a:ext cx="2543338" cy="582860"/>
          </a:xfrm>
          <a:prstGeom prst="wedgeEllipseCallout">
            <a:avLst>
              <a:gd name="adj1" fmla="val -102223"/>
              <a:gd name="adj2" fmla="val 142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기울기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각도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+ 45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6" name="타원형 설명선 35"/>
          <p:cNvSpPr/>
          <p:nvPr/>
        </p:nvSpPr>
        <p:spPr bwMode="auto">
          <a:xfrm>
            <a:off x="5606706" y="4621676"/>
            <a:ext cx="2543338" cy="582860"/>
          </a:xfrm>
          <a:prstGeom prst="wedgeEllipseCallout">
            <a:avLst>
              <a:gd name="adj1" fmla="val 22613"/>
              <a:gd name="adj2" fmla="val -17754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기울기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 -1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각도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- 45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7" name="타원형 설명선 36"/>
          <p:cNvSpPr/>
          <p:nvPr/>
        </p:nvSpPr>
        <p:spPr bwMode="auto">
          <a:xfrm>
            <a:off x="4443606" y="5696105"/>
            <a:ext cx="2543338" cy="582860"/>
          </a:xfrm>
          <a:prstGeom prst="wedgeEllipseCallout">
            <a:avLst>
              <a:gd name="adj1" fmla="val -102223"/>
              <a:gd name="adj2" fmla="val 142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기울기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 ∞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각도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±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90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08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590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애니메이션 곡선 해석하기 </a:t>
            </a:r>
            <a:r>
              <a:rPr lang="en-US" altLang="ko-KR" sz="2000" kern="0" dirty="0" smtClean="0">
                <a:latin typeface="+mn-ea"/>
              </a:rPr>
              <a:t>2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sp>
        <p:nvSpPr>
          <p:cNvPr id="27" name="타원형 설명선 26"/>
          <p:cNvSpPr/>
          <p:nvPr/>
        </p:nvSpPr>
        <p:spPr bwMode="auto">
          <a:xfrm>
            <a:off x="545270" y="4588561"/>
            <a:ext cx="2543338" cy="1042121"/>
          </a:xfrm>
          <a:prstGeom prst="wedgeEllipseCallout">
            <a:avLst>
              <a:gd name="adj1" fmla="val -2085"/>
              <a:gd name="adj2" fmla="val -8716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처음에는 바닥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(Z=0)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출발</a:t>
            </a:r>
            <a:endParaRPr lang="en-US" altLang="ko-KR" sz="105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처음 속도는 </a:t>
            </a: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에서부터 출발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25646" y="2115827"/>
            <a:ext cx="6994555" cy="2076450"/>
            <a:chOff x="525646" y="2115827"/>
            <a:chExt cx="6994555" cy="20764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646" y="2178179"/>
              <a:ext cx="795373" cy="16491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1019" y="2115827"/>
              <a:ext cx="6181725" cy="207645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 rot="949879">
              <a:off x="1402905" y="3823044"/>
              <a:ext cx="802346" cy="238014"/>
              <a:chOff x="2420190" y="2673737"/>
              <a:chExt cx="3886398" cy="1048669"/>
            </a:xfrm>
          </p:grpSpPr>
          <p:cxnSp>
            <p:nvCxnSpPr>
              <p:cNvPr id="18" name="직선 연결선 17"/>
              <p:cNvCxnSpPr/>
              <p:nvPr/>
            </p:nvCxnSpPr>
            <p:spPr bwMode="auto">
              <a:xfrm flipV="1">
                <a:off x="2420190" y="2673737"/>
                <a:ext cx="3886398" cy="104866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타원 18"/>
              <p:cNvSpPr/>
              <p:nvPr/>
            </p:nvSpPr>
            <p:spPr bwMode="auto">
              <a:xfrm>
                <a:off x="4318892" y="3160429"/>
                <a:ext cx="97517" cy="833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993704" y="3448394"/>
              <a:ext cx="802346" cy="238014"/>
              <a:chOff x="2420190" y="2673737"/>
              <a:chExt cx="3886398" cy="1048669"/>
            </a:xfrm>
          </p:grpSpPr>
          <p:cxnSp>
            <p:nvCxnSpPr>
              <p:cNvPr id="21" name="직선 연결선 20"/>
              <p:cNvCxnSpPr/>
              <p:nvPr/>
            </p:nvCxnSpPr>
            <p:spPr bwMode="auto">
              <a:xfrm flipV="1">
                <a:off x="2420190" y="2673737"/>
                <a:ext cx="3886398" cy="104866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타원 21"/>
              <p:cNvSpPr/>
              <p:nvPr/>
            </p:nvSpPr>
            <p:spPr bwMode="auto">
              <a:xfrm>
                <a:off x="4318892" y="3160429"/>
                <a:ext cx="97517" cy="833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20569451">
              <a:off x="6717855" y="2260944"/>
              <a:ext cx="802346" cy="238014"/>
              <a:chOff x="2420190" y="2673737"/>
              <a:chExt cx="3886398" cy="1048669"/>
            </a:xfrm>
          </p:grpSpPr>
          <p:cxnSp>
            <p:nvCxnSpPr>
              <p:cNvPr id="24" name="직선 연결선 23"/>
              <p:cNvCxnSpPr/>
              <p:nvPr/>
            </p:nvCxnSpPr>
            <p:spPr bwMode="auto">
              <a:xfrm flipV="1">
                <a:off x="2420190" y="2673737"/>
                <a:ext cx="3886398" cy="104866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타원 24"/>
              <p:cNvSpPr/>
              <p:nvPr/>
            </p:nvSpPr>
            <p:spPr bwMode="auto">
              <a:xfrm>
                <a:off x="4318892" y="3160429"/>
                <a:ext cx="97517" cy="833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sp>
        <p:nvSpPr>
          <p:cNvPr id="26" name="타원형 설명선 25"/>
          <p:cNvSpPr/>
          <p:nvPr/>
        </p:nvSpPr>
        <p:spPr bwMode="auto">
          <a:xfrm>
            <a:off x="5940152" y="4471379"/>
            <a:ext cx="2543338" cy="1042121"/>
          </a:xfrm>
          <a:prstGeom prst="wedgeEllipseCallout">
            <a:avLst>
              <a:gd name="adj1" fmla="val -2085"/>
              <a:gd name="adj2" fmla="val -8716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마지막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(100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프레임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는 </a:t>
            </a: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Z =</a:t>
            </a:r>
            <a:r>
              <a:rPr kumimoji="0" lang="en-US" altLang="ko-KR" sz="1050" b="1" i="0" u="none" strike="noStrike" normalizeH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21</a:t>
            </a:r>
            <a:r>
              <a:rPr kumimoji="0" lang="ko-KR" altLang="en-US" sz="1050" b="1" i="0" u="none" strike="noStrike" normalizeH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까지 도달</a:t>
            </a:r>
            <a:endParaRPr kumimoji="0" lang="en-US" altLang="ko-KR" sz="1050" b="1" i="0" u="none" strike="noStrike" normalizeH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속도가 가장 빠름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4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590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애니메이션 곡선 해석하기 </a:t>
            </a:r>
            <a:r>
              <a:rPr lang="en-US" altLang="ko-KR" sz="2000" kern="0" dirty="0" smtClean="0">
                <a:latin typeface="+mn-ea"/>
              </a:rPr>
              <a:t>3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78179"/>
            <a:ext cx="7114500" cy="205480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6" y="2178179"/>
            <a:ext cx="795373" cy="164911"/>
          </a:xfrm>
          <a:prstGeom prst="rect">
            <a:avLst/>
          </a:prstGeom>
        </p:spPr>
      </p:pic>
      <p:sp>
        <p:nvSpPr>
          <p:cNvPr id="30" name="타원형 설명선 29"/>
          <p:cNvSpPr/>
          <p:nvPr/>
        </p:nvSpPr>
        <p:spPr bwMode="auto">
          <a:xfrm>
            <a:off x="545270" y="4588561"/>
            <a:ext cx="2543338" cy="1042121"/>
          </a:xfrm>
          <a:prstGeom prst="wedgeEllipseCallout">
            <a:avLst>
              <a:gd name="adj1" fmla="val -2085"/>
              <a:gd name="adj2" fmla="val -8716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타원형 설명선 30"/>
          <p:cNvSpPr/>
          <p:nvPr/>
        </p:nvSpPr>
        <p:spPr bwMode="auto">
          <a:xfrm>
            <a:off x="6666670" y="4512361"/>
            <a:ext cx="2543338" cy="1042121"/>
          </a:xfrm>
          <a:prstGeom prst="wedgeEllipseCallout">
            <a:avLst>
              <a:gd name="adj1" fmla="val -2085"/>
              <a:gd name="adj2" fmla="val -8716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3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590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애니메이션 곡선 해석하기 </a:t>
            </a:r>
            <a:r>
              <a:rPr lang="en-US" altLang="ko-KR" sz="2000" kern="0" dirty="0" smtClean="0">
                <a:latin typeface="+mn-ea"/>
              </a:rPr>
              <a:t>4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78179"/>
            <a:ext cx="7406672" cy="2131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6" y="2178179"/>
            <a:ext cx="795373" cy="1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590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Curve Editor</a:t>
            </a:r>
            <a:r>
              <a:rPr lang="ko-KR" altLang="en-US" sz="2000" kern="0" dirty="0" smtClean="0">
                <a:latin typeface="+mn-ea"/>
              </a:rPr>
              <a:t>의 구성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081212"/>
            <a:ext cx="6696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590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애니메이션 세부 조정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</a:t>
            </a:r>
            <a:r>
              <a:rPr lang="ko-KR" altLang="en-US" sz="1600" kern="0" dirty="0" smtClean="0">
                <a:latin typeface="+mn-ea"/>
              </a:rPr>
              <a:t>를 눌러서 </a:t>
            </a:r>
            <a:r>
              <a:rPr lang="en-US" altLang="ko-KR" sz="1600" kern="0" dirty="0" smtClean="0">
                <a:latin typeface="+mn-ea"/>
              </a:rPr>
              <a:t>Camera01 View</a:t>
            </a:r>
            <a:r>
              <a:rPr lang="ko-KR" altLang="en-US" sz="1600" kern="0" dirty="0" smtClean="0">
                <a:latin typeface="+mn-ea"/>
              </a:rPr>
              <a:t>에서의 동작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중력의 영향이 없어 보임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속도도 어색함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특히 땅에 떨어질 때 천천히 감속된 후 땅에 도착</a:t>
            </a: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다시 서서히 속도가 증가하면서 최고점에 도달하기 전까지 천천히 감속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우리가 실제 세계에서는 경험하지 못하는 운동</a:t>
            </a:r>
            <a:r>
              <a:rPr lang="en-US" altLang="ko-KR" sz="1200" kern="0" dirty="0" smtClean="0">
                <a:latin typeface="+mn-ea"/>
              </a:rPr>
              <a:t>…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따라서 키 프레임 사이에서 운동을 편집해야 함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접선</a:t>
            </a:r>
            <a:r>
              <a:rPr lang="en-US" altLang="ko-KR" sz="1200" kern="0" dirty="0" smtClean="0">
                <a:latin typeface="+mn-ea"/>
              </a:rPr>
              <a:t>(Tangent. </a:t>
            </a:r>
            <a:r>
              <a:rPr lang="ko-KR" altLang="en-US" sz="1200" kern="0" dirty="0" smtClean="0">
                <a:latin typeface="+mn-ea"/>
              </a:rPr>
              <a:t>이 때 접선의 기울기가 속도</a:t>
            </a:r>
            <a:r>
              <a:rPr lang="en-US" altLang="ko-KR" sz="1200" kern="0" dirty="0" smtClean="0">
                <a:latin typeface="+mn-ea"/>
              </a:rPr>
              <a:t>)</a:t>
            </a:r>
            <a:r>
              <a:rPr lang="ko-KR" altLang="en-US" sz="1200" kern="0" dirty="0" smtClean="0">
                <a:latin typeface="+mn-ea"/>
              </a:rPr>
              <a:t>을 이용해서 </a:t>
            </a:r>
            <a:r>
              <a:rPr lang="en-US" altLang="ko-KR" sz="1200" kern="0" dirty="0" smtClean="0">
                <a:latin typeface="+mn-ea"/>
              </a:rPr>
              <a:t/>
            </a:r>
            <a:br>
              <a:rPr lang="en-US" altLang="ko-KR" sz="1200" kern="0" dirty="0" smtClean="0">
                <a:latin typeface="+mn-ea"/>
              </a:rPr>
            </a:br>
            <a:r>
              <a:rPr lang="ko-KR" altLang="en-US" sz="1200" kern="0" dirty="0" smtClean="0">
                <a:latin typeface="+mn-ea"/>
              </a:rPr>
              <a:t>원하는 움직임 생성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0"/>
            <a:ext cx="2333038" cy="22160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235624"/>
            <a:ext cx="3059832" cy="1790944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483768" y="3789040"/>
            <a:ext cx="3256503" cy="2252722"/>
            <a:chOff x="3106652" y="3996190"/>
            <a:chExt cx="3256503" cy="225272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1840" y="4410587"/>
              <a:ext cx="2085975" cy="1838325"/>
            </a:xfrm>
            <a:prstGeom prst="rect">
              <a:avLst/>
            </a:prstGeom>
          </p:spPr>
        </p:pic>
        <p:sp>
          <p:nvSpPr>
            <p:cNvPr id="9" name="타원형 설명선 8"/>
            <p:cNvSpPr/>
            <p:nvPr/>
          </p:nvSpPr>
          <p:spPr bwMode="auto">
            <a:xfrm>
              <a:off x="5004048" y="4725055"/>
              <a:ext cx="1359107" cy="340311"/>
            </a:xfrm>
            <a:prstGeom prst="wedgeEllipseCallout">
              <a:avLst>
                <a:gd name="adj1" fmla="val -818"/>
                <a:gd name="adj2" fmla="val 3632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b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핸들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타원형 설명선 9"/>
            <p:cNvSpPr/>
            <p:nvPr/>
          </p:nvSpPr>
          <p:spPr bwMode="auto">
            <a:xfrm>
              <a:off x="3106652" y="3996190"/>
              <a:ext cx="1359107" cy="340311"/>
            </a:xfrm>
            <a:prstGeom prst="wedgeEllipseCallout">
              <a:avLst>
                <a:gd name="adj1" fmla="val -818"/>
                <a:gd name="adj2" fmla="val 3632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b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접선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0" idx="4"/>
            </p:cNvCxnSpPr>
            <p:nvPr/>
          </p:nvCxnSpPr>
          <p:spPr bwMode="auto">
            <a:xfrm flipH="1">
              <a:off x="3786205" y="4336501"/>
              <a:ext cx="1" cy="2446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>
              <a:stCxn id="9" idx="2"/>
            </p:cNvCxnSpPr>
            <p:nvPr/>
          </p:nvCxnSpPr>
          <p:spPr bwMode="auto">
            <a:xfrm flipH="1" flipV="1">
              <a:off x="4099034" y="4627179"/>
              <a:ext cx="905014" cy="26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135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590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접선</a:t>
            </a:r>
            <a:r>
              <a:rPr lang="en-US" altLang="ko-KR" sz="2000" kern="0" dirty="0" smtClean="0">
                <a:latin typeface="+mn-ea"/>
              </a:rPr>
              <a:t>(Tangent) </a:t>
            </a:r>
            <a:r>
              <a:rPr lang="ko-KR" altLang="en-US" sz="2000" kern="0" dirty="0" smtClean="0">
                <a:latin typeface="+mn-ea"/>
              </a:rPr>
              <a:t>조정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기본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설정에서 접선은 자동 접선</a:t>
            </a:r>
            <a:r>
              <a:rPr lang="en-US" altLang="ko-KR" sz="1600" kern="0" dirty="0" smtClean="0">
                <a:latin typeface="+mn-ea"/>
              </a:rPr>
              <a:t>(Auto Tangent)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자동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접선은 모든 접선에 다 적용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에서 한 접선을 이동시키면 모두 함께 움직임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" y="3212976"/>
            <a:ext cx="8763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Animation Controllers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애니메이션을 적용하는 것들은 모두 컨트롤러가 처리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컨트롤러는 </a:t>
            </a:r>
            <a:r>
              <a:rPr lang="en-US" altLang="ko-KR" sz="1600" kern="0" dirty="0" smtClean="0">
                <a:latin typeface="+mn-ea"/>
              </a:rPr>
              <a:t>1) </a:t>
            </a:r>
            <a:r>
              <a:rPr lang="ko-KR" altLang="en-US" sz="1600" kern="0" dirty="0" smtClean="0">
                <a:latin typeface="+mn-ea"/>
              </a:rPr>
              <a:t>애니메이션을 저장하고 </a:t>
            </a:r>
            <a:r>
              <a:rPr lang="en-US" altLang="ko-KR" sz="1600" kern="0" dirty="0" smtClean="0">
                <a:latin typeface="+mn-ea"/>
              </a:rPr>
              <a:t>2) </a:t>
            </a:r>
            <a:r>
              <a:rPr lang="ko-KR" altLang="en-US" sz="1600" kern="0" dirty="0" smtClean="0">
                <a:latin typeface="+mn-ea"/>
              </a:rPr>
              <a:t>애니메이션 사이에서 내분</a:t>
            </a:r>
            <a:r>
              <a:rPr lang="en-US" altLang="ko-KR" sz="1600" kern="0" dirty="0" smtClean="0">
                <a:latin typeface="+mn-ea"/>
              </a:rPr>
              <a:t>(interpolation) </a:t>
            </a:r>
            <a:r>
              <a:rPr lang="ko-KR" altLang="en-US" sz="1600" kern="0" dirty="0" smtClean="0">
                <a:latin typeface="+mn-ea"/>
              </a:rPr>
              <a:t>실행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8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780928"/>
            <a:ext cx="1990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Animation </a:t>
            </a:r>
            <a:r>
              <a:rPr lang="ko-KR" altLang="en-US" sz="2000" kern="0" dirty="0" smtClean="0">
                <a:latin typeface="+mn-ea"/>
              </a:rPr>
              <a:t>곡선 편집하기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곡선을 편집해서 보다 실제 경험에 맞도록 조정 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땅에 닿을 때 </a:t>
            </a:r>
            <a:r>
              <a:rPr lang="en-US" altLang="ko-KR" sz="1200" kern="0" dirty="0">
                <a:latin typeface="+mn-ea"/>
              </a:rPr>
              <a:t>(</a:t>
            </a:r>
            <a:r>
              <a:rPr lang="ko-KR" altLang="en-US" sz="1200" kern="0" dirty="0" smtClean="0">
                <a:latin typeface="+mn-ea"/>
              </a:rPr>
              <a:t>속도가 줄지 않고</a:t>
            </a:r>
            <a:r>
              <a:rPr lang="en-US" altLang="ko-KR" sz="1200" kern="0" dirty="0" smtClean="0">
                <a:latin typeface="+mn-ea"/>
              </a:rPr>
              <a:t>) </a:t>
            </a:r>
            <a:r>
              <a:rPr lang="ko-KR" altLang="en-US" sz="1200" kern="0" dirty="0" smtClean="0">
                <a:latin typeface="+mn-ea"/>
              </a:rPr>
              <a:t>가장 높은 속도 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가장 높은 지점에 도달했을 때 가장 느린 속도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를 보다 손쉽게 열기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왼쪽 아래 </a:t>
            </a:r>
            <a:r>
              <a:rPr lang="en-US" altLang="ko-KR" sz="1200" kern="0" dirty="0" smtClean="0">
                <a:latin typeface="+mn-ea"/>
              </a:rPr>
              <a:t>Open Mini Curve Editor </a:t>
            </a:r>
            <a:r>
              <a:rPr lang="ko-KR" altLang="en-US" sz="1200" kern="0" dirty="0" smtClean="0">
                <a:latin typeface="+mn-ea"/>
              </a:rPr>
              <a:t>단추 클릭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곡선 편집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Mini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Curve Editor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왼쪽에서 아래로 이동해서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600" kern="0" dirty="0" smtClean="0">
                <a:latin typeface="+mn-ea"/>
              </a:rPr>
              <a:t>Ball object Position </a:t>
            </a:r>
            <a:r>
              <a:rPr lang="ko-KR" altLang="en-US" sz="1600" kern="0" dirty="0" smtClean="0">
                <a:latin typeface="+mn-ea"/>
              </a:rPr>
              <a:t>찾기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Z Position track</a:t>
            </a:r>
            <a:r>
              <a:rPr lang="ko-KR" altLang="en-US" sz="1600" kern="0" dirty="0" smtClean="0">
                <a:latin typeface="+mn-ea"/>
              </a:rPr>
              <a:t>을 클릭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때 곡선 위 회색 사각형이 키 프레임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Frame 10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4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92080" y="1556792"/>
            <a:ext cx="1781175" cy="971550"/>
            <a:chOff x="5220072" y="2132856"/>
            <a:chExt cx="1781175" cy="9715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072" y="2132856"/>
              <a:ext cx="1781175" cy="9715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 bwMode="auto">
            <a:xfrm>
              <a:off x="5283478" y="2402505"/>
              <a:ext cx="249814" cy="27035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3779912" y="1961620"/>
            <a:ext cx="1575574" cy="603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180" y="2797991"/>
            <a:ext cx="4211960" cy="1480767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 bwMode="auto">
          <a:xfrm>
            <a:off x="7307760" y="2195614"/>
            <a:ext cx="1359107" cy="484327"/>
          </a:xfrm>
          <a:prstGeom prst="wedgeEllipseCallout">
            <a:avLst>
              <a:gd name="adj1" fmla="val 1770"/>
              <a:gd name="adj2" fmla="val 11555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Mini Curve Editor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5998346" y="2446943"/>
            <a:ext cx="432048" cy="44404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716016" y="4443619"/>
            <a:ext cx="2054410" cy="1194821"/>
            <a:chOff x="4844068" y="4499790"/>
            <a:chExt cx="2400636" cy="14287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0629" y="4499790"/>
              <a:ext cx="2124075" cy="142875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 bwMode="auto">
            <a:xfrm>
              <a:off x="4844068" y="5214165"/>
              <a:ext cx="464707" cy="258501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021" y="4438028"/>
            <a:ext cx="1700584" cy="1200412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 bwMode="auto">
          <a:xfrm>
            <a:off x="6561763" y="4924379"/>
            <a:ext cx="663320" cy="477493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319932" y="5730940"/>
            <a:ext cx="2284818" cy="1071592"/>
            <a:chOff x="5319932" y="5730940"/>
            <a:chExt cx="2284818" cy="1071592"/>
          </a:xfrm>
        </p:grpSpPr>
        <p:grpSp>
          <p:nvGrpSpPr>
            <p:cNvPr id="21" name="그룹 20"/>
            <p:cNvGrpSpPr/>
            <p:nvPr/>
          </p:nvGrpSpPr>
          <p:grpSpPr>
            <a:xfrm>
              <a:off x="5518775" y="5730940"/>
              <a:ext cx="2085975" cy="1071592"/>
              <a:chOff x="5518775" y="5730940"/>
              <a:chExt cx="2085975" cy="1071592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8775" y="5730940"/>
                <a:ext cx="2085975" cy="1066800"/>
              </a:xfrm>
              <a:prstGeom prst="rect">
                <a:avLst/>
              </a:prstGeom>
            </p:spPr>
          </p:pic>
          <p:sp>
            <p:nvSpPr>
              <p:cNvPr id="20" name="타원 19"/>
              <p:cNvSpPr/>
              <p:nvPr/>
            </p:nvSpPr>
            <p:spPr bwMode="auto">
              <a:xfrm>
                <a:off x="6084168" y="6130038"/>
                <a:ext cx="1223592" cy="672494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22" name="직사각형 21"/>
            <p:cNvSpPr/>
            <p:nvPr/>
          </p:nvSpPr>
          <p:spPr bwMode="auto">
            <a:xfrm>
              <a:off x="5319932" y="6015788"/>
              <a:ext cx="397686" cy="21617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C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2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곡선 편집 </a:t>
            </a:r>
            <a:r>
              <a:rPr lang="en-US" altLang="ko-KR" sz="2000" kern="0" dirty="0" smtClean="0">
                <a:latin typeface="+mn-ea"/>
              </a:rPr>
              <a:t>(</a:t>
            </a:r>
            <a:r>
              <a:rPr lang="ko-KR" altLang="en-US" sz="2000" kern="0" dirty="0" smtClean="0">
                <a:latin typeface="+mn-ea"/>
              </a:rPr>
              <a:t>계속</a:t>
            </a:r>
            <a:r>
              <a:rPr lang="en-US" altLang="ko-KR" sz="20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</a:t>
            </a:r>
            <a:r>
              <a:rPr lang="ko-KR" altLang="en-US" sz="1600" kern="0" dirty="0" err="1" smtClean="0">
                <a:latin typeface="+mn-ea"/>
              </a:rPr>
              <a:t>키프레임이</a:t>
            </a:r>
            <a:r>
              <a:rPr lang="ko-KR" altLang="en-US" sz="1600" kern="0" dirty="0" smtClean="0">
                <a:latin typeface="+mn-ea"/>
              </a:rPr>
              <a:t> 기본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설정인 자동 접선</a:t>
            </a:r>
            <a:r>
              <a:rPr lang="en-US" altLang="ko-KR" sz="1600" kern="0" dirty="0" smtClean="0">
                <a:latin typeface="+mn-ea"/>
              </a:rPr>
              <a:t>(Auto Tangent)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Fast</a:t>
            </a:r>
            <a:r>
              <a:rPr lang="ko-KR" altLang="en-US" sz="1600" kern="0" dirty="0" smtClean="0">
                <a:latin typeface="+mn-ea"/>
              </a:rPr>
              <a:t>로 변경하기 위해 </a:t>
            </a:r>
            <a:r>
              <a:rPr lang="en-US" altLang="ko-KR" sz="1600" kern="0" dirty="0" smtClean="0">
                <a:latin typeface="+mn-ea"/>
              </a:rPr>
              <a:t>Fast</a:t>
            </a:r>
            <a:br>
              <a:rPr lang="en-US" altLang="ko-KR" sz="1600" kern="0" dirty="0" smtClean="0">
                <a:latin typeface="+mn-ea"/>
              </a:rPr>
            </a:br>
            <a:r>
              <a:rPr lang="ko-KR" altLang="en-US" sz="1600" kern="0" dirty="0" smtClean="0">
                <a:latin typeface="+mn-ea"/>
              </a:rPr>
              <a:t>아이콘 클릭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단추를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눌러서 움직임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그 외 여러 옵션들 </a:t>
            </a:r>
            <a:r>
              <a:rPr lang="en-US" altLang="ko-KR" sz="1600" kern="0" dirty="0" smtClean="0">
                <a:latin typeface="+mn-ea"/>
              </a:rPr>
              <a:t>(Linear…)</a:t>
            </a:r>
            <a:r>
              <a:rPr lang="ko-KR" altLang="en-US" sz="1600" kern="0" dirty="0" smtClean="0">
                <a:latin typeface="+mn-ea"/>
              </a:rPr>
              <a:t>로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테스트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Q. Linear</a:t>
            </a:r>
            <a:r>
              <a:rPr lang="ko-KR" altLang="en-US" sz="1600" kern="0" dirty="0" smtClean="0">
                <a:latin typeface="+mn-ea"/>
              </a:rPr>
              <a:t>를 적용했을 때 이상하게 느껴지는 이유는</a:t>
            </a:r>
            <a:r>
              <a:rPr lang="en-US" altLang="ko-KR" sz="1600" kern="0" dirty="0" smtClean="0">
                <a:latin typeface="+mn-ea"/>
              </a:rPr>
              <a:t>?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4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54" y="4900"/>
            <a:ext cx="3752850" cy="847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05" y="1556792"/>
            <a:ext cx="342900" cy="314325"/>
          </a:xfrm>
          <a:prstGeom prst="rect">
            <a:avLst/>
          </a:prstGeom>
        </p:spPr>
      </p:pic>
      <p:sp>
        <p:nvSpPr>
          <p:cNvPr id="24" name="타원형 설명선 23"/>
          <p:cNvSpPr/>
          <p:nvPr/>
        </p:nvSpPr>
        <p:spPr bwMode="auto">
          <a:xfrm>
            <a:off x="4243282" y="661136"/>
            <a:ext cx="709409" cy="315460"/>
          </a:xfrm>
          <a:prstGeom prst="wedgeEllipseCallout">
            <a:avLst>
              <a:gd name="adj1" fmla="val 137794"/>
              <a:gd name="adj2" fmla="val -1206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Auto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타원형 설명선 24"/>
          <p:cNvSpPr/>
          <p:nvPr/>
        </p:nvSpPr>
        <p:spPr bwMode="auto">
          <a:xfrm>
            <a:off x="4780790" y="701263"/>
            <a:ext cx="836258" cy="315460"/>
          </a:xfrm>
          <a:prstGeom prst="wedgeEllipseCallout">
            <a:avLst>
              <a:gd name="adj1" fmla="val 85461"/>
              <a:gd name="adj2" fmla="val -1355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Spline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타원형 설명선 25"/>
          <p:cNvSpPr/>
          <p:nvPr/>
        </p:nvSpPr>
        <p:spPr bwMode="auto">
          <a:xfrm>
            <a:off x="5518775" y="717712"/>
            <a:ext cx="836258" cy="315460"/>
          </a:xfrm>
          <a:prstGeom prst="wedgeEllipseCallout">
            <a:avLst>
              <a:gd name="adj1" fmla="val 33593"/>
              <a:gd name="adj2" fmla="val -15414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Fast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타원형 설명선 26"/>
          <p:cNvSpPr/>
          <p:nvPr/>
        </p:nvSpPr>
        <p:spPr bwMode="auto">
          <a:xfrm>
            <a:off x="6253233" y="724516"/>
            <a:ext cx="836258" cy="315460"/>
          </a:xfrm>
          <a:prstGeom prst="wedgeEllipseCallout">
            <a:avLst>
              <a:gd name="adj1" fmla="val -15472"/>
              <a:gd name="adj2" fmla="val -1764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Slow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8" name="타원형 설명선 27"/>
          <p:cNvSpPr/>
          <p:nvPr/>
        </p:nvSpPr>
        <p:spPr bwMode="auto">
          <a:xfrm>
            <a:off x="6884648" y="724516"/>
            <a:ext cx="1111484" cy="315460"/>
          </a:xfrm>
          <a:prstGeom prst="wedgeEllipseCallout">
            <a:avLst>
              <a:gd name="adj1" fmla="val -49116"/>
              <a:gd name="adj2" fmla="val -1578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Stepped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9" name="타원형 설명선 28"/>
          <p:cNvSpPr/>
          <p:nvPr/>
        </p:nvSpPr>
        <p:spPr bwMode="auto">
          <a:xfrm>
            <a:off x="7823948" y="877776"/>
            <a:ext cx="936251" cy="315460"/>
          </a:xfrm>
          <a:prstGeom prst="wedgeEllipseCallout">
            <a:avLst>
              <a:gd name="adj1" fmla="val -107910"/>
              <a:gd name="adj2" fmla="val -20616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Linear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타원형 설명선 29"/>
          <p:cNvSpPr/>
          <p:nvPr/>
        </p:nvSpPr>
        <p:spPr bwMode="auto">
          <a:xfrm>
            <a:off x="7823948" y="279932"/>
            <a:ext cx="1111484" cy="315460"/>
          </a:xfrm>
          <a:prstGeom prst="wedgeEllipseCallout">
            <a:avLst>
              <a:gd name="adj1" fmla="val -70210"/>
              <a:gd name="adj2" fmla="val -389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smooth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034546" y="2277938"/>
            <a:ext cx="4721297" cy="1066800"/>
            <a:chOff x="1331640" y="2377002"/>
            <a:chExt cx="4721297" cy="10668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1640" y="2377002"/>
              <a:ext cx="2085975" cy="10668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6487" y="2377002"/>
              <a:ext cx="2076450" cy="1057275"/>
            </a:xfrm>
            <a:prstGeom prst="rect">
              <a:avLst/>
            </a:prstGeom>
          </p:spPr>
        </p:pic>
        <p:sp>
          <p:nvSpPr>
            <p:cNvPr id="36" name="오른쪽 화살표 35"/>
            <p:cNvSpPr/>
            <p:nvPr/>
          </p:nvSpPr>
          <p:spPr bwMode="auto">
            <a:xfrm>
              <a:off x="3417615" y="2671655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159" y="5626137"/>
            <a:ext cx="3486150" cy="838200"/>
          </a:xfrm>
          <a:prstGeom prst="rect">
            <a:avLst/>
          </a:prstGeom>
        </p:spPr>
      </p:pic>
      <p:sp>
        <p:nvSpPr>
          <p:cNvPr id="39" name="타원형 설명선 38"/>
          <p:cNvSpPr/>
          <p:nvPr/>
        </p:nvSpPr>
        <p:spPr bwMode="auto">
          <a:xfrm>
            <a:off x="4648447" y="6458695"/>
            <a:ext cx="936251" cy="315460"/>
          </a:xfrm>
          <a:prstGeom prst="wedgeEllipseCallout">
            <a:avLst>
              <a:gd name="adj1" fmla="val -174273"/>
              <a:gd name="adj2" fmla="val -6867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Linear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26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애니메이션의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기초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i="1" kern="0" dirty="0" err="1" smtClean="0">
                <a:latin typeface="+mn-ea"/>
              </a:rPr>
              <a:t>Keyframing</a:t>
            </a:r>
            <a:endParaRPr lang="en-US" altLang="ko-KR" sz="1600" i="1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필요한 파일 준비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Bouncing Ball.zip </a:t>
            </a:r>
            <a:r>
              <a:rPr lang="ko-KR" altLang="en-US" sz="1600" kern="0" dirty="0" smtClean="0">
                <a:latin typeface="+mn-ea"/>
              </a:rPr>
              <a:t>파일 압축 해제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Animation_Ball_00_2012.max </a:t>
            </a:r>
            <a:r>
              <a:rPr lang="ko-KR" altLang="en-US" sz="1600" kern="0" dirty="0" smtClean="0">
                <a:latin typeface="+mn-ea"/>
              </a:rPr>
              <a:t>파일 열기</a:t>
            </a: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924944"/>
            <a:ext cx="3638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애니메이션 다듬기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움직임이 좀 자연스러워지긴 했지만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아직 너무 단순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훌륭한 애니메이션은 </a:t>
            </a:r>
            <a:r>
              <a:rPr lang="en-US" altLang="ko-KR" sz="1600" kern="0" dirty="0" smtClean="0">
                <a:latin typeface="+mn-ea"/>
              </a:rPr>
              <a:t>‘</a:t>
            </a:r>
            <a:r>
              <a:rPr lang="ko-KR" altLang="en-US" sz="1600" kern="0" dirty="0" smtClean="0">
                <a:latin typeface="+mn-ea"/>
              </a:rPr>
              <a:t>의도</a:t>
            </a:r>
            <a:r>
              <a:rPr lang="en-US" altLang="ko-KR" sz="1600" kern="0" dirty="0" smtClean="0">
                <a:latin typeface="+mn-ea"/>
              </a:rPr>
              <a:t>＇</a:t>
            </a:r>
            <a:r>
              <a:rPr lang="ko-KR" altLang="en-US" sz="1600" kern="0" dirty="0" smtClean="0">
                <a:latin typeface="+mn-ea"/>
              </a:rPr>
              <a:t>를 전달</a:t>
            </a:r>
            <a:r>
              <a:rPr lang="en-US" altLang="ko-KR" sz="1600" kern="0" dirty="0" smtClean="0">
                <a:latin typeface="+mn-ea"/>
              </a:rPr>
              <a:t>…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프레임 사이에서 변화의 동기</a:t>
            </a:r>
            <a:r>
              <a:rPr lang="en-US" altLang="ko-KR" sz="1200" kern="0" dirty="0" smtClean="0">
                <a:latin typeface="+mn-ea"/>
              </a:rPr>
              <a:t>(the motivation for that change)</a:t>
            </a:r>
            <a:r>
              <a:rPr lang="ko-KR" altLang="en-US" sz="1200" kern="0" dirty="0" smtClean="0">
                <a:latin typeface="+mn-ea"/>
              </a:rPr>
              <a:t>를 표현하는 것이 애니메이션의 전통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Principle of Traditional Animation – Disney –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4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96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 smtClean="0">
              <a:latin typeface="Times New Roman" panose="02020603050405020304" pitchFamily="18" charset="0"/>
            </a:endParaRPr>
          </a:p>
        </p:txBody>
      </p:sp>
      <p:sp>
        <p:nvSpPr>
          <p:cNvPr id="18435" name="슬라이드 번호 개체 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362200" y="65532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A56C8F-6383-4622-BA96-0A020876577E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000" smtClean="0">
              <a:solidFill>
                <a:schemeClr val="bg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Principle of Traditional Animation – Disney –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Squash and Stretch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Slow In and 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Anticipation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Exaggeration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Follow Through and Overlapping 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Timing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Staging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Straight Ahead Action and Pose-to-Pose 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Arcs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Secondary 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50" charset="-127"/>
              </a:rPr>
              <a:t>Appeal</a:t>
            </a:r>
            <a:endParaRPr lang="ko-KR" altLang="en-US" sz="2400" b="1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9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 smtClean="0">
              <a:latin typeface="Times New Roman" panose="02020603050405020304" pitchFamily="18" charset="0"/>
            </a:endParaRPr>
          </a:p>
        </p:txBody>
      </p:sp>
      <p:sp>
        <p:nvSpPr>
          <p:cNvPr id="19459" name="슬라이드 번호 개체 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362200" y="65532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A8D67-3A8D-412B-B222-EA92C2AC7BFE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000" smtClean="0">
              <a:solidFill>
                <a:schemeClr val="bg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Squash and Stretch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95488"/>
            <a:ext cx="54102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3071813" y="4405313"/>
            <a:ext cx="792162" cy="287337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 rot="-950698">
            <a:off x="5484813" y="3716338"/>
            <a:ext cx="274637" cy="763587"/>
          </a:xfrm>
          <a:prstGeom prst="ellipse">
            <a:avLst/>
          </a:prstGeom>
          <a:solidFill>
            <a:srgbClr val="0000FF">
              <a:alpha val="50195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2959100" y="465455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Squash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4387850" y="3933825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solidFill>
                  <a:srgbClr val="0000FF"/>
                </a:solidFill>
                <a:latin typeface="Tahoma" panose="020B0604030504040204" pitchFamily="34" charset="0"/>
              </a:rPr>
              <a:t>Stretch</a:t>
            </a:r>
          </a:p>
        </p:txBody>
      </p:sp>
    </p:spTree>
    <p:extLst>
      <p:ext uri="{BB962C8B-B14F-4D97-AF65-F5344CB8AC3E}">
        <p14:creationId xmlns:p14="http://schemas.microsoft.com/office/powerpoint/2010/main" val="28300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 smtClean="0">
              <a:latin typeface="Times New Roman" panose="02020603050405020304" pitchFamily="18" charset="0"/>
            </a:endParaRPr>
          </a:p>
        </p:txBody>
      </p:sp>
      <p:sp>
        <p:nvSpPr>
          <p:cNvPr id="20483" name="슬라이드 번호 개체 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362200" y="65532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74B92-BC43-4DB9-99FD-5A08D9AB2A75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000" smtClean="0">
              <a:solidFill>
                <a:schemeClr val="bg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Slow In and Out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000250"/>
            <a:ext cx="46958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Freeform 4"/>
          <p:cNvSpPr>
            <a:spLocks/>
          </p:cNvSpPr>
          <p:nvPr/>
        </p:nvSpPr>
        <p:spPr bwMode="auto">
          <a:xfrm>
            <a:off x="2627313" y="4292600"/>
            <a:ext cx="207962" cy="144463"/>
          </a:xfrm>
          <a:custGeom>
            <a:avLst/>
            <a:gdLst>
              <a:gd name="T0" fmla="*/ 0 w 131"/>
              <a:gd name="T1" fmla="*/ 2147483646 h 91"/>
              <a:gd name="T2" fmla="*/ 2147483646 w 131"/>
              <a:gd name="T3" fmla="*/ 0 h 91"/>
              <a:gd name="T4" fmla="*/ 2147483646 w 131"/>
              <a:gd name="T5" fmla="*/ 2147483646 h 91"/>
              <a:gd name="T6" fmla="*/ 0 w 131"/>
              <a:gd name="T7" fmla="*/ 2147483646 h 91"/>
              <a:gd name="T8" fmla="*/ 0 60000 65536"/>
              <a:gd name="T9" fmla="*/ 0 60000 65536"/>
              <a:gd name="T10" fmla="*/ 0 60000 65536"/>
              <a:gd name="T11" fmla="*/ 0 60000 65536"/>
              <a:gd name="T12" fmla="*/ 0 w 131"/>
              <a:gd name="T13" fmla="*/ 0 h 91"/>
              <a:gd name="T14" fmla="*/ 131 w 131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" h="91">
                <a:moveTo>
                  <a:pt x="0" y="91"/>
                </a:moveTo>
                <a:lnTo>
                  <a:pt x="89" y="0"/>
                </a:lnTo>
                <a:lnTo>
                  <a:pt x="131" y="72"/>
                </a:lnTo>
                <a:lnTo>
                  <a:pt x="0" y="9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7" name="Freeform 5"/>
          <p:cNvSpPr>
            <a:spLocks/>
          </p:cNvSpPr>
          <p:nvPr/>
        </p:nvSpPr>
        <p:spPr bwMode="auto">
          <a:xfrm>
            <a:off x="2486025" y="3848100"/>
            <a:ext cx="196850" cy="130175"/>
          </a:xfrm>
          <a:custGeom>
            <a:avLst/>
            <a:gdLst>
              <a:gd name="T0" fmla="*/ 0 w 124"/>
              <a:gd name="T1" fmla="*/ 2147483646 h 82"/>
              <a:gd name="T2" fmla="*/ 2147483646 w 124"/>
              <a:gd name="T3" fmla="*/ 0 h 82"/>
              <a:gd name="T4" fmla="*/ 2147483646 w 124"/>
              <a:gd name="T5" fmla="*/ 2147483646 h 82"/>
              <a:gd name="T6" fmla="*/ 0 w 124"/>
              <a:gd name="T7" fmla="*/ 2147483646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24"/>
              <a:gd name="T13" fmla="*/ 0 h 82"/>
              <a:gd name="T14" fmla="*/ 124 w 124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" h="82">
                <a:moveTo>
                  <a:pt x="0" y="72"/>
                </a:moveTo>
                <a:lnTo>
                  <a:pt x="112" y="0"/>
                </a:lnTo>
                <a:lnTo>
                  <a:pt x="124" y="82"/>
                </a:lnTo>
                <a:lnTo>
                  <a:pt x="0" y="7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6664325" y="4435475"/>
            <a:ext cx="174625" cy="171450"/>
          </a:xfrm>
          <a:custGeom>
            <a:avLst/>
            <a:gdLst>
              <a:gd name="T0" fmla="*/ 0 w 110"/>
              <a:gd name="T1" fmla="*/ 0 h 108"/>
              <a:gd name="T2" fmla="*/ 2147483646 w 110"/>
              <a:gd name="T3" fmla="*/ 2147483646 h 108"/>
              <a:gd name="T4" fmla="*/ 2147483646 w 110"/>
              <a:gd name="T5" fmla="*/ 2147483646 h 108"/>
              <a:gd name="T6" fmla="*/ 0 w 110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10"/>
              <a:gd name="T13" fmla="*/ 0 h 108"/>
              <a:gd name="T14" fmla="*/ 110 w 110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" h="108">
                <a:moveTo>
                  <a:pt x="0" y="0"/>
                </a:moveTo>
                <a:lnTo>
                  <a:pt x="110" y="58"/>
                </a:lnTo>
                <a:lnTo>
                  <a:pt x="56" y="108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9" name="Freeform 7"/>
          <p:cNvSpPr>
            <a:spLocks/>
          </p:cNvSpPr>
          <p:nvPr/>
        </p:nvSpPr>
        <p:spPr bwMode="auto">
          <a:xfrm>
            <a:off x="6451600" y="4575175"/>
            <a:ext cx="120650" cy="171450"/>
          </a:xfrm>
          <a:custGeom>
            <a:avLst/>
            <a:gdLst>
              <a:gd name="T0" fmla="*/ 2147483646 w 76"/>
              <a:gd name="T1" fmla="*/ 0 h 108"/>
              <a:gd name="T2" fmla="*/ 2147483646 w 76"/>
              <a:gd name="T3" fmla="*/ 2147483646 h 108"/>
              <a:gd name="T4" fmla="*/ 0 w 76"/>
              <a:gd name="T5" fmla="*/ 2147483646 h 108"/>
              <a:gd name="T6" fmla="*/ 2147483646 w 76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108"/>
              <a:gd name="T14" fmla="*/ 76 w 76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108">
                <a:moveTo>
                  <a:pt x="6" y="0"/>
                </a:moveTo>
                <a:lnTo>
                  <a:pt x="76" y="92"/>
                </a:lnTo>
                <a:lnTo>
                  <a:pt x="0" y="108"/>
                </a:lnTo>
                <a:lnTo>
                  <a:pt x="6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0" name="Freeform 8"/>
          <p:cNvSpPr>
            <a:spLocks/>
          </p:cNvSpPr>
          <p:nvPr/>
        </p:nvSpPr>
        <p:spPr bwMode="auto">
          <a:xfrm>
            <a:off x="3743325" y="2346325"/>
            <a:ext cx="139700" cy="184150"/>
          </a:xfrm>
          <a:custGeom>
            <a:avLst/>
            <a:gdLst>
              <a:gd name="T0" fmla="*/ 2147483646 w 88"/>
              <a:gd name="T1" fmla="*/ 0 h 116"/>
              <a:gd name="T2" fmla="*/ 2147483646 w 88"/>
              <a:gd name="T3" fmla="*/ 2147483646 h 116"/>
              <a:gd name="T4" fmla="*/ 0 w 88"/>
              <a:gd name="T5" fmla="*/ 2147483646 h 116"/>
              <a:gd name="T6" fmla="*/ 2147483646 w 88"/>
              <a:gd name="T7" fmla="*/ 0 h 116"/>
              <a:gd name="T8" fmla="*/ 0 60000 65536"/>
              <a:gd name="T9" fmla="*/ 0 60000 65536"/>
              <a:gd name="T10" fmla="*/ 0 60000 65536"/>
              <a:gd name="T11" fmla="*/ 0 60000 65536"/>
              <a:gd name="T12" fmla="*/ 0 w 88"/>
              <a:gd name="T13" fmla="*/ 0 h 116"/>
              <a:gd name="T14" fmla="*/ 88 w 88"/>
              <a:gd name="T15" fmla="*/ 116 h 1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" h="116">
                <a:moveTo>
                  <a:pt x="28" y="0"/>
                </a:moveTo>
                <a:lnTo>
                  <a:pt x="88" y="105"/>
                </a:lnTo>
                <a:lnTo>
                  <a:pt x="0" y="116"/>
                </a:lnTo>
                <a:lnTo>
                  <a:pt x="28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1" name="Freeform 9"/>
          <p:cNvSpPr>
            <a:spLocks/>
          </p:cNvSpPr>
          <p:nvPr/>
        </p:nvSpPr>
        <p:spPr bwMode="auto">
          <a:xfrm>
            <a:off x="2946400" y="2727325"/>
            <a:ext cx="161925" cy="171450"/>
          </a:xfrm>
          <a:custGeom>
            <a:avLst/>
            <a:gdLst>
              <a:gd name="T0" fmla="*/ 0 w 102"/>
              <a:gd name="T1" fmla="*/ 0 h 108"/>
              <a:gd name="T2" fmla="*/ 2147483646 w 102"/>
              <a:gd name="T3" fmla="*/ 2147483646 h 108"/>
              <a:gd name="T4" fmla="*/ 2147483646 w 102"/>
              <a:gd name="T5" fmla="*/ 2147483646 h 108"/>
              <a:gd name="T6" fmla="*/ 0 w 102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08"/>
              <a:gd name="T14" fmla="*/ 102 w 10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08">
                <a:moveTo>
                  <a:pt x="0" y="0"/>
                </a:moveTo>
                <a:lnTo>
                  <a:pt x="102" y="56"/>
                </a:lnTo>
                <a:lnTo>
                  <a:pt x="36" y="108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2" name="Freeform 10"/>
          <p:cNvSpPr>
            <a:spLocks/>
          </p:cNvSpPr>
          <p:nvPr/>
        </p:nvSpPr>
        <p:spPr bwMode="auto">
          <a:xfrm>
            <a:off x="4759325" y="2768600"/>
            <a:ext cx="177800" cy="177800"/>
          </a:xfrm>
          <a:custGeom>
            <a:avLst/>
            <a:gdLst>
              <a:gd name="T0" fmla="*/ 2147483646 w 112"/>
              <a:gd name="T1" fmla="*/ 0 h 112"/>
              <a:gd name="T2" fmla="*/ 0 w 112"/>
              <a:gd name="T3" fmla="*/ 2147483646 h 112"/>
              <a:gd name="T4" fmla="*/ 2147483646 w 112"/>
              <a:gd name="T5" fmla="*/ 2147483646 h 112"/>
              <a:gd name="T6" fmla="*/ 2147483646 w 112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112"/>
              <a:gd name="T14" fmla="*/ 112 w 112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112">
                <a:moveTo>
                  <a:pt x="112" y="0"/>
                </a:moveTo>
                <a:lnTo>
                  <a:pt x="0" y="46"/>
                </a:lnTo>
                <a:lnTo>
                  <a:pt x="60" y="112"/>
                </a:lnTo>
                <a:lnTo>
                  <a:pt x="112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 smtClean="0">
              <a:latin typeface="Times New Roman" panose="02020603050405020304" pitchFamily="18" charset="0"/>
            </a:endParaRPr>
          </a:p>
        </p:txBody>
      </p:sp>
      <p:sp>
        <p:nvSpPr>
          <p:cNvPr id="21507" name="슬라이드 번호 개체 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362200" y="65532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5D82FA-4D87-4A0F-9C44-DD0C962C5411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000" smtClean="0">
              <a:solidFill>
                <a:schemeClr val="bg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Anticipation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033588"/>
            <a:ext cx="48577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Freeform 10"/>
          <p:cNvSpPr>
            <a:spLocks/>
          </p:cNvSpPr>
          <p:nvPr/>
        </p:nvSpPr>
        <p:spPr bwMode="auto">
          <a:xfrm>
            <a:off x="4859338" y="3162300"/>
            <a:ext cx="1441450" cy="1419225"/>
          </a:xfrm>
          <a:custGeom>
            <a:avLst/>
            <a:gdLst>
              <a:gd name="T0" fmla="*/ 2147483646 w 908"/>
              <a:gd name="T1" fmla="*/ 2147483646 h 894"/>
              <a:gd name="T2" fmla="*/ 2147483646 w 908"/>
              <a:gd name="T3" fmla="*/ 2147483646 h 894"/>
              <a:gd name="T4" fmla="*/ 2147483646 w 908"/>
              <a:gd name="T5" fmla="*/ 2147483646 h 894"/>
              <a:gd name="T6" fmla="*/ 0 w 908"/>
              <a:gd name="T7" fmla="*/ 2147483646 h 894"/>
              <a:gd name="T8" fmla="*/ 2147483646 w 908"/>
              <a:gd name="T9" fmla="*/ 2147483646 h 894"/>
              <a:gd name="T10" fmla="*/ 2147483646 w 908"/>
              <a:gd name="T11" fmla="*/ 2147483646 h 894"/>
              <a:gd name="T12" fmla="*/ 2147483646 w 908"/>
              <a:gd name="T13" fmla="*/ 2147483646 h 894"/>
              <a:gd name="T14" fmla="*/ 2147483646 w 908"/>
              <a:gd name="T15" fmla="*/ 2147483646 h 894"/>
              <a:gd name="T16" fmla="*/ 2147483646 w 908"/>
              <a:gd name="T17" fmla="*/ 2147483646 h 894"/>
              <a:gd name="T18" fmla="*/ 2147483646 w 908"/>
              <a:gd name="T19" fmla="*/ 2147483646 h 894"/>
              <a:gd name="T20" fmla="*/ 2147483646 w 908"/>
              <a:gd name="T21" fmla="*/ 2147483646 h 894"/>
              <a:gd name="T22" fmla="*/ 2147483646 w 908"/>
              <a:gd name="T23" fmla="*/ 2147483646 h 894"/>
              <a:gd name="T24" fmla="*/ 2147483646 w 908"/>
              <a:gd name="T25" fmla="*/ 2147483646 h 894"/>
              <a:gd name="T26" fmla="*/ 2147483646 w 908"/>
              <a:gd name="T27" fmla="*/ 2147483646 h 894"/>
              <a:gd name="T28" fmla="*/ 2147483646 w 908"/>
              <a:gd name="T29" fmla="*/ 2147483646 h 894"/>
              <a:gd name="T30" fmla="*/ 2147483646 w 908"/>
              <a:gd name="T31" fmla="*/ 2147483646 h 894"/>
              <a:gd name="T32" fmla="*/ 2147483646 w 908"/>
              <a:gd name="T33" fmla="*/ 2147483646 h 894"/>
              <a:gd name="T34" fmla="*/ 2147483646 w 908"/>
              <a:gd name="T35" fmla="*/ 2147483646 h 894"/>
              <a:gd name="T36" fmla="*/ 2147483646 w 908"/>
              <a:gd name="T37" fmla="*/ 2147483646 h 894"/>
              <a:gd name="T38" fmla="*/ 2147483646 w 908"/>
              <a:gd name="T39" fmla="*/ 2147483646 h 894"/>
              <a:gd name="T40" fmla="*/ 2147483646 w 908"/>
              <a:gd name="T41" fmla="*/ 2147483646 h 894"/>
              <a:gd name="T42" fmla="*/ 2147483646 w 908"/>
              <a:gd name="T43" fmla="*/ 2147483646 h 894"/>
              <a:gd name="T44" fmla="*/ 2147483646 w 908"/>
              <a:gd name="T45" fmla="*/ 2147483646 h 894"/>
              <a:gd name="T46" fmla="*/ 2147483646 w 908"/>
              <a:gd name="T47" fmla="*/ 0 h 894"/>
              <a:gd name="T48" fmla="*/ 2147483646 w 908"/>
              <a:gd name="T49" fmla="*/ 2147483646 h 894"/>
              <a:gd name="T50" fmla="*/ 2147483646 w 908"/>
              <a:gd name="T51" fmla="*/ 2147483646 h 89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08"/>
              <a:gd name="T79" fmla="*/ 0 h 894"/>
              <a:gd name="T80" fmla="*/ 908 w 908"/>
              <a:gd name="T81" fmla="*/ 894 h 89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08" h="894">
                <a:moveTo>
                  <a:pt x="356" y="18"/>
                </a:moveTo>
                <a:lnTo>
                  <a:pt x="273" y="123"/>
                </a:lnTo>
                <a:lnTo>
                  <a:pt x="46" y="168"/>
                </a:lnTo>
                <a:lnTo>
                  <a:pt x="0" y="259"/>
                </a:lnTo>
                <a:lnTo>
                  <a:pt x="143" y="390"/>
                </a:lnTo>
                <a:lnTo>
                  <a:pt x="332" y="468"/>
                </a:lnTo>
                <a:lnTo>
                  <a:pt x="404" y="294"/>
                </a:lnTo>
                <a:lnTo>
                  <a:pt x="392" y="171"/>
                </a:lnTo>
                <a:lnTo>
                  <a:pt x="422" y="204"/>
                </a:lnTo>
                <a:lnTo>
                  <a:pt x="503" y="441"/>
                </a:lnTo>
                <a:lnTo>
                  <a:pt x="566" y="756"/>
                </a:lnTo>
                <a:lnTo>
                  <a:pt x="326" y="864"/>
                </a:lnTo>
                <a:lnTo>
                  <a:pt x="326" y="894"/>
                </a:lnTo>
                <a:lnTo>
                  <a:pt x="908" y="894"/>
                </a:lnTo>
                <a:lnTo>
                  <a:pt x="899" y="858"/>
                </a:lnTo>
                <a:lnTo>
                  <a:pt x="605" y="753"/>
                </a:lnTo>
                <a:lnTo>
                  <a:pt x="536" y="423"/>
                </a:lnTo>
                <a:lnTo>
                  <a:pt x="449" y="204"/>
                </a:lnTo>
                <a:lnTo>
                  <a:pt x="452" y="165"/>
                </a:lnTo>
                <a:lnTo>
                  <a:pt x="419" y="120"/>
                </a:lnTo>
                <a:lnTo>
                  <a:pt x="443" y="75"/>
                </a:lnTo>
                <a:lnTo>
                  <a:pt x="416" y="48"/>
                </a:lnTo>
                <a:lnTo>
                  <a:pt x="440" y="21"/>
                </a:lnTo>
                <a:lnTo>
                  <a:pt x="416" y="0"/>
                </a:lnTo>
                <a:lnTo>
                  <a:pt x="386" y="36"/>
                </a:lnTo>
                <a:lnTo>
                  <a:pt x="356" y="18"/>
                </a:lnTo>
                <a:close/>
              </a:path>
            </a:pathLst>
          </a:cu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1" name="Freeform 11"/>
          <p:cNvSpPr>
            <a:spLocks/>
          </p:cNvSpPr>
          <p:nvPr/>
        </p:nvSpPr>
        <p:spPr bwMode="auto">
          <a:xfrm>
            <a:off x="3362325" y="2438400"/>
            <a:ext cx="823913" cy="1833563"/>
          </a:xfrm>
          <a:custGeom>
            <a:avLst/>
            <a:gdLst>
              <a:gd name="T0" fmla="*/ 2147483646 w 519"/>
              <a:gd name="T1" fmla="*/ 2147483646 h 1155"/>
              <a:gd name="T2" fmla="*/ 2147483646 w 519"/>
              <a:gd name="T3" fmla="*/ 2147483646 h 1155"/>
              <a:gd name="T4" fmla="*/ 2147483646 w 519"/>
              <a:gd name="T5" fmla="*/ 2147483646 h 1155"/>
              <a:gd name="T6" fmla="*/ 0 w 519"/>
              <a:gd name="T7" fmla="*/ 2147483646 h 1155"/>
              <a:gd name="T8" fmla="*/ 2147483646 w 519"/>
              <a:gd name="T9" fmla="*/ 2147483646 h 1155"/>
              <a:gd name="T10" fmla="*/ 2147483646 w 519"/>
              <a:gd name="T11" fmla="*/ 2147483646 h 1155"/>
              <a:gd name="T12" fmla="*/ 2147483646 w 519"/>
              <a:gd name="T13" fmla="*/ 2147483646 h 1155"/>
              <a:gd name="T14" fmla="*/ 2147483646 w 519"/>
              <a:gd name="T15" fmla="*/ 2147483646 h 1155"/>
              <a:gd name="T16" fmla="*/ 2147483646 w 519"/>
              <a:gd name="T17" fmla="*/ 2147483646 h 1155"/>
              <a:gd name="T18" fmla="*/ 2147483646 w 519"/>
              <a:gd name="T19" fmla="*/ 2147483646 h 1155"/>
              <a:gd name="T20" fmla="*/ 2147483646 w 519"/>
              <a:gd name="T21" fmla="*/ 2147483646 h 1155"/>
              <a:gd name="T22" fmla="*/ 2147483646 w 519"/>
              <a:gd name="T23" fmla="*/ 2147483646 h 1155"/>
              <a:gd name="T24" fmla="*/ 2147483646 w 519"/>
              <a:gd name="T25" fmla="*/ 2147483646 h 1155"/>
              <a:gd name="T26" fmla="*/ 2147483646 w 519"/>
              <a:gd name="T27" fmla="*/ 2147483646 h 1155"/>
              <a:gd name="T28" fmla="*/ 2147483646 w 519"/>
              <a:gd name="T29" fmla="*/ 2147483646 h 1155"/>
              <a:gd name="T30" fmla="*/ 2147483646 w 519"/>
              <a:gd name="T31" fmla="*/ 2147483646 h 1155"/>
              <a:gd name="T32" fmla="*/ 2147483646 w 519"/>
              <a:gd name="T33" fmla="*/ 2147483646 h 1155"/>
              <a:gd name="T34" fmla="*/ 2147483646 w 519"/>
              <a:gd name="T35" fmla="*/ 2147483646 h 1155"/>
              <a:gd name="T36" fmla="*/ 2147483646 w 519"/>
              <a:gd name="T37" fmla="*/ 2147483646 h 1155"/>
              <a:gd name="T38" fmla="*/ 2147483646 w 519"/>
              <a:gd name="T39" fmla="*/ 2147483646 h 1155"/>
              <a:gd name="T40" fmla="*/ 2147483646 w 519"/>
              <a:gd name="T41" fmla="*/ 2147483646 h 1155"/>
              <a:gd name="T42" fmla="*/ 2147483646 w 519"/>
              <a:gd name="T43" fmla="*/ 2147483646 h 1155"/>
              <a:gd name="T44" fmla="*/ 2147483646 w 519"/>
              <a:gd name="T45" fmla="*/ 2147483646 h 1155"/>
              <a:gd name="T46" fmla="*/ 2147483646 w 519"/>
              <a:gd name="T47" fmla="*/ 2147483646 h 1155"/>
              <a:gd name="T48" fmla="*/ 2147483646 w 519"/>
              <a:gd name="T49" fmla="*/ 2147483646 h 1155"/>
              <a:gd name="T50" fmla="*/ 2147483646 w 519"/>
              <a:gd name="T51" fmla="*/ 2147483646 h 1155"/>
              <a:gd name="T52" fmla="*/ 2147483646 w 519"/>
              <a:gd name="T53" fmla="*/ 0 h 1155"/>
              <a:gd name="T54" fmla="*/ 2147483646 w 519"/>
              <a:gd name="T55" fmla="*/ 2147483646 h 1155"/>
              <a:gd name="T56" fmla="*/ 2147483646 w 519"/>
              <a:gd name="T57" fmla="*/ 2147483646 h 115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19"/>
              <a:gd name="T88" fmla="*/ 0 h 1155"/>
              <a:gd name="T89" fmla="*/ 519 w 519"/>
              <a:gd name="T90" fmla="*/ 1155 h 115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19" h="1155">
                <a:moveTo>
                  <a:pt x="402" y="21"/>
                </a:moveTo>
                <a:lnTo>
                  <a:pt x="342" y="78"/>
                </a:lnTo>
                <a:lnTo>
                  <a:pt x="150" y="105"/>
                </a:lnTo>
                <a:lnTo>
                  <a:pt x="0" y="219"/>
                </a:lnTo>
                <a:lnTo>
                  <a:pt x="72" y="297"/>
                </a:lnTo>
                <a:lnTo>
                  <a:pt x="84" y="357"/>
                </a:lnTo>
                <a:lnTo>
                  <a:pt x="141" y="411"/>
                </a:lnTo>
                <a:lnTo>
                  <a:pt x="186" y="408"/>
                </a:lnTo>
                <a:lnTo>
                  <a:pt x="270" y="498"/>
                </a:lnTo>
                <a:lnTo>
                  <a:pt x="372" y="372"/>
                </a:lnTo>
                <a:lnTo>
                  <a:pt x="413" y="193"/>
                </a:lnTo>
                <a:lnTo>
                  <a:pt x="474" y="498"/>
                </a:lnTo>
                <a:lnTo>
                  <a:pt x="462" y="540"/>
                </a:lnTo>
                <a:lnTo>
                  <a:pt x="474" y="564"/>
                </a:lnTo>
                <a:lnTo>
                  <a:pt x="309" y="789"/>
                </a:lnTo>
                <a:lnTo>
                  <a:pt x="111" y="630"/>
                </a:lnTo>
                <a:lnTo>
                  <a:pt x="78" y="651"/>
                </a:lnTo>
                <a:lnTo>
                  <a:pt x="255" y="1155"/>
                </a:lnTo>
                <a:lnTo>
                  <a:pt x="285" y="1140"/>
                </a:lnTo>
                <a:lnTo>
                  <a:pt x="339" y="831"/>
                </a:lnTo>
                <a:lnTo>
                  <a:pt x="513" y="561"/>
                </a:lnTo>
                <a:lnTo>
                  <a:pt x="519" y="522"/>
                </a:lnTo>
                <a:lnTo>
                  <a:pt x="440" y="193"/>
                </a:lnTo>
                <a:lnTo>
                  <a:pt x="477" y="111"/>
                </a:lnTo>
                <a:lnTo>
                  <a:pt x="462" y="75"/>
                </a:lnTo>
                <a:lnTo>
                  <a:pt x="489" y="33"/>
                </a:lnTo>
                <a:lnTo>
                  <a:pt x="456" y="0"/>
                </a:lnTo>
                <a:lnTo>
                  <a:pt x="429" y="51"/>
                </a:lnTo>
                <a:lnTo>
                  <a:pt x="402" y="21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Squash and Stretch </a:t>
            </a:r>
            <a:r>
              <a:rPr lang="ko-KR" altLang="en-US" sz="2000" kern="0" dirty="0" smtClean="0">
                <a:latin typeface="+mn-ea"/>
              </a:rPr>
              <a:t>적용하기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우리가 만든 공에 </a:t>
            </a:r>
            <a:r>
              <a:rPr lang="en-US" altLang="ko-KR" sz="1600" kern="0" dirty="0" smtClean="0">
                <a:latin typeface="+mn-ea"/>
              </a:rPr>
              <a:t>squash and stretch</a:t>
            </a:r>
            <a:r>
              <a:rPr lang="ko-KR" altLang="en-US" sz="1600" kern="0" dirty="0" smtClean="0">
                <a:latin typeface="+mn-ea"/>
              </a:rPr>
              <a:t>를 적용해서 톡톡 튀는 느낌 부여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Auto Key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또는 단축키 </a:t>
            </a:r>
            <a:r>
              <a:rPr lang="en-US" altLang="ko-KR" sz="1600" kern="0" dirty="0" smtClean="0">
                <a:latin typeface="+mn-ea"/>
              </a:rPr>
              <a:t>N </a:t>
            </a:r>
            <a:r>
              <a:rPr lang="ko-KR" altLang="en-US" sz="1600" kern="0" dirty="0" smtClean="0">
                <a:latin typeface="+mn-ea"/>
              </a:rPr>
              <a:t>누르기</a:t>
            </a:r>
            <a:r>
              <a:rPr lang="en-US" altLang="ko-KR" sz="1600" kern="0" dirty="0" smtClean="0">
                <a:latin typeface="+mn-ea"/>
              </a:rPr>
              <a:t>)</a:t>
            </a:r>
            <a:r>
              <a:rPr lang="ko-KR" altLang="en-US" sz="1600" kern="0" dirty="0" smtClean="0">
                <a:latin typeface="+mn-ea"/>
              </a:rPr>
              <a:t>한 후 </a:t>
            </a:r>
            <a:r>
              <a:rPr lang="en-US" altLang="ko-KR" sz="1600" kern="0" dirty="0" smtClean="0">
                <a:latin typeface="+mn-ea"/>
              </a:rPr>
              <a:t>Mini Curve Editor</a:t>
            </a:r>
            <a:r>
              <a:rPr lang="ko-KR" altLang="en-US" sz="1600" kern="0" dirty="0" smtClean="0">
                <a:latin typeface="+mn-ea"/>
              </a:rPr>
              <a:t>에서 노란 세로선을 끌어서 프레임 </a:t>
            </a:r>
            <a:r>
              <a:rPr lang="en-US" altLang="ko-KR" sz="1600" kern="0" dirty="0" smtClean="0">
                <a:latin typeface="+mn-ea"/>
              </a:rPr>
              <a:t>10 (</a:t>
            </a:r>
            <a:r>
              <a:rPr lang="ko-KR" altLang="en-US" sz="1600" kern="0" dirty="0" smtClean="0">
                <a:latin typeface="+mn-ea"/>
              </a:rPr>
              <a:t>바닥에 닿은 시점</a:t>
            </a:r>
            <a:r>
              <a:rPr lang="en-US" altLang="ko-KR" sz="1600" kern="0" dirty="0" smtClean="0">
                <a:latin typeface="+mn-ea"/>
              </a:rPr>
              <a:t>)</a:t>
            </a:r>
            <a:r>
              <a:rPr lang="ko-KR" altLang="en-US" sz="1600" kern="0" dirty="0" smtClean="0">
                <a:latin typeface="+mn-ea"/>
              </a:rPr>
              <a:t>으로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Select and Uniform Scale </a:t>
            </a:r>
            <a:r>
              <a:rPr lang="ko-KR" altLang="en-US" sz="1600" kern="0" dirty="0" smtClean="0">
                <a:latin typeface="+mn-ea"/>
              </a:rPr>
              <a:t>단추를 오랫동안 눌러서 </a:t>
            </a:r>
            <a:r>
              <a:rPr lang="en-US" altLang="ko-KR" sz="1600" kern="0" dirty="0" smtClean="0">
                <a:latin typeface="+mn-ea"/>
              </a:rPr>
              <a:t>Select and Squash </a:t>
            </a:r>
            <a:r>
              <a:rPr lang="ko-KR" altLang="en-US" sz="1600" kern="0" dirty="0" smtClean="0">
                <a:latin typeface="+mn-ea"/>
              </a:rPr>
              <a:t>도구 선택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Camera01 Viewport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Z </a:t>
            </a:r>
            <a:r>
              <a:rPr lang="ko-KR" altLang="en-US" sz="1600" kern="0" dirty="0" smtClean="0">
                <a:latin typeface="+mn-ea"/>
              </a:rPr>
              <a:t>축을 따라서 납작하게 변환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</a:t>
            </a:r>
            <a:r>
              <a:rPr lang="ko-KR" altLang="en-US" sz="1600" kern="0" dirty="0" smtClean="0">
                <a:latin typeface="+mn-ea"/>
              </a:rPr>
              <a:t>변화도 확인 </a:t>
            </a:r>
            <a:r>
              <a:rPr lang="en-US" altLang="ko-KR" sz="1600" kern="0" dirty="0" smtClean="0">
                <a:latin typeface="+mn-ea"/>
              </a:rPr>
              <a:t>(C)</a:t>
            </a: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47" y="271700"/>
            <a:ext cx="1803566" cy="1195387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409323" y="2702280"/>
            <a:ext cx="3400482" cy="676275"/>
            <a:chOff x="2550985" y="2703199"/>
            <a:chExt cx="3400482" cy="676275"/>
          </a:xfrm>
        </p:grpSpPr>
        <p:grpSp>
          <p:nvGrpSpPr>
            <p:cNvPr id="25" name="그룹 24"/>
            <p:cNvGrpSpPr/>
            <p:nvPr/>
          </p:nvGrpSpPr>
          <p:grpSpPr>
            <a:xfrm>
              <a:off x="2550985" y="2703199"/>
              <a:ext cx="3400482" cy="676275"/>
              <a:chOff x="2271552" y="2728152"/>
              <a:chExt cx="3400482" cy="67627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1552" y="2728152"/>
                <a:ext cx="1590675" cy="676275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5684" y="2847215"/>
                <a:ext cx="1276350" cy="438150"/>
              </a:xfrm>
              <a:prstGeom prst="rect">
                <a:avLst/>
              </a:prstGeom>
            </p:spPr>
          </p:pic>
        </p:grpSp>
        <p:sp>
          <p:nvSpPr>
            <p:cNvPr id="28" name="오른쪽 화살표 27"/>
            <p:cNvSpPr/>
            <p:nvPr/>
          </p:nvSpPr>
          <p:spPr bwMode="auto">
            <a:xfrm>
              <a:off x="4031833" y="2804237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113154" y="3795266"/>
            <a:ext cx="4217353" cy="1460231"/>
            <a:chOff x="2342106" y="3743441"/>
            <a:chExt cx="4217353" cy="146023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2106" y="3743441"/>
              <a:ext cx="1725110" cy="146023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83054" y="3865692"/>
              <a:ext cx="1976405" cy="1215727"/>
            </a:xfrm>
            <a:prstGeom prst="rect">
              <a:avLst/>
            </a:prstGeom>
          </p:spPr>
        </p:pic>
        <p:sp>
          <p:nvSpPr>
            <p:cNvPr id="30" name="오른쪽 화살표 29"/>
            <p:cNvSpPr/>
            <p:nvPr/>
          </p:nvSpPr>
          <p:spPr bwMode="auto">
            <a:xfrm>
              <a:off x="4045330" y="4234811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5246" y="5949280"/>
            <a:ext cx="7173170" cy="887622"/>
            <a:chOff x="323053" y="5655182"/>
            <a:chExt cx="7173170" cy="88762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053" y="5655182"/>
              <a:ext cx="3424807" cy="88762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55706" y="5655182"/>
              <a:ext cx="3440517" cy="879767"/>
            </a:xfrm>
            <a:prstGeom prst="rect">
              <a:avLst/>
            </a:prstGeom>
          </p:spPr>
        </p:pic>
        <p:sp>
          <p:nvSpPr>
            <p:cNvPr id="36" name="오른쪽 화살표 35"/>
            <p:cNvSpPr/>
            <p:nvPr/>
          </p:nvSpPr>
          <p:spPr bwMode="auto">
            <a:xfrm>
              <a:off x="3542820" y="5860246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C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cxnSp>
        <p:nvCxnSpPr>
          <p:cNvPr id="40" name="직선 화살표 연결선 39"/>
          <p:cNvCxnSpPr/>
          <p:nvPr/>
        </p:nvCxnSpPr>
        <p:spPr bwMode="auto">
          <a:xfrm flipH="1">
            <a:off x="7380312" y="1268760"/>
            <a:ext cx="792088" cy="6480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1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</a:t>
            </a:r>
            <a:r>
              <a:rPr lang="ko-KR" altLang="en-US" sz="1600" kern="0" dirty="0" smtClean="0">
                <a:latin typeface="+mn-ea"/>
              </a:rPr>
              <a:t>를 해 보면 땅에 닿아서 </a:t>
            </a:r>
            <a:r>
              <a:rPr lang="en-US" altLang="ko-KR" sz="1600" kern="0" dirty="0" smtClean="0">
                <a:latin typeface="+mn-ea"/>
              </a:rPr>
              <a:t>squash</a:t>
            </a:r>
            <a:r>
              <a:rPr lang="ko-KR" altLang="en-US" sz="1600" kern="0" dirty="0" smtClean="0">
                <a:latin typeface="+mn-ea"/>
              </a:rPr>
              <a:t>되는 것까지는 </a:t>
            </a:r>
            <a:r>
              <a:rPr lang="en-US" altLang="ko-KR" sz="1600" kern="0" dirty="0" smtClean="0">
                <a:latin typeface="+mn-ea"/>
              </a:rPr>
              <a:t>OK, </a:t>
            </a:r>
            <a:r>
              <a:rPr lang="ko-KR" altLang="en-US" sz="1600" kern="0" dirty="0" smtClean="0">
                <a:latin typeface="+mn-ea"/>
              </a:rPr>
              <a:t>그러나 아직</a:t>
            </a:r>
            <a:r>
              <a:rPr lang="en-US" altLang="ko-KR" sz="1600" kern="0" dirty="0" smtClean="0">
                <a:latin typeface="+mn-ea"/>
              </a:rPr>
              <a:t>…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Scale </a:t>
            </a:r>
            <a:r>
              <a:rPr lang="ko-KR" altLang="en-US" sz="1200" kern="0" dirty="0" smtClean="0">
                <a:latin typeface="+mn-ea"/>
              </a:rPr>
              <a:t>정보에 대한 복제 필요</a:t>
            </a: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으로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이번엔 </a:t>
            </a:r>
            <a:r>
              <a:rPr lang="en-US" altLang="ko-KR" sz="1600" kern="0" dirty="0" smtClean="0">
                <a:latin typeface="+mn-ea"/>
              </a:rPr>
              <a:t>Z </a:t>
            </a:r>
            <a:r>
              <a:rPr lang="ko-KR" altLang="en-US" sz="1600" kern="0" dirty="0" smtClean="0">
                <a:latin typeface="+mn-ea"/>
              </a:rPr>
              <a:t>축으로 약 </a:t>
            </a:r>
            <a:r>
              <a:rPr lang="en-US" altLang="ko-KR" sz="1600" kern="0" dirty="0" smtClean="0">
                <a:latin typeface="+mn-ea"/>
              </a:rPr>
              <a:t>20 </a:t>
            </a:r>
            <a:r>
              <a:rPr lang="ko-KR" altLang="en-US" sz="1600" kern="0" dirty="0" smtClean="0">
                <a:latin typeface="+mn-ea"/>
              </a:rPr>
              <a:t>퍼센트 정도 위 아래로 길게 늘임 </a:t>
            </a:r>
            <a:r>
              <a:rPr lang="en-US" altLang="ko-KR" sz="1600" kern="0" dirty="0" smtClean="0">
                <a:latin typeface="+mn-ea"/>
              </a:rPr>
              <a:t>(Stretch) (A)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이제 프레임</a:t>
            </a:r>
            <a:r>
              <a:rPr lang="en-US" altLang="ko-KR" sz="1600" kern="0" dirty="0" smtClean="0">
                <a:latin typeface="+mn-ea"/>
              </a:rPr>
              <a:t> 0</a:t>
            </a:r>
            <a:r>
              <a:rPr lang="ko-KR" altLang="en-US" sz="1600" kern="0" dirty="0" smtClean="0">
                <a:latin typeface="+mn-ea"/>
              </a:rPr>
              <a:t>을 프레임 </a:t>
            </a:r>
            <a:r>
              <a:rPr lang="en-US" altLang="ko-KR" sz="1600" kern="0" dirty="0" smtClean="0">
                <a:latin typeface="+mn-ea"/>
              </a:rPr>
              <a:t>20</a:t>
            </a:r>
            <a:r>
              <a:rPr lang="ko-KR" altLang="en-US" sz="1600" kern="0" dirty="0" smtClean="0">
                <a:latin typeface="+mn-ea"/>
              </a:rPr>
              <a:t>으로 복제 </a:t>
            </a:r>
            <a:r>
              <a:rPr lang="en-US" altLang="ko-KR" sz="1600" kern="0" dirty="0" smtClean="0">
                <a:latin typeface="+mn-ea"/>
              </a:rPr>
              <a:t>(SHIFT+</a:t>
            </a:r>
            <a:r>
              <a:rPr lang="ko-KR" altLang="en-US" sz="1600" kern="0" dirty="0" smtClean="0">
                <a:latin typeface="+mn-ea"/>
              </a:rPr>
              <a:t>이동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b="1" kern="0" dirty="0" smtClean="0">
                <a:latin typeface="+mn-ea"/>
              </a:rPr>
              <a:t>이 작업은 </a:t>
            </a:r>
            <a:r>
              <a:rPr lang="en-US" altLang="ko-KR" sz="1200" b="1" kern="0" dirty="0" smtClean="0">
                <a:latin typeface="+mn-ea"/>
              </a:rPr>
              <a:t>Mini Curve Editor</a:t>
            </a:r>
            <a:r>
              <a:rPr lang="ko-KR" altLang="en-US" sz="1200" b="1" kern="0" dirty="0" smtClean="0">
                <a:latin typeface="+mn-ea"/>
              </a:rPr>
              <a:t>에서 하기 어렵기 때문에 닫은 후 실행</a:t>
            </a:r>
            <a:endParaRPr lang="en-US" altLang="ko-KR" sz="1200" b="1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그 후 반복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en-US" altLang="ko-KR" sz="1600" kern="0" dirty="0" err="1" smtClean="0">
                <a:latin typeface="+mn-ea"/>
              </a:rPr>
              <a:t>Paremeter</a:t>
            </a:r>
            <a:r>
              <a:rPr lang="en-US" altLang="ko-KR" sz="1600" kern="0" dirty="0" smtClean="0">
                <a:latin typeface="+mn-ea"/>
              </a:rPr>
              <a:t> Curve Out-of-Range)</a:t>
            </a:r>
            <a:r>
              <a:rPr lang="ko-KR" altLang="en-US" sz="1600" kern="0" dirty="0" smtClean="0">
                <a:latin typeface="+mn-ea"/>
              </a:rPr>
              <a:t>을 적용하기 위해 다시 </a:t>
            </a:r>
            <a:r>
              <a:rPr lang="en-US" altLang="ko-KR" sz="1600" kern="0" dirty="0">
                <a:latin typeface="+mn-ea"/>
              </a:rPr>
              <a:t>Mini Curve </a:t>
            </a:r>
            <a:r>
              <a:rPr lang="en-US" altLang="ko-KR" sz="1600" kern="0" dirty="0" smtClean="0">
                <a:latin typeface="+mn-ea"/>
              </a:rPr>
              <a:t>Editor </a:t>
            </a:r>
            <a:r>
              <a:rPr lang="ko-KR" altLang="en-US" sz="1600" kern="0" dirty="0" smtClean="0">
                <a:latin typeface="+mn-ea"/>
              </a:rPr>
              <a:t>열기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공이 선택된 상황에서 왼쪽에서 스크롤을 해서 </a:t>
            </a:r>
            <a:r>
              <a:rPr lang="en-US" altLang="ko-KR" sz="1600" kern="0" dirty="0" smtClean="0">
                <a:latin typeface="+mn-ea"/>
              </a:rPr>
              <a:t>Scale </a:t>
            </a:r>
            <a:r>
              <a:rPr lang="ko-KR" altLang="en-US" sz="1600" kern="0" dirty="0" smtClean="0">
                <a:latin typeface="+mn-ea"/>
              </a:rPr>
              <a:t>트랙 찾기</a:t>
            </a:r>
            <a:r>
              <a:rPr lang="en-US" altLang="ko-KR" sz="1600" kern="0" dirty="0" smtClean="0">
                <a:latin typeface="+mn-ea"/>
              </a:rPr>
              <a:t>(B)</a:t>
            </a:r>
            <a:endParaRPr lang="en-US" altLang="ko-KR" sz="1600" kern="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5202" y="2636912"/>
            <a:ext cx="4220064" cy="1525886"/>
            <a:chOff x="1770749" y="2592100"/>
            <a:chExt cx="4220064" cy="15258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0749" y="2592100"/>
              <a:ext cx="1864055" cy="137742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0478" y="2592100"/>
              <a:ext cx="1740335" cy="1525886"/>
            </a:xfrm>
            <a:prstGeom prst="rect">
              <a:avLst/>
            </a:prstGeom>
          </p:spPr>
        </p:pic>
        <p:sp>
          <p:nvSpPr>
            <p:cNvPr id="20" name="오른쪽 화살표 19"/>
            <p:cNvSpPr/>
            <p:nvPr/>
          </p:nvSpPr>
          <p:spPr bwMode="auto">
            <a:xfrm>
              <a:off x="3618072" y="3042063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35185" y="5557430"/>
            <a:ext cx="3568612" cy="1177698"/>
            <a:chOff x="-18183" y="5680302"/>
            <a:chExt cx="3568612" cy="117769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8183" y="5680302"/>
              <a:ext cx="1568782" cy="115451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4028" y="5692653"/>
              <a:ext cx="1446401" cy="1165347"/>
            </a:xfrm>
            <a:prstGeom prst="rect">
              <a:avLst/>
            </a:prstGeom>
          </p:spPr>
        </p:pic>
        <p:sp>
          <p:nvSpPr>
            <p:cNvPr id="24" name="오른쪽 화살표 23"/>
            <p:cNvSpPr/>
            <p:nvPr/>
          </p:nvSpPr>
          <p:spPr bwMode="auto">
            <a:xfrm>
              <a:off x="1524327" y="6083025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9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Mini Curve </a:t>
            </a:r>
            <a:r>
              <a:rPr lang="en-US" altLang="ko-KR" sz="1600" kern="0" dirty="0" smtClean="0">
                <a:latin typeface="+mn-ea"/>
              </a:rPr>
              <a:t>Editor</a:t>
            </a:r>
            <a:r>
              <a:rPr lang="ko-KR" altLang="en-US" sz="1600" kern="0" dirty="0" smtClean="0">
                <a:latin typeface="+mn-ea"/>
              </a:rPr>
              <a:t>에서</a:t>
            </a:r>
            <a:r>
              <a:rPr lang="en-US" altLang="ko-KR" sz="1600" kern="0" dirty="0" smtClean="0">
                <a:latin typeface="+mn-ea"/>
              </a:rPr>
              <a:t> Select and Move </a:t>
            </a:r>
            <a:r>
              <a:rPr lang="ko-KR" altLang="en-US" sz="1600" kern="0" dirty="0" smtClean="0">
                <a:latin typeface="+mn-ea"/>
              </a:rPr>
              <a:t>아이콘을 오래 눌러서 수평 방향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드래그 해서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사각형을 그려서</a:t>
            </a:r>
            <a:r>
              <a:rPr lang="en-US" altLang="ko-KR" sz="1600" kern="0" dirty="0" smtClean="0">
                <a:latin typeface="+mn-ea"/>
              </a:rPr>
              <a:t>) </a:t>
            </a: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에 있는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두 개 모두 선택 </a:t>
            </a:r>
            <a:r>
              <a:rPr lang="en-US" altLang="ko-KR" sz="1600" kern="0" dirty="0" smtClean="0">
                <a:latin typeface="+mn-ea"/>
              </a:rPr>
              <a:t>(A)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상태에서 </a:t>
            </a:r>
            <a:r>
              <a:rPr lang="en-US" altLang="ko-KR" sz="1600" kern="0" dirty="0" smtClean="0">
                <a:latin typeface="+mn-ea"/>
              </a:rPr>
              <a:t>SHIFT </a:t>
            </a:r>
            <a:r>
              <a:rPr lang="ko-KR" altLang="en-US" sz="1600" kern="0" dirty="0" smtClean="0">
                <a:latin typeface="+mn-ea"/>
              </a:rPr>
              <a:t>키를 누르고 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에서 프레임 </a:t>
            </a:r>
            <a:r>
              <a:rPr lang="en-US" altLang="ko-KR" sz="1600" kern="0" dirty="0" smtClean="0">
                <a:latin typeface="+mn-ea"/>
              </a:rPr>
              <a:t>20</a:t>
            </a:r>
            <a:r>
              <a:rPr lang="ko-KR" altLang="en-US" sz="1600" kern="0" dirty="0" smtClean="0">
                <a:latin typeface="+mn-ea"/>
              </a:rPr>
              <a:t>으로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이 때 프레임 </a:t>
            </a:r>
            <a:r>
              <a:rPr lang="en-US" altLang="ko-KR" sz="1600" kern="0" dirty="0" smtClean="0">
                <a:latin typeface="+mn-ea"/>
              </a:rPr>
              <a:t>20</a:t>
            </a:r>
            <a:r>
              <a:rPr lang="ko-KR" altLang="en-US" sz="1600" kern="0" dirty="0" smtClean="0">
                <a:latin typeface="+mn-ea"/>
              </a:rPr>
              <a:t>에서 두 </a:t>
            </a:r>
            <a:r>
              <a:rPr lang="ko-KR" altLang="en-US" sz="1600" kern="0" dirty="0" err="1" smtClean="0">
                <a:latin typeface="+mn-ea"/>
              </a:rPr>
              <a:t>키프레임이</a:t>
            </a:r>
            <a:r>
              <a:rPr lang="ko-KR" altLang="en-US" sz="1600" kern="0" dirty="0" smtClean="0">
                <a:latin typeface="+mn-ea"/>
              </a:rPr>
              <a:t> 선택된 상태</a:t>
            </a:r>
            <a:r>
              <a:rPr lang="en-US" altLang="ko-KR" sz="1600" kern="0" dirty="0" smtClean="0">
                <a:latin typeface="+mn-ea"/>
              </a:rPr>
              <a:t>…)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Mini </a:t>
            </a:r>
            <a:r>
              <a:rPr lang="en-US" altLang="ko-KR" sz="1600" kern="0" dirty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Controller &gt; Out-of-Range Types…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Loop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&gt; OK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(C)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후 확인</a:t>
            </a:r>
            <a:endParaRPr lang="en-US" altLang="ko-KR" sz="1600" kern="0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137411" y="9015"/>
            <a:ext cx="3122329" cy="1318470"/>
            <a:chOff x="4137411" y="9015"/>
            <a:chExt cx="3122329" cy="131847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120" y="9015"/>
              <a:ext cx="1607620" cy="1150717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>
              <a:stCxn id="15" idx="1"/>
            </p:cNvCxnSpPr>
            <p:nvPr/>
          </p:nvCxnSpPr>
          <p:spPr bwMode="auto">
            <a:xfrm flipH="1">
              <a:off x="4137411" y="214882"/>
              <a:ext cx="2472444" cy="11126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 bwMode="auto">
            <a:xfrm>
              <a:off x="6609855" y="79703"/>
              <a:ext cx="249814" cy="27035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609855" y="583796"/>
              <a:ext cx="249814" cy="27035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17" name="직선 화살표 연결선 16"/>
            <p:cNvCxnSpPr>
              <a:stCxn id="16" idx="2"/>
            </p:cNvCxnSpPr>
            <p:nvPr/>
          </p:nvCxnSpPr>
          <p:spPr bwMode="auto">
            <a:xfrm>
              <a:off x="6734762" y="854153"/>
              <a:ext cx="158297" cy="4702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" name="그룹 26"/>
          <p:cNvGrpSpPr/>
          <p:nvPr/>
        </p:nvGrpSpPr>
        <p:grpSpPr>
          <a:xfrm>
            <a:off x="2267744" y="2200856"/>
            <a:ext cx="4024457" cy="1095375"/>
            <a:chOff x="545711" y="2372980"/>
            <a:chExt cx="4024457" cy="1095375"/>
          </a:xfrm>
        </p:grpSpPr>
        <p:grpSp>
          <p:nvGrpSpPr>
            <p:cNvPr id="22" name="그룹 21"/>
            <p:cNvGrpSpPr/>
            <p:nvPr/>
          </p:nvGrpSpPr>
          <p:grpSpPr>
            <a:xfrm>
              <a:off x="545711" y="2372980"/>
              <a:ext cx="2009775" cy="1095375"/>
              <a:chOff x="545711" y="2372980"/>
              <a:chExt cx="2009775" cy="1095375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711" y="2372980"/>
                <a:ext cx="2009775" cy="1095375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 bwMode="auto">
              <a:xfrm>
                <a:off x="766208" y="2564904"/>
                <a:ext cx="925472" cy="720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4693" y="2391508"/>
              <a:ext cx="1895475" cy="1066800"/>
            </a:xfrm>
            <a:prstGeom prst="rect">
              <a:avLst/>
            </a:prstGeom>
          </p:spPr>
        </p:pic>
        <p:sp>
          <p:nvSpPr>
            <p:cNvPr id="26" name="오른쪽 화살표 25"/>
            <p:cNvSpPr/>
            <p:nvPr/>
          </p:nvSpPr>
          <p:spPr bwMode="auto">
            <a:xfrm>
              <a:off x="2324069" y="2681920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32046" y="3734647"/>
            <a:ext cx="7545805" cy="1121048"/>
            <a:chOff x="537096" y="4394021"/>
            <a:chExt cx="7545805" cy="112104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096" y="4394021"/>
              <a:ext cx="3571875" cy="11049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1501" y="4429219"/>
              <a:ext cx="3581400" cy="1085850"/>
            </a:xfrm>
            <a:prstGeom prst="rect">
              <a:avLst/>
            </a:prstGeom>
          </p:spPr>
        </p:pic>
        <p:sp>
          <p:nvSpPr>
            <p:cNvPr id="30" name="오른쪽 화살표 29"/>
            <p:cNvSpPr/>
            <p:nvPr/>
          </p:nvSpPr>
          <p:spPr bwMode="auto">
            <a:xfrm>
              <a:off x="3878405" y="4705327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205015" y="5398958"/>
            <a:ext cx="2742275" cy="1405693"/>
            <a:chOff x="4205015" y="5398958"/>
            <a:chExt cx="2742275" cy="1405693"/>
          </a:xfrm>
        </p:grpSpPr>
        <p:grpSp>
          <p:nvGrpSpPr>
            <p:cNvPr id="34" name="그룹 33"/>
            <p:cNvGrpSpPr/>
            <p:nvPr/>
          </p:nvGrpSpPr>
          <p:grpSpPr>
            <a:xfrm>
              <a:off x="4205015" y="5398958"/>
              <a:ext cx="2742275" cy="1405693"/>
              <a:chOff x="6177807" y="5360098"/>
              <a:chExt cx="2742275" cy="1405693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09855" y="5360098"/>
                <a:ext cx="2310227" cy="1405693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 bwMode="auto">
              <a:xfrm>
                <a:off x="6177807" y="5386883"/>
                <a:ext cx="432048" cy="298326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>
                    <a:solidFill>
                      <a:schemeClr val="accent3">
                        <a:lumMod val="95000"/>
                      </a:schemeClr>
                    </a:solidFill>
                    <a:latin typeface="+mj-lt"/>
                    <a:ea typeface="굴림" pitchFamily="50" charset="-127"/>
                  </a:rPr>
                  <a:t>C</a:t>
                </a:r>
                <a:endParaRPr lang="ko-KR" altLang="en-US" sz="1600" dirty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 bwMode="auto">
            <a:xfrm>
              <a:off x="5683731" y="5612995"/>
              <a:ext cx="552945" cy="56506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4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타이밍 설정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Squash and </a:t>
            </a:r>
            <a:r>
              <a:rPr lang="en-US" altLang="ko-KR" sz="1600" kern="0" dirty="0" err="1" smtClean="0">
                <a:latin typeface="+mn-ea"/>
              </a:rPr>
              <a:t>stretc</a:t>
            </a:r>
            <a:r>
              <a:rPr lang="ko-KR" altLang="en-US" sz="1600" kern="0" dirty="0" smtClean="0">
                <a:latin typeface="+mn-ea"/>
              </a:rPr>
              <a:t>는 적용했지만</a:t>
            </a:r>
            <a:r>
              <a:rPr lang="en-US" altLang="ko-KR" sz="1600" kern="0" dirty="0" smtClean="0">
                <a:latin typeface="+mn-ea"/>
              </a:rPr>
              <a:t>… </a:t>
            </a:r>
            <a:r>
              <a:rPr lang="ko-KR" altLang="en-US" sz="1600" kern="0" dirty="0" smtClean="0">
                <a:latin typeface="+mn-ea"/>
              </a:rPr>
              <a:t>아직도 뭔가가 어색</a:t>
            </a:r>
            <a:r>
              <a:rPr lang="en-US" altLang="ko-KR" sz="1600" kern="0" dirty="0" smtClean="0">
                <a:latin typeface="+mn-ea"/>
              </a:rPr>
              <a:t>…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땅에 닿기도 전에 </a:t>
            </a:r>
            <a:r>
              <a:rPr lang="en-US" altLang="ko-KR" sz="1200" kern="0" dirty="0" smtClean="0">
                <a:latin typeface="+mn-ea"/>
              </a:rPr>
              <a:t>squash </a:t>
            </a:r>
            <a:r>
              <a:rPr lang="ko-KR" altLang="en-US" sz="1200" kern="0" dirty="0" smtClean="0">
                <a:latin typeface="+mn-ea"/>
              </a:rPr>
              <a:t>발생</a:t>
            </a: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이렇게 된 이유는 반복 시 처음과 끝 부분을 맞춰 주기 위해서였음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작업의 편의를 위해서 </a:t>
            </a:r>
            <a:r>
              <a:rPr lang="en-US" altLang="ko-KR" sz="1600" kern="0" dirty="0" smtClean="0">
                <a:latin typeface="+mn-ea"/>
              </a:rPr>
              <a:t>(Mini</a:t>
            </a:r>
            <a:r>
              <a:rPr lang="ko-KR" altLang="en-US" sz="1600" kern="0" dirty="0" smtClean="0">
                <a:latin typeface="+mn-ea"/>
              </a:rPr>
              <a:t>가 아니라</a:t>
            </a:r>
            <a:r>
              <a:rPr lang="en-US" altLang="ko-KR" sz="1600" kern="0" dirty="0" smtClean="0">
                <a:latin typeface="+mn-ea"/>
              </a:rPr>
              <a:t>) Curve Editor </a:t>
            </a:r>
            <a:r>
              <a:rPr lang="ko-KR" altLang="en-US" sz="1600" kern="0" dirty="0" smtClean="0">
                <a:latin typeface="+mn-ea"/>
              </a:rPr>
              <a:t>열기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Mini Curve Editor</a:t>
            </a:r>
            <a:r>
              <a:rPr lang="ko-KR" altLang="en-US" sz="1200" kern="0" dirty="0" smtClean="0">
                <a:latin typeface="+mn-ea"/>
              </a:rPr>
              <a:t>는</a:t>
            </a:r>
            <a:r>
              <a:rPr lang="en-US" altLang="ko-KR" sz="1200" kern="0" dirty="0" smtClean="0">
                <a:latin typeface="+mn-ea"/>
              </a:rPr>
              <a:t> Close </a:t>
            </a:r>
            <a:r>
              <a:rPr lang="ko-KR" altLang="en-US" sz="1200" kern="0" dirty="0" smtClean="0">
                <a:latin typeface="+mn-ea"/>
              </a:rPr>
              <a:t>단추를 클릭해서 닫기 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Track </a:t>
            </a:r>
            <a:r>
              <a:rPr lang="en-US" altLang="ko-KR" sz="1600" kern="0" dirty="0" smtClean="0">
                <a:latin typeface="+mn-ea"/>
              </a:rPr>
              <a:t>View-Curve Editor</a:t>
            </a:r>
            <a:r>
              <a:rPr lang="ko-KR" altLang="en-US" sz="1600" kern="0" dirty="0" smtClean="0">
                <a:latin typeface="+mn-ea"/>
              </a:rPr>
              <a:t>를 연 다음 </a:t>
            </a:r>
            <a:r>
              <a:rPr lang="en-US" altLang="ko-KR" sz="1600" kern="0" dirty="0" smtClean="0">
                <a:latin typeface="+mn-ea"/>
              </a:rPr>
              <a:t>Auto Key</a:t>
            </a:r>
            <a:r>
              <a:rPr lang="ko-KR" altLang="en-US" sz="1600" kern="0" dirty="0" smtClean="0">
                <a:latin typeface="+mn-ea"/>
              </a:rPr>
              <a:t>가 여전히 설정된 상태로 </a:t>
            </a: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프레임 </a:t>
            </a:r>
            <a:r>
              <a:rPr lang="en-US" altLang="ko-KR" sz="1600" kern="0" dirty="0" smtClean="0">
                <a:latin typeface="+mn-ea"/>
              </a:rPr>
              <a:t>8</a:t>
            </a:r>
            <a:r>
              <a:rPr lang="ko-KR" altLang="en-US" sz="1600" kern="0" dirty="0" smtClean="0">
                <a:latin typeface="+mn-ea"/>
              </a:rPr>
              <a:t>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Track View-Curve </a:t>
            </a:r>
            <a:r>
              <a:rPr lang="en-US" altLang="ko-KR" sz="1600" kern="0" dirty="0" smtClean="0">
                <a:latin typeface="+mn-ea"/>
              </a:rPr>
              <a:t>Editor</a:t>
            </a:r>
            <a:r>
              <a:rPr lang="ko-KR" altLang="en-US" sz="1600" kern="0" dirty="0" smtClean="0">
                <a:latin typeface="+mn-ea"/>
              </a:rPr>
              <a:t>에서</a:t>
            </a:r>
            <a:r>
              <a:rPr lang="en-US" altLang="ko-KR" sz="1600" kern="0" dirty="0" smtClean="0">
                <a:latin typeface="+mn-ea"/>
              </a:rPr>
              <a:t> Scale </a:t>
            </a:r>
            <a:r>
              <a:rPr lang="ko-KR" altLang="en-US" sz="1600" kern="0" dirty="0" smtClean="0">
                <a:latin typeface="+mn-ea"/>
              </a:rPr>
              <a:t>채널을 클릭</a:t>
            </a:r>
            <a:r>
              <a:rPr lang="en-US" altLang="ko-KR" sz="1600" kern="0" dirty="0" smtClean="0">
                <a:latin typeface="+mn-ea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상태에서 위쪽에 있는 </a:t>
            </a:r>
            <a:r>
              <a:rPr lang="en-US" altLang="ko-KR" sz="1600" kern="0" dirty="0" smtClean="0">
                <a:latin typeface="+mn-ea"/>
              </a:rPr>
              <a:t>Insert Keys </a:t>
            </a:r>
            <a:r>
              <a:rPr lang="ko-KR" altLang="en-US" sz="1600" kern="0" dirty="0" smtClean="0">
                <a:latin typeface="+mn-ea"/>
              </a:rPr>
              <a:t>아이콘 클릭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 때 커서 모양 변경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상태로 프레임 </a:t>
            </a:r>
            <a:r>
              <a:rPr lang="en-US" altLang="ko-KR" sz="1600" kern="0" dirty="0" smtClean="0">
                <a:latin typeface="+mn-ea"/>
              </a:rPr>
              <a:t>8 </a:t>
            </a:r>
            <a:r>
              <a:rPr lang="ko-KR" altLang="en-US" sz="1600" kern="0" dirty="0" smtClean="0">
                <a:latin typeface="+mn-ea"/>
              </a:rPr>
              <a:t>위치에서 </a:t>
            </a:r>
            <a:r>
              <a:rPr lang="en-US" altLang="ko-KR" sz="1600" kern="0" dirty="0" smtClean="0">
                <a:latin typeface="+mn-ea"/>
              </a:rPr>
              <a:t>Scale </a:t>
            </a:r>
            <a:r>
              <a:rPr lang="ko-KR" altLang="en-US" sz="1600" kern="0" dirty="0" smtClean="0">
                <a:latin typeface="+mn-ea"/>
              </a:rPr>
              <a:t>곡선 두 개 중 하나를 클릭해서 새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추가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이전에 </a:t>
            </a:r>
            <a:r>
              <a:rPr lang="en-US" altLang="ko-KR" sz="1200" kern="0" dirty="0" smtClean="0">
                <a:latin typeface="+mn-ea"/>
              </a:rPr>
              <a:t>X, Y </a:t>
            </a:r>
            <a:r>
              <a:rPr lang="ko-KR" altLang="en-US" sz="1200" kern="0" dirty="0" smtClean="0">
                <a:latin typeface="+mn-ea"/>
              </a:rPr>
              <a:t>축으로는 같은 값을 설정했기 때문에 곡선이 세 개가 아니라 두 개만 보임</a:t>
            </a:r>
            <a:r>
              <a:rPr lang="en-US" altLang="ko-KR" sz="1200" kern="0" dirty="0" smtClean="0">
                <a:latin typeface="+mn-ea"/>
              </a:rPr>
              <a:t/>
            </a:r>
            <a:br>
              <a:rPr lang="en-US" altLang="ko-KR" sz="1200" kern="0" dirty="0" smtClean="0">
                <a:latin typeface="+mn-ea"/>
              </a:rPr>
            </a:br>
            <a:r>
              <a:rPr lang="en-US" altLang="ko-KR" sz="1200" kern="0" dirty="0" smtClean="0">
                <a:latin typeface="+mn-ea"/>
              </a:rPr>
              <a:t>	</a:t>
            </a:r>
            <a:endParaRPr lang="en-US" altLang="ko-KR" sz="1200" kern="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759959" y="10870"/>
            <a:ext cx="2138734" cy="1964906"/>
            <a:chOff x="6759959" y="10870"/>
            <a:chExt cx="2138734" cy="196490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8263" y="1385226"/>
              <a:ext cx="1762125" cy="5905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9959" y="10870"/>
              <a:ext cx="2138734" cy="1448599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835687" y="1844824"/>
            <a:ext cx="1867769" cy="1104055"/>
            <a:chOff x="6726205" y="1892896"/>
            <a:chExt cx="1867769" cy="1104055"/>
          </a:xfrm>
        </p:grpSpPr>
        <p:sp>
          <p:nvSpPr>
            <p:cNvPr id="6" name="아래쪽 화살표 5"/>
            <p:cNvSpPr/>
            <p:nvPr/>
          </p:nvSpPr>
          <p:spPr bwMode="auto">
            <a:xfrm flipV="1">
              <a:off x="7336053" y="1892896"/>
              <a:ext cx="648072" cy="110405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7" name="타원형 설명선 36"/>
            <p:cNvSpPr/>
            <p:nvPr/>
          </p:nvSpPr>
          <p:spPr bwMode="auto">
            <a:xfrm>
              <a:off x="6726205" y="2324945"/>
              <a:ext cx="1867769" cy="477521"/>
            </a:xfrm>
            <a:prstGeom prst="wedgeEllipseCallout">
              <a:avLst>
                <a:gd name="adj1" fmla="val 5235"/>
                <a:gd name="adj2" fmla="val -794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땅에 닿기 직전</a:t>
              </a: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/>
              </a:r>
              <a:b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</a:b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(2 </a:t>
              </a: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프레임 전</a:t>
              </a: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)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75386" y="3291482"/>
            <a:ext cx="1976934" cy="647472"/>
            <a:chOff x="5275386" y="3291482"/>
            <a:chExt cx="1976934" cy="64747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2120" y="3291482"/>
              <a:ext cx="1600200" cy="381000"/>
            </a:xfrm>
            <a:prstGeom prst="rect">
              <a:avLst/>
            </a:prstGeom>
          </p:spPr>
        </p:pic>
        <p:cxnSp>
          <p:nvCxnSpPr>
            <p:cNvPr id="38" name="직선 화살표 연결선 37"/>
            <p:cNvCxnSpPr>
              <a:stCxn id="39" idx="1"/>
            </p:cNvCxnSpPr>
            <p:nvPr/>
          </p:nvCxnSpPr>
          <p:spPr bwMode="auto">
            <a:xfrm flipH="1">
              <a:off x="5275386" y="3497344"/>
              <a:ext cx="1123454" cy="4416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직사각형 38"/>
            <p:cNvSpPr/>
            <p:nvPr/>
          </p:nvSpPr>
          <p:spPr bwMode="auto">
            <a:xfrm>
              <a:off x="6398840" y="3362165"/>
              <a:ext cx="249814" cy="27035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28500" y="4841002"/>
            <a:ext cx="6019763" cy="1671933"/>
            <a:chOff x="0" y="5186067"/>
            <a:chExt cx="6019763" cy="167193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3728" y="5186067"/>
              <a:ext cx="1592944" cy="167193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2232" y="5186067"/>
              <a:ext cx="1637531" cy="1671933"/>
            </a:xfrm>
            <a:prstGeom prst="rect">
              <a:avLst/>
            </a:prstGeom>
          </p:spPr>
        </p:pic>
        <p:cxnSp>
          <p:nvCxnSpPr>
            <p:cNvPr id="40" name="직선 화살표 연결선 39"/>
            <p:cNvCxnSpPr/>
            <p:nvPr/>
          </p:nvCxnSpPr>
          <p:spPr bwMode="auto">
            <a:xfrm flipV="1">
              <a:off x="1350292" y="5462954"/>
              <a:ext cx="1557031" cy="4143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 bwMode="auto">
            <a:xfrm>
              <a:off x="1350292" y="5877272"/>
              <a:ext cx="1569908" cy="6655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타원형 설명선 44"/>
            <p:cNvSpPr/>
            <p:nvPr/>
          </p:nvSpPr>
          <p:spPr bwMode="auto">
            <a:xfrm>
              <a:off x="0" y="5638511"/>
              <a:ext cx="1867769" cy="477521"/>
            </a:xfrm>
            <a:prstGeom prst="wedgeEllipseCallout">
              <a:avLst>
                <a:gd name="adj1" fmla="val 5235"/>
                <a:gd name="adj2" fmla="val -794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둘 중 한 곳을 클릭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46" name="오른쪽 화살표 45"/>
            <p:cNvSpPr/>
            <p:nvPr/>
          </p:nvSpPr>
          <p:spPr bwMode="auto">
            <a:xfrm>
              <a:off x="3711309" y="5783286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48" name="타원형 설명선 47"/>
          <p:cNvSpPr/>
          <p:nvPr/>
        </p:nvSpPr>
        <p:spPr bwMode="auto">
          <a:xfrm>
            <a:off x="7159722" y="5504495"/>
            <a:ext cx="1867769" cy="817277"/>
          </a:xfrm>
          <a:prstGeom prst="wedgeEllipseCallout">
            <a:avLst>
              <a:gd name="adj1" fmla="val -66945"/>
              <a:gd name="adj2" fmla="val -3494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둘 중 한 곳</a:t>
            </a:r>
            <a:r>
              <a:rPr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만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클릭해도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키프레임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두 개 생성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1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참고 </a:t>
            </a:r>
            <a:r>
              <a:rPr lang="en-US" altLang="ko-KR" sz="2000" kern="0" dirty="0" smtClean="0">
                <a:latin typeface="+mn-ea"/>
              </a:rPr>
              <a:t>: Scale </a:t>
            </a:r>
            <a:r>
              <a:rPr lang="ko-KR" altLang="en-US" sz="2000" kern="0" dirty="0" smtClean="0">
                <a:latin typeface="+mn-ea"/>
              </a:rPr>
              <a:t>채널 관찰</a:t>
            </a:r>
            <a:endParaRPr lang="en-US" altLang="ko-KR" sz="1200" kern="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0" y="2394654"/>
            <a:ext cx="2035736" cy="15733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1" y="4469060"/>
            <a:ext cx="2257425" cy="1562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365" y="2415580"/>
            <a:ext cx="1695376" cy="14513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807" y="4364285"/>
            <a:ext cx="2171700" cy="18097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80" y="2415580"/>
            <a:ext cx="1432080" cy="14192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0956" y="4364285"/>
            <a:ext cx="2257425" cy="1666875"/>
          </a:xfrm>
          <a:prstGeom prst="rect">
            <a:avLst/>
          </a:prstGeom>
        </p:spPr>
      </p:pic>
      <p:sp>
        <p:nvSpPr>
          <p:cNvPr id="29" name="타원형 설명선 28"/>
          <p:cNvSpPr/>
          <p:nvPr/>
        </p:nvSpPr>
        <p:spPr bwMode="auto">
          <a:xfrm>
            <a:off x="654442" y="1666610"/>
            <a:ext cx="2279810" cy="477521"/>
          </a:xfrm>
          <a:prstGeom prst="wedgeEllipseCallout">
            <a:avLst>
              <a:gd name="adj1" fmla="val -5147"/>
              <a:gd name="adj2" fmla="val 1074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X, Y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축 배율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약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Z 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축 배율</a:t>
            </a: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약 </a:t>
            </a: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65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3" name="타원형 설명선 32"/>
          <p:cNvSpPr/>
          <p:nvPr/>
        </p:nvSpPr>
        <p:spPr bwMode="auto">
          <a:xfrm>
            <a:off x="4005234" y="355642"/>
            <a:ext cx="2605509" cy="648383"/>
          </a:xfrm>
          <a:prstGeom prst="wedgeEllipseCallout">
            <a:avLst>
              <a:gd name="adj1" fmla="val 509"/>
              <a:gd name="adj2" fmla="val 33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녹색 </a:t>
            </a:r>
            <a:r>
              <a:rPr lang="en-US" altLang="ko-KR" sz="1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(G) : X, Y </a:t>
            </a:r>
            <a:r>
              <a:rPr lang="ko-KR" altLang="en-US" sz="1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축 배율</a:t>
            </a:r>
            <a:endParaRPr lang="en-US" altLang="ko-KR" sz="12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파란색 </a:t>
            </a:r>
            <a:r>
              <a:rPr kumimoji="0" lang="en-US" altLang="ko-KR" sz="120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(B) : Z </a:t>
            </a:r>
            <a:r>
              <a:rPr kumimoji="0" lang="ko-KR" altLang="en-US" sz="120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축</a:t>
            </a:r>
            <a:r>
              <a:rPr lang="ko-KR" altLang="en-US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배율</a:t>
            </a:r>
            <a:endParaRPr kumimoji="0" lang="ko-KR" altLang="en-US" sz="120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4" name="타원형 설명선 33"/>
          <p:cNvSpPr/>
          <p:nvPr/>
        </p:nvSpPr>
        <p:spPr bwMode="auto">
          <a:xfrm>
            <a:off x="4355976" y="1655605"/>
            <a:ext cx="2279810" cy="477521"/>
          </a:xfrm>
          <a:prstGeom prst="wedgeEllipseCallout">
            <a:avLst>
              <a:gd name="adj1" fmla="val -5147"/>
              <a:gd name="adj2" fmla="val 1074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X, Y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축 배율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Z 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축</a:t>
            </a:r>
            <a:r>
              <a:rPr kumimoji="0" lang="ko-KR" altLang="en-US" sz="1050" b="1" i="0" u="none" strike="noStrike" normalizeH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배율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5" name="타원형 설명선 34"/>
          <p:cNvSpPr/>
          <p:nvPr/>
        </p:nvSpPr>
        <p:spPr bwMode="auto">
          <a:xfrm>
            <a:off x="6735761" y="1679051"/>
            <a:ext cx="2279810" cy="477521"/>
          </a:xfrm>
          <a:prstGeom prst="wedgeEllipseCallout">
            <a:avLst>
              <a:gd name="adj1" fmla="val -5147"/>
              <a:gd name="adj2" fmla="val 1074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X, Y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축 배율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 85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Z 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축</a:t>
            </a:r>
            <a:r>
              <a:rPr kumimoji="0" lang="ko-KR" altLang="en-US" sz="1050" b="1" i="0" u="none" strike="noStrike" normalizeH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배율 </a:t>
            </a:r>
            <a:r>
              <a:rPr kumimoji="0" lang="en-US" altLang="ko-KR" sz="1050" b="1" i="0" u="none" strike="noStrike" normalizeH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 120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6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전체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애니메이션</a:t>
            </a:r>
            <a:r>
              <a:rPr lang="en-US" altLang="ko-KR" sz="2000" kern="0" dirty="0" smtClean="0">
                <a:latin typeface="+mn-ea"/>
              </a:rPr>
              <a:t>(gross animation) </a:t>
            </a:r>
            <a:r>
              <a:rPr lang="ko-KR" altLang="en-US" sz="2000" kern="0" dirty="0" smtClean="0">
                <a:latin typeface="+mn-ea"/>
              </a:rPr>
              <a:t>준비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대략적인 전체 이동 결정</a:t>
            </a:r>
            <a:r>
              <a:rPr lang="en-US" altLang="ko-KR" sz="1600" kern="0" dirty="0" smtClean="0">
                <a:latin typeface="+mn-ea"/>
              </a:rPr>
              <a:t>. </a:t>
            </a:r>
            <a:r>
              <a:rPr lang="en-US" altLang="ko-KR" sz="1600" i="1" kern="0" dirty="0" smtClean="0">
                <a:latin typeface="+mn-ea"/>
              </a:rPr>
              <a:t>Blocking</a:t>
            </a:r>
            <a:r>
              <a:rPr lang="ko-KR" altLang="en-US" sz="1600" kern="0" dirty="0" smtClean="0">
                <a:latin typeface="+mn-ea"/>
              </a:rPr>
              <a:t>이라고도 함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공의 회전 중심</a:t>
            </a:r>
            <a:r>
              <a:rPr lang="en-US" altLang="ko-KR" sz="2000" kern="0" dirty="0" smtClean="0">
                <a:latin typeface="+mn-ea"/>
              </a:rPr>
              <a:t>(pivot)</a:t>
            </a:r>
            <a:r>
              <a:rPr lang="ko-KR" altLang="en-US" sz="2000" kern="0" dirty="0" smtClean="0">
                <a:latin typeface="+mn-ea"/>
              </a:rPr>
              <a:t>을 공 중심에서 바닥 부분으로 이동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공 선택 </a:t>
            </a:r>
            <a:r>
              <a:rPr lang="en-US" altLang="ko-KR" sz="1600" kern="0" dirty="0" smtClean="0">
                <a:latin typeface="+mn-ea"/>
              </a:rPr>
              <a:t>&gt; Hierarchy (      ) &gt; Pivot </a:t>
            </a:r>
            <a:r>
              <a:rPr lang="ko-KR" altLang="en-US" sz="1600" kern="0" dirty="0" smtClean="0">
                <a:latin typeface="+mn-ea"/>
              </a:rPr>
              <a:t>선택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&gt; Adjust Pivot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Affect Pivot Only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공이 보이도록 확대 후 </a:t>
            </a:r>
            <a:r>
              <a:rPr lang="en-US" altLang="ko-KR" sz="1600" kern="0" dirty="0" smtClean="0">
                <a:latin typeface="+mn-ea"/>
              </a:rPr>
              <a:t>Select and Move </a:t>
            </a:r>
            <a:r>
              <a:rPr lang="ko-KR" altLang="en-US" sz="1600" kern="0" dirty="0" smtClean="0">
                <a:latin typeface="+mn-ea"/>
              </a:rPr>
              <a:t>선택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600" kern="0" dirty="0" smtClean="0">
                <a:latin typeface="+mn-ea"/>
              </a:rPr>
              <a:t>&gt;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z </a:t>
            </a:r>
            <a:r>
              <a:rPr lang="ko-KR" altLang="en-US" sz="1600" kern="0" dirty="0" smtClean="0">
                <a:latin typeface="+mn-ea"/>
              </a:rPr>
              <a:t>축을 따라 </a:t>
            </a:r>
            <a:r>
              <a:rPr lang="en-US" altLang="ko-KR" sz="1600" kern="0" dirty="0" smtClean="0">
                <a:latin typeface="+mn-ea"/>
              </a:rPr>
              <a:t>pivot</a:t>
            </a:r>
            <a:r>
              <a:rPr lang="ko-KR" altLang="en-US" sz="1600" kern="0" dirty="0" smtClean="0">
                <a:latin typeface="+mn-ea"/>
              </a:rPr>
              <a:t>을 바닥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쪽으로 이동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다시 </a:t>
            </a:r>
            <a:r>
              <a:rPr lang="en-US" altLang="ko-KR" sz="1600" kern="0" dirty="0">
                <a:latin typeface="+mn-ea"/>
              </a:rPr>
              <a:t>Affect Pivot Only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참고</a:t>
            </a:r>
            <a:r>
              <a:rPr lang="en-US" altLang="ko-KR" sz="1600" kern="0" dirty="0" smtClean="0">
                <a:latin typeface="+mn-ea"/>
              </a:rPr>
              <a:t>: Pivot</a:t>
            </a:r>
            <a:r>
              <a:rPr lang="ko-KR" altLang="en-US" sz="1600" kern="0" dirty="0" smtClean="0">
                <a:latin typeface="+mn-ea"/>
              </a:rPr>
              <a:t>을 정확하게 이동시키려면</a:t>
            </a:r>
            <a:r>
              <a:rPr lang="en-US" altLang="ko-KR" sz="1600" kern="0" dirty="0" smtClean="0">
                <a:latin typeface="+mn-ea"/>
              </a:rPr>
              <a:t>? &gt; Select and Move</a:t>
            </a:r>
            <a:r>
              <a:rPr lang="ko-KR" altLang="en-US" sz="1600" kern="0" dirty="0" smtClean="0">
                <a:latin typeface="+mn-ea"/>
              </a:rPr>
              <a:t>를 마우스 오른쪽 단추로 클릭한 후 </a:t>
            </a:r>
            <a:r>
              <a:rPr lang="en-US" altLang="ko-KR" sz="1600" kern="0" dirty="0" smtClean="0">
                <a:latin typeface="+mn-ea"/>
              </a:rPr>
              <a:t>z </a:t>
            </a:r>
            <a:r>
              <a:rPr lang="ko-KR" altLang="en-US" sz="1600" kern="0" dirty="0" smtClean="0">
                <a:latin typeface="+mn-ea"/>
              </a:rPr>
              <a:t>축에 숫자 입력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반지름 </a:t>
            </a:r>
            <a:r>
              <a:rPr lang="en-US" altLang="ko-KR" sz="1600" kern="0" dirty="0" smtClean="0">
                <a:latin typeface="+mn-ea"/>
              </a:rPr>
              <a:t>5.0)</a:t>
            </a: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45" y="2487851"/>
            <a:ext cx="314325" cy="2476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132787" y="1047728"/>
            <a:ext cx="1710049" cy="2396839"/>
            <a:chOff x="7018166" y="1524320"/>
            <a:chExt cx="1710049" cy="2396839"/>
          </a:xfrm>
        </p:grpSpPr>
        <p:grpSp>
          <p:nvGrpSpPr>
            <p:cNvPr id="6" name="그룹 5"/>
            <p:cNvGrpSpPr/>
            <p:nvPr/>
          </p:nvGrpSpPr>
          <p:grpSpPr>
            <a:xfrm>
              <a:off x="7092280" y="1777822"/>
              <a:ext cx="1635935" cy="2143337"/>
              <a:chOff x="7092280" y="1777822"/>
              <a:chExt cx="1635935" cy="214333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2280" y="1777822"/>
                <a:ext cx="1635935" cy="2143337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 bwMode="auto">
              <a:xfrm>
                <a:off x="7662604" y="1812902"/>
                <a:ext cx="227027" cy="250360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7158512" y="2293548"/>
                <a:ext cx="555273" cy="238637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7381250" y="2914870"/>
                <a:ext cx="1117981" cy="285529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 bwMode="auto">
            <a:xfrm>
              <a:off x="7018166" y="1524320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66" y="2945789"/>
            <a:ext cx="247336" cy="25461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73466" y="4880998"/>
            <a:ext cx="3520263" cy="1423365"/>
            <a:chOff x="1378835" y="3501008"/>
            <a:chExt cx="3520263" cy="142336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8835" y="3501008"/>
              <a:ext cx="1476300" cy="142336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5857" y="3531913"/>
              <a:ext cx="1413241" cy="1380527"/>
            </a:xfrm>
            <a:prstGeom prst="rect">
              <a:avLst/>
            </a:prstGeom>
          </p:spPr>
        </p:pic>
        <p:sp>
          <p:nvSpPr>
            <p:cNvPr id="17" name="오른쪽 화살표 16"/>
            <p:cNvSpPr/>
            <p:nvPr/>
          </p:nvSpPr>
          <p:spPr bwMode="auto">
            <a:xfrm>
              <a:off x="2867007" y="3972001"/>
              <a:ext cx="720080" cy="57606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2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타이밍 설정 </a:t>
            </a:r>
            <a:r>
              <a:rPr lang="en-US" altLang="ko-KR" sz="2000" kern="0" dirty="0" smtClean="0">
                <a:latin typeface="+mn-ea"/>
              </a:rPr>
              <a:t>(</a:t>
            </a:r>
            <a:r>
              <a:rPr lang="ko-KR" altLang="en-US" sz="2000" kern="0" dirty="0" smtClean="0">
                <a:latin typeface="+mn-ea"/>
              </a:rPr>
              <a:t>계속</a:t>
            </a:r>
            <a:r>
              <a:rPr lang="en-US" altLang="ko-KR" sz="20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다시 방금 추가한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두 개가 선택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흰색</a:t>
            </a:r>
            <a:r>
              <a:rPr lang="en-US" altLang="ko-KR" sz="1600" kern="0" dirty="0" smtClean="0">
                <a:latin typeface="+mn-ea"/>
              </a:rPr>
              <a:t>)</a:t>
            </a:r>
            <a:r>
              <a:rPr lang="ko-KR" altLang="en-US" sz="1600" kern="0" dirty="0" smtClean="0">
                <a:latin typeface="+mn-ea"/>
              </a:rPr>
              <a:t>된 상태인지 확인한 후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키 입력 도구 확인 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현재 </a:t>
            </a:r>
            <a:r>
              <a:rPr lang="ko-KR" altLang="en-US" sz="1200" kern="0" dirty="0" err="1" smtClean="0">
                <a:latin typeface="+mn-ea"/>
              </a:rPr>
              <a:t>키프레임</a:t>
            </a:r>
            <a:r>
              <a:rPr lang="ko-KR" altLang="en-US" sz="1200" kern="0" dirty="0" smtClean="0">
                <a:latin typeface="+mn-ea"/>
              </a:rPr>
              <a:t> 두 개를 선택했기 때문에 값이 표시되지 않음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상태에서 </a:t>
            </a:r>
            <a:r>
              <a:rPr lang="en-US" altLang="ko-KR" sz="1600" kern="0" dirty="0" smtClean="0">
                <a:latin typeface="+mn-ea"/>
              </a:rPr>
              <a:t>Value</a:t>
            </a:r>
            <a:r>
              <a:rPr lang="ko-KR" altLang="en-US" sz="1600" kern="0" dirty="0" smtClean="0">
                <a:latin typeface="+mn-ea"/>
              </a:rPr>
              <a:t>에 </a:t>
            </a:r>
            <a:r>
              <a:rPr lang="en-US" altLang="ko-KR" sz="1600" kern="0" dirty="0" smtClean="0">
                <a:latin typeface="+mn-ea"/>
              </a:rPr>
              <a:t>100 </a:t>
            </a:r>
            <a:r>
              <a:rPr lang="ko-KR" altLang="en-US" sz="1600" kern="0" dirty="0" smtClean="0">
                <a:latin typeface="+mn-ea"/>
              </a:rPr>
              <a:t>입력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즉</a:t>
            </a:r>
            <a:r>
              <a:rPr lang="en-US" altLang="ko-KR" sz="1600" kern="0" dirty="0" smtClean="0">
                <a:latin typeface="+mn-ea"/>
              </a:rPr>
              <a:t>, X, Y, Z </a:t>
            </a:r>
            <a:r>
              <a:rPr lang="ko-KR" altLang="en-US" sz="1600" kern="0" dirty="0" smtClean="0">
                <a:latin typeface="+mn-ea"/>
              </a:rPr>
              <a:t>모두 원래 배율로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Frame</a:t>
            </a:r>
            <a:r>
              <a:rPr lang="ko-KR" altLang="en-US" sz="1600" kern="0" dirty="0" smtClean="0">
                <a:latin typeface="+mn-ea"/>
              </a:rPr>
              <a:t>에 </a:t>
            </a:r>
            <a:r>
              <a:rPr lang="en-US" altLang="ko-KR" sz="1600" kern="0" dirty="0" smtClean="0">
                <a:latin typeface="+mn-ea"/>
              </a:rPr>
              <a:t>12 (</a:t>
            </a:r>
            <a:r>
              <a:rPr lang="ko-KR" altLang="en-US" sz="1600" kern="0" dirty="0" smtClean="0">
                <a:latin typeface="+mn-ea"/>
              </a:rPr>
              <a:t>즉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지면에 닿은 시점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10)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2 </a:t>
            </a:r>
            <a:r>
              <a:rPr lang="ko-KR" altLang="en-US" sz="1600" kern="0" dirty="0" smtClean="0">
                <a:latin typeface="+mn-ea"/>
              </a:rPr>
              <a:t>프레임 지난 시점</a:t>
            </a:r>
            <a:r>
              <a:rPr lang="en-US" altLang="ko-KR" sz="1600" kern="0" dirty="0" smtClean="0">
                <a:latin typeface="+mn-ea"/>
              </a:rPr>
              <a:t>)</a:t>
            </a:r>
            <a:r>
              <a:rPr lang="ko-KR" altLang="en-US" sz="1600" kern="0" dirty="0" smtClean="0">
                <a:latin typeface="+mn-ea"/>
              </a:rPr>
              <a:t>입력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동일하게 </a:t>
            </a:r>
            <a:r>
              <a:rPr lang="en-US" altLang="ko-KR" sz="1600" kern="0" dirty="0" smtClean="0">
                <a:latin typeface="+mn-ea"/>
              </a:rPr>
              <a:t>Value</a:t>
            </a:r>
            <a:r>
              <a:rPr lang="ko-KR" altLang="en-US" sz="1600" kern="0" dirty="0" smtClean="0">
                <a:latin typeface="+mn-ea"/>
              </a:rPr>
              <a:t>에 </a:t>
            </a:r>
            <a:r>
              <a:rPr lang="en-US" altLang="ko-KR" sz="1600" kern="0" dirty="0" smtClean="0">
                <a:latin typeface="+mn-ea"/>
              </a:rPr>
              <a:t>100 </a:t>
            </a:r>
            <a:r>
              <a:rPr lang="ko-KR" altLang="en-US" sz="1600" kern="0" dirty="0" smtClean="0">
                <a:latin typeface="+mn-ea"/>
              </a:rPr>
              <a:t>입력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키보드에서 </a:t>
            </a:r>
            <a:r>
              <a:rPr lang="en-US" altLang="ko-KR" sz="1600" kern="0" dirty="0" smtClean="0">
                <a:latin typeface="+mn-ea"/>
              </a:rPr>
              <a:t>N</a:t>
            </a:r>
            <a:r>
              <a:rPr lang="ko-KR" altLang="en-US" sz="1600" kern="0" dirty="0" smtClean="0">
                <a:latin typeface="+mn-ea"/>
              </a:rPr>
              <a:t>을 눌러 </a:t>
            </a:r>
            <a:r>
              <a:rPr lang="en-US" altLang="ko-KR" sz="1600" kern="0" dirty="0" smtClean="0">
                <a:latin typeface="+mn-ea"/>
              </a:rPr>
              <a:t>Auto Key </a:t>
            </a:r>
            <a:r>
              <a:rPr lang="ko-KR" altLang="en-US" sz="1600" kern="0" dirty="0" smtClean="0">
                <a:latin typeface="+mn-ea"/>
              </a:rPr>
              <a:t>해제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Play </a:t>
            </a:r>
            <a:r>
              <a:rPr lang="ko-KR" altLang="en-US" sz="1600" kern="0" dirty="0">
                <a:latin typeface="+mn-ea"/>
              </a:rPr>
              <a:t>해서 확인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400" kern="0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79201" y="2763641"/>
            <a:ext cx="5950735" cy="1678830"/>
            <a:chOff x="1779201" y="2763641"/>
            <a:chExt cx="5950735" cy="167883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1773" y="2780928"/>
              <a:ext cx="3478163" cy="1661543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9201" y="2763641"/>
              <a:ext cx="1627355" cy="1661543"/>
            </a:xfrm>
            <a:prstGeom prst="rect">
              <a:avLst/>
            </a:prstGeom>
          </p:spPr>
        </p:pic>
        <p:sp>
          <p:nvSpPr>
            <p:cNvPr id="13" name="오른쪽 화살표 12"/>
            <p:cNvSpPr/>
            <p:nvPr/>
          </p:nvSpPr>
          <p:spPr bwMode="auto">
            <a:xfrm>
              <a:off x="3526904" y="3363218"/>
              <a:ext cx="615877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990855" y="1412776"/>
            <a:ext cx="3153145" cy="1588635"/>
            <a:chOff x="5990855" y="1412776"/>
            <a:chExt cx="3153145" cy="1588635"/>
          </a:xfrm>
        </p:grpSpPr>
        <p:grpSp>
          <p:nvGrpSpPr>
            <p:cNvPr id="10" name="그룹 9"/>
            <p:cNvGrpSpPr/>
            <p:nvPr/>
          </p:nvGrpSpPr>
          <p:grpSpPr>
            <a:xfrm>
              <a:off x="5990855" y="1412776"/>
              <a:ext cx="3153145" cy="949069"/>
              <a:chOff x="5724128" y="1430296"/>
              <a:chExt cx="3153145" cy="94906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4128" y="1988840"/>
                <a:ext cx="2971800" cy="390525"/>
              </a:xfrm>
              <a:prstGeom prst="rect">
                <a:avLst/>
              </a:prstGeom>
            </p:spPr>
          </p:pic>
          <p:sp>
            <p:nvSpPr>
              <p:cNvPr id="25" name="타원형 설명선 24"/>
              <p:cNvSpPr/>
              <p:nvPr/>
            </p:nvSpPr>
            <p:spPr bwMode="auto">
              <a:xfrm>
                <a:off x="7308304" y="1430296"/>
                <a:ext cx="1568969" cy="477521"/>
              </a:xfrm>
              <a:prstGeom prst="wedgeEllipseCallout">
                <a:avLst>
                  <a:gd name="adj1" fmla="val 7828"/>
                  <a:gd name="adj2" fmla="val 9762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50" b="1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ea"/>
                  </a:rPr>
                  <a:t>현재 채널의 값</a:t>
                </a:r>
                <a:endParaRPr kumimoji="0" lang="ko-KR" altLang="en-US" sz="1050" b="1" i="0" u="none" strike="noStrike" normalizeH="0" baseline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31" name="타원형 설명선 30"/>
            <p:cNvSpPr/>
            <p:nvPr/>
          </p:nvSpPr>
          <p:spPr bwMode="auto">
            <a:xfrm>
              <a:off x="6006062" y="2523890"/>
              <a:ext cx="1568969" cy="477521"/>
            </a:xfrm>
            <a:prstGeom prst="wedgeEllipseCallout">
              <a:avLst>
                <a:gd name="adj1" fmla="val 4092"/>
                <a:gd name="adj2" fmla="val -12578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b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현재 선택한 프레임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923" y="5096540"/>
            <a:ext cx="2914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공을 앞으로 움직이기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제자리에서만 튀지 말고 이동하도록</a:t>
            </a:r>
            <a:r>
              <a:rPr lang="en-US" altLang="ko-KR" sz="1600" kern="0" dirty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구성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기존 애니메이션에 추가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필요하다면 기존 애니메이션 세부 조정 수행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으로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Select and Move </a:t>
            </a:r>
            <a:r>
              <a:rPr lang="ko-KR" altLang="en-US" sz="1600" kern="0" dirty="0" smtClean="0">
                <a:latin typeface="+mn-ea"/>
              </a:rPr>
              <a:t>도구를 선택한 후 </a:t>
            </a:r>
            <a:r>
              <a:rPr lang="en-US" altLang="ko-KR" sz="1600" kern="0" dirty="0" smtClean="0">
                <a:latin typeface="+mn-ea"/>
              </a:rPr>
              <a:t>Camera01 View</a:t>
            </a:r>
            <a:r>
              <a:rPr lang="ko-KR" altLang="en-US" sz="1600" kern="0" dirty="0" smtClean="0">
                <a:latin typeface="+mn-ea"/>
              </a:rPr>
              <a:t>에서 왼쪽으로 이동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약 </a:t>
            </a:r>
            <a:r>
              <a:rPr lang="en-US" altLang="ko-KR" sz="1600" kern="0" dirty="0" smtClean="0">
                <a:latin typeface="+mn-ea"/>
              </a:rPr>
              <a:t>-30) (A)</a:t>
            </a:r>
          </a:p>
        </p:txBody>
      </p:sp>
      <p:sp>
        <p:nvSpPr>
          <p:cNvPr id="18" name="타원형 설명선 17"/>
          <p:cNvSpPr/>
          <p:nvPr/>
        </p:nvSpPr>
        <p:spPr bwMode="auto">
          <a:xfrm>
            <a:off x="4860032" y="562926"/>
            <a:ext cx="3096344" cy="969604"/>
          </a:xfrm>
          <a:prstGeom prst="wedgeEllipseCallout">
            <a:avLst>
              <a:gd name="adj1" fmla="val -58231"/>
              <a:gd name="adj2" fmla="val 6739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이렇게 큰 움직임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1050" kern="0" dirty="0">
                <a:latin typeface="+mn-ea"/>
              </a:rPr>
              <a:t>gross </a:t>
            </a:r>
            <a:r>
              <a:rPr lang="en-US" altLang="ko-KR" sz="1050" kern="0" dirty="0" smtClean="0">
                <a:latin typeface="+mn-ea"/>
              </a:rPr>
              <a:t>animation)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을 미리 적용하고 세부적인 이동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앞으로 움직이기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을 추가하는 것이 일반적인 방법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93778" y="3573016"/>
            <a:ext cx="6879353" cy="2119569"/>
            <a:chOff x="755576" y="3570626"/>
            <a:chExt cx="6879353" cy="211956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6577" y="3570626"/>
              <a:ext cx="3168352" cy="211956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576" y="3573016"/>
              <a:ext cx="3135753" cy="2117179"/>
            </a:xfrm>
            <a:prstGeom prst="rect">
              <a:avLst/>
            </a:prstGeom>
          </p:spPr>
        </p:pic>
        <p:sp>
          <p:nvSpPr>
            <p:cNvPr id="19" name="오른쪽 화살표 18"/>
            <p:cNvSpPr/>
            <p:nvPr/>
          </p:nvSpPr>
          <p:spPr bwMode="auto">
            <a:xfrm>
              <a:off x="3846044" y="4391663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프레임 </a:t>
            </a:r>
            <a:r>
              <a:rPr lang="en-US" altLang="ko-KR" sz="1600" kern="0" dirty="0" smtClean="0">
                <a:latin typeface="+mn-ea"/>
              </a:rPr>
              <a:t>100</a:t>
            </a:r>
            <a:r>
              <a:rPr lang="ko-KR" altLang="en-US" sz="1600" kern="0" dirty="0" smtClean="0">
                <a:latin typeface="+mn-ea"/>
              </a:rPr>
              <a:t>으로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N </a:t>
            </a:r>
            <a:r>
              <a:rPr lang="ko-KR" altLang="en-US" sz="1600" kern="0" dirty="0" smtClean="0">
                <a:latin typeface="+mn-ea"/>
              </a:rPr>
              <a:t>키를 눌러서 </a:t>
            </a:r>
            <a:r>
              <a:rPr lang="en-US" altLang="ko-KR" sz="1600" kern="0" dirty="0" smtClean="0">
                <a:latin typeface="+mn-ea"/>
              </a:rPr>
              <a:t>Auto Key </a:t>
            </a:r>
            <a:r>
              <a:rPr lang="ko-KR" altLang="en-US" sz="1600" kern="0" dirty="0" smtClean="0">
                <a:latin typeface="+mn-ea"/>
              </a:rPr>
              <a:t>활성화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공을 오른쪽으로 약 </a:t>
            </a:r>
            <a:r>
              <a:rPr lang="en-US" altLang="ko-KR" sz="1600" kern="0" dirty="0" smtClean="0">
                <a:latin typeface="+mn-ea"/>
              </a:rPr>
              <a:t>60 </a:t>
            </a:r>
            <a:r>
              <a:rPr lang="ko-KR" altLang="en-US" sz="1600" kern="0" dirty="0" smtClean="0">
                <a:latin typeface="+mn-ea"/>
              </a:rPr>
              <a:t>정도 이동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즉</a:t>
            </a:r>
            <a:r>
              <a:rPr lang="en-US" altLang="ko-KR" sz="1600" kern="0" dirty="0" smtClean="0">
                <a:latin typeface="+mn-ea"/>
              </a:rPr>
              <a:t>, X </a:t>
            </a:r>
            <a:r>
              <a:rPr lang="ko-KR" altLang="en-US" sz="1600" kern="0" dirty="0" smtClean="0">
                <a:latin typeface="+mn-ea"/>
              </a:rPr>
              <a:t>좌표가 약 </a:t>
            </a:r>
            <a:r>
              <a:rPr lang="en-US" altLang="ko-KR" sz="1600" kern="0" dirty="0" smtClean="0">
                <a:latin typeface="+mn-ea"/>
              </a:rPr>
              <a:t>+30</a:t>
            </a:r>
            <a:r>
              <a:rPr lang="ko-KR" altLang="en-US" sz="1600" kern="0" dirty="0" smtClean="0">
                <a:latin typeface="+mn-ea"/>
              </a:rPr>
              <a:t>이 되도록 이동</a:t>
            </a:r>
            <a:r>
              <a:rPr lang="en-US" altLang="ko-KR" sz="1600" kern="0" dirty="0" smtClean="0">
                <a:latin typeface="+mn-ea"/>
              </a:rPr>
              <a:t>) 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하면 상당히 이상하게 보임</a:t>
            </a:r>
            <a:r>
              <a:rPr lang="en-US" altLang="ko-KR" sz="1600" kern="0" dirty="0" smtClean="0">
                <a:latin typeface="+mn-ea"/>
              </a:rPr>
              <a:t>. Don’t worry.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Track View-Curve Editor </a:t>
            </a:r>
            <a:r>
              <a:rPr lang="ko-KR" altLang="en-US" sz="1600" kern="0" dirty="0" smtClean="0">
                <a:latin typeface="+mn-ea"/>
              </a:rPr>
              <a:t>열기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X Position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75656" y="2348880"/>
            <a:ext cx="5888827" cy="1879104"/>
            <a:chOff x="1698608" y="3883532"/>
            <a:chExt cx="5888827" cy="18791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8608" y="3883532"/>
              <a:ext cx="2812131" cy="187910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845" y="3883532"/>
              <a:ext cx="2786590" cy="1879104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 bwMode="auto">
            <a:xfrm>
              <a:off x="4439617" y="4584337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156" y="5294842"/>
            <a:ext cx="1285875" cy="428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7271" y="5374908"/>
            <a:ext cx="4623271" cy="8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07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err="1" smtClean="0">
                <a:latin typeface="+mn-ea"/>
              </a:rPr>
              <a:t>첫번째</a:t>
            </a:r>
            <a:r>
              <a:rPr lang="ko-KR" altLang="en-US" sz="1600" kern="0" dirty="0" smtClean="0">
                <a:latin typeface="+mn-ea"/>
              </a:rPr>
              <a:t> 키 프레임을 선택하고 </a:t>
            </a:r>
            <a:r>
              <a:rPr lang="en-US" altLang="ko-KR" sz="1600" kern="0" dirty="0" smtClean="0">
                <a:latin typeface="+mn-ea"/>
              </a:rPr>
              <a:t>Linear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마지막 키 프레임을 선택하고 </a:t>
            </a:r>
            <a:r>
              <a:rPr lang="en-US" altLang="ko-KR" sz="1600" kern="0" dirty="0" smtClean="0">
                <a:latin typeface="+mn-ea"/>
              </a:rPr>
              <a:t>Linear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3353"/>
            <a:ext cx="9257539" cy="16783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673" y="847913"/>
            <a:ext cx="1524000" cy="542925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6" idx="1"/>
          </p:cNvCxnSpPr>
          <p:nvPr/>
        </p:nvCxnSpPr>
        <p:spPr bwMode="auto">
          <a:xfrm flipH="1">
            <a:off x="4652913" y="988605"/>
            <a:ext cx="843250" cy="3853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5496163" y="853426"/>
            <a:ext cx="249814" cy="2703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486" y="3974175"/>
            <a:ext cx="1368152" cy="177859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9671" y="3956481"/>
            <a:ext cx="1228725" cy="1590675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 bwMode="auto">
          <a:xfrm>
            <a:off x="15207" y="3521660"/>
            <a:ext cx="380329" cy="35709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아래쪽 화살표 19"/>
          <p:cNvSpPr/>
          <p:nvPr/>
        </p:nvSpPr>
        <p:spPr bwMode="auto">
          <a:xfrm>
            <a:off x="8671374" y="3521660"/>
            <a:ext cx="380329" cy="35709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8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회전 추가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회전 추가와 관련된 몇 가지 문제들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회전 중심</a:t>
            </a:r>
            <a:r>
              <a:rPr lang="en-US" altLang="ko-KR" sz="1200" kern="0" dirty="0" smtClean="0">
                <a:latin typeface="+mn-ea"/>
              </a:rPr>
              <a:t>(pivot)</a:t>
            </a:r>
            <a:r>
              <a:rPr lang="ko-KR" altLang="en-US" sz="1200" kern="0" dirty="0" smtClean="0">
                <a:latin typeface="+mn-ea"/>
              </a:rPr>
              <a:t>이 바닥에 있음 </a:t>
            </a:r>
            <a:r>
              <a:rPr lang="en-US" altLang="ko-KR" sz="1200" kern="0" dirty="0" smtClean="0">
                <a:latin typeface="+mn-ea"/>
              </a:rPr>
              <a:t>&gt; Squash</a:t>
            </a:r>
            <a:r>
              <a:rPr lang="ko-KR" altLang="en-US" sz="1200" kern="0" dirty="0" smtClean="0">
                <a:latin typeface="+mn-ea"/>
              </a:rPr>
              <a:t>를 올바로 적용하려고 이렇게 조정</a:t>
            </a:r>
            <a:r>
              <a:rPr lang="en-US" altLang="ko-KR" sz="1200" kern="0" dirty="0" smtClean="0">
                <a:latin typeface="+mn-ea"/>
              </a:rPr>
              <a:t>…(</a:t>
            </a:r>
            <a:r>
              <a:rPr lang="ko-KR" altLang="en-US" sz="1200" kern="0" dirty="0" smtClean="0">
                <a:latin typeface="+mn-ea"/>
              </a:rPr>
              <a:t>바닥에 정확하게 닿게 유지하려고</a:t>
            </a:r>
            <a:r>
              <a:rPr lang="en-US" altLang="ko-KR" sz="1200" kern="0" dirty="0" smtClean="0">
                <a:latin typeface="+mn-ea"/>
              </a:rPr>
              <a:t>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단순하게 다시 </a:t>
            </a:r>
            <a:r>
              <a:rPr lang="en-US" altLang="ko-KR" sz="1200" kern="0" dirty="0" smtClean="0">
                <a:latin typeface="+mn-ea"/>
              </a:rPr>
              <a:t>Pivot</a:t>
            </a:r>
            <a:r>
              <a:rPr lang="ko-KR" altLang="en-US" sz="1200" kern="0" dirty="0" smtClean="0">
                <a:latin typeface="+mn-ea"/>
              </a:rPr>
              <a:t>을 조정하면 지금까지 만든 애니메이션이 다 엉망이 됨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해결책</a:t>
            </a:r>
            <a:r>
              <a:rPr lang="en-US" altLang="ko-KR" sz="1600" kern="0" dirty="0" smtClean="0">
                <a:latin typeface="+mn-ea"/>
              </a:rPr>
              <a:t>?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err="1" smtClean="0">
                <a:latin typeface="+mn-ea"/>
              </a:rPr>
              <a:t>XFrom</a:t>
            </a:r>
            <a:r>
              <a:rPr lang="en-US" altLang="ko-KR" sz="1200" kern="0" dirty="0" smtClean="0">
                <a:latin typeface="+mn-ea"/>
              </a:rPr>
              <a:t> modifier </a:t>
            </a:r>
            <a:r>
              <a:rPr lang="ko-KR" altLang="en-US" sz="1200" kern="0" dirty="0" smtClean="0">
                <a:latin typeface="+mn-ea"/>
              </a:rPr>
              <a:t>이용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err="1" smtClean="0">
                <a:latin typeface="+mn-ea"/>
              </a:rPr>
              <a:t>XForm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en-US" altLang="ko-KR" sz="2000" kern="0" dirty="0">
                <a:latin typeface="+mn-ea"/>
              </a:rPr>
              <a:t>modifier </a:t>
            </a:r>
            <a:r>
              <a:rPr lang="ko-KR" altLang="en-US" sz="2000" kern="0" dirty="0" smtClean="0">
                <a:latin typeface="+mn-ea"/>
              </a:rPr>
              <a:t>이용하기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공을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선택한 상태에서 </a:t>
            </a:r>
            <a:r>
              <a:rPr lang="en-US" altLang="ko-KR" sz="1600" kern="0" dirty="0" smtClean="0">
                <a:latin typeface="+mn-ea"/>
              </a:rPr>
              <a:t>Modifiers &gt; Parametric Deformers &gt; </a:t>
            </a:r>
            <a:r>
              <a:rPr lang="en-US" altLang="ko-KR" sz="1600" kern="0" dirty="0" err="1" smtClean="0">
                <a:latin typeface="+mn-ea"/>
              </a:rPr>
              <a:t>XForm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선택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600" kern="0" dirty="0" smtClean="0">
                <a:latin typeface="+mn-ea"/>
              </a:rPr>
              <a:t>(Modify </a:t>
            </a:r>
            <a:r>
              <a:rPr lang="ko-KR" altLang="en-US" sz="1600" kern="0" dirty="0" smtClean="0">
                <a:latin typeface="+mn-ea"/>
              </a:rPr>
              <a:t>탭 </a:t>
            </a:r>
            <a:r>
              <a:rPr lang="en-US" altLang="ko-KR" sz="1600" kern="0" dirty="0" smtClean="0">
                <a:latin typeface="+mn-ea"/>
              </a:rPr>
              <a:t>&gt; Modifier List</a:t>
            </a:r>
            <a:r>
              <a:rPr lang="ko-KR" altLang="en-US" sz="1600" kern="0" dirty="0" smtClean="0">
                <a:latin typeface="+mn-ea"/>
              </a:rPr>
              <a:t>에서도 선택 가능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모델에 오렌지색 </a:t>
            </a:r>
            <a:r>
              <a:rPr lang="en-US" altLang="ko-KR" sz="1600" kern="0" dirty="0" smtClean="0">
                <a:latin typeface="+mn-ea"/>
              </a:rPr>
              <a:t>bounding box </a:t>
            </a:r>
            <a:r>
              <a:rPr lang="ko-KR" altLang="en-US" sz="1600" kern="0" dirty="0" smtClean="0">
                <a:latin typeface="+mn-ea"/>
              </a:rPr>
              <a:t>생성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Modifier Stack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err="1">
                <a:latin typeface="+mn-ea"/>
              </a:rPr>
              <a:t>XForm</a:t>
            </a:r>
            <a:r>
              <a:rPr lang="en-US" altLang="ko-KR" sz="1600" kern="0" dirty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왼쪽에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있는 검은색 십자가 사각형 클릭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Center </a:t>
            </a:r>
            <a:r>
              <a:rPr lang="ko-KR" altLang="en-US" sz="1600" kern="0" dirty="0" smtClean="0">
                <a:latin typeface="+mn-ea"/>
              </a:rPr>
              <a:t>클릭</a:t>
            </a:r>
            <a:r>
              <a:rPr lang="en-US" altLang="ko-KR" sz="1600" kern="0" dirty="0" smtClean="0">
                <a:latin typeface="+mn-ea"/>
              </a:rPr>
              <a:t>. Tools &gt; Align &gt; Align..</a:t>
            </a:r>
            <a:r>
              <a:rPr lang="ko-KR" altLang="en-US" sz="1600" kern="0" dirty="0" smtClean="0">
                <a:latin typeface="+mn-ea"/>
              </a:rPr>
              <a:t>을 클릭한 후 공 선택 </a:t>
            </a:r>
            <a:r>
              <a:rPr lang="en-US" altLang="ko-KR" sz="1600" kern="0" dirty="0" smtClean="0">
                <a:latin typeface="+mn-ea"/>
              </a:rPr>
              <a:t>(C)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78198" y="2420888"/>
            <a:ext cx="1214082" cy="826314"/>
            <a:chOff x="5878198" y="2420888"/>
            <a:chExt cx="1214082" cy="8263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192" y="2420888"/>
              <a:ext cx="792088" cy="826314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 bwMode="auto">
            <a:xfrm>
              <a:off x="5878198" y="2684882"/>
              <a:ext cx="432048" cy="298326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402930" y="2267661"/>
            <a:ext cx="1676400" cy="3417641"/>
            <a:chOff x="7402930" y="2267661"/>
            <a:chExt cx="1676400" cy="3417641"/>
          </a:xfrm>
        </p:grpSpPr>
        <p:grpSp>
          <p:nvGrpSpPr>
            <p:cNvPr id="7" name="그룹 6"/>
            <p:cNvGrpSpPr/>
            <p:nvPr/>
          </p:nvGrpSpPr>
          <p:grpSpPr>
            <a:xfrm>
              <a:off x="7402930" y="2267661"/>
              <a:ext cx="1676400" cy="3417641"/>
              <a:chOff x="7402930" y="2267661"/>
              <a:chExt cx="1676400" cy="341764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2930" y="2267661"/>
                <a:ext cx="1633566" cy="1527605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2930" y="4056527"/>
                <a:ext cx="1676400" cy="1628775"/>
              </a:xfrm>
              <a:prstGeom prst="rect">
                <a:avLst/>
              </a:prstGeom>
            </p:spPr>
          </p:pic>
          <p:sp>
            <p:nvSpPr>
              <p:cNvPr id="21" name="오른쪽 화살표 20"/>
              <p:cNvSpPr/>
              <p:nvPr/>
            </p:nvSpPr>
            <p:spPr bwMode="auto">
              <a:xfrm rot="5400000">
                <a:off x="7888052" y="3556520"/>
                <a:ext cx="663320" cy="477493"/>
              </a:xfrm>
              <a:prstGeom prst="rightArrow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 smtClean="0">
                    <a:solidFill>
                      <a:schemeClr val="accent3">
                        <a:lumMod val="95000"/>
                      </a:schemeClr>
                    </a:solidFill>
                    <a:latin typeface="+mj-lt"/>
                    <a:ea typeface="굴림" pitchFamily="50" charset="-127"/>
                  </a:rPr>
                  <a:t>B</a:t>
                </a:r>
                <a:endParaRPr lang="ko-KR" altLang="en-US" sz="1600" dirty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 bwMode="auto">
            <a:xfrm>
              <a:off x="7981455" y="5190965"/>
              <a:ext cx="477004" cy="18992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39358" y="4396390"/>
            <a:ext cx="2114628" cy="2399203"/>
            <a:chOff x="5039358" y="4396390"/>
            <a:chExt cx="2114628" cy="239920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358" y="4668666"/>
              <a:ext cx="2109728" cy="212692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 bwMode="auto">
            <a:xfrm>
              <a:off x="6721938" y="4396390"/>
              <a:ext cx="432048" cy="298326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C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3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때 나타나는 </a:t>
            </a:r>
            <a:r>
              <a:rPr lang="en-US" altLang="ko-KR" sz="1600" kern="0" dirty="0" smtClean="0">
                <a:latin typeface="+mn-ea"/>
              </a:rPr>
              <a:t>Align Sub-object Selection</a:t>
            </a:r>
            <a:r>
              <a:rPr lang="ko-KR" altLang="en-US" sz="1600" kern="0" dirty="0" smtClean="0">
                <a:latin typeface="+mn-ea"/>
              </a:rPr>
              <a:t>에서 다음 항목 확인 후 </a:t>
            </a:r>
            <a:r>
              <a:rPr lang="en-US" altLang="ko-KR" sz="1600" kern="0" dirty="0" smtClean="0">
                <a:latin typeface="+mn-ea"/>
              </a:rPr>
              <a:t>Center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&gt; OK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err="1" smtClean="0">
                <a:latin typeface="+mn-ea"/>
              </a:rPr>
              <a:t>XForm</a:t>
            </a:r>
            <a:r>
              <a:rPr lang="ko-KR" altLang="en-US" sz="1600" kern="0" dirty="0" smtClean="0">
                <a:latin typeface="+mn-ea"/>
              </a:rPr>
              <a:t>의 </a:t>
            </a:r>
            <a:r>
              <a:rPr lang="en-US" altLang="ko-KR" sz="1600" kern="0" dirty="0" smtClean="0">
                <a:latin typeface="+mn-ea"/>
              </a:rPr>
              <a:t>center </a:t>
            </a:r>
            <a:r>
              <a:rPr lang="ko-KR" altLang="en-US" sz="1600" kern="0" dirty="0" smtClean="0">
                <a:latin typeface="+mn-ea"/>
              </a:rPr>
              <a:t>이동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b="1" kern="0" dirty="0" smtClean="0">
                <a:latin typeface="+mn-ea"/>
              </a:rPr>
              <a:t>주의</a:t>
            </a:r>
            <a:r>
              <a:rPr lang="en-US" altLang="ko-KR" sz="1600" b="1" kern="0" dirty="0" smtClean="0">
                <a:latin typeface="+mn-ea"/>
              </a:rPr>
              <a:t> : </a:t>
            </a:r>
            <a:r>
              <a:rPr lang="ko-KR" altLang="en-US" sz="1600" b="1" kern="0" dirty="0" smtClean="0">
                <a:latin typeface="+mn-ea"/>
              </a:rPr>
              <a:t>이 </a:t>
            </a:r>
            <a:r>
              <a:rPr lang="en-US" altLang="ko-KR" sz="1600" b="1" kern="0" dirty="0" smtClean="0">
                <a:latin typeface="+mn-ea"/>
              </a:rPr>
              <a:t>center</a:t>
            </a:r>
            <a:r>
              <a:rPr lang="ko-KR" altLang="en-US" sz="1600" b="1" kern="0" dirty="0" smtClean="0">
                <a:latin typeface="+mn-ea"/>
              </a:rPr>
              <a:t>는 </a:t>
            </a:r>
            <a:r>
              <a:rPr lang="en-US" altLang="ko-KR" sz="1600" b="1" kern="0" dirty="0" smtClean="0">
                <a:latin typeface="+mn-ea"/>
              </a:rPr>
              <a:t>pivot</a:t>
            </a:r>
            <a:r>
              <a:rPr lang="ko-KR" altLang="en-US" sz="1600" b="1" kern="0" dirty="0" smtClean="0">
                <a:latin typeface="+mn-ea"/>
              </a:rPr>
              <a:t>이 아니라 </a:t>
            </a:r>
            <a:r>
              <a:rPr lang="en-US" altLang="ko-KR" sz="1600" b="1" kern="0" dirty="0" err="1">
                <a:latin typeface="+mn-ea"/>
              </a:rPr>
              <a:t>XForm</a:t>
            </a:r>
            <a:r>
              <a:rPr lang="ko-KR" altLang="en-US" sz="1600" b="1" kern="0" dirty="0">
                <a:latin typeface="+mn-ea"/>
              </a:rPr>
              <a:t>의 </a:t>
            </a:r>
            <a:r>
              <a:rPr lang="en-US" altLang="ko-KR" sz="1600" b="1" kern="0" dirty="0">
                <a:latin typeface="+mn-ea"/>
              </a:rPr>
              <a:t>center </a:t>
            </a:r>
            <a:r>
              <a:rPr lang="en-US" altLang="ko-KR" sz="1600" b="1" kern="0" dirty="0" smtClean="0">
                <a:latin typeface="+mn-ea"/>
              </a:rPr>
              <a:t/>
            </a:r>
            <a:br>
              <a:rPr lang="en-US" altLang="ko-KR" sz="1600" b="1" kern="0" dirty="0" smtClean="0">
                <a:latin typeface="+mn-ea"/>
              </a:rPr>
            </a:br>
            <a:r>
              <a:rPr lang="ko-KR" altLang="en-US" sz="1600" b="1" kern="0" dirty="0" smtClean="0">
                <a:latin typeface="+mn-ea"/>
              </a:rPr>
              <a:t>따라서</a:t>
            </a:r>
            <a:r>
              <a:rPr lang="en-US" altLang="ko-KR" sz="1600" b="1" kern="0" dirty="0" smtClean="0">
                <a:latin typeface="+mn-ea"/>
              </a:rPr>
              <a:t> Modifier Stack</a:t>
            </a:r>
            <a:r>
              <a:rPr lang="ko-KR" altLang="en-US" sz="1600" b="1" kern="0" dirty="0" smtClean="0">
                <a:latin typeface="+mn-ea"/>
              </a:rPr>
              <a:t>으로</a:t>
            </a:r>
            <a:r>
              <a:rPr lang="en-US" altLang="ko-KR" sz="1600" b="1" kern="0" dirty="0" smtClean="0">
                <a:latin typeface="+mn-ea"/>
              </a:rPr>
              <a:t> </a:t>
            </a:r>
            <a:r>
              <a:rPr lang="ko-KR" altLang="en-US" sz="1600" b="1" kern="0" dirty="0" smtClean="0">
                <a:latin typeface="+mn-ea"/>
              </a:rPr>
              <a:t>이동해서 </a:t>
            </a:r>
            <a:r>
              <a:rPr lang="en-US" altLang="ko-KR" sz="1600" b="1" kern="0" dirty="0" err="1" smtClean="0">
                <a:latin typeface="+mn-ea"/>
              </a:rPr>
              <a:t>spher</a:t>
            </a:r>
            <a:r>
              <a:rPr lang="ko-KR" altLang="en-US" sz="1600" b="1" kern="0" dirty="0" smtClean="0">
                <a:latin typeface="+mn-ea"/>
              </a:rPr>
              <a:t>를 클릭하면 </a:t>
            </a:r>
            <a:r>
              <a:rPr lang="en-US" altLang="ko-KR" sz="1600" b="1" kern="0" dirty="0" smtClean="0">
                <a:latin typeface="+mn-ea"/>
              </a:rPr>
              <a:t>pivot</a:t>
            </a:r>
            <a:r>
              <a:rPr lang="ko-KR" altLang="en-US" sz="1600" b="1" kern="0" dirty="0" smtClean="0">
                <a:latin typeface="+mn-ea"/>
              </a:rPr>
              <a:t>이 여전히 바닥에 있음</a:t>
            </a:r>
            <a:endParaRPr lang="en-US" altLang="ko-KR" sz="1600" b="1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err="1" smtClean="0">
                <a:latin typeface="+mn-ea"/>
              </a:rPr>
              <a:t>XForm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Modifier</a:t>
            </a:r>
            <a:r>
              <a:rPr lang="ko-KR" altLang="en-US" sz="1600" kern="0" dirty="0" smtClean="0">
                <a:latin typeface="+mn-ea"/>
              </a:rPr>
              <a:t>는 우리가 적용한 </a:t>
            </a:r>
            <a:r>
              <a:rPr lang="en-US" altLang="ko-KR" sz="1600" kern="0" dirty="0" err="1" smtClean="0">
                <a:latin typeface="+mn-ea"/>
              </a:rPr>
              <a:t>squas</a:t>
            </a:r>
            <a:r>
              <a:rPr lang="ko-KR" altLang="en-US" sz="1600" kern="0" dirty="0" smtClean="0">
                <a:latin typeface="+mn-ea"/>
              </a:rPr>
              <a:t>와 </a:t>
            </a:r>
            <a:r>
              <a:rPr lang="en-US" altLang="ko-KR" sz="1600" kern="0" dirty="0" smtClean="0">
                <a:latin typeface="+mn-ea"/>
              </a:rPr>
              <a:t>stretch</a:t>
            </a:r>
            <a:r>
              <a:rPr lang="ko-KR" altLang="en-US" sz="1600" kern="0" dirty="0" smtClean="0">
                <a:latin typeface="+mn-ea"/>
              </a:rPr>
              <a:t>에 영향을 주지 않고 회전을 수행하는 기능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따라서 앞으로 회전은 </a:t>
            </a:r>
            <a:r>
              <a:rPr lang="en-US" altLang="ko-KR" sz="1600" kern="0" dirty="0" err="1" smtClean="0">
                <a:latin typeface="+mn-ea"/>
              </a:rPr>
              <a:t>XForm</a:t>
            </a:r>
            <a:r>
              <a:rPr lang="en-US" altLang="ko-KR" sz="1600" kern="0" dirty="0" smtClean="0">
                <a:latin typeface="+mn-ea"/>
              </a:rPr>
              <a:t> Modifier</a:t>
            </a:r>
            <a:r>
              <a:rPr lang="ko-KR" altLang="en-US" sz="1600" kern="0" dirty="0" smtClean="0">
                <a:latin typeface="+mn-ea"/>
              </a:rPr>
              <a:t>에 적용하게 됨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11037" y="4099615"/>
            <a:ext cx="3456572" cy="1589272"/>
            <a:chOff x="3726160" y="1713221"/>
            <a:chExt cx="3456572" cy="158927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6160" y="1762471"/>
              <a:ext cx="1434556" cy="149654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4710" y="1713221"/>
              <a:ext cx="1498022" cy="1589272"/>
            </a:xfrm>
            <a:prstGeom prst="rect">
              <a:avLst/>
            </a:prstGeom>
          </p:spPr>
        </p:pic>
        <p:sp>
          <p:nvSpPr>
            <p:cNvPr id="30" name="오른쪽 화살표 29"/>
            <p:cNvSpPr/>
            <p:nvPr/>
          </p:nvSpPr>
          <p:spPr bwMode="auto">
            <a:xfrm>
              <a:off x="5091053" y="2311017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03683" y="3573016"/>
            <a:ext cx="2560205" cy="3284984"/>
            <a:chOff x="1003683" y="3573016"/>
            <a:chExt cx="2560205" cy="3284984"/>
          </a:xfrm>
        </p:grpSpPr>
        <p:grpSp>
          <p:nvGrpSpPr>
            <p:cNvPr id="11" name="그룹 10"/>
            <p:cNvGrpSpPr/>
            <p:nvPr/>
          </p:nvGrpSpPr>
          <p:grpSpPr>
            <a:xfrm>
              <a:off x="1003683" y="3573016"/>
              <a:ext cx="2560205" cy="3284984"/>
              <a:chOff x="151991" y="1772816"/>
              <a:chExt cx="3050175" cy="380047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51991" y="1772816"/>
                <a:ext cx="3050175" cy="3800475"/>
                <a:chOff x="151991" y="1772816"/>
                <a:chExt cx="3050175" cy="3800475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266" y="1772816"/>
                  <a:ext cx="2628900" cy="3800475"/>
                </a:xfrm>
                <a:prstGeom prst="rect">
                  <a:avLst/>
                </a:prstGeom>
              </p:spPr>
            </p:pic>
            <p:sp>
              <p:nvSpPr>
                <p:cNvPr id="17" name="직사각형 16"/>
                <p:cNvSpPr/>
                <p:nvPr/>
              </p:nvSpPr>
              <p:spPr bwMode="auto">
                <a:xfrm>
                  <a:off x="151991" y="1797151"/>
                  <a:ext cx="432048" cy="298326"/>
                </a:xfrm>
                <a:prstGeom prst="rect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600" dirty="0" smtClean="0">
                      <a:solidFill>
                        <a:schemeClr val="accent3">
                          <a:lumMod val="95000"/>
                        </a:schemeClr>
                      </a:solidFill>
                      <a:latin typeface="+mj-lt"/>
                      <a:ea typeface="굴림" pitchFamily="50" charset="-127"/>
                    </a:rPr>
                    <a:t>A</a:t>
                  </a:r>
                  <a:endParaRPr lang="ko-KR" altLang="en-US" sz="1600" dirty="0">
                    <a:solidFill>
                      <a:schemeClr val="accent3">
                        <a:lumMod val="95000"/>
                      </a:schemeClr>
                    </a:solidFill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 bwMode="auto">
              <a:xfrm>
                <a:off x="818655" y="2412596"/>
                <a:ext cx="2217622" cy="20165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2084747" y="3069088"/>
                <a:ext cx="717068" cy="189927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 bwMode="auto">
            <a:xfrm>
              <a:off x="2203936" y="6545710"/>
              <a:ext cx="601881" cy="16416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9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err="1">
                <a:latin typeface="+mn-ea"/>
              </a:rPr>
              <a:t>XForm</a:t>
            </a:r>
            <a:r>
              <a:rPr lang="en-US" altLang="ko-KR" sz="2000" kern="0" dirty="0">
                <a:latin typeface="+mn-ea"/>
              </a:rPr>
              <a:t> Modifier</a:t>
            </a:r>
            <a:r>
              <a:rPr lang="ko-KR" altLang="en-US" sz="2000" kern="0" dirty="0">
                <a:latin typeface="+mn-ea"/>
              </a:rPr>
              <a:t>에 </a:t>
            </a:r>
            <a:r>
              <a:rPr lang="ko-KR" altLang="en-US" sz="2000" kern="0" dirty="0" smtClean="0">
                <a:latin typeface="+mn-ea"/>
              </a:rPr>
              <a:t>애니메이션 적용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Modifier Stack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Sphere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Auto Key </a:t>
            </a:r>
            <a:r>
              <a:rPr lang="ko-KR" altLang="en-US" sz="1600" kern="0" dirty="0" smtClean="0">
                <a:latin typeface="+mn-ea"/>
              </a:rPr>
              <a:t>활성화</a:t>
            </a:r>
            <a:r>
              <a:rPr lang="en-US" altLang="ko-KR" sz="1600" kern="0" dirty="0" smtClean="0">
                <a:latin typeface="+mn-ea"/>
              </a:rPr>
              <a:t>(N </a:t>
            </a:r>
            <a:r>
              <a:rPr lang="ko-KR" altLang="en-US" sz="1600" kern="0" dirty="0" smtClean="0">
                <a:latin typeface="+mn-ea"/>
              </a:rPr>
              <a:t>키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Select and Rotate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Modifier Stack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err="1" smtClean="0">
                <a:latin typeface="+mn-ea"/>
              </a:rPr>
              <a:t>XForm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아래 </a:t>
            </a:r>
            <a:r>
              <a:rPr lang="en-US" altLang="ko-KR" sz="1600" kern="0" dirty="0" smtClean="0">
                <a:latin typeface="+mn-ea"/>
              </a:rPr>
              <a:t>Gizmo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b="1" kern="0" dirty="0" smtClean="0">
                <a:solidFill>
                  <a:srgbClr val="FF0000"/>
                </a:solidFill>
                <a:latin typeface="+mn-ea"/>
              </a:rPr>
              <a:t>이 과정은 이 </a:t>
            </a:r>
            <a:r>
              <a:rPr lang="en-US" altLang="ko-KR" sz="1200" b="1" kern="0" dirty="0" err="1" smtClean="0">
                <a:solidFill>
                  <a:srgbClr val="FF0000"/>
                </a:solidFill>
                <a:latin typeface="+mn-ea"/>
              </a:rPr>
              <a:t>modifie</a:t>
            </a:r>
            <a:r>
              <a:rPr lang="ko-KR" altLang="en-US" sz="1200" b="1" kern="0" dirty="0" smtClean="0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+mn-ea"/>
              </a:rPr>
              <a:t>object</a:t>
            </a:r>
            <a:r>
              <a:rPr lang="ko-KR" altLang="en-US" sz="1200" b="1" kern="0" dirty="0" smtClean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+mn-ea"/>
              </a:rPr>
              <a:t>pivot </a:t>
            </a:r>
            <a:r>
              <a:rPr lang="ko-KR" altLang="en-US" sz="1200" b="1" kern="0" dirty="0" smtClean="0">
                <a:solidFill>
                  <a:srgbClr val="FF0000"/>
                </a:solidFill>
                <a:latin typeface="+mn-ea"/>
              </a:rPr>
              <a:t>대신 </a:t>
            </a:r>
            <a:r>
              <a:rPr lang="en-US" altLang="ko-KR" sz="1200" b="1" kern="0" dirty="0" err="1" smtClean="0">
                <a:solidFill>
                  <a:srgbClr val="FF0000"/>
                </a:solidFill>
                <a:latin typeface="+mn-ea"/>
              </a:rPr>
              <a:t>XForm</a:t>
            </a:r>
            <a:r>
              <a:rPr lang="ko-KR" altLang="en-US" sz="1200" b="1" kern="0" dirty="0" smtClean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+mn-ea"/>
              </a:rPr>
              <a:t>center</a:t>
            </a:r>
            <a:r>
              <a:rPr lang="ko-KR" altLang="en-US" sz="1200" b="1" kern="0" dirty="0" smtClean="0">
                <a:solidFill>
                  <a:srgbClr val="FF0000"/>
                </a:solidFill>
                <a:latin typeface="+mn-ea"/>
              </a:rPr>
              <a:t>를 사용하도록 하는 과정이기 때문에 매우 중요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+mn-ea"/>
              </a:rPr>
              <a:t>!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b="1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Camera01 </a:t>
            </a:r>
            <a:r>
              <a:rPr lang="en-US" altLang="ko-KR" sz="1600" kern="0" dirty="0" err="1" smtClean="0">
                <a:latin typeface="+mn-ea"/>
              </a:rPr>
              <a:t>Viewprot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프레임 </a:t>
            </a:r>
            <a:r>
              <a:rPr lang="en-US" altLang="ko-KR" sz="1600" kern="0" dirty="0" smtClean="0">
                <a:latin typeface="+mn-ea"/>
              </a:rPr>
              <a:t>100</a:t>
            </a:r>
            <a:r>
              <a:rPr lang="ko-KR" altLang="en-US" sz="1600" kern="0" dirty="0" smtClean="0">
                <a:latin typeface="+mn-ea"/>
              </a:rPr>
              <a:t>으로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Y(</a:t>
            </a:r>
            <a:r>
              <a:rPr lang="ko-KR" altLang="en-US" sz="1600" kern="0" dirty="0" smtClean="0">
                <a:latin typeface="+mn-ea"/>
              </a:rPr>
              <a:t>초록색 원</a:t>
            </a:r>
            <a:r>
              <a:rPr lang="en-US" altLang="ko-KR" sz="1600" kern="0" dirty="0" smtClean="0">
                <a:latin typeface="+mn-ea"/>
              </a:rPr>
              <a:t>)</a:t>
            </a:r>
            <a:r>
              <a:rPr lang="ko-KR" altLang="en-US" sz="1600" kern="0" dirty="0" smtClean="0">
                <a:latin typeface="+mn-ea"/>
              </a:rPr>
              <a:t>축으로 공 </a:t>
            </a:r>
            <a:r>
              <a:rPr lang="en-US" altLang="ko-KR" sz="1600" kern="0" dirty="0" smtClean="0">
                <a:latin typeface="+mn-ea"/>
              </a:rPr>
              <a:t>60</a:t>
            </a:r>
            <a:r>
              <a:rPr lang="ko-KR" altLang="en-US" sz="1600" kern="0" dirty="0" smtClean="0">
                <a:latin typeface="+mn-ea"/>
              </a:rPr>
              <a:t>도 회전 </a:t>
            </a:r>
            <a:r>
              <a:rPr lang="en-US" altLang="ko-KR" sz="1600" kern="0" dirty="0" smtClean="0">
                <a:latin typeface="+mn-ea"/>
              </a:rPr>
              <a:t>(Angle Snap Toggle</a:t>
            </a:r>
            <a:r>
              <a:rPr lang="ko-KR" altLang="en-US" sz="1600" kern="0" dirty="0" smtClean="0">
                <a:latin typeface="+mn-ea"/>
              </a:rPr>
              <a:t>을 이용해서 </a:t>
            </a:r>
            <a:r>
              <a:rPr lang="en-US" altLang="ko-KR" sz="1600" kern="0" dirty="0" smtClean="0">
                <a:latin typeface="+mn-ea"/>
              </a:rPr>
              <a:t>90</a:t>
            </a:r>
            <a:r>
              <a:rPr lang="ko-KR" altLang="en-US" sz="1600" kern="0" dirty="0" smtClean="0">
                <a:latin typeface="+mn-ea"/>
              </a:rPr>
              <a:t>도씩 이동하면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ko-KR" altLang="en-US" sz="1600" kern="0" dirty="0" smtClean="0">
                <a:latin typeface="+mn-ea"/>
              </a:rPr>
              <a:t> 쉽게 </a:t>
            </a:r>
            <a:r>
              <a:rPr lang="en-US" altLang="ko-KR" sz="1600" kern="0" dirty="0" smtClean="0">
                <a:latin typeface="+mn-ea"/>
              </a:rPr>
              <a:t>360</a:t>
            </a:r>
            <a:r>
              <a:rPr lang="ko-KR" altLang="en-US" sz="1600" kern="0" dirty="0" smtClean="0">
                <a:latin typeface="+mn-ea"/>
              </a:rPr>
              <a:t>도  회전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764704"/>
            <a:ext cx="1038225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16" y="2902297"/>
            <a:ext cx="581025" cy="733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387" y="3874302"/>
            <a:ext cx="2725362" cy="25790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149080"/>
            <a:ext cx="1153923" cy="12751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27" y="4149080"/>
            <a:ext cx="1201343" cy="1259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1815" y="4209393"/>
            <a:ext cx="1206613" cy="11855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4941" y="4209392"/>
            <a:ext cx="1206613" cy="118553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4855" y="4130638"/>
            <a:ext cx="1248765" cy="1311994"/>
          </a:xfrm>
          <a:prstGeom prst="rect">
            <a:avLst/>
          </a:prstGeom>
        </p:spPr>
      </p:pic>
      <p:sp>
        <p:nvSpPr>
          <p:cNvPr id="26" name="타원형 설명선 25"/>
          <p:cNvSpPr/>
          <p:nvPr/>
        </p:nvSpPr>
        <p:spPr bwMode="auto">
          <a:xfrm>
            <a:off x="257066" y="5424191"/>
            <a:ext cx="854798" cy="239321"/>
          </a:xfrm>
          <a:prstGeom prst="wedgeEllipseCallout">
            <a:avLst>
              <a:gd name="adj1" fmla="val 509"/>
              <a:gd name="adj2" fmla="val 33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</a:t>
            </a:r>
            <a:endParaRPr kumimoji="0" lang="ko-KR" altLang="en-US" sz="120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타원형 설명선 26"/>
          <p:cNvSpPr/>
          <p:nvPr/>
        </p:nvSpPr>
        <p:spPr bwMode="auto">
          <a:xfrm>
            <a:off x="1502531" y="5414386"/>
            <a:ext cx="854798" cy="239321"/>
          </a:xfrm>
          <a:prstGeom prst="wedgeEllipseCallout">
            <a:avLst>
              <a:gd name="adj1" fmla="val 509"/>
              <a:gd name="adj2" fmla="val 33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90</a:t>
            </a:r>
            <a:endParaRPr kumimoji="0" lang="ko-KR" altLang="en-US" sz="120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8" name="타원형 설명선 27"/>
          <p:cNvSpPr/>
          <p:nvPr/>
        </p:nvSpPr>
        <p:spPr bwMode="auto">
          <a:xfrm>
            <a:off x="2797722" y="5398035"/>
            <a:ext cx="854798" cy="239321"/>
          </a:xfrm>
          <a:prstGeom prst="wedgeEllipseCallout">
            <a:avLst>
              <a:gd name="adj1" fmla="val 509"/>
              <a:gd name="adj2" fmla="val 33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180</a:t>
            </a:r>
            <a:endParaRPr kumimoji="0" lang="ko-KR" altLang="en-US" sz="120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9" name="타원형 설명선 28"/>
          <p:cNvSpPr/>
          <p:nvPr/>
        </p:nvSpPr>
        <p:spPr bwMode="auto">
          <a:xfrm>
            <a:off x="4090848" y="5394929"/>
            <a:ext cx="854798" cy="239321"/>
          </a:xfrm>
          <a:prstGeom prst="wedgeEllipseCallout">
            <a:avLst>
              <a:gd name="adj1" fmla="val 509"/>
              <a:gd name="adj2" fmla="val 33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270</a:t>
            </a:r>
            <a:endParaRPr kumimoji="0" lang="ko-KR" altLang="en-US" sz="120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타원형 설명선 31"/>
          <p:cNvSpPr/>
          <p:nvPr/>
        </p:nvSpPr>
        <p:spPr bwMode="auto">
          <a:xfrm>
            <a:off x="5341838" y="5370504"/>
            <a:ext cx="854798" cy="239321"/>
          </a:xfrm>
          <a:prstGeom prst="wedgeEllipseCallout">
            <a:avLst>
              <a:gd name="adj1" fmla="val 509"/>
              <a:gd name="adj2" fmla="val 33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360</a:t>
            </a:r>
            <a:endParaRPr kumimoji="0" lang="ko-KR" altLang="en-US" sz="120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26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268760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반대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방향으로 회전시키려면</a:t>
            </a:r>
            <a:r>
              <a:rPr lang="en-US" altLang="ko-KR" sz="2000" kern="0" dirty="0" smtClean="0">
                <a:latin typeface="+mn-ea"/>
              </a:rPr>
              <a:t>?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 </a:t>
            </a:r>
            <a:r>
              <a:rPr lang="ko-KR" altLang="en-US" sz="1600" kern="0" dirty="0" smtClean="0">
                <a:latin typeface="+mn-ea"/>
              </a:rPr>
              <a:t>열기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Ball &gt; Transform &gt; Y Rotate : </a:t>
            </a:r>
            <a:r>
              <a:rPr lang="ko-KR" altLang="en-US" sz="1600" kern="0" dirty="0" smtClean="0">
                <a:latin typeface="+mn-ea"/>
              </a:rPr>
              <a:t>아무런 변화 없음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b="1" kern="0" dirty="0" smtClean="0">
                <a:latin typeface="+mn-ea"/>
              </a:rPr>
              <a:t>이유는</a:t>
            </a:r>
            <a:r>
              <a:rPr lang="en-US" altLang="ko-KR" sz="1200" b="1" kern="0" dirty="0" smtClean="0">
                <a:latin typeface="+mn-ea"/>
              </a:rPr>
              <a:t>? Modifier</a:t>
            </a:r>
            <a:r>
              <a:rPr lang="ko-KR" altLang="en-US" sz="1200" b="1" kern="0" dirty="0" smtClean="0">
                <a:latin typeface="+mn-ea"/>
              </a:rPr>
              <a:t>에 회전 적용</a:t>
            </a:r>
            <a:r>
              <a:rPr lang="en-US" altLang="ko-KR" sz="1200" b="1" kern="0" dirty="0" smtClean="0">
                <a:latin typeface="+mn-ea"/>
              </a:rPr>
              <a:t>!	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그 아래</a:t>
            </a:r>
            <a:r>
              <a:rPr lang="ko-KR" altLang="en-US" sz="1600" b="1" kern="0" dirty="0" smtClean="0">
                <a:latin typeface="+mn-ea"/>
              </a:rPr>
              <a:t> </a:t>
            </a:r>
            <a:r>
              <a:rPr lang="en-US" altLang="ko-KR" sz="1600" b="1" kern="0" dirty="0" smtClean="0">
                <a:latin typeface="+mn-ea"/>
              </a:rPr>
              <a:t>Modified Object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err="1" smtClean="0">
                <a:latin typeface="+mn-ea"/>
              </a:rPr>
              <a:t>XForm</a:t>
            </a:r>
            <a:r>
              <a:rPr lang="en-US" altLang="ko-KR" sz="1600" kern="0" dirty="0" smtClean="0">
                <a:latin typeface="+mn-ea"/>
              </a:rPr>
              <a:t> &gt; Gizmo &gt; Rotation &gt; Y Rotation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Frame 0</a:t>
            </a:r>
            <a:r>
              <a:rPr lang="ko-KR" altLang="en-US" sz="1600" kern="0" dirty="0" smtClean="0">
                <a:latin typeface="+mn-ea"/>
              </a:rPr>
              <a:t>에 </a:t>
            </a:r>
            <a:r>
              <a:rPr lang="en-US" altLang="ko-KR" sz="1600" kern="0" dirty="0" smtClean="0">
                <a:latin typeface="+mn-ea"/>
              </a:rPr>
              <a:t>360 </a:t>
            </a:r>
            <a:r>
              <a:rPr lang="ko-KR" altLang="en-US" sz="1600" kern="0" dirty="0" smtClean="0">
                <a:latin typeface="+mn-ea"/>
              </a:rPr>
              <a:t>입력</a:t>
            </a:r>
            <a:r>
              <a:rPr lang="en-US" altLang="ko-KR" sz="1600" kern="0" dirty="0" smtClean="0">
                <a:latin typeface="+mn-ea"/>
              </a:rPr>
              <a:t>, Frame 100</a:t>
            </a:r>
            <a:r>
              <a:rPr lang="ko-KR" altLang="en-US" sz="1600" kern="0" dirty="0" smtClean="0">
                <a:latin typeface="+mn-ea"/>
              </a:rPr>
              <a:t>에 </a:t>
            </a:r>
            <a:r>
              <a:rPr lang="en-US" altLang="ko-KR" sz="1600" kern="0" dirty="0" smtClean="0">
                <a:latin typeface="+mn-ea"/>
              </a:rPr>
              <a:t>0 </a:t>
            </a:r>
            <a:r>
              <a:rPr lang="ko-KR" altLang="en-US" sz="1600" kern="0" dirty="0" smtClean="0">
                <a:latin typeface="+mn-ea"/>
              </a:rPr>
              <a:t>입력 </a:t>
            </a:r>
            <a:r>
              <a:rPr lang="en-US" altLang="ko-KR" sz="1600" kern="0" dirty="0" smtClean="0">
                <a:latin typeface="+mn-ea"/>
              </a:rPr>
              <a:t>(C)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Select and Move</a:t>
            </a:r>
            <a:r>
              <a:rPr lang="ko-KR" altLang="en-US" sz="1600" kern="0" smtClean="0">
                <a:latin typeface="+mn-ea"/>
              </a:rPr>
              <a:t>를 이용해서 이동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Draw Curve</a:t>
            </a:r>
            <a:r>
              <a:rPr lang="ko-KR" altLang="en-US" sz="1600" kern="0" dirty="0" smtClean="0">
                <a:latin typeface="+mn-ea"/>
              </a:rPr>
              <a:t>를 이용해서 수정 가능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28505" y="147489"/>
            <a:ext cx="4115495" cy="1495425"/>
            <a:chOff x="5028505" y="147489"/>
            <a:chExt cx="4115495" cy="14954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1150" y="147489"/>
              <a:ext cx="3752850" cy="149542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 bwMode="auto">
            <a:xfrm>
              <a:off x="5028505" y="156797"/>
              <a:ext cx="362645" cy="257861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904930" y="1988840"/>
            <a:ext cx="1870753" cy="2552700"/>
            <a:chOff x="6904930" y="1988840"/>
            <a:chExt cx="1870753" cy="25527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0733" y="1988840"/>
              <a:ext cx="1504950" cy="255270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 bwMode="auto">
            <a:xfrm>
              <a:off x="6904930" y="2040068"/>
              <a:ext cx="362645" cy="257861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645024"/>
            <a:ext cx="6152608" cy="12709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709" y="5733256"/>
            <a:ext cx="3333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Time Slider </a:t>
            </a:r>
            <a:r>
              <a:rPr lang="ko-KR" altLang="en-US" sz="2000" kern="0" dirty="0" smtClean="0">
                <a:latin typeface="+mn-ea"/>
              </a:rPr>
              <a:t>이동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Time </a:t>
            </a:r>
            <a:r>
              <a:rPr lang="en-US" altLang="ko-KR" sz="1600" kern="0" dirty="0" smtClean="0">
                <a:latin typeface="+mn-ea"/>
              </a:rPr>
              <a:t>Slider</a:t>
            </a:r>
            <a:r>
              <a:rPr lang="ko-KR" altLang="en-US" sz="1600" kern="0" dirty="0" smtClean="0">
                <a:latin typeface="+mn-ea"/>
              </a:rPr>
              <a:t>를 </a:t>
            </a:r>
            <a:r>
              <a:rPr lang="ko-KR" altLang="en-US" sz="1600" kern="0" dirty="0">
                <a:latin typeface="+mn-ea"/>
              </a:rPr>
              <a:t>프레임</a:t>
            </a:r>
            <a:r>
              <a:rPr lang="en-US" altLang="ko-KR" sz="1600" kern="0" dirty="0">
                <a:latin typeface="+mn-ea"/>
              </a:rPr>
              <a:t> 10</a:t>
            </a:r>
            <a:r>
              <a:rPr lang="ko-KR" altLang="en-US" sz="1600" kern="0" dirty="0">
                <a:latin typeface="+mn-ea"/>
              </a:rPr>
              <a:t>으로 </a:t>
            </a:r>
            <a:r>
              <a:rPr lang="ko-KR" altLang="en-US" sz="1600" kern="0" dirty="0" smtClean="0">
                <a:latin typeface="+mn-ea"/>
              </a:rPr>
              <a:t>이동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오른쪽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아래에서 </a:t>
            </a:r>
            <a:r>
              <a:rPr lang="en-US" altLang="ko-KR" sz="1600" kern="0" dirty="0" smtClean="0">
                <a:latin typeface="+mn-ea"/>
              </a:rPr>
              <a:t>Auto Key </a:t>
            </a:r>
            <a:r>
              <a:rPr lang="ko-KR" altLang="en-US" sz="1600" kern="0" dirty="0" smtClean="0">
                <a:latin typeface="+mn-ea"/>
              </a:rPr>
              <a:t>단추 클릭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상태에서 공을 선택하고 </a:t>
            </a:r>
            <a:r>
              <a:rPr lang="en-US" altLang="ko-KR" sz="1600" kern="0" dirty="0" smtClean="0">
                <a:latin typeface="+mn-ea"/>
              </a:rPr>
              <a:t>Select and Move</a:t>
            </a:r>
            <a:r>
              <a:rPr lang="ko-KR" altLang="en-US" sz="1600" kern="0" dirty="0" smtClean="0">
                <a:latin typeface="+mn-ea"/>
              </a:rPr>
              <a:t>를 이용해서 </a:t>
            </a:r>
            <a:r>
              <a:rPr lang="en-US" altLang="ko-KR" sz="1600" kern="0" dirty="0" smtClean="0">
                <a:latin typeface="+mn-ea"/>
              </a:rPr>
              <a:t>Z </a:t>
            </a:r>
            <a:r>
              <a:rPr lang="ko-KR" altLang="en-US" sz="1600" kern="0" dirty="0" smtClean="0">
                <a:latin typeface="+mn-ea"/>
              </a:rPr>
              <a:t>축 방향으로 바닥으로 이동 </a:t>
            </a:r>
            <a:r>
              <a:rPr lang="en-US" altLang="ko-KR" sz="1600" kern="0" dirty="0" smtClean="0">
                <a:latin typeface="+mn-ea"/>
              </a:rPr>
              <a:t>(C)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이렇게 하면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두 개 생성된 결과 확인 </a:t>
            </a:r>
            <a:r>
              <a:rPr lang="en-US" altLang="ko-KR" sz="1600" kern="0" dirty="0" smtClean="0">
                <a:latin typeface="+mn-ea"/>
              </a:rPr>
              <a:t>(D)</a:t>
            </a: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076056" y="1011134"/>
            <a:ext cx="3542471" cy="513186"/>
            <a:chOff x="5292080" y="1047728"/>
            <a:chExt cx="3845601" cy="6191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2080" y="1047728"/>
              <a:ext cx="1685925" cy="6191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3181" y="1047728"/>
              <a:ext cx="1714500" cy="609600"/>
            </a:xfrm>
            <a:prstGeom prst="rect">
              <a:avLst/>
            </a:prstGeom>
          </p:spPr>
        </p:pic>
        <p:sp>
          <p:nvSpPr>
            <p:cNvPr id="20" name="오른쪽 화살표 19"/>
            <p:cNvSpPr/>
            <p:nvPr/>
          </p:nvSpPr>
          <p:spPr bwMode="auto">
            <a:xfrm>
              <a:off x="6911342" y="1047728"/>
              <a:ext cx="720080" cy="57606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148064" y="1727943"/>
            <a:ext cx="1416349" cy="404913"/>
            <a:chOff x="4976672" y="1727943"/>
            <a:chExt cx="1587741" cy="452031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7613" y="1770399"/>
              <a:ext cx="1066800" cy="409575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 bwMode="auto">
            <a:xfrm>
              <a:off x="4976672" y="1727943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00034" y="3662164"/>
            <a:ext cx="6459145" cy="2882416"/>
            <a:chOff x="323528" y="3284984"/>
            <a:chExt cx="6459145" cy="2882416"/>
          </a:xfrm>
        </p:grpSpPr>
        <p:grpSp>
          <p:nvGrpSpPr>
            <p:cNvPr id="40" name="그룹 39"/>
            <p:cNvGrpSpPr/>
            <p:nvPr/>
          </p:nvGrpSpPr>
          <p:grpSpPr>
            <a:xfrm>
              <a:off x="323528" y="3284984"/>
              <a:ext cx="4323738" cy="2882416"/>
              <a:chOff x="323528" y="3284984"/>
              <a:chExt cx="4323738" cy="2882416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23528" y="3284984"/>
                <a:ext cx="4323738" cy="2882416"/>
                <a:chOff x="104246" y="2492896"/>
                <a:chExt cx="5063038" cy="3746512"/>
              </a:xfrm>
            </p:grpSpPr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560" y="2492896"/>
                  <a:ext cx="1423773" cy="3403612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246" y="5896508"/>
                  <a:ext cx="2438400" cy="3429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5943" y="2763540"/>
                  <a:ext cx="1427828" cy="3143622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3184" y="5907162"/>
                  <a:ext cx="2324100" cy="285750"/>
                </a:xfrm>
                <a:prstGeom prst="rect">
                  <a:avLst/>
                </a:prstGeom>
              </p:spPr>
            </p:pic>
            <p:sp>
              <p:nvSpPr>
                <p:cNvPr id="36" name="오른쪽 화살표 35"/>
                <p:cNvSpPr/>
                <p:nvPr/>
              </p:nvSpPr>
              <p:spPr bwMode="auto">
                <a:xfrm>
                  <a:off x="2338731" y="4096604"/>
                  <a:ext cx="663320" cy="477493"/>
                </a:xfrm>
                <a:prstGeom prst="rightArrow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600" dirty="0" smtClean="0">
                      <a:solidFill>
                        <a:schemeClr val="accent3">
                          <a:lumMod val="95000"/>
                        </a:schemeClr>
                      </a:solidFill>
                      <a:latin typeface="+mj-lt"/>
                      <a:ea typeface="굴림" pitchFamily="50" charset="-127"/>
                    </a:rPr>
                    <a:t>C</a:t>
                  </a:r>
                  <a:endParaRPr lang="ko-KR" altLang="en-US" sz="1600" dirty="0">
                    <a:solidFill>
                      <a:schemeClr val="accent3">
                        <a:lumMod val="95000"/>
                      </a:schemeClr>
                    </a:solidFill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 bwMode="auto">
              <a:xfrm>
                <a:off x="1786733" y="5920033"/>
                <a:ext cx="555273" cy="238637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 bwMode="auto">
              <a:xfrm>
                <a:off x="3965559" y="5860040"/>
                <a:ext cx="555273" cy="238637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41" name="타원형 설명선 40"/>
            <p:cNvSpPr/>
            <p:nvPr/>
          </p:nvSpPr>
          <p:spPr bwMode="auto">
            <a:xfrm>
              <a:off x="4922470" y="5399530"/>
              <a:ext cx="1860203" cy="504056"/>
            </a:xfrm>
            <a:prstGeom prst="wedgeEllipseCallout">
              <a:avLst>
                <a:gd name="adj1" fmla="val -78519"/>
                <a:gd name="adj2" fmla="val 76193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정확하게</a:t>
              </a: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 </a:t>
              </a: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하려면 </a:t>
              </a: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0.0 </a:t>
              </a: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입력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716524" y="3250296"/>
            <a:ext cx="3028950" cy="979574"/>
            <a:chOff x="5716524" y="3250296"/>
            <a:chExt cx="3028950" cy="979574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16524" y="3563120"/>
              <a:ext cx="3028950" cy="666750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 bwMode="auto">
            <a:xfrm>
              <a:off x="5796723" y="3250296"/>
              <a:ext cx="464707" cy="258501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D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7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err="1" smtClean="0">
                <a:latin typeface="+mn-ea"/>
              </a:rPr>
              <a:t>키프레임</a:t>
            </a:r>
            <a:r>
              <a:rPr lang="ko-KR" altLang="en-US" sz="2000" kern="0" dirty="0" smtClean="0">
                <a:latin typeface="+mn-ea"/>
              </a:rPr>
              <a:t> 복제하기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바닥에 닿은 이후 또 </a:t>
            </a:r>
            <a:r>
              <a:rPr lang="en-US" altLang="ko-KR" sz="1600" kern="0" dirty="0" smtClean="0">
                <a:latin typeface="+mn-ea"/>
              </a:rPr>
              <a:t>10 </a:t>
            </a:r>
            <a:r>
              <a:rPr lang="ko-KR" altLang="en-US" sz="1600" kern="0" dirty="0" smtClean="0">
                <a:latin typeface="+mn-ea"/>
              </a:rPr>
              <a:t>프레임이 경과하면 원래 위치로 이동시키려면</a:t>
            </a:r>
            <a:r>
              <a:rPr lang="en-US" altLang="ko-KR" sz="1600" kern="0" dirty="0" smtClean="0">
                <a:latin typeface="+mn-ea"/>
              </a:rPr>
              <a:t>?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다시 공을 이동시킬 수도 있지만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i="1" kern="0" dirty="0" err="1" smtClean="0">
                <a:latin typeface="+mn-ea"/>
              </a:rPr>
              <a:t>키프레임</a:t>
            </a:r>
            <a:r>
              <a:rPr lang="ko-KR" altLang="en-US" sz="1600" i="1" kern="0" dirty="0" smtClean="0">
                <a:latin typeface="+mn-ea"/>
              </a:rPr>
              <a:t> 복제</a:t>
            </a:r>
            <a:r>
              <a:rPr lang="ko-KR" altLang="en-US" sz="1600" kern="0" dirty="0" smtClean="0">
                <a:latin typeface="+mn-ea"/>
              </a:rPr>
              <a:t>로 해결 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번 </a:t>
            </a:r>
            <a:r>
              <a:rPr lang="en-US" altLang="ko-KR" sz="1600" kern="0" dirty="0" smtClean="0">
                <a:latin typeface="+mn-ea"/>
              </a:rPr>
              <a:t>-&gt; </a:t>
            </a: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20</a:t>
            </a:r>
            <a:r>
              <a:rPr lang="ko-KR" altLang="en-US" sz="1600" kern="0" dirty="0" smtClean="0">
                <a:latin typeface="+mn-ea"/>
              </a:rPr>
              <a:t>번으로 복제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번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클릭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흰색으로 변경</a:t>
            </a:r>
            <a:r>
              <a:rPr lang="en-US" altLang="ko-KR" sz="1600" kern="0" dirty="0" smtClean="0">
                <a:latin typeface="+mn-ea"/>
              </a:rPr>
              <a:t>) &gt; SHIFT </a:t>
            </a:r>
            <a:r>
              <a:rPr lang="ko-KR" altLang="en-US" sz="1600" kern="0" dirty="0" smtClean="0">
                <a:latin typeface="+mn-ea"/>
              </a:rPr>
              <a:t>키를 누른 상태로 </a:t>
            </a:r>
            <a:r>
              <a:rPr lang="en-US" altLang="ko-KR" sz="1600" kern="0" dirty="0" smtClean="0">
                <a:latin typeface="+mn-ea"/>
              </a:rPr>
              <a:t>20</a:t>
            </a:r>
            <a:r>
              <a:rPr lang="ko-KR" altLang="en-US" sz="1600" kern="0" dirty="0" smtClean="0">
                <a:latin typeface="+mn-ea"/>
              </a:rPr>
              <a:t>번으로 끌어서 이동 </a:t>
            </a:r>
            <a:r>
              <a:rPr lang="en-US" altLang="ko-KR" sz="1600" kern="0" dirty="0" smtClean="0">
                <a:latin typeface="+mn-ea"/>
              </a:rPr>
              <a:t>(A)</a:t>
            </a:r>
            <a:endParaRPr lang="en-US" altLang="ko-KR" sz="20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좌우로 이동시켜서 다시 위로 올라가는지 확인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즉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중간에 </a:t>
            </a:r>
            <a:r>
              <a:rPr lang="en-US" altLang="ko-KR" sz="1600" kern="0" dirty="0" smtClean="0">
                <a:latin typeface="+mn-ea"/>
              </a:rPr>
              <a:t>10 </a:t>
            </a:r>
            <a:r>
              <a:rPr lang="ko-KR" altLang="en-US" sz="1600" kern="0" dirty="0" smtClean="0">
                <a:latin typeface="+mn-ea"/>
              </a:rPr>
              <a:t>장 정도의 프레임들이 자동으로 생성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Auto Key </a:t>
            </a:r>
            <a:r>
              <a:rPr lang="ko-KR" altLang="en-US" sz="1600" kern="0" dirty="0" smtClean="0">
                <a:latin typeface="+mn-ea"/>
              </a:rPr>
              <a:t>단추를 다시 눌러서 기록 모드 해제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>
                <a:latin typeface="+mn-ea"/>
              </a:rPr>
              <a:t>키 프레임 내용 간단하게 확인하기</a:t>
            </a:r>
            <a:endParaRPr lang="en-US" altLang="ko-KR" sz="20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키 프레임을 마우스 오른쪽 단추로 </a:t>
            </a:r>
            <a:r>
              <a:rPr lang="ko-KR" altLang="en-US" sz="1600" kern="0" dirty="0" smtClean="0">
                <a:latin typeface="+mn-ea"/>
              </a:rPr>
              <a:t>클릭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키 프레임이 가지고 있는 정보 확인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제거 가능</a:t>
            </a: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504" y="3573016"/>
            <a:ext cx="8250440" cy="628650"/>
            <a:chOff x="251520" y="3129358"/>
            <a:chExt cx="8250440" cy="6286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3129358"/>
              <a:ext cx="4010025" cy="6286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9560" y="3129358"/>
              <a:ext cx="3962400" cy="590550"/>
            </a:xfrm>
            <a:prstGeom prst="rect">
              <a:avLst/>
            </a:prstGeom>
          </p:spPr>
        </p:pic>
        <p:sp>
          <p:nvSpPr>
            <p:cNvPr id="27" name="오른쪽 화살표 26"/>
            <p:cNvSpPr/>
            <p:nvPr/>
          </p:nvSpPr>
          <p:spPr bwMode="auto">
            <a:xfrm>
              <a:off x="4079113" y="3217743"/>
              <a:ext cx="663320" cy="4774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60032" y="4529810"/>
            <a:ext cx="4263493" cy="2328190"/>
            <a:chOff x="4860032" y="4529810"/>
            <a:chExt cx="4263493" cy="2328190"/>
          </a:xfrm>
        </p:grpSpPr>
        <p:grpSp>
          <p:nvGrpSpPr>
            <p:cNvPr id="8" name="그룹 7"/>
            <p:cNvGrpSpPr/>
            <p:nvPr/>
          </p:nvGrpSpPr>
          <p:grpSpPr>
            <a:xfrm>
              <a:off x="4860032" y="4529810"/>
              <a:ext cx="2434469" cy="2328190"/>
              <a:chOff x="5347758" y="4529810"/>
              <a:chExt cx="2434469" cy="232819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0112" y="4529810"/>
                <a:ext cx="2202115" cy="2328190"/>
              </a:xfrm>
              <a:prstGeom prst="rect">
                <a:avLst/>
              </a:prstGeom>
            </p:spPr>
          </p:pic>
          <p:sp>
            <p:nvSpPr>
              <p:cNvPr id="30" name="직사각형 29"/>
              <p:cNvSpPr/>
              <p:nvPr/>
            </p:nvSpPr>
            <p:spPr bwMode="auto">
              <a:xfrm>
                <a:off x="5347758" y="4529810"/>
                <a:ext cx="464707" cy="258501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 smtClean="0">
                    <a:solidFill>
                      <a:schemeClr val="accent3">
                        <a:lumMod val="95000"/>
                      </a:schemeClr>
                    </a:solidFill>
                    <a:latin typeface="+mj-lt"/>
                    <a:ea typeface="굴림" pitchFamily="50" charset="-127"/>
                  </a:rPr>
                  <a:t>B</a:t>
                </a:r>
                <a:endParaRPr lang="ko-KR" altLang="en-US" sz="1600" dirty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9303" y="4589353"/>
              <a:ext cx="1574222" cy="1591617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 bwMode="auto">
            <a:xfrm flipV="1">
              <a:off x="6444208" y="4659060"/>
              <a:ext cx="1368152" cy="426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143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Track View - Curve Editor?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현재는 공이 한 번 바닥에 닿았다가 튀어 오르는 상태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계속 반복되도록 하려면</a:t>
            </a:r>
            <a:r>
              <a:rPr lang="en-US" altLang="ko-KR" sz="1600" kern="0" dirty="0" smtClean="0">
                <a:latin typeface="+mn-ea"/>
              </a:rPr>
              <a:t>? 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키 프레임 복제 </a:t>
            </a:r>
            <a:r>
              <a:rPr lang="en-US" altLang="ko-KR" sz="1200" kern="0" dirty="0" smtClean="0">
                <a:latin typeface="+mn-ea"/>
              </a:rPr>
              <a:t>(SHIFT+</a:t>
            </a:r>
            <a:r>
              <a:rPr lang="ko-KR" altLang="en-US" sz="1200" kern="0" dirty="0" smtClean="0">
                <a:latin typeface="+mn-ea"/>
              </a:rPr>
              <a:t>이동</a:t>
            </a:r>
            <a:r>
              <a:rPr lang="en-US" altLang="ko-KR" sz="1200" kern="0" dirty="0" smtClean="0">
                <a:latin typeface="+mn-ea"/>
              </a:rPr>
              <a:t>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하지만 이렇게 수작업으로 일일이 하려면 상당히 번거로움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반복 적용 시 더 좋은 방법은 </a:t>
            </a:r>
            <a:r>
              <a:rPr lang="en-US" altLang="ko-KR" sz="1600" kern="0" dirty="0" smtClean="0">
                <a:latin typeface="+mn-ea"/>
              </a:rPr>
              <a:t>animation cycle </a:t>
            </a:r>
            <a:r>
              <a:rPr lang="ko-KR" altLang="en-US" sz="1600" kern="0" dirty="0" smtClean="0">
                <a:latin typeface="+mn-ea"/>
              </a:rPr>
              <a:t>적용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 기능을 적용하려면 애니메이션 시퀀스의 끝부분과 시작 부분이 같아야 자연스럽게 이어짐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이런 작업을 편리하고 정확하게 수행하기 위해서는 </a:t>
            </a:r>
            <a:r>
              <a:rPr lang="en-US" altLang="ko-KR" sz="1600" kern="0" dirty="0" smtClean="0">
                <a:latin typeface="+mn-ea"/>
              </a:rPr>
              <a:t>Track View - Curve Editor </a:t>
            </a:r>
            <a:r>
              <a:rPr lang="ko-KR" altLang="en-US" sz="1600" kern="0" dirty="0" smtClean="0">
                <a:latin typeface="+mn-ea"/>
              </a:rPr>
              <a:t>필수</a:t>
            </a: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>
                <a:latin typeface="+mn-ea"/>
              </a:rPr>
              <a:t>Track </a:t>
            </a:r>
            <a:r>
              <a:rPr lang="en-US" altLang="ko-KR" sz="2000" kern="0" dirty="0" smtClean="0">
                <a:latin typeface="+mn-ea"/>
              </a:rPr>
              <a:t>View </a:t>
            </a:r>
            <a:r>
              <a:rPr lang="ko-KR" altLang="en-US" sz="2000" kern="0" dirty="0" smtClean="0">
                <a:latin typeface="+mn-ea"/>
              </a:rPr>
              <a:t>열기</a:t>
            </a:r>
            <a:r>
              <a:rPr lang="en-US" altLang="ko-KR" sz="2000" kern="0" dirty="0" smtClean="0">
                <a:latin typeface="+mn-ea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공이 선택된 상태에서 </a:t>
            </a:r>
            <a:r>
              <a:rPr lang="en-US" altLang="ko-KR" sz="1600" kern="0" dirty="0" smtClean="0">
                <a:latin typeface="+mn-ea"/>
              </a:rPr>
              <a:t>Graph Editors &gt; Track View – Curve Editor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지금까지 적용된 애니메이션 상태를 그래프로 볼 수 있음</a:t>
            </a:r>
            <a:r>
              <a:rPr lang="en-US" altLang="ko-KR" sz="1600" kern="0" dirty="0" smtClean="0">
                <a:latin typeface="+mn-ea"/>
              </a:rPr>
              <a:t>.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상태에서 </a:t>
            </a:r>
            <a:r>
              <a:rPr lang="en-US" altLang="ko-KR" sz="1600" kern="0" dirty="0" smtClean="0">
                <a:latin typeface="+mn-ea"/>
              </a:rPr>
              <a:t>MAX</a:t>
            </a:r>
            <a:r>
              <a:rPr lang="ko-KR" altLang="en-US" sz="1600" kern="0" dirty="0" smtClean="0">
                <a:latin typeface="+mn-ea"/>
              </a:rPr>
              <a:t>에서 애니메이션 </a:t>
            </a: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단추를 눌러서 </a:t>
            </a:r>
            <a:r>
              <a:rPr lang="en-US" altLang="ko-KR" sz="1600" kern="0" dirty="0">
                <a:latin typeface="+mn-ea"/>
              </a:rPr>
              <a:t>Track </a:t>
            </a:r>
            <a:r>
              <a:rPr lang="en-US" altLang="ko-KR" sz="1600" kern="0" dirty="0" smtClean="0">
                <a:latin typeface="+mn-ea"/>
              </a:rPr>
              <a:t>View</a:t>
            </a:r>
            <a:r>
              <a:rPr lang="ko-KR" altLang="en-US" sz="1600" kern="0" dirty="0" smtClean="0">
                <a:latin typeface="+mn-ea"/>
              </a:rPr>
              <a:t>의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변화 확인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54214"/>
            <a:ext cx="2457450" cy="695325"/>
          </a:xfrm>
          <a:prstGeom prst="rect">
            <a:avLst/>
          </a:prstGeom>
        </p:spPr>
      </p:pic>
      <p:sp>
        <p:nvSpPr>
          <p:cNvPr id="15" name="타원형 설명선 14"/>
          <p:cNvSpPr/>
          <p:nvPr/>
        </p:nvSpPr>
        <p:spPr bwMode="auto">
          <a:xfrm>
            <a:off x="7020272" y="692696"/>
            <a:ext cx="2123728" cy="837983"/>
          </a:xfrm>
          <a:prstGeom prst="wedgeEllipseCallout">
            <a:avLst>
              <a:gd name="adj1" fmla="val -72217"/>
              <a:gd name="adj2" fmla="val -1994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Track View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Curve Editor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Dope Sheet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두 가지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..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34" y="4523769"/>
            <a:ext cx="4859685" cy="23342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4725144"/>
            <a:ext cx="742950" cy="238125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endCxn id="13" idx="0"/>
          </p:cNvCxnSpPr>
          <p:nvPr/>
        </p:nvCxnSpPr>
        <p:spPr bwMode="auto">
          <a:xfrm flipH="1">
            <a:off x="2567211" y="4365104"/>
            <a:ext cx="1438023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3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>
                <a:latin typeface="+mn-ea"/>
              </a:rPr>
              <a:t>Track View - Curve </a:t>
            </a:r>
            <a:r>
              <a:rPr lang="en-US" altLang="ko-KR" sz="2000" kern="0" dirty="0" smtClean="0">
                <a:latin typeface="+mn-ea"/>
              </a:rPr>
              <a:t>Editor </a:t>
            </a:r>
            <a:r>
              <a:rPr lang="ko-KR" altLang="en-US" sz="2000" kern="0" dirty="0" smtClean="0">
                <a:latin typeface="+mn-ea"/>
              </a:rPr>
              <a:t>살펴 보기 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왼쪽 창에서 </a:t>
            </a:r>
            <a:r>
              <a:rPr lang="en-US" altLang="ko-KR" sz="1600" kern="0" dirty="0" smtClean="0">
                <a:latin typeface="+mn-ea"/>
              </a:rPr>
              <a:t>X Position, Y Position, Z Position</a:t>
            </a:r>
            <a:r>
              <a:rPr lang="ko-KR" altLang="en-US" sz="1600" kern="0" dirty="0" smtClean="0">
                <a:latin typeface="+mn-ea"/>
              </a:rPr>
              <a:t>을 차례로 클릭해 보면 각 축에서의 위치 변화가 그래프로 표시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현재 </a:t>
            </a:r>
            <a:r>
              <a:rPr lang="en-US" altLang="ko-KR" sz="1600" kern="0" dirty="0" smtClean="0">
                <a:latin typeface="+mn-ea"/>
              </a:rPr>
              <a:t>X Rotation, Y </a:t>
            </a:r>
            <a:r>
              <a:rPr lang="en-US" altLang="ko-KR" sz="1600" kern="0" dirty="0">
                <a:latin typeface="+mn-ea"/>
              </a:rPr>
              <a:t>Rotation, </a:t>
            </a:r>
            <a:r>
              <a:rPr lang="en-US" altLang="ko-KR" sz="1600" kern="0" dirty="0" smtClean="0">
                <a:latin typeface="+mn-ea"/>
              </a:rPr>
              <a:t>Z </a:t>
            </a:r>
            <a:r>
              <a:rPr lang="en-US" altLang="ko-KR" sz="1600" kern="0" dirty="0">
                <a:latin typeface="+mn-ea"/>
              </a:rPr>
              <a:t>Rotation, </a:t>
            </a:r>
            <a:r>
              <a:rPr lang="en-US" altLang="ko-KR" sz="1600" kern="0" dirty="0" smtClean="0">
                <a:latin typeface="+mn-ea"/>
              </a:rPr>
              <a:t>Scale</a:t>
            </a:r>
            <a:r>
              <a:rPr lang="ko-KR" altLang="en-US" sz="1600" kern="0" dirty="0" smtClean="0">
                <a:latin typeface="+mn-ea"/>
              </a:rPr>
              <a:t>은 변경되지 않은 상태</a:t>
            </a:r>
            <a:r>
              <a:rPr lang="en-US" altLang="ko-KR" sz="1600" kern="0" dirty="0" smtClean="0">
                <a:latin typeface="+mn-ea"/>
              </a:rPr>
              <a:t>… (</a:t>
            </a:r>
            <a:r>
              <a:rPr lang="ko-KR" altLang="en-US" sz="1600" kern="0" dirty="0" smtClean="0">
                <a:latin typeface="+mn-ea"/>
              </a:rPr>
              <a:t>클릭해서 확인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24" y="2683650"/>
            <a:ext cx="3903547" cy="2071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669841"/>
            <a:ext cx="3903547" cy="2082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522" y="4742792"/>
            <a:ext cx="3948300" cy="20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>
                <a:latin typeface="+mn-ea"/>
              </a:rPr>
              <a:t>Track View - Curve </a:t>
            </a:r>
            <a:r>
              <a:rPr lang="en-US" altLang="ko-KR" sz="2000" kern="0" dirty="0" smtClean="0">
                <a:latin typeface="+mn-ea"/>
              </a:rPr>
              <a:t>Editor</a:t>
            </a:r>
            <a:r>
              <a:rPr lang="ko-KR" altLang="en-US" sz="2000" kern="0" dirty="0" smtClean="0">
                <a:latin typeface="+mn-ea"/>
              </a:rPr>
              <a:t>로 반복 적용 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왼쪽 창에서 </a:t>
            </a:r>
            <a:r>
              <a:rPr lang="en-US" altLang="ko-KR" sz="1600" kern="0" dirty="0" smtClean="0">
                <a:latin typeface="+mn-ea"/>
              </a:rPr>
              <a:t>X Position, Y Position, Z Position</a:t>
            </a:r>
            <a:r>
              <a:rPr lang="ko-KR" altLang="en-US" sz="1600" kern="0" dirty="0" smtClean="0">
                <a:latin typeface="+mn-ea"/>
              </a:rPr>
              <a:t>을 모두 선택한 상태 </a:t>
            </a:r>
            <a:r>
              <a:rPr lang="en-US" altLang="ko-KR" sz="1600" kern="0" dirty="0" smtClean="0">
                <a:latin typeface="+mn-ea"/>
              </a:rPr>
              <a:t>(A)</a:t>
            </a:r>
            <a:r>
              <a:rPr lang="ko-KR" altLang="en-US" sz="1600" kern="0" dirty="0" smtClean="0">
                <a:latin typeface="+mn-ea"/>
              </a:rPr>
              <a:t>에서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Controller &gt; Out-of-Range Types…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err="1" smtClean="0">
                <a:latin typeface="+mn-ea"/>
              </a:rPr>
              <a:t>Param</a:t>
            </a:r>
            <a:r>
              <a:rPr lang="en-US" altLang="ko-KR" sz="1600" kern="0" dirty="0" smtClean="0">
                <a:latin typeface="+mn-ea"/>
              </a:rPr>
              <a:t> Curve Out-of-Range Types </a:t>
            </a:r>
            <a:r>
              <a:rPr lang="ko-KR" altLang="en-US" sz="1600" kern="0" dirty="0" smtClean="0">
                <a:latin typeface="+mn-ea"/>
              </a:rPr>
              <a:t>창에서 </a:t>
            </a:r>
            <a:r>
              <a:rPr lang="en-US" altLang="ko-KR" sz="1600" kern="0" dirty="0" smtClean="0">
                <a:latin typeface="+mn-ea"/>
              </a:rPr>
              <a:t>Loop </a:t>
            </a:r>
            <a:r>
              <a:rPr lang="ko-KR" altLang="en-US" sz="1600" kern="0" dirty="0" smtClean="0">
                <a:latin typeface="+mn-ea"/>
              </a:rPr>
              <a:t>선택 </a:t>
            </a:r>
            <a:r>
              <a:rPr lang="en-US" altLang="ko-KR" sz="1600" kern="0" dirty="0" smtClean="0">
                <a:latin typeface="+mn-ea"/>
              </a:rPr>
              <a:t>&gt; OK </a:t>
            </a:r>
            <a:r>
              <a:rPr lang="ko-KR" altLang="en-US" sz="1600" kern="0" dirty="0" smtClean="0">
                <a:latin typeface="+mn-ea"/>
              </a:rPr>
              <a:t>클릭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en-US" altLang="ko-KR" sz="1600" kern="0" dirty="0">
                <a:latin typeface="+mn-ea"/>
              </a:rPr>
              <a:t>(C) 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해서 애니메이션 시퀀스 확인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처음과 끝이 자연스럽게 연결</a:t>
            </a:r>
            <a:r>
              <a:rPr lang="en-US" altLang="ko-KR" sz="1200" kern="0" dirty="0" smtClean="0">
                <a:latin typeface="+mn-ea"/>
              </a:rPr>
              <a:t>…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9512" y="3777857"/>
            <a:ext cx="1872208" cy="2926091"/>
            <a:chOff x="683568" y="3064774"/>
            <a:chExt cx="2228850" cy="33623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3064774"/>
              <a:ext cx="2228850" cy="336232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 bwMode="auto">
            <a:xfrm>
              <a:off x="827584" y="4745936"/>
              <a:ext cx="464707" cy="258501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58966" y="3218059"/>
            <a:ext cx="3024361" cy="1848221"/>
            <a:chOff x="5584604" y="3537228"/>
            <a:chExt cx="3024361" cy="184822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4604" y="3537228"/>
              <a:ext cx="3024361" cy="1848221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 bwMode="auto">
            <a:xfrm>
              <a:off x="6910377" y="3835367"/>
              <a:ext cx="803408" cy="701464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21" name="오른쪽 화살표 20"/>
          <p:cNvSpPr/>
          <p:nvPr/>
        </p:nvSpPr>
        <p:spPr bwMode="auto">
          <a:xfrm>
            <a:off x="4776693" y="4130799"/>
            <a:ext cx="663320" cy="477493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C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819" y="5465865"/>
            <a:ext cx="3961865" cy="123808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483768" y="3391909"/>
            <a:ext cx="3204869" cy="3438525"/>
            <a:chOff x="2483768" y="3391909"/>
            <a:chExt cx="3204869" cy="34385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83768" y="3391909"/>
              <a:ext cx="2343150" cy="3438525"/>
            </a:xfrm>
            <a:prstGeom prst="rect">
              <a:avLst/>
            </a:prstGeom>
          </p:spPr>
        </p:pic>
        <p:sp>
          <p:nvSpPr>
            <p:cNvPr id="23" name="타원형 설명선 22"/>
            <p:cNvSpPr/>
            <p:nvPr/>
          </p:nvSpPr>
          <p:spPr bwMode="auto">
            <a:xfrm>
              <a:off x="4252644" y="5489495"/>
              <a:ext cx="1435993" cy="1042121"/>
            </a:xfrm>
            <a:prstGeom prst="wedgeEllipseCallout">
              <a:avLst>
                <a:gd name="adj1" fmla="val -69977"/>
                <a:gd name="adj2" fmla="val 6019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반복 </a:t>
              </a: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loop </a:t>
              </a: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등과 같이 범위를 벗어나는 유형에 적용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25" name="오른쪽 화살표 24"/>
          <p:cNvSpPr/>
          <p:nvPr/>
        </p:nvSpPr>
        <p:spPr bwMode="auto">
          <a:xfrm rot="5400000">
            <a:off x="6392180" y="5002156"/>
            <a:ext cx="663320" cy="477493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D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 bwMode="auto">
          <a:xfrm>
            <a:off x="1931148" y="5240902"/>
            <a:ext cx="663320" cy="477493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3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Bouncing Ball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애니메이션 곡선 해석하기 </a:t>
            </a:r>
            <a:r>
              <a:rPr lang="en-US" altLang="ko-KR" sz="2000" kern="0" dirty="0" smtClean="0">
                <a:latin typeface="+mn-ea"/>
              </a:rPr>
              <a:t>1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는 그래프 형식으로 애니메이션 제어 가능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확인한 것처럼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곡선은 위치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회전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배율 </a:t>
            </a:r>
            <a:r>
              <a:rPr lang="en-US" altLang="ko-KR" sz="1600" kern="0" dirty="0" smtClean="0">
                <a:latin typeface="+mn-ea"/>
              </a:rPr>
              <a:t>(Y</a:t>
            </a:r>
            <a:r>
              <a:rPr lang="ko-KR" altLang="en-US" sz="1600" kern="0" dirty="0" smtClean="0">
                <a:latin typeface="+mn-ea"/>
              </a:rPr>
              <a:t>축</a:t>
            </a:r>
            <a:r>
              <a:rPr lang="en-US" altLang="ko-KR" sz="1600" kern="0" dirty="0" smtClean="0">
                <a:latin typeface="+mn-ea"/>
              </a:rPr>
              <a:t>)</a:t>
            </a:r>
            <a:r>
              <a:rPr lang="ko-KR" altLang="en-US" sz="1600" kern="0" dirty="0" smtClean="0">
                <a:latin typeface="+mn-ea"/>
              </a:rPr>
              <a:t>이 </a:t>
            </a:r>
            <a:r>
              <a:rPr lang="ko-KR" altLang="en-US" sz="1600" kern="0" dirty="0" err="1" smtClean="0">
                <a:latin typeface="+mn-ea"/>
              </a:rPr>
              <a:t>프레임별</a:t>
            </a:r>
            <a:r>
              <a:rPr lang="en-US" altLang="ko-KR" sz="1600" kern="0" dirty="0" smtClean="0">
                <a:latin typeface="+mn-ea"/>
              </a:rPr>
              <a:t>(X</a:t>
            </a:r>
            <a:r>
              <a:rPr lang="ko-KR" altLang="en-US" sz="1600" kern="0" dirty="0" smtClean="0">
                <a:latin typeface="+mn-ea"/>
              </a:rPr>
              <a:t>축</a:t>
            </a:r>
            <a:r>
              <a:rPr lang="en-US" altLang="ko-KR" sz="1600" kern="0" dirty="0" smtClean="0">
                <a:latin typeface="+mn-ea"/>
              </a:rPr>
              <a:t>)</a:t>
            </a:r>
            <a:r>
              <a:rPr lang="ko-KR" altLang="en-US" sz="1600" kern="0" dirty="0" smtClean="0">
                <a:latin typeface="+mn-ea"/>
              </a:rPr>
              <a:t>로 어떻게 변하는지 표현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곡선만으로 물체의 방향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속도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가속도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시간 경과에서의 변화 파악 가능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90294" y="2996952"/>
            <a:ext cx="6704359" cy="1944216"/>
            <a:chOff x="531937" y="2564904"/>
            <a:chExt cx="6985066" cy="21336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778" y="2564904"/>
              <a:ext cx="6372225" cy="21336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937" y="2636912"/>
              <a:ext cx="828675" cy="180975"/>
            </a:xfrm>
            <a:prstGeom prst="rect">
              <a:avLst/>
            </a:prstGeom>
          </p:spPr>
        </p:pic>
      </p:grpSp>
      <p:sp>
        <p:nvSpPr>
          <p:cNvPr id="27" name="타원형 설명선 26"/>
          <p:cNvSpPr/>
          <p:nvPr/>
        </p:nvSpPr>
        <p:spPr bwMode="auto">
          <a:xfrm>
            <a:off x="660510" y="5144791"/>
            <a:ext cx="2543338" cy="1042121"/>
          </a:xfrm>
          <a:prstGeom prst="wedgeEllipseCallout">
            <a:avLst>
              <a:gd name="adj1" fmla="val -2085"/>
              <a:gd name="adj2" fmla="val -8716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처음에는 바닥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(Z=0)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출발</a:t>
            </a:r>
            <a:endParaRPr lang="en-US" altLang="ko-KR" sz="105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처음 속도는 비교적 높음</a:t>
            </a:r>
          </a:p>
        </p:txBody>
      </p:sp>
      <p:sp>
        <p:nvSpPr>
          <p:cNvPr id="28" name="타원형 설명선 27"/>
          <p:cNvSpPr/>
          <p:nvPr/>
        </p:nvSpPr>
        <p:spPr bwMode="auto">
          <a:xfrm>
            <a:off x="5830387" y="5109622"/>
            <a:ext cx="2543338" cy="1042121"/>
          </a:xfrm>
          <a:prstGeom prst="wedgeEllipseCallout">
            <a:avLst>
              <a:gd name="adj1" fmla="val -2085"/>
              <a:gd name="adj2" fmla="val -8716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마지막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(100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프레임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는 </a:t>
            </a: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Z =</a:t>
            </a:r>
            <a:r>
              <a:rPr kumimoji="0" lang="en-US" altLang="ko-KR" sz="1050" b="1" i="0" u="none" strike="noStrike" normalizeH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21</a:t>
            </a:r>
            <a:r>
              <a:rPr kumimoji="0" lang="ko-KR" altLang="en-US" sz="1050" b="1" i="0" u="none" strike="noStrike" normalizeH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까지 도달</a:t>
            </a:r>
            <a:endParaRPr kumimoji="0" lang="en-US" altLang="ko-KR" sz="1050" b="1" i="0" u="none" strike="noStrike" normalizeH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속도가 서서히 </a:t>
            </a:r>
            <a:r>
              <a:rPr lang="en-US" altLang="ko-KR" sz="1050" b="1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1050" b="1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lang="ko-KR" altLang="en-US" sz="1050" b="1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줄어 들다가 </a:t>
            </a:r>
            <a:r>
              <a:rPr lang="en-US" altLang="ko-KR" sz="1050" b="1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</a:t>
            </a:r>
            <a:r>
              <a:rPr lang="ko-KR" altLang="en-US" sz="1050" b="1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이 됨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9" name="타원형 설명선 28"/>
          <p:cNvSpPr/>
          <p:nvPr/>
        </p:nvSpPr>
        <p:spPr bwMode="auto">
          <a:xfrm>
            <a:off x="3245448" y="5078389"/>
            <a:ext cx="2543338" cy="582860"/>
          </a:xfrm>
          <a:prstGeom prst="wedgeEllipseCallout">
            <a:avLst>
              <a:gd name="adj1" fmla="val -2085"/>
              <a:gd name="adj2" fmla="val -28045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속도는 접선의 기울기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!!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 flipV="1">
            <a:off x="2520898" y="3062959"/>
            <a:ext cx="3886398" cy="10486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4419600" y="3549651"/>
            <a:ext cx="97517" cy="8336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타원형 설명선 29"/>
          <p:cNvSpPr/>
          <p:nvPr/>
        </p:nvSpPr>
        <p:spPr bwMode="auto">
          <a:xfrm>
            <a:off x="2880290" y="6136273"/>
            <a:ext cx="2543338" cy="582860"/>
          </a:xfrm>
          <a:prstGeom prst="wedgeEllipseCallout">
            <a:avLst>
              <a:gd name="adj1" fmla="val 1602"/>
              <a:gd name="adj2" fmla="val -10748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속도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</a:t>
            </a:r>
            <a:r>
              <a:rPr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거리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시간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9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1833</Words>
  <Application>Microsoft Office PowerPoint</Application>
  <PresentationFormat>화면 슬라이드 쇼(4:3)</PresentationFormat>
  <Paragraphs>607</Paragraphs>
  <Slides>37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introduction</vt:lpstr>
      <vt:lpstr>애니메이션 - Animating a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Principle of Traditional Animation – Disney –</vt:lpstr>
      <vt:lpstr>Squash and Stretch</vt:lpstr>
      <vt:lpstr>Slow In and Out</vt:lpstr>
      <vt:lpstr>Anticipation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  <vt:lpstr>실습: Bouncing Ball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Taejung Park</dc:creator>
  <cp:lastModifiedBy>DS</cp:lastModifiedBy>
  <cp:revision>1036</cp:revision>
  <cp:lastPrinted>2013-09-09T08:18:55Z</cp:lastPrinted>
  <dcterms:created xsi:type="dcterms:W3CDTF">2009-09-02T15:22:41Z</dcterms:created>
  <dcterms:modified xsi:type="dcterms:W3CDTF">2015-11-19T05:47:07Z</dcterms:modified>
</cp:coreProperties>
</file>