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342" r:id="rId3"/>
    <p:sldId id="343" r:id="rId4"/>
    <p:sldId id="344" r:id="rId5"/>
    <p:sldId id="345" r:id="rId6"/>
    <p:sldId id="347" r:id="rId7"/>
    <p:sldId id="348" r:id="rId8"/>
    <p:sldId id="349" r:id="rId9"/>
    <p:sldId id="350" r:id="rId10"/>
    <p:sldId id="351" r:id="rId11"/>
    <p:sldId id="353" r:id="rId12"/>
    <p:sldId id="352" r:id="rId13"/>
    <p:sldId id="354" r:id="rId14"/>
    <p:sldId id="356" r:id="rId15"/>
    <p:sldId id="355" r:id="rId16"/>
    <p:sldId id="358" r:id="rId17"/>
    <p:sldId id="357" r:id="rId18"/>
    <p:sldId id="359" r:id="rId19"/>
    <p:sldId id="360" r:id="rId20"/>
    <p:sldId id="361" r:id="rId21"/>
    <p:sldId id="362" r:id="rId22"/>
    <p:sldId id="363" r:id="rId23"/>
    <p:sldId id="364" r:id="rId24"/>
    <p:sldId id="365" r:id="rId2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B"/>
    <a:srgbClr val="F1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0" autoAdjust="0"/>
    <p:restoredTop sz="96582" autoAdjust="0"/>
  </p:normalViewPr>
  <p:slideViewPr>
    <p:cSldViewPr>
      <p:cViewPr varScale="1">
        <p:scale>
          <a:sx n="82" d="100"/>
          <a:sy n="82" d="100"/>
        </p:scale>
        <p:origin x="90" y="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150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51F2E1E-6C42-445F-BA9C-40D122B50336}" type="datetimeFigureOut">
              <a:rPr lang="ko-KR" altLang="en-US" smtClean="0"/>
              <a:pPr/>
              <a:t>2013-11-25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4CA8585-5289-4261-8090-8279161013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62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F5350BE-8273-47B8-AC82-9C20F07B5079}" type="datetimeFigureOut">
              <a:rPr lang="ko-KR" altLang="en-US" smtClean="0"/>
              <a:pPr/>
              <a:t>2013-11-25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18504A9-FEE8-4B2D-AABC-AA20FAE5FD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2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01814-BEA2-4BB0-A338-D1B8A54C9D54}" type="slidenum">
              <a:rPr lang="en-US" altLang="ko-KR" smtClean="0"/>
              <a:pPr/>
              <a:t>1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3971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20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26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62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786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198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763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70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042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463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06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05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585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407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870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773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49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01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66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0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66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80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46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43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bg1"/>
                </a:solidFill>
                <a:latin typeface="Arial Black" pitchFamily="34" charset="0"/>
              </a:rPr>
              <a:t>3ds</a:t>
            </a:r>
            <a:r>
              <a:rPr lang="en-US" altLang="ko-KR" sz="4400" b="1" i="1" baseline="0" dirty="0" smtClean="0">
                <a:solidFill>
                  <a:schemeClr val="bg1"/>
                </a:solidFill>
                <a:latin typeface="Arial Black" pitchFamily="34" charset="0"/>
              </a:rPr>
              <a:t> MAX</a:t>
            </a:r>
            <a:endParaRPr lang="en-US" altLang="ko-KR" sz="4400" b="1" i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7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8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9" name="Picture 72" descr="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0104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026"/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7" name="Rectangle 1029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8" name="Rectangle 1030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3082" name="Rectangle 1034"/>
          <p:cNvSpPr>
            <a:spLocks noChangeArrowheads="1"/>
          </p:cNvSpPr>
          <p:nvPr/>
        </p:nvSpPr>
        <p:spPr bwMode="white">
          <a:xfrm>
            <a:off x="7696200" y="685800"/>
            <a:ext cx="1028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altLang="ko-K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33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1" name="Rectangle 1034"/>
          <p:cNvSpPr>
            <a:spLocks noChangeArrowheads="1"/>
          </p:cNvSpPr>
          <p:nvPr userDrawn="1"/>
        </p:nvSpPr>
        <p:spPr bwMode="white">
          <a:xfrm>
            <a:off x="7600950" y="5334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3ds MAX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8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9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20" name="Picture 72" descr="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8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rgbClr val="9966FF"/>
                </a:solidFill>
              </a:rPr>
              <a:t>애니메이션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Animating a Thrown Knife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7076" y="1220950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Curve Editor</a:t>
            </a:r>
            <a:r>
              <a:rPr lang="ko-KR" altLang="en-US" sz="2000" kern="0" dirty="0" smtClean="0">
                <a:latin typeface="+mn-ea"/>
              </a:rPr>
              <a:t>에서 회전 편집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칼을 선택한 상태에서 </a:t>
            </a:r>
            <a:r>
              <a:rPr lang="en-US" altLang="ko-KR" sz="1600" kern="0" dirty="0" smtClean="0">
                <a:latin typeface="+mn-ea"/>
              </a:rPr>
              <a:t>Curve Editor </a:t>
            </a:r>
            <a:r>
              <a:rPr lang="ko-KR" altLang="en-US" sz="1600" kern="0" dirty="0" smtClean="0">
                <a:latin typeface="+mn-ea"/>
              </a:rPr>
              <a:t>열기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X Rotation/Y Rotation/Z Rotation</a:t>
            </a:r>
            <a:r>
              <a:rPr lang="ko-KR" altLang="en-US" sz="1600" kern="0" dirty="0" smtClean="0">
                <a:latin typeface="+mn-ea"/>
              </a:rPr>
              <a:t>을 모두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0</a:t>
            </a:r>
            <a:r>
              <a:rPr lang="ko-KR" altLang="en-US" sz="1600" kern="0" dirty="0" smtClean="0">
                <a:latin typeface="+mn-ea"/>
              </a:rPr>
              <a:t>에 있는 세 개의 </a:t>
            </a:r>
            <a:r>
              <a:rPr lang="ko-KR" altLang="en-US" sz="1600" kern="0" dirty="0" err="1" smtClean="0">
                <a:latin typeface="+mn-ea"/>
              </a:rPr>
              <a:t>키프레임을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사각형을 그려서</a:t>
            </a:r>
            <a:r>
              <a:rPr lang="en-US" altLang="ko-KR" sz="1600" kern="0" dirty="0" smtClean="0">
                <a:latin typeface="+mn-ea"/>
              </a:rPr>
              <a:t>) </a:t>
            </a:r>
            <a:r>
              <a:rPr lang="ko-KR" altLang="en-US" sz="1600" kern="0" dirty="0" smtClean="0">
                <a:latin typeface="+mn-ea"/>
              </a:rPr>
              <a:t>모두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좌우 이동 도구</a:t>
            </a:r>
            <a:r>
              <a:rPr lang="en-US" altLang="ko-KR" sz="1600" kern="0" dirty="0" smtClean="0">
                <a:latin typeface="+mn-ea"/>
              </a:rPr>
              <a:t>(Move Keys Horizontal)</a:t>
            </a:r>
            <a:r>
              <a:rPr lang="ko-KR" altLang="en-US" sz="1600" kern="0" dirty="0" smtClean="0">
                <a:latin typeface="+mn-ea"/>
              </a:rPr>
              <a:t>를 이용해서 이 세 개의 </a:t>
            </a:r>
            <a:r>
              <a:rPr lang="ko-KR" altLang="en-US" sz="1600" kern="0" dirty="0" err="1" smtClean="0">
                <a:latin typeface="+mn-ea"/>
              </a:rPr>
              <a:t>키프레임을</a:t>
            </a:r>
            <a:r>
              <a:rPr lang="ko-KR" altLang="en-US" sz="1600" kern="0" dirty="0" smtClean="0">
                <a:latin typeface="+mn-ea"/>
              </a:rPr>
              <a:t> 프레임 </a:t>
            </a:r>
            <a:r>
              <a:rPr lang="en-US" altLang="ko-KR" sz="1600" kern="0" dirty="0" smtClean="0">
                <a:latin typeface="+mn-ea"/>
              </a:rPr>
              <a:t>10</a:t>
            </a:r>
            <a:r>
              <a:rPr lang="ko-KR" altLang="en-US" sz="1600" kern="0" dirty="0" smtClean="0">
                <a:latin typeface="+mn-ea"/>
              </a:rPr>
              <a:t>으로 끌어서 이동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55" y="1"/>
            <a:ext cx="1616149" cy="17728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999446"/>
            <a:ext cx="5818535" cy="17046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301" y="5122694"/>
            <a:ext cx="5813898" cy="1714201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 bwMode="auto">
          <a:xfrm>
            <a:off x="4257292" y="4625339"/>
            <a:ext cx="576064" cy="5760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4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7076" y="1220950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Curve Editor</a:t>
            </a:r>
            <a:r>
              <a:rPr lang="ko-KR" altLang="en-US" sz="2000" kern="0" dirty="0" smtClean="0">
                <a:latin typeface="+mn-ea"/>
              </a:rPr>
              <a:t>에서 회전 편집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칼을 선택한 상태에서 </a:t>
            </a:r>
            <a:r>
              <a:rPr lang="en-US" altLang="ko-KR" sz="1600" kern="0" dirty="0" smtClean="0">
                <a:latin typeface="+mn-ea"/>
              </a:rPr>
              <a:t>Curve Editor </a:t>
            </a:r>
            <a:r>
              <a:rPr lang="ko-KR" altLang="en-US" sz="1600" kern="0" dirty="0" smtClean="0">
                <a:latin typeface="+mn-ea"/>
              </a:rPr>
              <a:t>열기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X Rotation/Y Rotation/Z Rotation</a:t>
            </a:r>
            <a:r>
              <a:rPr lang="ko-KR" altLang="en-US" sz="1600" kern="0" dirty="0" smtClean="0">
                <a:latin typeface="+mn-ea"/>
              </a:rPr>
              <a:t>을 모두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0</a:t>
            </a:r>
            <a:r>
              <a:rPr lang="ko-KR" altLang="en-US" sz="1600" kern="0" dirty="0" smtClean="0">
                <a:latin typeface="+mn-ea"/>
              </a:rPr>
              <a:t>에 있는 세 개의 </a:t>
            </a:r>
            <a:r>
              <a:rPr lang="ko-KR" altLang="en-US" sz="1600" kern="0" dirty="0" err="1" smtClean="0">
                <a:latin typeface="+mn-ea"/>
              </a:rPr>
              <a:t>키프레임을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사각형을 그려서</a:t>
            </a:r>
            <a:r>
              <a:rPr lang="en-US" altLang="ko-KR" sz="1600" kern="0" dirty="0" smtClean="0">
                <a:latin typeface="+mn-ea"/>
              </a:rPr>
              <a:t>) </a:t>
            </a:r>
            <a:r>
              <a:rPr lang="ko-KR" altLang="en-US" sz="1600" kern="0" dirty="0" smtClean="0">
                <a:latin typeface="+mn-ea"/>
              </a:rPr>
              <a:t>모두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좌우 이동 도구</a:t>
            </a:r>
            <a:r>
              <a:rPr lang="en-US" altLang="ko-KR" sz="1600" kern="0" dirty="0" smtClean="0">
                <a:latin typeface="+mn-ea"/>
              </a:rPr>
              <a:t>(Move Keys Horizontal)</a:t>
            </a:r>
            <a:r>
              <a:rPr lang="ko-KR" altLang="en-US" sz="1600" kern="0" dirty="0" smtClean="0">
                <a:latin typeface="+mn-ea"/>
              </a:rPr>
              <a:t>를 이용해서 이 세 개의 </a:t>
            </a:r>
            <a:r>
              <a:rPr lang="ko-KR" altLang="en-US" sz="1600" kern="0" dirty="0" err="1" smtClean="0">
                <a:latin typeface="+mn-ea"/>
              </a:rPr>
              <a:t>키프레임을</a:t>
            </a:r>
            <a:r>
              <a:rPr lang="ko-KR" altLang="en-US" sz="1600" kern="0" dirty="0" smtClean="0">
                <a:latin typeface="+mn-ea"/>
              </a:rPr>
              <a:t> 프레임 </a:t>
            </a:r>
            <a:r>
              <a:rPr lang="en-US" altLang="ko-KR" sz="1600" kern="0" dirty="0" smtClean="0">
                <a:latin typeface="+mn-ea"/>
              </a:rPr>
              <a:t>10</a:t>
            </a:r>
            <a:r>
              <a:rPr lang="ko-KR" altLang="en-US" sz="1600" kern="0" dirty="0" smtClean="0">
                <a:latin typeface="+mn-ea"/>
              </a:rPr>
              <a:t>으로 끌어서 이동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55" y="1"/>
            <a:ext cx="1616149" cy="17728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999446"/>
            <a:ext cx="5818535" cy="17046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301" y="5122694"/>
            <a:ext cx="5813898" cy="17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7076" y="1220950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N</a:t>
            </a:r>
            <a:r>
              <a:rPr lang="ko-KR" altLang="en-US" sz="1600" kern="0" dirty="0" smtClean="0">
                <a:latin typeface="+mn-ea"/>
              </a:rPr>
              <a:t>을 다시 눌러서 </a:t>
            </a:r>
            <a:r>
              <a:rPr lang="en-US" altLang="ko-KR" sz="1600" kern="0" dirty="0" smtClean="0">
                <a:latin typeface="+mn-ea"/>
              </a:rPr>
              <a:t>Auto Key </a:t>
            </a:r>
            <a:r>
              <a:rPr lang="ko-KR" altLang="en-US" sz="1600" kern="0" dirty="0" smtClean="0">
                <a:latin typeface="+mn-ea"/>
              </a:rPr>
              <a:t>해제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 </a:t>
            </a:r>
            <a:r>
              <a:rPr lang="ko-KR" altLang="en-US" sz="1600" kern="0" dirty="0" smtClean="0">
                <a:latin typeface="+mn-ea"/>
              </a:rPr>
              <a:t>해서 확인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X </a:t>
            </a:r>
            <a:r>
              <a:rPr lang="ko-KR" altLang="en-US" sz="1600" kern="0" dirty="0" smtClean="0">
                <a:latin typeface="+mn-ea"/>
              </a:rPr>
              <a:t>축 방향으로의 움직임을 살펴 보면 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처음에 속도 </a:t>
            </a:r>
            <a:r>
              <a:rPr lang="en-US" altLang="ko-KR" sz="1200" kern="0" dirty="0" smtClean="0">
                <a:latin typeface="+mn-ea"/>
              </a:rPr>
              <a:t>0</a:t>
            </a:r>
            <a:r>
              <a:rPr lang="ko-KR" altLang="en-US" sz="1200" kern="0" dirty="0" smtClean="0">
                <a:latin typeface="+mn-ea"/>
              </a:rPr>
              <a:t>에서부터 천천히 증가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표적에 맞기 전부터 천천히 속도 감소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smtClean="0">
                <a:latin typeface="+mn-ea"/>
              </a:rPr>
              <a:t>X </a:t>
            </a:r>
            <a:r>
              <a:rPr lang="ko-KR" altLang="en-US" sz="1200" kern="0" dirty="0" smtClean="0">
                <a:latin typeface="+mn-ea"/>
              </a:rPr>
              <a:t>축 방향 회전도 이런 특성 적용됨</a:t>
            </a: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3568" y="2009441"/>
            <a:ext cx="8359788" cy="2829182"/>
            <a:chOff x="755576" y="1313559"/>
            <a:chExt cx="8359788" cy="2829182"/>
          </a:xfrm>
        </p:grpSpPr>
        <p:grpSp>
          <p:nvGrpSpPr>
            <p:cNvPr id="5" name="그룹 4"/>
            <p:cNvGrpSpPr/>
            <p:nvPr/>
          </p:nvGrpSpPr>
          <p:grpSpPr>
            <a:xfrm>
              <a:off x="755576" y="1963688"/>
              <a:ext cx="7216502" cy="2179053"/>
              <a:chOff x="755576" y="1963688"/>
              <a:chExt cx="7216502" cy="2179053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576" y="2420888"/>
                <a:ext cx="7216502" cy="1721853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576" y="1963688"/>
                <a:ext cx="1047750" cy="457200"/>
              </a:xfrm>
              <a:prstGeom prst="rect">
                <a:avLst/>
              </a:prstGeom>
            </p:spPr>
          </p:pic>
        </p:grp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2267" y="1313559"/>
              <a:ext cx="3423097" cy="1046581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1503661" y="4934495"/>
            <a:ext cx="6418113" cy="1923505"/>
            <a:chOff x="1503661" y="4934495"/>
            <a:chExt cx="6418113" cy="192350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4261" y="4934495"/>
              <a:ext cx="5427513" cy="192350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03661" y="5040135"/>
              <a:ext cx="990600" cy="752475"/>
            </a:xfrm>
            <a:prstGeom prst="rect">
              <a:avLst/>
            </a:prstGeom>
          </p:spPr>
        </p:pic>
      </p:grpSp>
      <p:sp>
        <p:nvSpPr>
          <p:cNvPr id="17" name="타원형 설명선 16"/>
          <p:cNvSpPr/>
          <p:nvPr/>
        </p:nvSpPr>
        <p:spPr bwMode="auto">
          <a:xfrm>
            <a:off x="4291819" y="1225377"/>
            <a:ext cx="1894443" cy="456053"/>
          </a:xfrm>
          <a:prstGeom prst="wedgeEllipseCallout">
            <a:avLst>
              <a:gd name="adj1" fmla="val -76620"/>
              <a:gd name="adj2" fmla="val 22093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실제 일어나지 않는 운동 방식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0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108520" y="1319374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Curve Editor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X Position </a:t>
            </a:r>
            <a:r>
              <a:rPr lang="ko-KR" altLang="en-US" sz="1600" kern="0" dirty="0" smtClean="0">
                <a:latin typeface="+mn-ea"/>
              </a:rPr>
              <a:t>트랙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모든 키 프레임을 선택한 후 </a:t>
            </a:r>
            <a:r>
              <a:rPr lang="en-US" altLang="ko-KR" sz="1600" kern="0" dirty="0" smtClean="0">
                <a:latin typeface="+mn-ea"/>
              </a:rPr>
              <a:t>Linear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 </a:t>
            </a:r>
            <a:r>
              <a:rPr lang="ko-KR" altLang="en-US" sz="1600" kern="0" dirty="0" smtClean="0">
                <a:latin typeface="+mn-ea"/>
              </a:rPr>
              <a:t>해서 확인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04864"/>
            <a:ext cx="6132934" cy="18398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937" y="4596790"/>
            <a:ext cx="4968403" cy="2261210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 bwMode="auto">
          <a:xfrm>
            <a:off x="4398106" y="4050497"/>
            <a:ext cx="576064" cy="5760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74691" y="1319374"/>
            <a:ext cx="2314575" cy="561975"/>
            <a:chOff x="5274691" y="1319374"/>
            <a:chExt cx="2314575" cy="5619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691" y="1319374"/>
              <a:ext cx="2314575" cy="561975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 bwMode="auto">
            <a:xfrm>
              <a:off x="6872700" y="1364564"/>
              <a:ext cx="336991" cy="34700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2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108520" y="1319374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Curve Editor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Z Position </a:t>
            </a:r>
            <a:r>
              <a:rPr lang="ko-KR" altLang="en-US" sz="1600" kern="0" dirty="0" smtClean="0">
                <a:latin typeface="+mn-ea"/>
              </a:rPr>
              <a:t>트랙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양 </a:t>
            </a:r>
            <a:r>
              <a:rPr lang="ko-KR" altLang="en-US" sz="1600" kern="0" dirty="0" err="1" smtClean="0">
                <a:latin typeface="+mn-ea"/>
              </a:rPr>
              <a:t>끝쪽</a:t>
            </a:r>
            <a:r>
              <a:rPr lang="ko-KR" altLang="en-US" sz="1600" kern="0" dirty="0" smtClean="0">
                <a:latin typeface="+mn-ea"/>
              </a:rPr>
              <a:t> 키 프레임을 선택한 후 </a:t>
            </a:r>
            <a:r>
              <a:rPr lang="en-US" altLang="ko-KR" sz="1600" kern="0" dirty="0" smtClean="0">
                <a:latin typeface="+mn-ea"/>
              </a:rPr>
              <a:t>Fast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 </a:t>
            </a:r>
            <a:r>
              <a:rPr lang="ko-KR" altLang="en-US" sz="1600" kern="0" dirty="0" smtClean="0">
                <a:latin typeface="+mn-ea"/>
              </a:rPr>
              <a:t>해서 확인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076450"/>
            <a:ext cx="4733329" cy="2130373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 bwMode="auto">
          <a:xfrm>
            <a:off x="5020780" y="4252250"/>
            <a:ext cx="576064" cy="37951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724128" y="618945"/>
            <a:ext cx="1647825" cy="619125"/>
            <a:chOff x="5154415" y="934619"/>
            <a:chExt cx="1647825" cy="6191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4415" y="934619"/>
              <a:ext cx="1647825" cy="61912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 bwMode="auto">
            <a:xfrm>
              <a:off x="5782454" y="954256"/>
              <a:ext cx="336991" cy="34700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001" y="4631761"/>
            <a:ext cx="4680942" cy="21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108520" y="1319374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회전 편집을 위해 </a:t>
            </a:r>
            <a:r>
              <a:rPr lang="en-US" altLang="ko-KR" sz="2000" kern="0" dirty="0" smtClean="0">
                <a:latin typeface="+mn-ea"/>
              </a:rPr>
              <a:t>Curve Editor</a:t>
            </a:r>
            <a:r>
              <a:rPr lang="ko-KR" altLang="en-US" sz="2000" kern="0" dirty="0" smtClean="0">
                <a:latin typeface="+mn-ea"/>
              </a:rPr>
              <a:t>에서 </a:t>
            </a:r>
            <a:r>
              <a:rPr lang="en-US" altLang="ko-KR" sz="2000" kern="0" dirty="0" smtClean="0">
                <a:latin typeface="+mn-ea"/>
              </a:rPr>
              <a:t>X Rotation </a:t>
            </a:r>
            <a:r>
              <a:rPr lang="ko-KR" altLang="en-US" sz="2000" kern="0" dirty="0" smtClean="0">
                <a:latin typeface="+mn-ea"/>
              </a:rPr>
              <a:t>트랙 선택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약간의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드라마틱한 편집을 위해서</a:t>
            </a:r>
            <a:r>
              <a:rPr lang="en-US" altLang="ko-KR" sz="1600" kern="0" dirty="0" smtClean="0">
                <a:latin typeface="+mn-ea"/>
              </a:rPr>
              <a:t>…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현재는 회전이 너무 느리게 보임 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프레임 </a:t>
            </a:r>
            <a:r>
              <a:rPr lang="en-US" altLang="ko-KR" sz="1200" kern="0" dirty="0" smtClean="0">
                <a:latin typeface="+mn-ea"/>
              </a:rPr>
              <a:t>30</a:t>
            </a:r>
            <a:r>
              <a:rPr lang="ko-KR" altLang="en-US" sz="1200" kern="0" dirty="0" smtClean="0">
                <a:latin typeface="+mn-ea"/>
              </a:rPr>
              <a:t>의 </a:t>
            </a:r>
            <a:r>
              <a:rPr lang="ko-KR" altLang="en-US" sz="1200" kern="0" dirty="0" err="1" smtClean="0">
                <a:latin typeface="+mn-ea"/>
              </a:rPr>
              <a:t>키프레임</a:t>
            </a:r>
            <a:r>
              <a:rPr lang="ko-KR" altLang="en-US" sz="1200" kern="0" dirty="0" smtClean="0">
                <a:latin typeface="+mn-ea"/>
              </a:rPr>
              <a:t> 선택 </a:t>
            </a:r>
            <a:r>
              <a:rPr lang="en-US" altLang="ko-KR" sz="1200" kern="0" dirty="0" smtClean="0">
                <a:latin typeface="+mn-ea"/>
              </a:rPr>
              <a:t>(A)  &gt; Value</a:t>
            </a:r>
            <a:r>
              <a:rPr lang="ko-KR" altLang="en-US" sz="1200" kern="0" dirty="0" smtClean="0">
                <a:latin typeface="+mn-ea"/>
              </a:rPr>
              <a:t>에 </a:t>
            </a:r>
            <a:r>
              <a:rPr lang="en-US" altLang="ko-KR" sz="1200" kern="0" dirty="0" smtClean="0">
                <a:latin typeface="+mn-ea"/>
              </a:rPr>
              <a:t>-300 </a:t>
            </a:r>
            <a:r>
              <a:rPr lang="ko-KR" altLang="en-US" sz="1200" kern="0" dirty="0" smtClean="0">
                <a:latin typeface="+mn-ea"/>
              </a:rPr>
              <a:t>입력 </a:t>
            </a:r>
            <a:r>
              <a:rPr lang="en-US" altLang="ko-KR" sz="1200" kern="0" dirty="0" smtClean="0">
                <a:latin typeface="+mn-ea"/>
              </a:rPr>
              <a:t>(B)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err="1" smtClean="0">
                <a:latin typeface="+mn-ea"/>
              </a:rPr>
              <a:t>키프레임을</a:t>
            </a:r>
            <a:r>
              <a:rPr lang="ko-KR" altLang="en-US" sz="1200" kern="0" dirty="0" smtClean="0">
                <a:latin typeface="+mn-ea"/>
              </a:rPr>
              <a:t> 편집해서 </a:t>
            </a:r>
            <a:r>
              <a:rPr lang="en-US" altLang="ko-KR" sz="1200" kern="0" dirty="0" smtClean="0">
                <a:latin typeface="+mn-ea"/>
              </a:rPr>
              <a:t>(C) </a:t>
            </a:r>
            <a:r>
              <a:rPr lang="ko-KR" altLang="en-US" sz="1200" kern="0" dirty="0" smtClean="0">
                <a:latin typeface="+mn-ea"/>
              </a:rPr>
              <a:t>처럼 보이도록 조정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724128" y="618945"/>
            <a:ext cx="1647825" cy="619125"/>
            <a:chOff x="5154415" y="934619"/>
            <a:chExt cx="1647825" cy="6191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4415" y="934619"/>
              <a:ext cx="1647825" cy="61912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 bwMode="auto">
            <a:xfrm>
              <a:off x="5782454" y="954256"/>
              <a:ext cx="336991" cy="34700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9" y="2600452"/>
            <a:ext cx="4061494" cy="1899307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 bwMode="auto">
          <a:xfrm>
            <a:off x="3922701" y="3361302"/>
            <a:ext cx="566463" cy="45380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A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240572" y="2892852"/>
            <a:ext cx="2970120" cy="1314505"/>
            <a:chOff x="4240572" y="3188627"/>
            <a:chExt cx="2970120" cy="1314505"/>
          </a:xfrm>
        </p:grpSpPr>
        <p:grpSp>
          <p:nvGrpSpPr>
            <p:cNvPr id="26" name="그룹 25"/>
            <p:cNvGrpSpPr/>
            <p:nvPr/>
          </p:nvGrpSpPr>
          <p:grpSpPr>
            <a:xfrm>
              <a:off x="4240572" y="3188627"/>
              <a:ext cx="2970120" cy="1314505"/>
              <a:chOff x="4526812" y="3225373"/>
              <a:chExt cx="2970120" cy="1314505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6812" y="3225373"/>
                <a:ext cx="2914650" cy="409575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1332" y="4206503"/>
                <a:ext cx="2895600" cy="333375"/>
              </a:xfrm>
              <a:prstGeom prst="rect">
                <a:avLst/>
              </a:prstGeom>
            </p:spPr>
          </p:pic>
          <p:sp>
            <p:nvSpPr>
              <p:cNvPr id="25" name="오른쪽 화살표 24"/>
              <p:cNvSpPr/>
              <p:nvPr/>
            </p:nvSpPr>
            <p:spPr bwMode="auto">
              <a:xfrm rot="5400000">
                <a:off x="5700905" y="3707955"/>
                <a:ext cx="566463" cy="453804"/>
              </a:xfrm>
              <a:prstGeom prst="rightArrow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 dirty="0" smtClean="0">
                    <a:solidFill>
                      <a:schemeClr val="accent3">
                        <a:lumMod val="95000"/>
                      </a:schemeClr>
                    </a:solidFill>
                    <a:latin typeface="+mj-lt"/>
                    <a:ea typeface="굴림" pitchFamily="50" charset="-127"/>
                  </a:rPr>
                  <a:t>B</a:t>
                </a:r>
                <a:endParaRPr lang="ko-KR" altLang="en-US" sz="1600" dirty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 bwMode="auto">
            <a:xfrm>
              <a:off x="6399250" y="3231939"/>
              <a:ext cx="755972" cy="36626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6422659" y="4133496"/>
              <a:ext cx="755972" cy="36626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059832" y="5071314"/>
            <a:ext cx="6029350" cy="1720827"/>
            <a:chOff x="2760415" y="4983922"/>
            <a:chExt cx="6328767" cy="1808219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60415" y="4983922"/>
              <a:ext cx="6328767" cy="1808219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 bwMode="auto">
            <a:xfrm>
              <a:off x="7812360" y="5157192"/>
              <a:ext cx="520941" cy="288582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C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41" name="타원형 설명선 40"/>
          <p:cNvSpPr/>
          <p:nvPr/>
        </p:nvSpPr>
        <p:spPr bwMode="auto">
          <a:xfrm>
            <a:off x="163489" y="4685579"/>
            <a:ext cx="1894443" cy="389818"/>
          </a:xfrm>
          <a:prstGeom prst="wedgeEllipseCallout">
            <a:avLst>
              <a:gd name="adj1" fmla="val -37905"/>
              <a:gd name="adj2" fmla="val -4845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2.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클릭 후 접선의 핸들로 기울기 조절</a:t>
            </a:r>
            <a:endParaRPr kumimoji="0" lang="ko-KR" altLang="en-US" sz="1050" b="1" i="0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42" name="타원형 설명선 41"/>
          <p:cNvSpPr/>
          <p:nvPr/>
        </p:nvSpPr>
        <p:spPr bwMode="auto">
          <a:xfrm>
            <a:off x="4175945" y="4350764"/>
            <a:ext cx="1894443" cy="389818"/>
          </a:xfrm>
          <a:prstGeom prst="wedgeEllipseCallout">
            <a:avLst>
              <a:gd name="adj1" fmla="val -56573"/>
              <a:gd name="adj2" fmla="val -6956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1. Linear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적용</a:t>
            </a:r>
            <a:endParaRPr kumimoji="0" lang="ko-KR" altLang="en-US" sz="1050" b="1" i="0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25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4346" y="1288600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Anticipation </a:t>
            </a:r>
            <a:r>
              <a:rPr lang="ko-KR" altLang="en-US" sz="2000" kern="0" dirty="0" smtClean="0">
                <a:latin typeface="+mn-ea"/>
              </a:rPr>
              <a:t>추가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“</a:t>
            </a:r>
            <a:r>
              <a:rPr lang="ko-KR" altLang="en-US" sz="1600" kern="0" dirty="0" smtClean="0">
                <a:latin typeface="+mn-ea"/>
              </a:rPr>
              <a:t>예비 동작</a:t>
            </a:r>
            <a:r>
              <a:rPr lang="en-US" altLang="ko-KR" sz="1600" kern="0" dirty="0" smtClean="0">
                <a:latin typeface="+mn-ea"/>
              </a:rPr>
              <a:t>“ </a:t>
            </a:r>
            <a:r>
              <a:rPr lang="ko-KR" altLang="en-US" sz="1600" kern="0" dirty="0" smtClean="0">
                <a:latin typeface="+mn-ea"/>
              </a:rPr>
              <a:t>생성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Time Slider</a:t>
            </a:r>
            <a:r>
              <a:rPr lang="ko-KR" altLang="en-US" sz="1600" kern="0" dirty="0" smtClean="0">
                <a:latin typeface="+mn-ea"/>
              </a:rPr>
              <a:t>를 프레임 </a:t>
            </a:r>
            <a:r>
              <a:rPr lang="en-US" altLang="ko-KR" sz="1600" kern="0" dirty="0" smtClean="0">
                <a:latin typeface="+mn-ea"/>
              </a:rPr>
              <a:t>0</a:t>
            </a:r>
            <a:r>
              <a:rPr lang="ko-KR" altLang="en-US" sz="1600" kern="0" dirty="0" smtClean="0">
                <a:latin typeface="+mn-ea"/>
              </a:rPr>
              <a:t>으로 이동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Curve Editor</a:t>
            </a:r>
            <a:r>
              <a:rPr lang="ko-KR" altLang="en-US" sz="1600" kern="0" dirty="0">
                <a:latin typeface="+mn-ea"/>
              </a:rPr>
              <a:t>에서 </a:t>
            </a:r>
            <a:r>
              <a:rPr lang="en-US" altLang="ko-KR" sz="1600" kern="0" dirty="0">
                <a:latin typeface="+mn-ea"/>
              </a:rPr>
              <a:t>X Rotation </a:t>
            </a:r>
            <a:r>
              <a:rPr lang="ko-KR" altLang="en-US" sz="1600" kern="0" dirty="0" smtClean="0">
                <a:latin typeface="+mn-ea"/>
              </a:rPr>
              <a:t>트랙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Insert Keys </a:t>
            </a:r>
            <a:r>
              <a:rPr lang="ko-KR" altLang="en-US" sz="1600" kern="0" dirty="0" smtClean="0">
                <a:latin typeface="+mn-ea"/>
              </a:rPr>
              <a:t>아이콘 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0</a:t>
            </a:r>
            <a:r>
              <a:rPr lang="ko-KR" altLang="en-US" sz="1600" kern="0" dirty="0" smtClean="0">
                <a:latin typeface="+mn-ea"/>
              </a:rPr>
              <a:t>에서 점선 위를 클릭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Move Keys </a:t>
            </a:r>
            <a:r>
              <a:rPr lang="ko-KR" altLang="en-US" sz="1600" kern="0" dirty="0" smtClean="0">
                <a:latin typeface="+mn-ea"/>
              </a:rPr>
              <a:t>도구를 클릭한 후에 프레임 </a:t>
            </a:r>
            <a:r>
              <a:rPr lang="en-US" altLang="ko-KR" sz="1600" kern="0" dirty="0" smtClean="0">
                <a:latin typeface="+mn-ea"/>
              </a:rPr>
              <a:t>10</a:t>
            </a:r>
            <a:r>
              <a:rPr lang="ko-KR" altLang="en-US" sz="1600" kern="0" dirty="0" smtClean="0">
                <a:latin typeface="+mn-ea"/>
              </a:rPr>
              <a:t>으로 이동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>
                <a:latin typeface="+mn-ea"/>
              </a:rPr>
              <a:t>Value</a:t>
            </a:r>
            <a:r>
              <a:rPr lang="ko-KR" altLang="en-US" sz="1200" kern="0" dirty="0">
                <a:latin typeface="+mn-ea"/>
              </a:rPr>
              <a:t>에 </a:t>
            </a:r>
            <a:r>
              <a:rPr lang="en-US" altLang="ko-KR" sz="1200" kern="0" dirty="0">
                <a:latin typeface="+mn-ea"/>
              </a:rPr>
              <a:t>240 </a:t>
            </a:r>
            <a:r>
              <a:rPr lang="ko-KR" altLang="en-US" sz="1200" kern="0" dirty="0">
                <a:latin typeface="+mn-ea"/>
              </a:rPr>
              <a:t>입력 </a:t>
            </a:r>
            <a:r>
              <a:rPr lang="en-US" altLang="ko-KR" sz="1200" kern="0" dirty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Play </a:t>
            </a:r>
            <a:r>
              <a:rPr lang="ko-KR" altLang="en-US" sz="1600" kern="0" dirty="0">
                <a:latin typeface="+mn-ea"/>
              </a:rPr>
              <a:t>해서 확인</a:t>
            </a:r>
            <a:endParaRPr lang="en-US" altLang="ko-KR" sz="16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>
                <a:latin typeface="+mn-ea"/>
              </a:rPr>
              <a:t>초기에 회전이 많아졌고 움직임이 이상하게 보임</a:t>
            </a:r>
            <a:endParaRPr lang="en-US" altLang="ko-KR" sz="12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>
                <a:latin typeface="+mn-ea"/>
              </a:rPr>
              <a:t>가장 큰 이유는 프레임 </a:t>
            </a:r>
            <a:r>
              <a:rPr lang="en-US" altLang="ko-KR" sz="1200" kern="0" dirty="0">
                <a:latin typeface="+mn-ea"/>
              </a:rPr>
              <a:t>0~10 </a:t>
            </a:r>
            <a:r>
              <a:rPr lang="ko-KR" altLang="en-US" sz="1200" kern="0" dirty="0">
                <a:latin typeface="+mn-ea"/>
              </a:rPr>
              <a:t>사이에서 큰 곡선이 생성되었기 때문</a:t>
            </a:r>
            <a:r>
              <a:rPr lang="en-US" altLang="ko-KR" sz="1200" kern="0" dirty="0">
                <a:latin typeface="+mn-ea"/>
              </a:rPr>
              <a:t>(C)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>
                <a:latin typeface="+mn-ea"/>
              </a:rPr>
              <a:t>프레임</a:t>
            </a:r>
            <a:r>
              <a:rPr lang="en-US" altLang="ko-KR" sz="1600" kern="0" dirty="0">
                <a:latin typeface="+mn-ea"/>
              </a:rPr>
              <a:t> 10</a:t>
            </a:r>
            <a:r>
              <a:rPr lang="ko-KR" altLang="en-US" sz="1600" kern="0" dirty="0">
                <a:latin typeface="+mn-ea"/>
              </a:rPr>
              <a:t>의 </a:t>
            </a:r>
            <a:r>
              <a:rPr lang="ko-KR" altLang="en-US" sz="1600" kern="0" dirty="0" err="1">
                <a:latin typeface="+mn-ea"/>
              </a:rPr>
              <a:t>키프레임</a:t>
            </a:r>
            <a:r>
              <a:rPr lang="ko-KR" altLang="en-US" sz="1600" kern="0" dirty="0">
                <a:latin typeface="+mn-ea"/>
              </a:rPr>
              <a:t> 선택 </a:t>
            </a:r>
            <a:r>
              <a:rPr lang="en-US" altLang="ko-KR" sz="1600" kern="0" dirty="0">
                <a:latin typeface="+mn-ea"/>
              </a:rPr>
              <a:t>&gt; Linear</a:t>
            </a:r>
            <a:r>
              <a:rPr lang="ko-KR" altLang="en-US" sz="1600" kern="0" dirty="0">
                <a:latin typeface="+mn-ea"/>
              </a:rPr>
              <a:t> 적용 </a:t>
            </a:r>
            <a:r>
              <a:rPr lang="en-US" altLang="ko-KR" sz="1600" kern="0" dirty="0">
                <a:latin typeface="+mn-ea"/>
              </a:rPr>
              <a:t>(D)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Play </a:t>
            </a:r>
            <a:r>
              <a:rPr lang="ko-KR" altLang="en-US" sz="1600" kern="0" dirty="0">
                <a:latin typeface="+mn-ea"/>
              </a:rPr>
              <a:t>해 보면 칼을 던지기 전에 </a:t>
            </a:r>
            <a:r>
              <a:rPr lang="en-US" altLang="ko-KR" sz="1600" kern="0" dirty="0">
                <a:latin typeface="+mn-ea"/>
              </a:rPr>
              <a:t>Anticipation</a:t>
            </a:r>
            <a:r>
              <a:rPr lang="ko-KR" altLang="en-US" sz="1600" kern="0" dirty="0">
                <a:latin typeface="+mn-ea"/>
              </a:rPr>
              <a:t>이 약간 </a:t>
            </a:r>
            <a:r>
              <a:rPr lang="ko-KR" altLang="en-US" sz="1600" kern="0" dirty="0" smtClean="0">
                <a:latin typeface="+mn-ea"/>
              </a:rPr>
              <a:t>적용되었음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하지만 약간 가벼워진 느낌</a:t>
            </a:r>
            <a:r>
              <a:rPr lang="en-US" altLang="ko-KR" sz="1600" kern="0" dirty="0" smtClean="0">
                <a:latin typeface="+mn-ea"/>
              </a:rPr>
              <a:t>…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9628" y="2348880"/>
            <a:ext cx="475156" cy="439159"/>
            <a:chOff x="99628" y="2348880"/>
            <a:chExt cx="475156" cy="4391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28" y="2348880"/>
              <a:ext cx="475156" cy="439159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 bwMode="auto">
            <a:xfrm>
              <a:off x="127213" y="2420491"/>
              <a:ext cx="209993" cy="21642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97859" y="-878"/>
            <a:ext cx="2107848" cy="2788917"/>
            <a:chOff x="5706196" y="2009971"/>
            <a:chExt cx="2107848" cy="278891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6196" y="2348880"/>
              <a:ext cx="941745" cy="245000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2994" y="2009971"/>
              <a:ext cx="781050" cy="2762250"/>
            </a:xfrm>
            <a:prstGeom prst="rect">
              <a:avLst/>
            </a:prstGeom>
          </p:spPr>
        </p:pic>
        <p:sp>
          <p:nvSpPr>
            <p:cNvPr id="29" name="오른쪽 화살표 28"/>
            <p:cNvSpPr/>
            <p:nvPr/>
          </p:nvSpPr>
          <p:spPr bwMode="auto">
            <a:xfrm>
              <a:off x="6647941" y="3165318"/>
              <a:ext cx="566463" cy="453804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995907" y="2669221"/>
            <a:ext cx="2857500" cy="1130519"/>
            <a:chOff x="5796100" y="3279219"/>
            <a:chExt cx="2857500" cy="113051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96136" y="3279219"/>
              <a:ext cx="2809875" cy="3524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96100" y="4028738"/>
              <a:ext cx="2857500" cy="381000"/>
            </a:xfrm>
            <a:prstGeom prst="rect">
              <a:avLst/>
            </a:prstGeom>
          </p:spPr>
        </p:pic>
        <p:sp>
          <p:nvSpPr>
            <p:cNvPr id="31" name="오른쪽 화살표 30"/>
            <p:cNvSpPr/>
            <p:nvPr/>
          </p:nvSpPr>
          <p:spPr bwMode="auto">
            <a:xfrm rot="5400000">
              <a:off x="7039604" y="3617917"/>
              <a:ext cx="566463" cy="453804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B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32315" y="3880034"/>
            <a:ext cx="2608527" cy="2974735"/>
            <a:chOff x="6510918" y="3845974"/>
            <a:chExt cx="2608527" cy="297473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10918" y="3845974"/>
              <a:ext cx="2608527" cy="297473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 bwMode="auto">
            <a:xfrm>
              <a:off x="6568731" y="3993894"/>
              <a:ext cx="496295" cy="274635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C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5285" y="5213395"/>
            <a:ext cx="2054141" cy="164204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 bwMode="auto">
          <a:xfrm flipH="1">
            <a:off x="5624495" y="5807514"/>
            <a:ext cx="989520" cy="45380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D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2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4346" y="1288600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err="1" smtClean="0">
                <a:latin typeface="+mn-ea"/>
              </a:rPr>
              <a:t>무게감</a:t>
            </a:r>
            <a:r>
              <a:rPr lang="ko-KR" altLang="en-US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추가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10</a:t>
            </a:r>
            <a:r>
              <a:rPr lang="ko-KR" altLang="en-US" sz="1600" kern="0" dirty="0" smtClean="0">
                <a:latin typeface="+mn-ea"/>
              </a:rPr>
              <a:t>의 </a:t>
            </a:r>
            <a:r>
              <a:rPr lang="ko-KR" altLang="en-US" sz="1600" kern="0" dirty="0" err="1" smtClean="0">
                <a:latin typeface="+mn-ea"/>
              </a:rPr>
              <a:t>키프레임을</a:t>
            </a:r>
            <a:r>
              <a:rPr lang="ko-KR" altLang="en-US" sz="1600" kern="0" dirty="0" smtClean="0">
                <a:latin typeface="+mn-ea"/>
              </a:rPr>
              <a:t> 선택한 상태에서 </a:t>
            </a:r>
            <a:r>
              <a:rPr lang="en-US" altLang="ko-KR" sz="1600" kern="0" dirty="0" smtClean="0">
                <a:latin typeface="+mn-ea"/>
              </a:rPr>
              <a:t>Set Tangent to Spline </a:t>
            </a:r>
            <a:r>
              <a:rPr lang="ko-KR" altLang="en-US" sz="1600" kern="0" dirty="0" smtClean="0">
                <a:latin typeface="+mn-ea"/>
              </a:rPr>
              <a:t>클릭</a:t>
            </a:r>
            <a:r>
              <a:rPr lang="ko-KR" altLang="en-US" sz="1600" kern="0" dirty="0" smtClean="0">
                <a:latin typeface="+mn-ea"/>
              </a:rPr>
              <a:t> 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핸들을 조정해서 그림처럼 조정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이 때 </a:t>
            </a:r>
            <a:r>
              <a:rPr lang="en-US" altLang="ko-KR" sz="1200" kern="0" dirty="0" smtClean="0">
                <a:latin typeface="+mn-ea"/>
              </a:rPr>
              <a:t>SHIFT </a:t>
            </a:r>
            <a:r>
              <a:rPr lang="ko-KR" altLang="en-US" sz="1200" kern="0" dirty="0" smtClean="0">
                <a:latin typeface="+mn-ea"/>
              </a:rPr>
              <a:t>키를 누르고 드래그하면 각 핸들을 개별적으로 조정할 수 있음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해서 확인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499992" y="723617"/>
            <a:ext cx="1000125" cy="581025"/>
            <a:chOff x="4499992" y="723617"/>
            <a:chExt cx="1000125" cy="581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9992" y="723617"/>
              <a:ext cx="1000125" cy="581025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 bwMode="auto">
            <a:xfrm>
              <a:off x="4863336" y="802706"/>
              <a:ext cx="312471" cy="322038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403648" y="4077072"/>
            <a:ext cx="4852948" cy="1773138"/>
            <a:chOff x="286020" y="4234011"/>
            <a:chExt cx="4852948" cy="177313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020" y="4365104"/>
              <a:ext cx="2054141" cy="1642045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2468" y="4234011"/>
              <a:ext cx="2476500" cy="1743075"/>
            </a:xfrm>
            <a:prstGeom prst="rect">
              <a:avLst/>
            </a:prstGeom>
          </p:spPr>
        </p:pic>
        <p:sp>
          <p:nvSpPr>
            <p:cNvPr id="35" name="오른쪽 화살표 34"/>
            <p:cNvSpPr/>
            <p:nvPr/>
          </p:nvSpPr>
          <p:spPr bwMode="auto">
            <a:xfrm>
              <a:off x="2301596" y="4959224"/>
              <a:ext cx="681725" cy="453804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0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4346" y="1288600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err="1" smtClean="0">
                <a:latin typeface="+mn-ea"/>
              </a:rPr>
              <a:t>무게감</a:t>
            </a:r>
            <a:r>
              <a:rPr lang="ko-KR" altLang="en-US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추가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던지는 순간 </a:t>
            </a:r>
            <a:r>
              <a:rPr lang="ko-KR" altLang="en-US" sz="1600" kern="0" dirty="0" err="1" smtClean="0">
                <a:latin typeface="+mn-ea"/>
              </a:rPr>
              <a:t>무게감은</a:t>
            </a:r>
            <a:r>
              <a:rPr lang="ko-KR" altLang="en-US" sz="1600" kern="0" dirty="0" smtClean="0">
                <a:latin typeface="+mn-ea"/>
              </a:rPr>
              <a:t> 확실히 개선되었지만 표적에 칼이 꽂힐 때는 </a:t>
            </a:r>
            <a:r>
              <a:rPr lang="ko-KR" altLang="en-US" sz="1600" kern="0" dirty="0" err="1" smtClean="0">
                <a:latin typeface="+mn-ea"/>
              </a:rPr>
              <a:t>무게감</a:t>
            </a:r>
            <a:r>
              <a:rPr lang="ko-KR" altLang="en-US" sz="1600" kern="0" dirty="0" err="1" smtClean="0">
                <a:latin typeface="+mn-ea"/>
              </a:rPr>
              <a:t>이</a:t>
            </a:r>
            <a:r>
              <a:rPr lang="ko-KR" altLang="en-US" sz="1600" kern="0" dirty="0" smtClean="0">
                <a:latin typeface="+mn-ea"/>
              </a:rPr>
              <a:t> 부족한 상황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Time Configuration </a:t>
            </a:r>
            <a:r>
              <a:rPr lang="ko-KR" altLang="en-US" sz="1600" kern="0" dirty="0" smtClean="0">
                <a:latin typeface="+mn-ea"/>
              </a:rPr>
              <a:t>단추 클릭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End Time</a:t>
            </a:r>
            <a:r>
              <a:rPr lang="ko-KR" altLang="en-US" sz="1600" kern="0" dirty="0" smtClean="0">
                <a:latin typeface="+mn-ea"/>
              </a:rPr>
              <a:t>을</a:t>
            </a:r>
            <a:r>
              <a:rPr lang="en-US" altLang="ko-KR" sz="1600" kern="0" dirty="0" smtClean="0">
                <a:latin typeface="+mn-ea"/>
              </a:rPr>
              <a:t> 30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45</a:t>
            </a:r>
            <a:r>
              <a:rPr lang="ko-KR" altLang="en-US" sz="1600" kern="0" dirty="0" smtClean="0">
                <a:latin typeface="+mn-ea"/>
              </a:rPr>
              <a:t>로 </a:t>
            </a:r>
            <a:r>
              <a:rPr lang="en-US" altLang="ko-KR" sz="1600" kern="0" dirty="0" smtClean="0">
                <a:latin typeface="+mn-ea"/>
              </a:rPr>
              <a:t>(B) 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이렇게 해도 애니메이션에는 변화 없음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현재 애니메이션에서 추가 </a:t>
            </a:r>
            <a:r>
              <a:rPr lang="en-US" altLang="ko-KR" sz="1200" kern="0" dirty="0" smtClean="0">
                <a:latin typeface="+mn-ea"/>
              </a:rPr>
              <a:t>15 </a:t>
            </a:r>
            <a:r>
              <a:rPr lang="ko-KR" altLang="en-US" sz="1200" kern="0" dirty="0" smtClean="0">
                <a:latin typeface="+mn-ea"/>
              </a:rPr>
              <a:t>프레임만 덧붙임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칼이 목표물에 꽂히는 </a:t>
            </a:r>
            <a:r>
              <a:rPr lang="en-US" altLang="ko-KR" sz="1600" kern="0" dirty="0" smtClean="0">
                <a:latin typeface="+mn-ea"/>
              </a:rPr>
              <a:t>30 </a:t>
            </a:r>
            <a:r>
              <a:rPr lang="ko-KR" altLang="en-US" sz="1600" kern="0" dirty="0" smtClean="0">
                <a:latin typeface="+mn-ea"/>
              </a:rPr>
              <a:t>프레임으로 이동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Curve Editor</a:t>
            </a:r>
            <a:r>
              <a:rPr lang="ko-KR" altLang="en-US" sz="1600" kern="0" dirty="0" smtClean="0">
                <a:latin typeface="+mn-ea"/>
              </a:rPr>
              <a:t>에서 칼의 </a:t>
            </a:r>
            <a:r>
              <a:rPr lang="en-US" altLang="ko-KR" sz="1600" kern="0" dirty="0" smtClean="0">
                <a:latin typeface="+mn-ea"/>
              </a:rPr>
              <a:t>X Position </a:t>
            </a:r>
            <a:r>
              <a:rPr lang="ko-KR" altLang="en-US" sz="1600" kern="0" dirty="0" smtClean="0">
                <a:latin typeface="+mn-ea"/>
              </a:rPr>
              <a:t>트랙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Insert Keys </a:t>
            </a:r>
            <a:r>
              <a:rPr lang="ko-KR" altLang="en-US" sz="1600" kern="0" dirty="0" smtClean="0">
                <a:latin typeface="+mn-ea"/>
              </a:rPr>
              <a:t>단추를 클릭해서 프레임 </a:t>
            </a:r>
            <a:r>
              <a:rPr lang="en-US" altLang="ko-KR" sz="1600" kern="0" dirty="0" smtClean="0">
                <a:latin typeface="+mn-ea"/>
              </a:rPr>
              <a:t>35</a:t>
            </a:r>
            <a:r>
              <a:rPr lang="ko-KR" altLang="en-US" sz="1600" kern="0" dirty="0" smtClean="0">
                <a:latin typeface="+mn-ea"/>
              </a:rPr>
              <a:t>에 </a:t>
            </a:r>
            <a:r>
              <a:rPr lang="ko-KR" altLang="en-US" sz="1600" kern="0" dirty="0" err="1" smtClean="0">
                <a:latin typeface="+mn-ea"/>
              </a:rPr>
              <a:t>키프레임</a:t>
            </a:r>
            <a:r>
              <a:rPr lang="ko-KR" altLang="en-US" sz="1600" kern="0" dirty="0" smtClean="0">
                <a:latin typeface="+mn-ea"/>
              </a:rPr>
              <a:t> 추가</a:t>
            </a:r>
            <a:r>
              <a:rPr lang="en-US" altLang="ko-KR" sz="1600" kern="0" dirty="0" smtClean="0">
                <a:latin typeface="+mn-ea"/>
              </a:rPr>
              <a:t>(C)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칼이 조금 진행하는 느낌을 만들기 위해서 프레임 </a:t>
            </a:r>
            <a:r>
              <a:rPr lang="en-US" altLang="ko-KR" sz="1600" kern="0" dirty="0" smtClean="0">
                <a:latin typeface="+mn-ea"/>
              </a:rPr>
              <a:t>35</a:t>
            </a:r>
            <a:r>
              <a:rPr lang="ko-KR" altLang="en-US" sz="1600" kern="0" dirty="0" smtClean="0">
                <a:latin typeface="+mn-ea"/>
              </a:rPr>
              <a:t>에서</a:t>
            </a:r>
            <a:r>
              <a:rPr lang="en-US" altLang="ko-KR" sz="1600" kern="0" dirty="0" smtClean="0">
                <a:latin typeface="+mn-ea"/>
              </a:rPr>
              <a:t/>
            </a:r>
            <a:br>
              <a:rPr lang="en-US" altLang="ko-KR" sz="1600" kern="0" dirty="0" smtClean="0">
                <a:latin typeface="+mn-ea"/>
              </a:rPr>
            </a:br>
            <a:r>
              <a:rPr lang="ko-KR" altLang="en-US" sz="1600" kern="0" dirty="0" smtClean="0">
                <a:latin typeface="+mn-ea"/>
              </a:rPr>
              <a:t>값 약간 증가</a:t>
            </a:r>
            <a:r>
              <a:rPr lang="en-US" altLang="ko-KR" sz="1600" kern="0" dirty="0" smtClean="0">
                <a:latin typeface="+mn-ea"/>
              </a:rPr>
              <a:t>(D)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너무 많이 증가시키면 칼집까지 목표물에 파묻히기 때문에 주의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379744" y="1988840"/>
            <a:ext cx="2730792" cy="3183679"/>
            <a:chOff x="6157884" y="1988840"/>
            <a:chExt cx="2730792" cy="3183679"/>
          </a:xfrm>
        </p:grpSpPr>
        <p:grpSp>
          <p:nvGrpSpPr>
            <p:cNvPr id="12" name="그룹 11"/>
            <p:cNvGrpSpPr/>
            <p:nvPr/>
          </p:nvGrpSpPr>
          <p:grpSpPr>
            <a:xfrm>
              <a:off x="6300192" y="1988840"/>
              <a:ext cx="2085975" cy="657225"/>
              <a:chOff x="6300192" y="2204864"/>
              <a:chExt cx="2085975" cy="657225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0192" y="2204864"/>
                <a:ext cx="2085975" cy="657225"/>
              </a:xfrm>
              <a:prstGeom prst="rect">
                <a:avLst/>
              </a:prstGeom>
            </p:spPr>
          </p:pic>
          <p:sp>
            <p:nvSpPr>
              <p:cNvPr id="15" name="직사각형 14"/>
              <p:cNvSpPr/>
              <p:nvPr/>
            </p:nvSpPr>
            <p:spPr bwMode="auto">
              <a:xfrm>
                <a:off x="7272057" y="2624301"/>
                <a:ext cx="225729" cy="207983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884" y="2891129"/>
              <a:ext cx="2705100" cy="98107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4526" y="4248594"/>
              <a:ext cx="2724150" cy="923925"/>
            </a:xfrm>
            <a:prstGeom prst="rect">
              <a:avLst/>
            </a:prstGeom>
          </p:spPr>
        </p:pic>
        <p:sp>
          <p:nvSpPr>
            <p:cNvPr id="17" name="오른쪽 화살표 16"/>
            <p:cNvSpPr/>
            <p:nvPr/>
          </p:nvSpPr>
          <p:spPr bwMode="auto">
            <a:xfrm rot="5400000">
              <a:off x="7153053" y="3862806"/>
              <a:ext cx="566463" cy="453804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B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  <p:sp>
          <p:nvSpPr>
            <p:cNvPr id="19" name="오른쪽 화살표 18"/>
            <p:cNvSpPr/>
            <p:nvPr/>
          </p:nvSpPr>
          <p:spPr bwMode="auto">
            <a:xfrm rot="5400000">
              <a:off x="7101689" y="2690673"/>
              <a:ext cx="566463" cy="453804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65445" y="4399671"/>
            <a:ext cx="5069744" cy="2061813"/>
            <a:chOff x="104346" y="4983940"/>
            <a:chExt cx="5069744" cy="206181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346" y="4983940"/>
              <a:ext cx="2699792" cy="159083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41642" y="4999674"/>
              <a:ext cx="2132448" cy="1519284"/>
            </a:xfrm>
            <a:prstGeom prst="rect">
              <a:avLst/>
            </a:prstGeom>
          </p:spPr>
        </p:pic>
        <p:sp>
          <p:nvSpPr>
            <p:cNvPr id="21" name="오른쪽 화살표 20"/>
            <p:cNvSpPr/>
            <p:nvPr/>
          </p:nvSpPr>
          <p:spPr bwMode="auto">
            <a:xfrm>
              <a:off x="3087239" y="6591949"/>
              <a:ext cx="566463" cy="453804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D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541" y="6128110"/>
            <a:ext cx="2895600" cy="3333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7389" y="6128109"/>
            <a:ext cx="2895600" cy="333375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 bwMode="auto">
          <a:xfrm>
            <a:off x="3070763" y="4968184"/>
            <a:ext cx="566463" cy="45380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C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4346" y="1288600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지금은 프레임 </a:t>
            </a:r>
            <a:r>
              <a:rPr lang="en-US" altLang="ko-KR" sz="1600" kern="0" dirty="0" smtClean="0">
                <a:latin typeface="+mn-ea"/>
              </a:rPr>
              <a:t>30</a:t>
            </a:r>
            <a:r>
              <a:rPr lang="en-US" altLang="ko-KR" sz="1600" kern="0" dirty="0" smtClean="0">
                <a:latin typeface="+mn-ea"/>
              </a:rPr>
              <a:t>~35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X Position</a:t>
            </a:r>
            <a:r>
              <a:rPr lang="ko-KR" altLang="en-US" sz="1600" kern="0" dirty="0" smtClean="0">
                <a:latin typeface="+mn-ea"/>
              </a:rPr>
              <a:t>의 이동이 완만한 곡선인 상태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직선으로 바꾸면 멈추기 직전까지 속도가 일정하게 유지되는 연출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Linear </a:t>
            </a:r>
            <a:r>
              <a:rPr lang="ko-KR" altLang="en-US" sz="1600" kern="0" dirty="0" smtClean="0">
                <a:latin typeface="+mn-ea"/>
              </a:rPr>
              <a:t>기능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핸들 기능을 이용해서 다음과 같이 변경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</a:t>
            </a:r>
            <a:r>
              <a:rPr lang="ko-KR" altLang="en-US" sz="1600" kern="0" dirty="0" smtClean="0">
                <a:latin typeface="+mn-ea"/>
              </a:rPr>
              <a:t>해서 자연스러운 동작이 만들어질 때까지 편집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sp>
        <p:nvSpPr>
          <p:cNvPr id="27" name="오른쪽 화살표 26"/>
          <p:cNvSpPr/>
          <p:nvPr/>
        </p:nvSpPr>
        <p:spPr bwMode="auto">
          <a:xfrm>
            <a:off x="2841857" y="2488120"/>
            <a:ext cx="566463" cy="45380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A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76872"/>
            <a:ext cx="1857375" cy="876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226" y="2240682"/>
            <a:ext cx="2654987" cy="8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목표</a:t>
            </a: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필요한 파일 준비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Thrown knife.zip </a:t>
            </a:r>
            <a:r>
              <a:rPr lang="ko-KR" altLang="en-US" sz="1600" kern="0" dirty="0" smtClean="0">
                <a:latin typeface="+mn-ea"/>
              </a:rPr>
              <a:t>파일 압축 해제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Animation_Knife_00_2012.max </a:t>
            </a:r>
            <a:r>
              <a:rPr lang="ko-KR" altLang="en-US" sz="1600" kern="0" dirty="0" smtClean="0">
                <a:latin typeface="+mn-ea"/>
              </a:rPr>
              <a:t>파일 열기</a:t>
            </a: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thrown knif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41388" y="1251351"/>
            <a:ext cx="5690567" cy="42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2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4346" y="1288600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후속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동작 구성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Curve Editor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X Rotation </a:t>
            </a:r>
            <a:r>
              <a:rPr lang="ko-KR" altLang="en-US" sz="1600" kern="0" dirty="0" smtClean="0">
                <a:latin typeface="+mn-ea"/>
              </a:rPr>
              <a:t>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35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ko-KR" altLang="en-US" sz="1600" kern="0" dirty="0" err="1" smtClean="0">
                <a:latin typeface="+mn-ea"/>
              </a:rPr>
              <a:t>키프레임</a:t>
            </a:r>
            <a:r>
              <a:rPr lang="ko-KR" altLang="en-US" sz="1600" kern="0" dirty="0" smtClean="0">
                <a:latin typeface="+mn-ea"/>
              </a:rPr>
              <a:t> 추가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현재 각도 값에서 </a:t>
            </a:r>
            <a:r>
              <a:rPr lang="en-US" altLang="ko-KR" sz="1600" kern="0" dirty="0" smtClean="0">
                <a:latin typeface="+mn-ea"/>
              </a:rPr>
              <a:t>3 </a:t>
            </a:r>
            <a:r>
              <a:rPr lang="ko-KR" altLang="en-US" sz="1600" kern="0" dirty="0" smtClean="0">
                <a:latin typeface="+mn-ea"/>
              </a:rPr>
              <a:t>정도 감소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마이너스 값임에 주의</a:t>
            </a:r>
            <a:r>
              <a:rPr lang="en-US" altLang="ko-KR" sz="1600" kern="0" dirty="0" smtClean="0">
                <a:latin typeface="+mn-ea"/>
              </a:rPr>
              <a:t>!) 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 </a:t>
            </a:r>
            <a:r>
              <a:rPr lang="ko-KR" altLang="en-US" sz="1600" kern="0" dirty="0" smtClean="0">
                <a:latin typeface="+mn-ea"/>
              </a:rPr>
              <a:t>해서 확인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목표물이 너무 부드러워 보인다면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즉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칼이 쉽게 들어 가는 것처럼 보인다면</a:t>
            </a:r>
            <a:r>
              <a:rPr lang="en-US" altLang="ko-KR" sz="1600" kern="0" dirty="0" smtClean="0">
                <a:latin typeface="+mn-ea"/>
              </a:rPr>
              <a:t>) </a:t>
            </a:r>
            <a:r>
              <a:rPr lang="ko-KR" altLang="en-US" sz="1600" kern="0" dirty="0" smtClean="0">
                <a:latin typeface="+mn-ea"/>
              </a:rPr>
              <a:t>곡선 조정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61585" y="3815106"/>
            <a:ext cx="5182895" cy="1123950"/>
            <a:chOff x="117739" y="2706859"/>
            <a:chExt cx="5182895" cy="11239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739" y="2715022"/>
              <a:ext cx="2400300" cy="108585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9834" y="2706859"/>
              <a:ext cx="2590800" cy="1123950"/>
            </a:xfrm>
            <a:prstGeom prst="rect">
              <a:avLst/>
            </a:prstGeom>
          </p:spPr>
        </p:pic>
        <p:sp>
          <p:nvSpPr>
            <p:cNvPr id="10" name="오른쪽 화살표 9"/>
            <p:cNvSpPr/>
            <p:nvPr/>
          </p:nvSpPr>
          <p:spPr bwMode="auto">
            <a:xfrm>
              <a:off x="2275394" y="3031045"/>
              <a:ext cx="566463" cy="453804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81803" y="5380182"/>
            <a:ext cx="6299483" cy="453804"/>
            <a:chOff x="610876" y="5059313"/>
            <a:chExt cx="6299483" cy="45380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876" y="5074967"/>
              <a:ext cx="2952750" cy="4381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5234" y="5117829"/>
              <a:ext cx="2905125" cy="352425"/>
            </a:xfrm>
            <a:prstGeom prst="rect">
              <a:avLst/>
            </a:prstGeom>
          </p:spPr>
        </p:pic>
        <p:sp>
          <p:nvSpPr>
            <p:cNvPr id="15" name="오른쪽 화살표 14"/>
            <p:cNvSpPr/>
            <p:nvPr/>
          </p:nvSpPr>
          <p:spPr bwMode="auto">
            <a:xfrm>
              <a:off x="3498875" y="5059313"/>
              <a:ext cx="566463" cy="453804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B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0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4346" y="1288600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목표물에 운동량</a:t>
            </a:r>
            <a:r>
              <a:rPr lang="en-US" altLang="ko-KR" sz="2000" kern="0" dirty="0" smtClean="0">
                <a:latin typeface="+mn-ea"/>
              </a:rPr>
              <a:t>(momentum) </a:t>
            </a:r>
            <a:r>
              <a:rPr lang="ko-KR" altLang="en-US" sz="2000" kern="0" dirty="0" smtClean="0">
                <a:latin typeface="+mn-ea"/>
              </a:rPr>
              <a:t>전달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보다 자연스러운 연출을 위해 칼이 목표물에 닿았을 때 흔들거리는 모습 연출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예상되는 문제점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만일 목표물만 흔들거리는 영상을 생성하면 칼이 움직이지 않아서 어색한 문제 발생할 수도</a:t>
            </a:r>
            <a:r>
              <a:rPr lang="en-US" altLang="ko-KR" sz="1200" kern="0" dirty="0" smtClean="0">
                <a:latin typeface="+mn-ea"/>
              </a:rPr>
              <a:t>.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따라서 목표물과 동시에 칼 애니메이션 적용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30</a:t>
            </a:r>
            <a:r>
              <a:rPr lang="ko-KR" altLang="en-US" sz="1600" kern="0" dirty="0" smtClean="0">
                <a:latin typeface="+mn-ea"/>
              </a:rPr>
              <a:t>으로 이동 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칼이 목표물과 닿는 시점</a:t>
            </a:r>
            <a:r>
              <a:rPr lang="en-US" altLang="ko-KR" sz="1600" kern="0" dirty="0" smtClean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MAX </a:t>
            </a:r>
            <a:r>
              <a:rPr lang="ko-KR" altLang="en-US" sz="1600" kern="0" dirty="0" smtClean="0">
                <a:latin typeface="+mn-ea"/>
              </a:rPr>
              <a:t>메뉴 왼쪽 위에서 </a:t>
            </a:r>
            <a:r>
              <a:rPr lang="en-US" altLang="ko-KR" sz="1600" kern="0" dirty="0" smtClean="0">
                <a:latin typeface="+mn-ea"/>
              </a:rPr>
              <a:t>Select and Link </a:t>
            </a:r>
            <a:r>
              <a:rPr lang="ko-KR" altLang="en-US" sz="1600" kern="0" dirty="0" smtClean="0">
                <a:latin typeface="+mn-ea"/>
              </a:rPr>
              <a:t>도구 선택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이 때 </a:t>
            </a:r>
            <a:r>
              <a:rPr lang="en-US" altLang="ko-KR" sz="1200" kern="0" dirty="0" smtClean="0">
                <a:latin typeface="+mn-ea"/>
              </a:rPr>
              <a:t>Viewport</a:t>
            </a:r>
            <a:r>
              <a:rPr lang="ko-KR" altLang="en-US" sz="1200" kern="0" dirty="0" smtClean="0">
                <a:latin typeface="+mn-ea"/>
              </a:rPr>
              <a:t>에서 </a:t>
            </a:r>
            <a:r>
              <a:rPr lang="en-US" altLang="ko-KR" sz="1200" kern="0" dirty="0" smtClean="0">
                <a:latin typeface="+mn-ea"/>
              </a:rPr>
              <a:t>object </a:t>
            </a:r>
            <a:r>
              <a:rPr lang="ko-KR" altLang="en-US" sz="1200" kern="0" dirty="0" smtClean="0">
                <a:latin typeface="+mn-ea"/>
              </a:rPr>
              <a:t>위로 커서를 위치시키면 선택 가능</a:t>
            </a:r>
            <a:r>
              <a:rPr lang="en-US" altLang="ko-KR" sz="1200" kern="0" dirty="0" smtClean="0">
                <a:latin typeface="+mn-ea"/>
              </a:rPr>
              <a:t>(</a:t>
            </a:r>
            <a:r>
              <a:rPr lang="ko-KR" altLang="en-US" sz="1200" kern="0" dirty="0" smtClean="0">
                <a:latin typeface="+mn-ea"/>
              </a:rPr>
              <a:t>십자 표시</a:t>
            </a:r>
            <a:r>
              <a:rPr lang="en-US" altLang="ko-KR" sz="1200" kern="0" dirty="0" smtClean="0">
                <a:latin typeface="+mn-ea"/>
              </a:rPr>
              <a:t>)</a:t>
            </a:r>
            <a:r>
              <a:rPr lang="ko-KR" altLang="en-US" sz="1200" kern="0" dirty="0" smtClean="0">
                <a:latin typeface="+mn-ea"/>
              </a:rPr>
              <a:t>으로 변경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칼을 선택한 후 그대로 드래그 해서 목표물 선택 </a:t>
            </a:r>
            <a:r>
              <a:rPr lang="en-US" altLang="ko-KR" sz="12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Time Slider</a:t>
            </a:r>
            <a:r>
              <a:rPr lang="ko-KR" altLang="en-US" sz="1600" kern="0" dirty="0" smtClean="0">
                <a:latin typeface="+mn-ea"/>
              </a:rPr>
              <a:t>를 프레임 </a:t>
            </a:r>
            <a:r>
              <a:rPr lang="en-US" altLang="ko-KR" sz="1600" kern="0" dirty="0" smtClean="0">
                <a:latin typeface="+mn-ea"/>
              </a:rPr>
              <a:t>34</a:t>
            </a:r>
            <a:r>
              <a:rPr lang="ko-KR" altLang="en-US" sz="1600" kern="0" dirty="0" smtClean="0">
                <a:latin typeface="+mn-ea"/>
              </a:rPr>
              <a:t>로 이동시켜서 </a:t>
            </a:r>
            <a:r>
              <a:rPr lang="en-US" altLang="ko-KR" sz="1600" kern="0" dirty="0" smtClean="0">
                <a:latin typeface="+mn-ea"/>
              </a:rPr>
              <a:t>Auto Key </a:t>
            </a:r>
            <a:r>
              <a:rPr lang="ko-KR" altLang="en-US" sz="1600" kern="0" dirty="0" smtClean="0">
                <a:latin typeface="+mn-ea"/>
              </a:rPr>
              <a:t>활성화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단축키 </a:t>
            </a:r>
            <a:r>
              <a:rPr lang="en-US" altLang="ko-KR" sz="1600" kern="0" dirty="0" smtClean="0">
                <a:latin typeface="+mn-ea"/>
              </a:rPr>
              <a:t>N)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Select and Rotate </a:t>
            </a:r>
            <a:r>
              <a:rPr lang="ko-KR" altLang="en-US" sz="1600" kern="0" dirty="0" smtClean="0">
                <a:latin typeface="+mn-ea"/>
              </a:rPr>
              <a:t>도구를 이용해서 목표물</a:t>
            </a:r>
            <a:r>
              <a:rPr lang="en-US" altLang="ko-KR" sz="1600" kern="0" dirty="0" smtClean="0">
                <a:latin typeface="+mn-ea"/>
              </a:rPr>
              <a:t>(Target)</a:t>
            </a:r>
            <a:r>
              <a:rPr lang="ko-KR" altLang="en-US" sz="1600" kern="0" dirty="0" smtClean="0">
                <a:latin typeface="+mn-ea"/>
              </a:rPr>
              <a:t>을 뒤로 </a:t>
            </a:r>
            <a:r>
              <a:rPr lang="en-US" altLang="ko-KR" sz="1600" kern="0" dirty="0" smtClean="0">
                <a:latin typeface="+mn-ea"/>
              </a:rPr>
              <a:t>5</a:t>
            </a:r>
            <a:r>
              <a:rPr lang="ko-KR" altLang="en-US" sz="1600" kern="0" dirty="0" smtClean="0">
                <a:latin typeface="+mn-ea"/>
              </a:rPr>
              <a:t>도 정도</a:t>
            </a:r>
            <a:r>
              <a:rPr lang="en-US" altLang="ko-KR" sz="1600" kern="0" dirty="0" smtClean="0">
                <a:latin typeface="+mn-ea"/>
              </a:rPr>
              <a:t/>
            </a:r>
            <a:br>
              <a:rPr lang="en-US" altLang="ko-KR" sz="1600" kern="0" dirty="0" smtClean="0">
                <a:latin typeface="+mn-ea"/>
              </a:rPr>
            </a:br>
            <a:r>
              <a:rPr lang="ko-KR" altLang="en-US" sz="1600" kern="0" dirty="0" smtClean="0">
                <a:latin typeface="+mn-ea"/>
              </a:rPr>
              <a:t>기울임</a:t>
            </a:r>
            <a:r>
              <a:rPr lang="en-US" altLang="ko-KR" sz="1600" kern="0" dirty="0" smtClean="0">
                <a:latin typeface="+mn-ea"/>
              </a:rPr>
              <a:t>(y</a:t>
            </a:r>
            <a:r>
              <a:rPr lang="ko-KR" altLang="en-US" sz="1600" kern="0" dirty="0" smtClean="0">
                <a:latin typeface="+mn-ea"/>
              </a:rPr>
              <a:t>축</a:t>
            </a:r>
            <a:r>
              <a:rPr lang="en-US" altLang="ko-KR" sz="1600" kern="0" dirty="0" smtClean="0">
                <a:latin typeface="+mn-ea"/>
              </a:rPr>
              <a:t>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이 때 목표물의 회전축</a:t>
            </a:r>
            <a:r>
              <a:rPr lang="en-US" altLang="ko-KR" sz="1200" kern="0" dirty="0" smtClean="0">
                <a:latin typeface="+mn-ea"/>
              </a:rPr>
              <a:t>(pivot)</a:t>
            </a:r>
            <a:r>
              <a:rPr lang="ko-KR" altLang="en-US" sz="1200" kern="0" dirty="0" smtClean="0">
                <a:latin typeface="+mn-ea"/>
              </a:rPr>
              <a:t>이 이미 바닥에 설정되어 있다는 점에 주목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cxnSp>
        <p:nvCxnSpPr>
          <p:cNvPr id="18" name="직선 화살표 연결선 17"/>
          <p:cNvCxnSpPr>
            <a:stCxn id="19" idx="1"/>
          </p:cNvCxnSpPr>
          <p:nvPr/>
        </p:nvCxnSpPr>
        <p:spPr bwMode="auto">
          <a:xfrm flipH="1">
            <a:off x="4771292" y="2881923"/>
            <a:ext cx="1247582" cy="248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" name="그룹 6"/>
          <p:cNvGrpSpPr/>
          <p:nvPr/>
        </p:nvGrpSpPr>
        <p:grpSpPr>
          <a:xfrm>
            <a:off x="5940152" y="2348880"/>
            <a:ext cx="1371600" cy="857250"/>
            <a:chOff x="5940152" y="2348880"/>
            <a:chExt cx="1371600" cy="8572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152" y="2348880"/>
              <a:ext cx="1371600" cy="85725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 bwMode="auto">
            <a:xfrm>
              <a:off x="6018874" y="2704122"/>
              <a:ext cx="311588" cy="355601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346681" y="2414042"/>
            <a:ext cx="1794161" cy="1584176"/>
            <a:chOff x="5863025" y="3649987"/>
            <a:chExt cx="2371725" cy="21717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3025" y="3649987"/>
              <a:ext cx="2371725" cy="2171700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 bwMode="auto">
            <a:xfrm>
              <a:off x="7738455" y="3815106"/>
              <a:ext cx="496295" cy="274635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3" y="4780919"/>
            <a:ext cx="2120570" cy="2076083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 bwMode="auto">
          <a:xfrm rot="5400000">
            <a:off x="7797326" y="4259843"/>
            <a:ext cx="566463" cy="45380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B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40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022" y="1231367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Curve Editor</a:t>
            </a:r>
            <a:r>
              <a:rPr lang="ko-KR" altLang="en-US" sz="1600" kern="0" dirty="0" smtClean="0">
                <a:latin typeface="+mn-ea"/>
              </a:rPr>
              <a:t>로 이동 </a:t>
            </a:r>
            <a:r>
              <a:rPr lang="en-US" altLang="ko-KR" sz="1600" kern="0" dirty="0" smtClean="0">
                <a:latin typeface="+mn-ea"/>
              </a:rPr>
              <a:t>&gt; Y Rotation </a:t>
            </a:r>
            <a:r>
              <a:rPr lang="ko-KR" altLang="en-US" sz="1600" kern="0" dirty="0" smtClean="0">
                <a:latin typeface="+mn-ea"/>
              </a:rPr>
              <a:t>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0</a:t>
            </a:r>
            <a:r>
              <a:rPr lang="ko-KR" altLang="en-US" sz="1600" kern="0" dirty="0" smtClean="0">
                <a:latin typeface="+mn-ea"/>
              </a:rPr>
              <a:t>의 </a:t>
            </a:r>
            <a:r>
              <a:rPr lang="ko-KR" altLang="en-US" sz="1600" kern="0" dirty="0" err="1" smtClean="0">
                <a:latin typeface="+mn-ea"/>
              </a:rPr>
              <a:t>키프레임</a:t>
            </a:r>
            <a:r>
              <a:rPr lang="ko-KR" altLang="en-US" sz="1600" kern="0" dirty="0" smtClean="0">
                <a:latin typeface="+mn-ea"/>
              </a:rPr>
              <a:t>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30</a:t>
            </a:r>
            <a:r>
              <a:rPr lang="ko-KR" altLang="en-US" sz="1600" kern="0" dirty="0" smtClean="0">
                <a:latin typeface="+mn-ea"/>
              </a:rPr>
              <a:t>으로 이동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그 이후 프레임 </a:t>
            </a:r>
            <a:r>
              <a:rPr lang="en-US" altLang="ko-KR" sz="1600" kern="0" dirty="0" smtClean="0">
                <a:latin typeface="+mn-ea"/>
              </a:rPr>
              <a:t>30</a:t>
            </a:r>
            <a:r>
              <a:rPr lang="ko-KR" altLang="en-US" sz="1600" kern="0" dirty="0" smtClean="0">
                <a:latin typeface="+mn-ea"/>
              </a:rPr>
              <a:t>으로 이동된 </a:t>
            </a:r>
            <a:r>
              <a:rPr lang="ko-KR" altLang="en-US" sz="1600" kern="0" dirty="0" err="1" smtClean="0">
                <a:latin typeface="+mn-ea"/>
              </a:rPr>
              <a:t>키프레임을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/>
            </a:r>
            <a:br>
              <a:rPr lang="en-US" altLang="ko-KR" sz="1600" kern="0" dirty="0" smtClean="0">
                <a:latin typeface="+mn-ea"/>
              </a:rPr>
            </a:br>
            <a:r>
              <a:rPr lang="en-US" altLang="ko-KR" sz="1600" kern="0" dirty="0" smtClean="0">
                <a:latin typeface="+mn-ea"/>
              </a:rPr>
              <a:t>SHIFT </a:t>
            </a:r>
            <a:r>
              <a:rPr lang="ko-KR" altLang="en-US" sz="1600" kern="0" dirty="0" smtClean="0">
                <a:latin typeface="+mn-ea"/>
              </a:rPr>
              <a:t>키를 누른 상태에서 프레임 </a:t>
            </a:r>
            <a:r>
              <a:rPr lang="en-US" altLang="ko-KR" sz="1600" kern="0" dirty="0" smtClean="0">
                <a:latin typeface="+mn-ea"/>
              </a:rPr>
              <a:t>37</a:t>
            </a:r>
            <a:r>
              <a:rPr lang="ko-KR" altLang="en-US" sz="1600" kern="0" dirty="0" smtClean="0">
                <a:latin typeface="+mn-ea"/>
              </a:rPr>
              <a:t>로 끌어서 이동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</a:t>
            </a:r>
            <a:r>
              <a:rPr lang="en-US" altLang="ko-KR" sz="1600" kern="0" dirty="0" smtClean="0">
                <a:latin typeface="+mn-ea"/>
              </a:rPr>
              <a:t> 30</a:t>
            </a:r>
            <a:r>
              <a:rPr lang="ko-KR" altLang="en-US" sz="1600" kern="0" dirty="0" smtClean="0">
                <a:latin typeface="+mn-ea"/>
              </a:rPr>
              <a:t>의 </a:t>
            </a:r>
            <a:r>
              <a:rPr lang="ko-KR" altLang="en-US" sz="1600" kern="0" dirty="0" err="1" smtClean="0">
                <a:latin typeface="+mn-ea"/>
              </a:rPr>
              <a:t>키프레임</a:t>
            </a:r>
            <a:r>
              <a:rPr lang="ko-KR" altLang="en-US" sz="1600" kern="0" dirty="0" smtClean="0">
                <a:latin typeface="+mn-ea"/>
              </a:rPr>
              <a:t> 선택 </a:t>
            </a:r>
            <a:r>
              <a:rPr lang="en-US" altLang="ko-KR" sz="1600" kern="0" dirty="0" smtClean="0">
                <a:latin typeface="+mn-ea"/>
              </a:rPr>
              <a:t>&gt; Fast </a:t>
            </a:r>
            <a:r>
              <a:rPr lang="ko-KR" altLang="en-US" sz="1600" kern="0" dirty="0" smtClean="0">
                <a:latin typeface="+mn-ea"/>
              </a:rPr>
              <a:t>적용 </a:t>
            </a:r>
            <a:r>
              <a:rPr lang="en-US" altLang="ko-KR" sz="1600" kern="0" dirty="0" smtClean="0">
                <a:latin typeface="+mn-ea"/>
              </a:rPr>
              <a:t>(C)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40</a:t>
            </a:r>
            <a:r>
              <a:rPr lang="ko-KR" altLang="en-US" sz="1600" kern="0" dirty="0" smtClean="0">
                <a:latin typeface="+mn-ea"/>
              </a:rPr>
              <a:t>과 </a:t>
            </a:r>
            <a:r>
              <a:rPr lang="en-US" altLang="ko-KR" sz="1600" kern="0" dirty="0" smtClean="0">
                <a:latin typeface="+mn-ea"/>
              </a:rPr>
              <a:t>44</a:t>
            </a:r>
            <a:r>
              <a:rPr lang="ko-KR" altLang="en-US" sz="1600" kern="0" dirty="0" smtClean="0">
                <a:latin typeface="+mn-ea"/>
              </a:rPr>
              <a:t>에 각각 </a:t>
            </a:r>
            <a:r>
              <a:rPr lang="ko-KR" altLang="en-US" sz="1600" kern="0" dirty="0" err="1" smtClean="0">
                <a:latin typeface="+mn-ea"/>
              </a:rPr>
              <a:t>키프레임</a:t>
            </a:r>
            <a:r>
              <a:rPr lang="ko-KR" altLang="en-US" sz="1600" kern="0" dirty="0" smtClean="0">
                <a:latin typeface="+mn-ea"/>
              </a:rPr>
              <a:t> 추가 </a:t>
            </a:r>
            <a:r>
              <a:rPr lang="en-US" altLang="ko-KR" sz="1600" kern="0" dirty="0" smtClean="0">
                <a:latin typeface="+mn-ea"/>
              </a:rPr>
              <a:t>(D)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</a:t>
            </a:r>
            <a:r>
              <a:rPr lang="en-US" altLang="ko-KR" sz="1600" kern="0" dirty="0" smtClean="0">
                <a:latin typeface="+mn-ea"/>
              </a:rPr>
              <a:t> 40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ko-KR" altLang="en-US" sz="1600" kern="0" dirty="0" err="1" smtClean="0">
                <a:latin typeface="+mn-ea"/>
              </a:rPr>
              <a:t>키프레임을</a:t>
            </a:r>
            <a:r>
              <a:rPr lang="ko-KR" altLang="en-US" sz="1600" kern="0" dirty="0" smtClean="0">
                <a:latin typeface="+mn-ea"/>
              </a:rPr>
              <a:t> 위로 이동 </a:t>
            </a:r>
            <a:r>
              <a:rPr lang="en-US" altLang="ko-KR" sz="1600" kern="0" dirty="0" smtClean="0">
                <a:latin typeface="+mn-ea"/>
              </a:rPr>
              <a:t>(E)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</a:t>
            </a:r>
            <a:r>
              <a:rPr lang="ko-KR" altLang="en-US" sz="1600" kern="0" dirty="0" smtClean="0">
                <a:latin typeface="+mn-ea"/>
              </a:rPr>
              <a:t> 해서 확인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b="1" kern="0" dirty="0" smtClean="0">
                <a:latin typeface="+mn-ea"/>
              </a:rPr>
              <a:t>칼과 목표물이 함께 흔들리는 모습 관찰</a:t>
            </a:r>
            <a:endParaRPr lang="en-US" altLang="ko-KR" sz="1200" b="1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58" y="-9500"/>
            <a:ext cx="4651449" cy="19370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134" y="1573178"/>
            <a:ext cx="1321117" cy="2314401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 bwMode="auto">
          <a:xfrm rot="3454797">
            <a:off x="5661093" y="1884322"/>
            <a:ext cx="787126" cy="45380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A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293" y="1816002"/>
            <a:ext cx="1334707" cy="2071577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 bwMode="auto">
          <a:xfrm>
            <a:off x="7151209" y="2338192"/>
            <a:ext cx="787126" cy="45380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B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099" y="4461271"/>
            <a:ext cx="1359901" cy="2217934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 bwMode="auto">
          <a:xfrm rot="5400000">
            <a:off x="8173090" y="3986854"/>
            <a:ext cx="652355" cy="45380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C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22" y="4307431"/>
            <a:ext cx="2985889" cy="25256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7133" y="4333717"/>
            <a:ext cx="3258382" cy="2499327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 bwMode="auto">
          <a:xfrm>
            <a:off x="2946459" y="5165821"/>
            <a:ext cx="787126" cy="45380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E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816415" y="4653136"/>
            <a:ext cx="496295" cy="274635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D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3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022" y="1231367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목표물이 약간 미끄러지도록 연출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Time Slider</a:t>
            </a:r>
            <a:r>
              <a:rPr lang="ko-KR" altLang="en-US" sz="1600" kern="0" dirty="0" smtClean="0">
                <a:latin typeface="+mn-ea"/>
              </a:rPr>
              <a:t>를 프레임 </a:t>
            </a:r>
            <a:r>
              <a:rPr lang="en-US" altLang="ko-KR" sz="1600" kern="0" dirty="0" smtClean="0">
                <a:latin typeface="+mn-ea"/>
              </a:rPr>
              <a:t>37</a:t>
            </a:r>
            <a:r>
              <a:rPr lang="ko-KR" altLang="en-US" sz="1600" kern="0" dirty="0" smtClean="0">
                <a:latin typeface="+mn-ea"/>
              </a:rPr>
              <a:t>로 이동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(MAX</a:t>
            </a:r>
            <a:r>
              <a:rPr lang="ko-KR" altLang="en-US" sz="1600" kern="0" dirty="0" smtClean="0">
                <a:latin typeface="+mn-ea"/>
              </a:rPr>
              <a:t>에서</a:t>
            </a:r>
            <a:r>
              <a:rPr lang="en-US" altLang="ko-KR" sz="1600" kern="0" dirty="0" smtClean="0">
                <a:latin typeface="+mn-ea"/>
              </a:rPr>
              <a:t>) Select and Move </a:t>
            </a:r>
            <a:r>
              <a:rPr lang="ko-KR" altLang="en-US" sz="1600" kern="0" dirty="0" smtClean="0">
                <a:latin typeface="+mn-ea"/>
              </a:rPr>
              <a:t>도구를 이용해서 목표물을 </a:t>
            </a:r>
            <a:r>
              <a:rPr lang="en-US" altLang="ko-KR" sz="1600" kern="0" dirty="0" smtClean="0">
                <a:latin typeface="+mn-ea"/>
              </a:rPr>
              <a:t>X </a:t>
            </a:r>
            <a:r>
              <a:rPr lang="ko-KR" altLang="en-US" sz="1600" kern="0" dirty="0" smtClean="0">
                <a:latin typeface="+mn-ea"/>
              </a:rPr>
              <a:t>축 방향으로 왼쪽으로 약간 이동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당연히 </a:t>
            </a:r>
            <a:r>
              <a:rPr lang="en-US" altLang="ko-KR" sz="1200" kern="0" dirty="0" smtClean="0">
                <a:latin typeface="+mn-ea"/>
              </a:rPr>
              <a:t>Auto Key</a:t>
            </a:r>
            <a:r>
              <a:rPr lang="ko-KR" altLang="en-US" sz="1200" kern="0" dirty="0" smtClean="0">
                <a:latin typeface="+mn-ea"/>
              </a:rPr>
              <a:t>는 켜진 상태이어야 함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259632" y="3068960"/>
            <a:ext cx="5836145" cy="2557744"/>
            <a:chOff x="114903" y="3304069"/>
            <a:chExt cx="5836145" cy="255774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903" y="3304069"/>
              <a:ext cx="2733675" cy="22193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7398" y="3347920"/>
              <a:ext cx="2533650" cy="2124075"/>
            </a:xfrm>
            <a:prstGeom prst="rect">
              <a:avLst/>
            </a:prstGeom>
          </p:spPr>
        </p:pic>
        <p:sp>
          <p:nvSpPr>
            <p:cNvPr id="18" name="오른쪽 화살표 17"/>
            <p:cNvSpPr/>
            <p:nvPr/>
          </p:nvSpPr>
          <p:spPr bwMode="auto">
            <a:xfrm>
              <a:off x="2748641" y="4156272"/>
              <a:ext cx="787126" cy="453804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  <p:sp>
          <p:nvSpPr>
            <p:cNvPr id="19" name="타원형 설명선 18"/>
            <p:cNvSpPr/>
            <p:nvPr/>
          </p:nvSpPr>
          <p:spPr bwMode="auto">
            <a:xfrm>
              <a:off x="2144400" y="5471995"/>
              <a:ext cx="1894443" cy="389818"/>
            </a:xfrm>
            <a:prstGeom prst="wedgeEllipseCallout">
              <a:avLst>
                <a:gd name="adj1" fmla="val -1396"/>
                <a:gd name="adj2" fmla="val -16880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X</a:t>
              </a:r>
              <a:r>
                <a:rPr lang="ko-KR" altLang="en-US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축으로 약간 왼쪽으로 이동</a:t>
              </a:r>
              <a:endPara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3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022" y="1231367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Curve Editor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칼이 아니라 목표물의</a:t>
            </a:r>
            <a:r>
              <a:rPr lang="en-US" altLang="ko-KR" sz="1600" kern="0" dirty="0" smtClean="0">
                <a:latin typeface="+mn-ea"/>
              </a:rPr>
              <a:t>)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>
                <a:latin typeface="+mn-ea"/>
              </a:rPr>
              <a:t>X </a:t>
            </a:r>
            <a:r>
              <a:rPr lang="en-US" altLang="ko-KR" sz="1600" kern="0" dirty="0" smtClean="0">
                <a:latin typeface="+mn-ea"/>
              </a:rPr>
              <a:t>Position </a:t>
            </a:r>
            <a:r>
              <a:rPr lang="ko-KR" altLang="en-US" sz="1600" kern="0" dirty="0" smtClean="0">
                <a:latin typeface="+mn-ea"/>
              </a:rPr>
              <a:t>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0</a:t>
            </a:r>
            <a:r>
              <a:rPr lang="ko-KR" altLang="en-US" sz="1600" kern="0" dirty="0" smtClean="0">
                <a:latin typeface="+mn-ea"/>
              </a:rPr>
              <a:t>의 </a:t>
            </a:r>
            <a:r>
              <a:rPr lang="ko-KR" altLang="en-US" sz="1600" kern="0" dirty="0" err="1" smtClean="0">
                <a:latin typeface="+mn-ea"/>
              </a:rPr>
              <a:t>키프레임</a:t>
            </a:r>
            <a:r>
              <a:rPr lang="ko-KR" altLang="en-US" sz="1600" kern="0" dirty="0" smtClean="0">
                <a:latin typeface="+mn-ea"/>
              </a:rPr>
              <a:t>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30</a:t>
            </a:r>
            <a:r>
              <a:rPr lang="ko-KR" altLang="en-US" sz="1600" kern="0" dirty="0" smtClean="0">
                <a:latin typeface="+mn-ea"/>
              </a:rPr>
              <a:t>으로 이동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</a:t>
            </a:r>
            <a:r>
              <a:rPr lang="en-US" altLang="ko-KR" sz="1600" kern="0" dirty="0" smtClean="0">
                <a:latin typeface="+mn-ea"/>
              </a:rPr>
              <a:t> 30</a:t>
            </a:r>
            <a:r>
              <a:rPr lang="ko-KR" altLang="en-US" sz="1600" kern="0" dirty="0" smtClean="0">
                <a:latin typeface="+mn-ea"/>
              </a:rPr>
              <a:t>으로 옮긴 </a:t>
            </a:r>
            <a:r>
              <a:rPr lang="ko-KR" altLang="en-US" sz="1600" kern="0" dirty="0" err="1" smtClean="0">
                <a:latin typeface="+mn-ea"/>
              </a:rPr>
              <a:t>키프레임을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Fast</a:t>
            </a:r>
            <a:r>
              <a:rPr lang="ko-KR" altLang="en-US" sz="1600" kern="0" dirty="0" smtClean="0">
                <a:latin typeface="+mn-ea"/>
              </a:rPr>
              <a:t>로 변경 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완성</a:t>
            </a:r>
            <a:r>
              <a:rPr lang="en-US" altLang="ko-KR" sz="1600" kern="0" dirty="0" smtClean="0">
                <a:latin typeface="+mn-ea"/>
              </a:rPr>
              <a:t>!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03032" y="2382241"/>
            <a:ext cx="6663278" cy="4475759"/>
            <a:chOff x="2303032" y="2382241"/>
            <a:chExt cx="6663278" cy="4475759"/>
          </a:xfrm>
        </p:grpSpPr>
        <p:grpSp>
          <p:nvGrpSpPr>
            <p:cNvPr id="8" name="그룹 7"/>
            <p:cNvGrpSpPr/>
            <p:nvPr/>
          </p:nvGrpSpPr>
          <p:grpSpPr>
            <a:xfrm>
              <a:off x="2303032" y="2382241"/>
              <a:ext cx="6663278" cy="4475759"/>
              <a:chOff x="1212902" y="2327209"/>
              <a:chExt cx="6663278" cy="4475759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212902" y="2327209"/>
                <a:ext cx="6663278" cy="2799189"/>
                <a:chOff x="475998" y="2022482"/>
                <a:chExt cx="7822374" cy="3610069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5998" y="2022482"/>
                  <a:ext cx="6758930" cy="1583125"/>
                </a:xfrm>
                <a:prstGeom prst="rect">
                  <a:avLst/>
                </a:prstGeom>
              </p:spPr>
            </p:pic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33828" y="3969951"/>
                  <a:ext cx="2864544" cy="1662600"/>
                </a:xfrm>
                <a:prstGeom prst="rect">
                  <a:avLst/>
                </a:prstGeom>
              </p:spPr>
            </p:pic>
            <p:sp>
              <p:nvSpPr>
                <p:cNvPr id="13" name="오른쪽 화살표 12"/>
                <p:cNvSpPr/>
                <p:nvPr/>
              </p:nvSpPr>
              <p:spPr bwMode="auto">
                <a:xfrm rot="5400000">
                  <a:off x="5986653" y="3538284"/>
                  <a:ext cx="566463" cy="453804"/>
                </a:xfrm>
                <a:prstGeom prst="rightArrow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600" dirty="0" smtClean="0">
                      <a:solidFill>
                        <a:schemeClr val="accent3">
                          <a:lumMod val="95000"/>
                        </a:schemeClr>
                      </a:solidFill>
                      <a:latin typeface="+mj-lt"/>
                      <a:ea typeface="굴림" pitchFamily="50" charset="-127"/>
                    </a:rPr>
                    <a:t>A</a:t>
                  </a:r>
                  <a:endParaRPr lang="ko-KR" altLang="en-US" sz="1600" dirty="0">
                    <a:solidFill>
                      <a:schemeClr val="accent3">
                        <a:lumMod val="95000"/>
                      </a:schemeClr>
                    </a:solidFill>
                    <a:latin typeface="+mj-lt"/>
                    <a:ea typeface="굴림" pitchFamily="50" charset="-127"/>
                  </a:endParaRPr>
                </a:p>
              </p:txBody>
            </p:sp>
          </p:grp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9632" y="5373867"/>
                <a:ext cx="1443834" cy="1429101"/>
              </a:xfrm>
              <a:prstGeom prst="rect">
                <a:avLst/>
              </a:prstGeom>
            </p:spPr>
          </p:pic>
        </p:grpSp>
        <p:sp>
          <p:nvSpPr>
            <p:cNvPr id="15" name="오른쪽 화살표 14"/>
            <p:cNvSpPr/>
            <p:nvPr/>
          </p:nvSpPr>
          <p:spPr bwMode="auto">
            <a:xfrm rot="5400000">
              <a:off x="7101466" y="5100398"/>
              <a:ext cx="439226" cy="386561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B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50" y="4585128"/>
            <a:ext cx="5617649" cy="1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애니메이션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제작에 필요한 내용들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Curve Editor </a:t>
            </a:r>
            <a:r>
              <a:rPr lang="ko-KR" altLang="en-US" sz="1600" kern="0" dirty="0" smtClean="0">
                <a:latin typeface="+mn-ea"/>
              </a:rPr>
              <a:t>편집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Anticipation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Momentum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Secondary Movement</a:t>
            </a:r>
            <a:r>
              <a:rPr lang="ko-KR" altLang="en-US" sz="1600" kern="0" dirty="0" smtClean="0">
                <a:latin typeface="+mn-ea"/>
              </a:rPr>
              <a:t> 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92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애니메이션 큰 동작 구성</a:t>
            </a:r>
            <a:r>
              <a:rPr lang="en-US" altLang="ko-KR" sz="2000" kern="0" dirty="0" smtClean="0">
                <a:latin typeface="+mn-ea"/>
              </a:rPr>
              <a:t>(blocking)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Time Slider</a:t>
            </a:r>
            <a:r>
              <a:rPr lang="ko-KR" altLang="en-US" sz="1600" kern="0" dirty="0" smtClean="0">
                <a:latin typeface="+mn-ea"/>
              </a:rPr>
              <a:t>를 프레임 </a:t>
            </a:r>
            <a:r>
              <a:rPr lang="en-US" altLang="ko-KR" sz="1600" kern="0" dirty="0" smtClean="0">
                <a:latin typeface="+mn-ea"/>
              </a:rPr>
              <a:t>30</a:t>
            </a:r>
            <a:r>
              <a:rPr lang="ko-KR" altLang="en-US" sz="1600" kern="0" dirty="0" smtClean="0">
                <a:latin typeface="+mn-ea"/>
              </a:rPr>
              <a:t>으로 이동한 후 </a:t>
            </a:r>
            <a:r>
              <a:rPr lang="en-US" altLang="ko-KR" sz="1600" kern="0" dirty="0" smtClean="0">
                <a:latin typeface="+mn-ea"/>
              </a:rPr>
              <a:t>Auto Key </a:t>
            </a:r>
            <a:r>
              <a:rPr lang="ko-KR" altLang="en-US" sz="1600" kern="0" dirty="0" smtClean="0">
                <a:latin typeface="+mn-ea"/>
              </a:rPr>
              <a:t>단추 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칼을 이동시켜서 </a:t>
            </a:r>
            <a:r>
              <a:rPr lang="en-US" altLang="ko-KR" sz="1600" kern="0" dirty="0" smtClean="0">
                <a:latin typeface="+mn-ea"/>
              </a:rPr>
              <a:t>(A) </a:t>
            </a:r>
            <a:r>
              <a:rPr lang="ko-KR" altLang="en-US" sz="1600" kern="0" dirty="0" smtClean="0">
                <a:latin typeface="+mn-ea"/>
              </a:rPr>
              <a:t>처럼 구성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Time Slider</a:t>
            </a:r>
            <a:r>
              <a:rPr lang="ko-KR" altLang="en-US" sz="1600" kern="0" dirty="0" smtClean="0">
                <a:latin typeface="+mn-ea"/>
              </a:rPr>
              <a:t>를 프레임 </a:t>
            </a:r>
            <a:r>
              <a:rPr lang="en-US" altLang="ko-KR" sz="1600" kern="0" dirty="0" smtClean="0">
                <a:latin typeface="+mn-ea"/>
              </a:rPr>
              <a:t>15(</a:t>
            </a:r>
            <a:r>
              <a:rPr lang="ko-KR" altLang="en-US" sz="1600" kern="0" dirty="0" smtClean="0">
                <a:latin typeface="+mn-ea"/>
              </a:rPr>
              <a:t>칼이 날아 가는 중간 시점</a:t>
            </a:r>
            <a:r>
              <a:rPr lang="en-US" altLang="ko-KR" sz="1600" kern="0" dirty="0" smtClean="0">
                <a:latin typeface="+mn-ea"/>
              </a:rPr>
              <a:t>)</a:t>
            </a:r>
            <a:r>
              <a:rPr lang="ko-KR" altLang="en-US" sz="1600" kern="0" dirty="0" smtClean="0">
                <a:latin typeface="+mn-ea"/>
              </a:rPr>
              <a:t>로 이동한 후 </a:t>
            </a:r>
            <a:r>
              <a:rPr lang="en-US" altLang="ko-KR" sz="1600" kern="0" dirty="0" smtClean="0">
                <a:latin typeface="+mn-ea"/>
              </a:rPr>
              <a:t>Z </a:t>
            </a:r>
            <a:r>
              <a:rPr lang="ko-KR" altLang="en-US" sz="1600" kern="0" dirty="0" smtClean="0">
                <a:latin typeface="+mn-ea"/>
              </a:rPr>
              <a:t>축 방향으로 약간 위로 올려 줌</a:t>
            </a:r>
            <a:r>
              <a:rPr lang="en-US" altLang="ko-KR" sz="1600" kern="0" dirty="0" smtClean="0">
                <a:latin typeface="+mn-ea"/>
              </a:rPr>
              <a:t>. </a:t>
            </a:r>
            <a:r>
              <a:rPr lang="ko-KR" altLang="en-US" sz="1600" kern="0" dirty="0" smtClean="0">
                <a:latin typeface="+mn-ea"/>
              </a:rPr>
              <a:t>이렇게 하면 크게 호를 그리면서 </a:t>
            </a:r>
            <a:r>
              <a:rPr lang="ko-KR" altLang="en-US" sz="1600" strike="sngStrike" kern="0" dirty="0" smtClean="0">
                <a:latin typeface="+mn-ea"/>
              </a:rPr>
              <a:t>얌전하게</a:t>
            </a:r>
            <a:r>
              <a:rPr lang="ko-KR" altLang="en-US" sz="1600" kern="0" dirty="0" smtClean="0">
                <a:latin typeface="+mn-ea"/>
              </a:rPr>
              <a:t> 날아감 </a:t>
            </a:r>
            <a:r>
              <a:rPr lang="en-US" altLang="ko-KR" sz="1600" kern="0" dirty="0" smtClean="0">
                <a:latin typeface="+mn-ea"/>
              </a:rPr>
              <a:t>(B)</a:t>
            </a:r>
            <a:r>
              <a:rPr lang="ko-KR" altLang="en-US" sz="1600" kern="0" dirty="0" smtClean="0">
                <a:latin typeface="+mn-ea"/>
              </a:rPr>
              <a:t> 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 </a:t>
            </a:r>
            <a:r>
              <a:rPr lang="ko-KR" altLang="en-US" sz="1600" kern="0" dirty="0" smtClean="0">
                <a:latin typeface="+mn-ea"/>
              </a:rPr>
              <a:t>해서 확인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4520" y="4083843"/>
            <a:ext cx="1763266" cy="1923649"/>
            <a:chOff x="1691680" y="3721108"/>
            <a:chExt cx="1763266" cy="19236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3777857"/>
              <a:ext cx="1619250" cy="18669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 bwMode="auto">
            <a:xfrm>
              <a:off x="1691680" y="3721108"/>
              <a:ext cx="520941" cy="288582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548459" y="3910122"/>
            <a:ext cx="6473849" cy="2198220"/>
            <a:chOff x="790982" y="4486500"/>
            <a:chExt cx="6473849" cy="219822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982" y="5013176"/>
              <a:ext cx="3262114" cy="167154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4556" y="4486500"/>
              <a:ext cx="2760275" cy="1786711"/>
            </a:xfrm>
            <a:prstGeom prst="rect">
              <a:avLst/>
            </a:prstGeom>
          </p:spPr>
        </p:pic>
        <p:sp>
          <p:nvSpPr>
            <p:cNvPr id="17" name="오른쪽 화살표 16"/>
            <p:cNvSpPr/>
            <p:nvPr/>
          </p:nvSpPr>
          <p:spPr bwMode="auto">
            <a:xfrm>
              <a:off x="3995595" y="5622046"/>
              <a:ext cx="566463" cy="453804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B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815" y="5911078"/>
            <a:ext cx="1704975" cy="5905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107" y="5949178"/>
            <a:ext cx="1590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160529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 </a:t>
            </a:r>
            <a:r>
              <a:rPr lang="ko-KR" altLang="en-US" sz="1600" kern="0" dirty="0" smtClean="0">
                <a:latin typeface="+mn-ea"/>
              </a:rPr>
              <a:t>단추 오른쪽 바로 아래에 있는 </a:t>
            </a:r>
            <a:r>
              <a:rPr lang="en-US" altLang="ko-KR" sz="1600" dirty="0"/>
              <a:t>Time Configuration </a:t>
            </a:r>
            <a:r>
              <a:rPr lang="ko-KR" altLang="en-US" sz="1600" dirty="0" smtClean="0"/>
              <a:t>아이콘을 클릭</a:t>
            </a:r>
            <a:endParaRPr lang="en-US" altLang="ko-KR" sz="1600" dirty="0" smtClean="0"/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dirty="0" smtClean="0"/>
              <a:t> Time Configuration </a:t>
            </a:r>
            <a:r>
              <a:rPr lang="ko-KR" altLang="en-US" sz="1600" dirty="0" smtClean="0"/>
              <a:t>대화상자에서 </a:t>
            </a:r>
            <a:r>
              <a:rPr lang="en-US" altLang="ko-KR" sz="1600" dirty="0" smtClean="0"/>
              <a:t>End Time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100 -&gt; 30</a:t>
            </a:r>
            <a:r>
              <a:rPr lang="ko-KR" altLang="en-US" sz="1600" dirty="0" smtClean="0"/>
              <a:t>으로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 </a:t>
            </a:r>
            <a:r>
              <a:rPr lang="ko-KR" altLang="en-US" sz="1600" kern="0" dirty="0" smtClean="0">
                <a:latin typeface="+mn-ea"/>
              </a:rPr>
              <a:t>했을 때의 문제점</a:t>
            </a:r>
            <a:r>
              <a:rPr lang="en-US" altLang="ko-KR" sz="1600" kern="0" dirty="0" smtClean="0">
                <a:latin typeface="+mn-ea"/>
              </a:rPr>
              <a:t>? 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역시 과녁에 닿기 직전 </a:t>
            </a:r>
            <a:r>
              <a:rPr lang="ko-KR" altLang="en-US" sz="1200" strike="sngStrike" kern="0" dirty="0" smtClean="0">
                <a:latin typeface="+mn-ea"/>
              </a:rPr>
              <a:t>얌전히</a:t>
            </a:r>
            <a:r>
              <a:rPr lang="ko-KR" altLang="en-US" sz="1200" kern="0" dirty="0" smtClean="0">
                <a:latin typeface="+mn-ea"/>
              </a:rPr>
              <a:t> 감속되어 </a:t>
            </a:r>
            <a:r>
              <a:rPr lang="ko-KR" altLang="en-US" sz="1200" strike="sngStrike" kern="0" dirty="0">
                <a:latin typeface="+mn-ea"/>
              </a:rPr>
              <a:t>얌전히</a:t>
            </a:r>
            <a:r>
              <a:rPr lang="ko-KR" altLang="en-US" sz="1200" kern="0" dirty="0">
                <a:latin typeface="+mn-ea"/>
              </a:rPr>
              <a:t> </a:t>
            </a:r>
            <a:r>
              <a:rPr lang="ko-KR" altLang="en-US" sz="1200" kern="0" dirty="0" smtClean="0">
                <a:latin typeface="+mn-ea"/>
              </a:rPr>
              <a:t>과녁에 도착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24271" y="315208"/>
            <a:ext cx="2085975" cy="657225"/>
            <a:chOff x="4824271" y="315208"/>
            <a:chExt cx="2085975" cy="6572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4271" y="315208"/>
              <a:ext cx="2085975" cy="65722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 bwMode="auto">
            <a:xfrm>
              <a:off x="5796136" y="734645"/>
              <a:ext cx="225729" cy="207983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cxnSp>
        <p:nvCxnSpPr>
          <p:cNvPr id="8" name="직선 화살표 연결선 7"/>
          <p:cNvCxnSpPr>
            <a:stCxn id="5" idx="2"/>
          </p:cNvCxnSpPr>
          <p:nvPr/>
        </p:nvCxnSpPr>
        <p:spPr bwMode="auto">
          <a:xfrm>
            <a:off x="5909001" y="942628"/>
            <a:ext cx="81491" cy="358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7" name="그룹 26"/>
          <p:cNvGrpSpPr/>
          <p:nvPr/>
        </p:nvGrpSpPr>
        <p:grpSpPr>
          <a:xfrm>
            <a:off x="1840724" y="2784507"/>
            <a:ext cx="5033990" cy="3520600"/>
            <a:chOff x="-29943" y="3349540"/>
            <a:chExt cx="5033990" cy="3520600"/>
          </a:xfrm>
        </p:grpSpPr>
        <p:grpSp>
          <p:nvGrpSpPr>
            <p:cNvPr id="25" name="그룹 24"/>
            <p:cNvGrpSpPr/>
            <p:nvPr/>
          </p:nvGrpSpPr>
          <p:grpSpPr>
            <a:xfrm>
              <a:off x="-29943" y="3349540"/>
              <a:ext cx="5033990" cy="3520600"/>
              <a:chOff x="-29943" y="3349540"/>
              <a:chExt cx="5033990" cy="3520600"/>
            </a:xfrm>
          </p:grpSpPr>
          <p:sp>
            <p:nvSpPr>
              <p:cNvPr id="21" name="오른쪽 화살표 20"/>
              <p:cNvSpPr/>
              <p:nvPr/>
            </p:nvSpPr>
            <p:spPr bwMode="auto">
              <a:xfrm>
                <a:off x="2187171" y="5140817"/>
                <a:ext cx="566463" cy="453804"/>
              </a:xfrm>
              <a:prstGeom prst="rightArrow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 dirty="0" smtClean="0">
                    <a:solidFill>
                      <a:schemeClr val="accent3">
                        <a:lumMod val="95000"/>
                      </a:schemeClr>
                    </a:solidFill>
                    <a:latin typeface="+mj-lt"/>
                    <a:ea typeface="굴림" pitchFamily="50" charset="-127"/>
                  </a:rPr>
                  <a:t>A</a:t>
                </a:r>
                <a:endParaRPr lang="ko-KR" altLang="en-US" sz="1600" dirty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-29943" y="3349540"/>
                <a:ext cx="2293921" cy="3495848"/>
                <a:chOff x="-29943" y="3349540"/>
                <a:chExt cx="2293921" cy="3495848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29943" y="3349540"/>
                  <a:ext cx="2293921" cy="3495848"/>
                </a:xfrm>
                <a:prstGeom prst="rect">
                  <a:avLst/>
                </a:prstGeom>
              </p:spPr>
            </p:pic>
            <p:sp>
              <p:nvSpPr>
                <p:cNvPr id="22" name="직사각형 21"/>
                <p:cNvSpPr/>
                <p:nvPr/>
              </p:nvSpPr>
              <p:spPr bwMode="auto">
                <a:xfrm>
                  <a:off x="110444" y="5306645"/>
                  <a:ext cx="933164" cy="21058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2693884" y="3349540"/>
                <a:ext cx="2310163" cy="3520600"/>
                <a:chOff x="2693884" y="3349540"/>
                <a:chExt cx="2310163" cy="3520600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93884" y="3349540"/>
                  <a:ext cx="2310163" cy="3520600"/>
                </a:xfrm>
                <a:prstGeom prst="rect">
                  <a:avLst/>
                </a:prstGeom>
              </p:spPr>
            </p:pic>
            <p:sp>
              <p:nvSpPr>
                <p:cNvPr id="23" name="직사각형 22"/>
                <p:cNvSpPr/>
                <p:nvPr/>
              </p:nvSpPr>
              <p:spPr bwMode="auto">
                <a:xfrm>
                  <a:off x="2841921" y="5318369"/>
                  <a:ext cx="937991" cy="198863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굴림" pitchFamily="50" charset="-127"/>
                  </a:endParaRPr>
                </a:p>
              </p:txBody>
            </p:sp>
          </p:grpSp>
        </p:grpSp>
        <p:sp>
          <p:nvSpPr>
            <p:cNvPr id="26" name="직사각형 25"/>
            <p:cNvSpPr/>
            <p:nvPr/>
          </p:nvSpPr>
          <p:spPr bwMode="auto">
            <a:xfrm>
              <a:off x="3779912" y="6549293"/>
              <a:ext cx="457200" cy="1920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0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7076" y="1220950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Curve Editor</a:t>
            </a:r>
            <a:r>
              <a:rPr lang="ko-KR" altLang="en-US" sz="2000" kern="0" dirty="0" smtClean="0">
                <a:latin typeface="+mn-ea"/>
              </a:rPr>
              <a:t>로 편집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>
                <a:latin typeface="+mn-ea"/>
              </a:rPr>
              <a:t>칼 선택 후 </a:t>
            </a:r>
            <a:r>
              <a:rPr lang="en-US" altLang="ko-KR" sz="1600" kern="0" dirty="0">
                <a:latin typeface="+mn-ea"/>
              </a:rPr>
              <a:t>Curve Editor </a:t>
            </a:r>
            <a:r>
              <a:rPr lang="ko-KR" altLang="en-US" sz="1600" kern="0" dirty="0">
                <a:latin typeface="+mn-ea"/>
              </a:rPr>
              <a:t>열기</a:t>
            </a: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선택 사각형을 그려서 프레임 </a:t>
            </a:r>
            <a:r>
              <a:rPr lang="en-US" altLang="ko-KR" sz="1600" kern="0" dirty="0" smtClean="0">
                <a:latin typeface="+mn-ea"/>
              </a:rPr>
              <a:t>0</a:t>
            </a:r>
            <a:r>
              <a:rPr lang="ko-KR" altLang="en-US" sz="1600" kern="0" dirty="0" smtClean="0">
                <a:latin typeface="+mn-ea"/>
              </a:rPr>
              <a:t>의 </a:t>
            </a:r>
            <a:r>
              <a:rPr lang="ko-KR" altLang="en-US" sz="1600" kern="0" dirty="0" err="1" smtClean="0">
                <a:latin typeface="+mn-ea"/>
              </a:rPr>
              <a:t>키프레임</a:t>
            </a:r>
            <a:r>
              <a:rPr lang="ko-KR" altLang="en-US" sz="1600" kern="0" dirty="0" smtClean="0">
                <a:latin typeface="+mn-ea"/>
              </a:rPr>
              <a:t> 세 개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Curve </a:t>
            </a:r>
            <a:r>
              <a:rPr lang="en-US" altLang="ko-KR" sz="1600" kern="0" dirty="0">
                <a:latin typeface="+mn-ea"/>
              </a:rPr>
              <a:t>Editor</a:t>
            </a:r>
            <a:r>
              <a:rPr lang="ko-KR" altLang="en-US" sz="1600" kern="0" dirty="0">
                <a:latin typeface="+mn-ea"/>
              </a:rPr>
              <a:t>에서</a:t>
            </a:r>
            <a:r>
              <a:rPr lang="en-US" altLang="ko-KR" sz="1600" kern="0" dirty="0">
                <a:latin typeface="+mn-ea"/>
              </a:rPr>
              <a:t> Select and Move </a:t>
            </a:r>
            <a:r>
              <a:rPr lang="ko-KR" altLang="en-US" sz="1600" kern="0" dirty="0">
                <a:latin typeface="+mn-ea"/>
              </a:rPr>
              <a:t>아이콘을 오래 눌러서 수평 방향 </a:t>
            </a:r>
            <a:r>
              <a:rPr lang="ko-KR" altLang="en-US" sz="1600" kern="0" dirty="0" smtClean="0">
                <a:latin typeface="+mn-ea"/>
              </a:rPr>
              <a:t>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 도구를 이용해서 선택한 세 개 </a:t>
            </a:r>
            <a:r>
              <a:rPr lang="ko-KR" altLang="en-US" sz="1600" kern="0" dirty="0" err="1" smtClean="0">
                <a:latin typeface="+mn-ea"/>
              </a:rPr>
              <a:t>키프레임을</a:t>
            </a:r>
            <a:r>
              <a:rPr lang="ko-KR" altLang="en-US" sz="1600" kern="0" dirty="0" smtClean="0">
                <a:latin typeface="+mn-ea"/>
              </a:rPr>
              <a:t> 을 프레임 </a:t>
            </a:r>
            <a:r>
              <a:rPr lang="en-US" altLang="ko-KR" sz="1600" kern="0" dirty="0" smtClean="0">
                <a:latin typeface="+mn-ea"/>
              </a:rPr>
              <a:t>10</a:t>
            </a:r>
            <a:r>
              <a:rPr lang="ko-KR" altLang="en-US" sz="1600" kern="0" dirty="0" smtClean="0">
                <a:latin typeface="+mn-ea"/>
              </a:rPr>
              <a:t>까지 이동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600" b="1" kern="0" dirty="0" smtClean="0">
                <a:solidFill>
                  <a:srgbClr val="FF0000"/>
                </a:solidFill>
                <a:latin typeface="+mn-ea"/>
              </a:rPr>
              <a:t>주의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+mn-ea"/>
              </a:rPr>
              <a:t>! </a:t>
            </a:r>
            <a:r>
              <a:rPr lang="ko-KR" altLang="en-US" sz="1600" b="1" kern="0" dirty="0" smtClean="0">
                <a:solidFill>
                  <a:srgbClr val="FF0000"/>
                </a:solidFill>
                <a:latin typeface="+mn-ea"/>
              </a:rPr>
              <a:t>위아래로 움직이지 않도록 함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dirty="0" smtClean="0"/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505200" y="1340768"/>
            <a:ext cx="5553109" cy="1351989"/>
            <a:chOff x="1706631" y="9015"/>
            <a:chExt cx="5553109" cy="135198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2120" y="9015"/>
              <a:ext cx="1607620" cy="1150717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>
              <a:stCxn id="11" idx="1"/>
            </p:cNvCxnSpPr>
            <p:nvPr/>
          </p:nvCxnSpPr>
          <p:spPr bwMode="auto">
            <a:xfrm flipH="1">
              <a:off x="1706631" y="214882"/>
              <a:ext cx="4903224" cy="11461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직사각형 10"/>
            <p:cNvSpPr/>
            <p:nvPr/>
          </p:nvSpPr>
          <p:spPr bwMode="auto">
            <a:xfrm>
              <a:off x="6609855" y="79703"/>
              <a:ext cx="249814" cy="27035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609855" y="583796"/>
              <a:ext cx="249814" cy="27035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cxnSp>
          <p:nvCxnSpPr>
            <p:cNvPr id="15" name="직선 화살표 연결선 14"/>
            <p:cNvCxnSpPr>
              <a:stCxn id="13" idx="2"/>
            </p:cNvCxnSpPr>
            <p:nvPr/>
          </p:nvCxnSpPr>
          <p:spPr bwMode="auto">
            <a:xfrm flipH="1">
              <a:off x="4557962" y="854153"/>
              <a:ext cx="2176800" cy="4949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33" y="3604958"/>
            <a:ext cx="1605378" cy="126136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824" y="361928"/>
            <a:ext cx="2447925" cy="6096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261250" y="3381538"/>
            <a:ext cx="6254905" cy="1947068"/>
            <a:chOff x="2261250" y="3381538"/>
            <a:chExt cx="6254905" cy="1947068"/>
          </a:xfrm>
        </p:grpSpPr>
        <p:grpSp>
          <p:nvGrpSpPr>
            <p:cNvPr id="3" name="그룹 2"/>
            <p:cNvGrpSpPr/>
            <p:nvPr/>
          </p:nvGrpSpPr>
          <p:grpSpPr>
            <a:xfrm>
              <a:off x="2261250" y="3381538"/>
              <a:ext cx="6254905" cy="1947068"/>
              <a:chOff x="2350917" y="3283031"/>
              <a:chExt cx="6254905" cy="1947068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0917" y="3427322"/>
                <a:ext cx="6254905" cy="1802777"/>
              </a:xfrm>
              <a:prstGeom prst="rect">
                <a:avLst/>
              </a:prstGeom>
            </p:spPr>
          </p:pic>
          <p:sp>
            <p:nvSpPr>
              <p:cNvPr id="29" name="직사각형 28"/>
              <p:cNvSpPr/>
              <p:nvPr/>
            </p:nvSpPr>
            <p:spPr bwMode="auto">
              <a:xfrm>
                <a:off x="5128232" y="3283031"/>
                <a:ext cx="520941" cy="288582"/>
              </a:xfrm>
              <a:prstGeom prst="rect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 dirty="0" smtClean="0">
                    <a:solidFill>
                      <a:schemeClr val="accent3">
                        <a:lumMod val="95000"/>
                      </a:schemeClr>
                    </a:solidFill>
                    <a:latin typeface="+mj-lt"/>
                    <a:ea typeface="굴림" pitchFamily="50" charset="-127"/>
                  </a:rPr>
                  <a:t>A</a:t>
                </a:r>
                <a:endParaRPr lang="ko-KR" altLang="en-US" sz="1600" dirty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 bwMode="auto">
            <a:xfrm>
              <a:off x="2397245" y="4153190"/>
              <a:ext cx="459457" cy="1018803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7771" y="5313543"/>
            <a:ext cx="6243320" cy="1544458"/>
          </a:xfrm>
          <a:prstGeom prst="rect">
            <a:avLst/>
          </a:prstGeom>
        </p:spPr>
      </p:pic>
      <p:sp>
        <p:nvSpPr>
          <p:cNvPr id="32" name="오른쪽 화살표 31"/>
          <p:cNvSpPr/>
          <p:nvPr/>
        </p:nvSpPr>
        <p:spPr bwMode="auto">
          <a:xfrm rot="5400000">
            <a:off x="5753072" y="5045668"/>
            <a:ext cx="566463" cy="45380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B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7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7076" y="1220950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15</a:t>
            </a:r>
            <a:r>
              <a:rPr lang="ko-KR" altLang="en-US" sz="1600" kern="0" dirty="0" smtClean="0">
                <a:latin typeface="+mn-ea"/>
              </a:rPr>
              <a:t>에 있는 </a:t>
            </a:r>
            <a:r>
              <a:rPr lang="ko-KR" altLang="en-US" sz="1600" kern="0" dirty="0" err="1" smtClean="0">
                <a:latin typeface="+mn-ea"/>
              </a:rPr>
              <a:t>키프레임</a:t>
            </a:r>
            <a:r>
              <a:rPr lang="ko-KR" altLang="en-US" sz="1600" kern="0" dirty="0" smtClean="0">
                <a:latin typeface="+mn-ea"/>
              </a:rPr>
              <a:t> 세 개도 같은 방법으로 프레임 </a:t>
            </a:r>
            <a:r>
              <a:rPr lang="en-US" altLang="ko-KR" sz="1600" kern="0" dirty="0" smtClean="0">
                <a:latin typeface="+mn-ea"/>
              </a:rPr>
              <a:t>20</a:t>
            </a:r>
            <a:r>
              <a:rPr lang="ko-KR" altLang="en-US" sz="1600" kern="0" dirty="0" smtClean="0">
                <a:latin typeface="+mn-ea"/>
              </a:rPr>
              <a:t>으로 이동</a:t>
            </a:r>
            <a:r>
              <a:rPr lang="en-US" altLang="ko-KR" sz="1600" kern="0" dirty="0" smtClean="0">
                <a:latin typeface="+mn-ea"/>
              </a:rPr>
              <a:t/>
            </a:r>
            <a:br>
              <a:rPr lang="en-US" altLang="ko-KR" sz="1600" kern="0" dirty="0" smtClean="0">
                <a:latin typeface="+mn-ea"/>
              </a:rPr>
            </a:br>
            <a:r>
              <a:rPr lang="en-US" altLang="ko-KR" sz="1200" b="1" kern="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 kern="0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en-US" altLang="ko-KR" sz="1200" b="1" kern="0" dirty="0">
                <a:solidFill>
                  <a:srgbClr val="FF0000"/>
                </a:solidFill>
                <a:latin typeface="+mn-ea"/>
              </a:rPr>
              <a:t>! </a:t>
            </a:r>
            <a:r>
              <a:rPr lang="ko-KR" altLang="en-US" sz="1200" b="1" kern="0" dirty="0">
                <a:solidFill>
                  <a:srgbClr val="FF0000"/>
                </a:solidFill>
                <a:latin typeface="+mn-ea"/>
              </a:rPr>
              <a:t>위아래로 움직이지 않도록 함</a:t>
            </a:r>
            <a:r>
              <a:rPr lang="en-US" altLang="ko-KR" sz="1200" b="1" kern="0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411760" y="4225761"/>
            <a:ext cx="459457" cy="1018803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670" y="4513819"/>
            <a:ext cx="5060801" cy="196886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972177" y="2070549"/>
            <a:ext cx="5079294" cy="1981990"/>
            <a:chOff x="1972177" y="2070549"/>
            <a:chExt cx="5079294" cy="198199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2177" y="2070549"/>
              <a:ext cx="5079294" cy="1981990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 bwMode="auto">
            <a:xfrm>
              <a:off x="3059833" y="2276872"/>
              <a:ext cx="360040" cy="1656184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24" name="오른쪽 화살표 23"/>
          <p:cNvSpPr/>
          <p:nvPr/>
        </p:nvSpPr>
        <p:spPr bwMode="auto">
          <a:xfrm rot="5400000">
            <a:off x="4228592" y="4056278"/>
            <a:ext cx="566463" cy="45380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7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7076" y="1220950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>
                <a:latin typeface="+mn-ea"/>
              </a:rPr>
              <a:t>Trajectory </a:t>
            </a:r>
            <a:r>
              <a:rPr lang="ko-KR" altLang="en-US" sz="2000" kern="0" dirty="0" smtClean="0">
                <a:latin typeface="+mn-ea"/>
              </a:rPr>
              <a:t>표시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애니메이션의 이동 경로를 표시할 수 있다면</a:t>
            </a:r>
            <a:r>
              <a:rPr lang="en-US" altLang="ko-KR" sz="1600" kern="0" dirty="0" smtClean="0">
                <a:latin typeface="+mn-ea"/>
              </a:rPr>
              <a:t>?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Knife object </a:t>
            </a:r>
            <a:r>
              <a:rPr lang="ko-KR" altLang="en-US" sz="1600" kern="0" dirty="0" smtClean="0">
                <a:latin typeface="+mn-ea"/>
              </a:rPr>
              <a:t>선택 </a:t>
            </a:r>
            <a:r>
              <a:rPr lang="en-US" altLang="ko-KR" sz="1600" kern="0" dirty="0" smtClean="0">
                <a:latin typeface="+mn-ea"/>
              </a:rPr>
              <a:t>&gt; Motion </a:t>
            </a:r>
            <a:r>
              <a:rPr lang="ko-KR" altLang="en-US" sz="1600" kern="0" dirty="0" smtClean="0">
                <a:latin typeface="+mn-ea"/>
              </a:rPr>
              <a:t>아이콘 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Trajectories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 때 나타나는 </a:t>
            </a:r>
            <a:r>
              <a:rPr lang="en-US" altLang="ko-KR" sz="1600" kern="0" dirty="0" smtClean="0">
                <a:latin typeface="+mn-ea"/>
              </a:rPr>
              <a:t>trajectory </a:t>
            </a:r>
            <a:r>
              <a:rPr lang="ko-KR" altLang="en-US" sz="1600" kern="0" dirty="0" smtClean="0">
                <a:latin typeface="+mn-ea"/>
              </a:rPr>
              <a:t>곡선 직접 편집 가능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411760" y="4225761"/>
            <a:ext cx="459457" cy="1018803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707904" y="1340768"/>
            <a:ext cx="3183235" cy="1916484"/>
            <a:chOff x="3707904" y="1340768"/>
            <a:chExt cx="3183235" cy="1916484"/>
          </a:xfrm>
        </p:grpSpPr>
        <p:grpSp>
          <p:nvGrpSpPr>
            <p:cNvPr id="23" name="그룹 22"/>
            <p:cNvGrpSpPr/>
            <p:nvPr/>
          </p:nvGrpSpPr>
          <p:grpSpPr>
            <a:xfrm>
              <a:off x="3707904" y="1340768"/>
              <a:ext cx="3183235" cy="1916484"/>
              <a:chOff x="3707904" y="1340768"/>
              <a:chExt cx="3183235" cy="1916484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1926" y="1399877"/>
                <a:ext cx="1685925" cy="1857375"/>
              </a:xfrm>
              <a:prstGeom prst="rect">
                <a:avLst/>
              </a:prstGeom>
            </p:spPr>
          </p:pic>
          <p:grpSp>
            <p:nvGrpSpPr>
              <p:cNvPr id="25" name="그룹 24"/>
              <p:cNvGrpSpPr/>
              <p:nvPr/>
            </p:nvGrpSpPr>
            <p:grpSpPr>
              <a:xfrm>
                <a:off x="3707904" y="1340768"/>
                <a:ext cx="3183235" cy="792088"/>
                <a:chOff x="3707904" y="1340768"/>
                <a:chExt cx="3183235" cy="792088"/>
              </a:xfrm>
            </p:grpSpPr>
            <p:grpSp>
              <p:nvGrpSpPr>
                <p:cNvPr id="26" name="그룹 25"/>
                <p:cNvGrpSpPr/>
                <p:nvPr/>
              </p:nvGrpSpPr>
              <p:grpSpPr>
                <a:xfrm>
                  <a:off x="5148064" y="1340768"/>
                  <a:ext cx="1743075" cy="323850"/>
                  <a:chOff x="5148064" y="1772816"/>
                  <a:chExt cx="1743075" cy="323850"/>
                </a:xfrm>
              </p:grpSpPr>
              <p:pic>
                <p:nvPicPr>
                  <p:cNvPr id="29" name="그림 28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48064" y="1772816"/>
                    <a:ext cx="1743075" cy="323850"/>
                  </a:xfrm>
                  <a:prstGeom prst="rect">
                    <a:avLst/>
                  </a:prstGeom>
                </p:spPr>
              </p:pic>
              <p:sp>
                <p:nvSpPr>
                  <p:cNvPr id="30" name="직사각형 29"/>
                  <p:cNvSpPr/>
                  <p:nvPr/>
                </p:nvSpPr>
                <p:spPr bwMode="auto">
                  <a:xfrm>
                    <a:off x="6055216" y="1831925"/>
                    <a:ext cx="225729" cy="207983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굴림" pitchFamily="50" charset="-127"/>
                    </a:endParaRPr>
                  </a:p>
                </p:txBody>
              </p:sp>
            </p:grpSp>
            <p:cxnSp>
              <p:nvCxnSpPr>
                <p:cNvPr id="27" name="직선 화살표 연결선 26"/>
                <p:cNvCxnSpPr>
                  <a:stCxn id="30" idx="1"/>
                </p:cNvCxnSpPr>
                <p:nvPr/>
              </p:nvCxnSpPr>
              <p:spPr bwMode="auto">
                <a:xfrm flipH="1">
                  <a:off x="3707904" y="1503869"/>
                  <a:ext cx="2347312" cy="628987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6093316" y="2365077"/>
              <a:ext cx="764535" cy="19982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515887"/>
            <a:ext cx="6746459" cy="2526526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2108107" y="3320978"/>
            <a:ext cx="1907143" cy="389818"/>
            <a:chOff x="2108107" y="3320978"/>
            <a:chExt cx="1907143" cy="389818"/>
          </a:xfrm>
        </p:grpSpPr>
        <p:sp>
          <p:nvSpPr>
            <p:cNvPr id="34" name="타원형 설명선 33"/>
            <p:cNvSpPr/>
            <p:nvPr/>
          </p:nvSpPr>
          <p:spPr bwMode="auto">
            <a:xfrm>
              <a:off x="2108107" y="3320978"/>
              <a:ext cx="1894443" cy="389818"/>
            </a:xfrm>
            <a:prstGeom prst="wedgeEllipseCallout">
              <a:avLst>
                <a:gd name="adj1" fmla="val 66674"/>
                <a:gd name="adj2" fmla="val 16500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50" b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키프레임</a:t>
              </a:r>
              <a:endPara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36" name="타원형 설명선 35"/>
            <p:cNvSpPr/>
            <p:nvPr/>
          </p:nvSpPr>
          <p:spPr bwMode="auto">
            <a:xfrm>
              <a:off x="2120807" y="3320978"/>
              <a:ext cx="1894443" cy="389818"/>
            </a:xfrm>
            <a:prstGeom prst="wedgeEllipseCallout">
              <a:avLst>
                <a:gd name="adj1" fmla="val -55335"/>
                <a:gd name="adj2" fmla="val 4777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50" b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키프레임</a:t>
              </a:r>
              <a:endPara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5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Thrown Knife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7076" y="1220950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>
                <a:latin typeface="+mn-ea"/>
              </a:rPr>
              <a:t>Trajectory </a:t>
            </a:r>
            <a:r>
              <a:rPr lang="ko-KR" altLang="en-US" sz="2000" kern="0" dirty="0" smtClean="0">
                <a:latin typeface="+mn-ea"/>
              </a:rPr>
              <a:t>편집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Motion</a:t>
            </a:r>
            <a:r>
              <a:rPr lang="ko-KR" altLang="en-US" sz="1600" kern="0" dirty="0" smtClean="0">
                <a:latin typeface="+mn-ea"/>
              </a:rPr>
              <a:t> 패널에서 </a:t>
            </a:r>
            <a:r>
              <a:rPr lang="en-US" altLang="ko-KR" sz="1600" kern="0" dirty="0" smtClean="0">
                <a:latin typeface="+mn-ea"/>
              </a:rPr>
              <a:t>Sub-Object </a:t>
            </a:r>
            <a:r>
              <a:rPr lang="ko-KR" altLang="en-US" sz="1600" kern="0" dirty="0" smtClean="0">
                <a:latin typeface="+mn-ea"/>
              </a:rPr>
              <a:t>단추 클릭 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err="1" smtClean="0">
                <a:latin typeface="+mn-ea"/>
              </a:rPr>
              <a:t>드롭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다운 목록에서 </a:t>
            </a:r>
            <a:r>
              <a:rPr lang="en-US" altLang="ko-KR" sz="1600" kern="0" dirty="0" smtClean="0">
                <a:latin typeface="+mn-ea"/>
              </a:rPr>
              <a:t>Keys</a:t>
            </a:r>
            <a:r>
              <a:rPr lang="ko-KR" altLang="en-US" sz="1600" kern="0" dirty="0" smtClean="0">
                <a:latin typeface="+mn-ea"/>
              </a:rPr>
              <a:t>만 선택 가능</a:t>
            </a:r>
            <a:r>
              <a:rPr lang="en-US" altLang="ko-KR" sz="1600" kern="0" dirty="0" smtClean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Select and Move </a:t>
            </a:r>
            <a:r>
              <a:rPr lang="ko-KR" altLang="en-US" sz="1600" kern="0" dirty="0" smtClean="0">
                <a:latin typeface="+mn-ea"/>
              </a:rPr>
              <a:t>클릭 </a:t>
            </a:r>
            <a:r>
              <a:rPr lang="en-US" altLang="ko-KR" sz="1600" kern="0" dirty="0" smtClean="0">
                <a:latin typeface="+mn-ea"/>
              </a:rPr>
              <a:t>&gt; </a:t>
            </a:r>
            <a:r>
              <a:rPr lang="ko-KR" altLang="en-US" sz="1600" kern="0" dirty="0" smtClean="0">
                <a:latin typeface="+mn-ea"/>
              </a:rPr>
              <a:t>가운데 있는 </a:t>
            </a:r>
            <a:r>
              <a:rPr lang="ko-KR" altLang="en-US" sz="1600" kern="0" dirty="0" err="1" smtClean="0">
                <a:latin typeface="+mn-ea"/>
              </a:rPr>
              <a:t>키프레임을</a:t>
            </a:r>
            <a:r>
              <a:rPr lang="ko-KR" altLang="en-US" sz="1600" kern="0" dirty="0" smtClean="0">
                <a:latin typeface="+mn-ea"/>
              </a:rPr>
              <a:t> 선택해서 취향에 맞게 위 아래로 이동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조정이 끝나면 </a:t>
            </a:r>
            <a:r>
              <a:rPr lang="en-US" altLang="ko-KR" sz="1600" kern="0" dirty="0" smtClean="0">
                <a:latin typeface="+mn-ea"/>
              </a:rPr>
              <a:t>Parameter </a:t>
            </a:r>
            <a:r>
              <a:rPr lang="ko-KR" altLang="en-US" sz="1600" kern="0" dirty="0" smtClean="0">
                <a:latin typeface="+mn-ea"/>
              </a:rPr>
              <a:t>단추를 클릭해서 </a:t>
            </a:r>
            <a:r>
              <a:rPr lang="en-US" altLang="ko-KR" sz="1600" kern="0" dirty="0" smtClean="0">
                <a:latin typeface="+mn-ea"/>
              </a:rPr>
              <a:t>Trajectory </a:t>
            </a:r>
            <a:r>
              <a:rPr lang="ko-KR" altLang="en-US" sz="1600" kern="0" dirty="0" smtClean="0">
                <a:latin typeface="+mn-ea"/>
              </a:rPr>
              <a:t>모드 해제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>
                <a:latin typeface="+mn-ea"/>
              </a:rPr>
              <a:t>회전 추가하기</a:t>
            </a:r>
            <a:endParaRPr lang="en-US" altLang="ko-KR" sz="20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보통은 </a:t>
            </a:r>
            <a:r>
              <a:rPr lang="ko-KR" altLang="en-US" sz="1600" kern="0" dirty="0">
                <a:latin typeface="+mn-ea"/>
              </a:rPr>
              <a:t>영화 같은 </a:t>
            </a:r>
            <a:r>
              <a:rPr lang="ko-KR" altLang="en-US" sz="1600" kern="0" dirty="0" smtClean="0">
                <a:latin typeface="+mn-ea"/>
              </a:rPr>
              <a:t>간접 경험을 통해 칼을 던졌을 때 회전한다는 사실을 알고 있음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목표물에 명중하기 전에 한 두 번 회전 추가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프레임 </a:t>
            </a:r>
            <a:r>
              <a:rPr lang="en-US" altLang="ko-KR" sz="1600" kern="0" dirty="0" smtClean="0">
                <a:latin typeface="+mn-ea"/>
              </a:rPr>
              <a:t>30</a:t>
            </a:r>
            <a:r>
              <a:rPr lang="ko-KR" altLang="en-US" sz="1600" kern="0" dirty="0" smtClean="0">
                <a:latin typeface="+mn-ea"/>
              </a:rPr>
              <a:t>으로 이동한 후 </a:t>
            </a:r>
            <a:r>
              <a:rPr lang="en-US" altLang="ko-KR" sz="1600" kern="0" dirty="0" smtClean="0">
                <a:latin typeface="+mn-ea"/>
              </a:rPr>
              <a:t>Select and Rotate </a:t>
            </a:r>
            <a:r>
              <a:rPr lang="ko-KR" altLang="en-US" sz="1600" kern="0" dirty="0" smtClean="0">
                <a:latin typeface="+mn-ea"/>
              </a:rPr>
              <a:t>도구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단축키 </a:t>
            </a:r>
            <a:r>
              <a:rPr lang="en-US" altLang="ko-KR" sz="1600" kern="0" dirty="0" smtClean="0">
                <a:latin typeface="+mn-ea"/>
              </a:rPr>
              <a:t>E)</a:t>
            </a:r>
            <a:r>
              <a:rPr lang="ko-KR" altLang="en-US" sz="1600" kern="0" dirty="0" smtClean="0">
                <a:latin typeface="+mn-ea"/>
              </a:rPr>
              <a:t>를 눌러서 준비</a:t>
            </a:r>
            <a:r>
              <a:rPr lang="en-US" altLang="ko-KR" sz="1600" kern="0" dirty="0" smtClean="0">
                <a:latin typeface="+mn-ea"/>
              </a:rPr>
              <a:t>.</a:t>
            </a:r>
            <a:br>
              <a:rPr lang="en-US" altLang="ko-KR" sz="1600" kern="0" dirty="0" smtClean="0">
                <a:latin typeface="+mn-ea"/>
              </a:rPr>
            </a:br>
            <a:r>
              <a:rPr lang="ko-KR" altLang="en-US" sz="1600" kern="0" dirty="0" smtClean="0">
                <a:latin typeface="+mn-ea"/>
              </a:rPr>
              <a:t>이 때 </a:t>
            </a:r>
            <a:r>
              <a:rPr lang="en-US" altLang="ko-KR" sz="1600" kern="0" dirty="0" smtClean="0">
                <a:latin typeface="+mn-ea"/>
              </a:rPr>
              <a:t>Auto Key (</a:t>
            </a:r>
            <a:r>
              <a:rPr lang="ko-KR" altLang="en-US" sz="1600" kern="0" dirty="0" smtClean="0">
                <a:latin typeface="+mn-ea"/>
              </a:rPr>
              <a:t>단축키 </a:t>
            </a:r>
            <a:r>
              <a:rPr lang="en-US" altLang="ko-KR" sz="1600" kern="0" dirty="0" smtClean="0">
                <a:latin typeface="+mn-ea"/>
              </a:rPr>
              <a:t>N)</a:t>
            </a:r>
            <a:r>
              <a:rPr lang="ko-KR" altLang="en-US" sz="1600" kern="0" dirty="0" smtClean="0">
                <a:latin typeface="+mn-ea"/>
              </a:rPr>
              <a:t>이 켜진 상태이어야 함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Camera001 Viewport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Y </a:t>
            </a:r>
            <a:r>
              <a:rPr lang="ko-KR" altLang="en-US" sz="1600" kern="0" dirty="0" smtClean="0">
                <a:latin typeface="+mn-ea"/>
              </a:rPr>
              <a:t>축으로 </a:t>
            </a:r>
            <a:r>
              <a:rPr lang="en-US" altLang="ko-KR" sz="1600" kern="0" dirty="0" smtClean="0">
                <a:latin typeface="+mn-ea"/>
              </a:rPr>
              <a:t>433</a:t>
            </a:r>
            <a:r>
              <a:rPr lang="ko-KR" altLang="en-US" sz="1600" kern="0" dirty="0" smtClean="0">
                <a:latin typeface="+mn-ea"/>
              </a:rPr>
              <a:t>도 회전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marL="0" indent="0" eaLnBrk="1" latinLnBrk="0" hangingPunct="1">
              <a:lnSpc>
                <a:spcPct val="90000"/>
              </a:lnSpc>
              <a:buNone/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cxnSp>
        <p:nvCxnSpPr>
          <p:cNvPr id="39" name="직선 화살표 연결선 38"/>
          <p:cNvCxnSpPr/>
          <p:nvPr/>
        </p:nvCxnSpPr>
        <p:spPr bwMode="auto">
          <a:xfrm flipH="1">
            <a:off x="3347864" y="750093"/>
            <a:ext cx="2306910" cy="801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그룹 9"/>
          <p:cNvGrpSpPr/>
          <p:nvPr/>
        </p:nvGrpSpPr>
        <p:grpSpPr>
          <a:xfrm>
            <a:off x="3491880" y="-30892"/>
            <a:ext cx="3838426" cy="2163748"/>
            <a:chOff x="3491880" y="-30892"/>
            <a:chExt cx="3838426" cy="216374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4856" y="-30892"/>
              <a:ext cx="1695450" cy="1409700"/>
            </a:xfrm>
            <a:prstGeom prst="rect">
              <a:avLst/>
            </a:prstGeom>
          </p:spPr>
        </p:pic>
        <p:grpSp>
          <p:nvGrpSpPr>
            <p:cNvPr id="40" name="그룹 39"/>
            <p:cNvGrpSpPr/>
            <p:nvPr/>
          </p:nvGrpSpPr>
          <p:grpSpPr>
            <a:xfrm>
              <a:off x="5654774" y="-3805"/>
              <a:ext cx="1114327" cy="840517"/>
              <a:chOff x="5222726" y="1247477"/>
              <a:chExt cx="1114327" cy="840517"/>
            </a:xfrm>
          </p:grpSpPr>
          <p:sp>
            <p:nvSpPr>
              <p:cNvPr id="41" name="직사각형 40"/>
              <p:cNvSpPr/>
              <p:nvPr/>
            </p:nvSpPr>
            <p:spPr bwMode="auto">
              <a:xfrm>
                <a:off x="5222726" y="1924381"/>
                <a:ext cx="682526" cy="163613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 bwMode="auto">
              <a:xfrm>
                <a:off x="6055217" y="1247477"/>
                <a:ext cx="281836" cy="194305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cxnSp>
          <p:nvCxnSpPr>
            <p:cNvPr id="43" name="직선 화살표 연결선 42"/>
            <p:cNvCxnSpPr/>
            <p:nvPr/>
          </p:nvCxnSpPr>
          <p:spPr bwMode="auto">
            <a:xfrm flipH="1">
              <a:off x="3491880" y="1083348"/>
              <a:ext cx="2376264" cy="10495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5087589"/>
            <a:ext cx="2895600" cy="1323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818" y="5421529"/>
            <a:ext cx="1000125" cy="409575"/>
          </a:xfrm>
          <a:prstGeom prst="rect">
            <a:avLst/>
          </a:prstGeom>
        </p:spPr>
      </p:pic>
      <p:sp>
        <p:nvSpPr>
          <p:cNvPr id="15" name="타원형 설명선 14"/>
          <p:cNvSpPr/>
          <p:nvPr/>
        </p:nvSpPr>
        <p:spPr bwMode="auto">
          <a:xfrm>
            <a:off x="1728907" y="4971524"/>
            <a:ext cx="449594" cy="414314"/>
          </a:xfrm>
          <a:prstGeom prst="wedgeEllipseCallout">
            <a:avLst>
              <a:gd name="adj1" fmla="val 73875"/>
              <a:gd name="adj2" fmla="val 11030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9798" y="5087589"/>
            <a:ext cx="295581" cy="220636"/>
          </a:xfrm>
          <a:prstGeom prst="rect">
            <a:avLst/>
          </a:prstGeom>
        </p:spPr>
      </p:pic>
      <p:sp>
        <p:nvSpPr>
          <p:cNvPr id="18" name="타원형 설명선 17"/>
          <p:cNvSpPr/>
          <p:nvPr/>
        </p:nvSpPr>
        <p:spPr bwMode="auto">
          <a:xfrm>
            <a:off x="6069360" y="5702731"/>
            <a:ext cx="1894443" cy="389818"/>
          </a:xfrm>
          <a:prstGeom prst="wedgeEllipseCallout">
            <a:avLst>
              <a:gd name="adj1" fmla="val -76272"/>
              <a:gd name="adj2" fmla="val 26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433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입력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2843810" y="5444698"/>
            <a:ext cx="280392" cy="4217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6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">
  <a:themeElements>
    <a:clrScheme name="introductio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introduc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introduc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4806</TotalTime>
  <Words>1191</Words>
  <Application>Microsoft Office PowerPoint</Application>
  <PresentationFormat>화면 슬라이드 쇼(4:3)</PresentationFormat>
  <Paragraphs>578</Paragraphs>
  <Slides>24</Slides>
  <Notes>24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맑은 고딕</vt:lpstr>
      <vt:lpstr>함초롬돋움</vt:lpstr>
      <vt:lpstr>Arial</vt:lpstr>
      <vt:lpstr>Arial Black</vt:lpstr>
      <vt:lpstr>Times New Roman</vt:lpstr>
      <vt:lpstr>Wingdings</vt:lpstr>
      <vt:lpstr>introduction</vt:lpstr>
      <vt:lpstr>애니메이션 - Animating a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  <vt:lpstr>실습: Thrown Knife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Taejung Park</dc:creator>
  <cp:lastModifiedBy>Taejung Park</cp:lastModifiedBy>
  <cp:revision>1085</cp:revision>
  <cp:lastPrinted>2013-09-09T08:18:55Z</cp:lastPrinted>
  <dcterms:created xsi:type="dcterms:W3CDTF">2009-09-02T15:22:41Z</dcterms:created>
  <dcterms:modified xsi:type="dcterms:W3CDTF">2013-11-25T08:11:29Z</dcterms:modified>
</cp:coreProperties>
</file>