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594DC-BDB9-4C3F-A4F0-6DBBC5D60F84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74F0A-306E-4BB1-B6B1-FD72D67D30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70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4F0A-306E-4BB1-B6B1-FD72D67D303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5D8D-5EC5-4656-AD0D-F58D70E5611E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320E-38E5-4430-86C4-96306D71A9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5D8D-5EC5-4656-AD0D-F58D70E5611E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320E-38E5-4430-86C4-96306D71A9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5D8D-5EC5-4656-AD0D-F58D70E5611E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320E-38E5-4430-86C4-96306D71A9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5D8D-5EC5-4656-AD0D-F58D70E5611E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320E-38E5-4430-86C4-96306D71A9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5D8D-5EC5-4656-AD0D-F58D70E5611E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320E-38E5-4430-86C4-96306D71A9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5D8D-5EC5-4656-AD0D-F58D70E5611E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320E-38E5-4430-86C4-96306D71A9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5D8D-5EC5-4656-AD0D-F58D70E5611E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320E-38E5-4430-86C4-96306D71A9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5D8D-5EC5-4656-AD0D-F58D70E5611E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320E-38E5-4430-86C4-96306D71A9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5D8D-5EC5-4656-AD0D-F58D70E5611E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320E-38E5-4430-86C4-96306D71A9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5D8D-5EC5-4656-AD0D-F58D70E5611E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320E-38E5-4430-86C4-96306D71A9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5D8D-5EC5-4656-AD0D-F58D70E5611E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320E-38E5-4430-86C4-96306D71A9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5D8D-5EC5-4656-AD0D-F58D70E5611E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320E-38E5-4430-86C4-96306D71A9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7200" dirty="0" err="1" smtClean="0">
                <a:solidFill>
                  <a:schemeClr val="bg1"/>
                </a:solidFill>
              </a:rPr>
              <a:t>기프</a:t>
            </a:r>
            <a:r>
              <a:rPr lang="ko-KR" altLang="en-US" sz="7200" dirty="0" smtClean="0">
                <a:solidFill>
                  <a:schemeClr val="bg1"/>
                </a:solidFill>
              </a:rPr>
              <a:t> 실습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화요일 반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한채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윤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(010-3283-1772)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9912" y="26064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</a:rPr>
              <a:t>정답</a:t>
            </a:r>
            <a:r>
              <a:rPr lang="en-US" altLang="ko-KR" sz="4800" dirty="0" smtClean="0">
                <a:solidFill>
                  <a:schemeClr val="bg1"/>
                </a:solidFill>
              </a:rPr>
              <a:t>!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2436"/>
          <a:stretch/>
        </p:blipFill>
        <p:spPr bwMode="auto">
          <a:xfrm>
            <a:off x="19364" y="331804"/>
            <a:ext cx="6844096" cy="652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</a:rPr>
              <a:t>해봅시다</a:t>
            </a:r>
            <a:r>
              <a:rPr lang="en-US" altLang="ko-KR" sz="4800" dirty="0" smtClean="0">
                <a:solidFill>
                  <a:schemeClr val="bg1"/>
                </a:solidFill>
              </a:rPr>
              <a:t>^0^//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0567" y="1286874"/>
            <a:ext cx="9770080" cy="487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</a:rPr>
              <a:t>실행 결과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681" y="1988840"/>
            <a:ext cx="8828807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sizeof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r>
              <a:rPr lang="ko-KR" altLang="en-US" dirty="0" smtClean="0">
                <a:solidFill>
                  <a:schemeClr val="bg1"/>
                </a:solidFill>
              </a:rPr>
              <a:t>연산자로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err="1" smtClean="0">
                <a:solidFill>
                  <a:schemeClr val="bg1"/>
                </a:solidFill>
              </a:rPr>
              <a:t>자료형의</a:t>
            </a:r>
            <a:r>
              <a:rPr lang="ko-KR" altLang="en-US" dirty="0" smtClean="0">
                <a:solidFill>
                  <a:schemeClr val="bg1"/>
                </a:solidFill>
              </a:rPr>
              <a:t> 크기를 알아보자</a:t>
            </a:r>
            <a:r>
              <a:rPr lang="en-US" altLang="ko-KR" dirty="0" smtClean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0568" y="1772816"/>
            <a:ext cx="10201631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sizeof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r>
              <a:rPr lang="ko-KR" altLang="en-US" dirty="0" smtClean="0">
                <a:solidFill>
                  <a:schemeClr val="bg1"/>
                </a:solidFill>
              </a:rPr>
              <a:t>연산자로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err="1" smtClean="0">
                <a:solidFill>
                  <a:schemeClr val="bg1"/>
                </a:solidFill>
              </a:rPr>
              <a:t>자료형의</a:t>
            </a:r>
            <a:r>
              <a:rPr lang="ko-KR" altLang="en-US" dirty="0" smtClean="0">
                <a:solidFill>
                  <a:schemeClr val="bg1"/>
                </a:solidFill>
              </a:rPr>
              <a:t> 크기를 알아보자</a:t>
            </a:r>
            <a:r>
              <a:rPr lang="en-US" altLang="ko-KR" dirty="0" smtClean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6552" y="1628800"/>
            <a:ext cx="9756576" cy="467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코드길이가 길어질 땐 단축키를</a:t>
            </a:r>
            <a:r>
              <a:rPr lang="en-US" altLang="ko-KR" dirty="0" smtClean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ctrl+c</a:t>
            </a:r>
            <a:r>
              <a:rPr lang="en-US" altLang="ko-KR" dirty="0" smtClean="0">
                <a:solidFill>
                  <a:schemeClr val="bg1"/>
                </a:solidFill>
              </a:rPr>
              <a:t> =&gt; </a:t>
            </a:r>
            <a:r>
              <a:rPr lang="ko-KR" altLang="en-US" dirty="0" smtClean="0">
                <a:solidFill>
                  <a:schemeClr val="bg1"/>
                </a:solidFill>
              </a:rPr>
              <a:t>복사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ctrl+v</a:t>
            </a:r>
            <a:r>
              <a:rPr lang="en-US" altLang="ko-KR" dirty="0" smtClean="0">
                <a:solidFill>
                  <a:schemeClr val="bg1"/>
                </a:solidFill>
              </a:rPr>
              <a:t> =&gt; </a:t>
            </a:r>
            <a:r>
              <a:rPr lang="ko-KR" altLang="en-US" dirty="0" err="1" smtClean="0">
                <a:solidFill>
                  <a:schemeClr val="bg1"/>
                </a:solidFill>
              </a:rPr>
              <a:t>붙여넣기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ctrl+z</a:t>
            </a:r>
            <a:r>
              <a:rPr lang="en-US" altLang="ko-KR" dirty="0" smtClean="0">
                <a:solidFill>
                  <a:schemeClr val="bg1"/>
                </a:solidFill>
              </a:rPr>
              <a:t> =&gt; </a:t>
            </a:r>
            <a:r>
              <a:rPr lang="ko-KR" altLang="en-US" dirty="0" smtClean="0">
                <a:solidFill>
                  <a:schemeClr val="bg1"/>
                </a:solidFill>
              </a:rPr>
              <a:t>실행취소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bg1"/>
                </a:solidFill>
              </a:rPr>
              <a:t> shift+&lt;-(</a:t>
            </a:r>
            <a:r>
              <a:rPr lang="ko-KR" altLang="en-US" dirty="0" smtClean="0">
                <a:solidFill>
                  <a:schemeClr val="bg1"/>
                </a:solidFill>
              </a:rPr>
              <a:t>왼쪽방향키</a:t>
            </a:r>
            <a:r>
              <a:rPr lang="en-US" altLang="ko-KR" dirty="0" smtClean="0">
                <a:solidFill>
                  <a:schemeClr val="bg1"/>
                </a:solidFill>
              </a:rPr>
              <a:t>) =&gt;</a:t>
            </a:r>
            <a:r>
              <a:rPr lang="ko-KR" altLang="en-US" dirty="0" smtClean="0">
                <a:solidFill>
                  <a:schemeClr val="bg1"/>
                </a:solidFill>
              </a:rPr>
              <a:t>왼쪽텍스트선택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bg1"/>
                </a:solidFill>
              </a:rPr>
              <a:t> shift+-&gt;(</a:t>
            </a:r>
            <a:r>
              <a:rPr lang="ko-KR" altLang="en-US" dirty="0" smtClean="0">
                <a:solidFill>
                  <a:schemeClr val="bg1"/>
                </a:solidFill>
              </a:rPr>
              <a:t>오른쪽방향키</a:t>
            </a:r>
            <a:r>
              <a:rPr lang="en-US" altLang="ko-KR" dirty="0" smtClean="0">
                <a:solidFill>
                  <a:schemeClr val="bg1"/>
                </a:solidFill>
              </a:rPr>
              <a:t>) =&gt;</a:t>
            </a:r>
            <a:r>
              <a:rPr lang="ko-KR" altLang="en-US" dirty="0" smtClean="0">
                <a:solidFill>
                  <a:schemeClr val="bg1"/>
                </a:solidFill>
              </a:rPr>
              <a:t>오른쪽텍스트 선택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bg1"/>
                </a:solidFill>
              </a:rPr>
              <a:t> home</a:t>
            </a:r>
            <a:r>
              <a:rPr lang="ko-KR" altLang="en-US" dirty="0" smtClean="0">
                <a:solidFill>
                  <a:schemeClr val="bg1"/>
                </a:solidFill>
              </a:rPr>
              <a:t>키 </a:t>
            </a:r>
            <a:r>
              <a:rPr lang="en-US" altLang="ko-KR" dirty="0" smtClean="0">
                <a:solidFill>
                  <a:schemeClr val="bg1"/>
                </a:solidFill>
              </a:rPr>
              <a:t>=&gt; </a:t>
            </a:r>
            <a:r>
              <a:rPr lang="ko-KR" altLang="en-US" dirty="0" smtClean="0">
                <a:solidFill>
                  <a:schemeClr val="bg1"/>
                </a:solidFill>
              </a:rPr>
              <a:t>그 문장 처음으로 가기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bg1"/>
                </a:solidFill>
              </a:rPr>
              <a:t> end</a:t>
            </a:r>
            <a:r>
              <a:rPr lang="ko-KR" altLang="en-US" dirty="0" smtClean="0">
                <a:solidFill>
                  <a:schemeClr val="bg1"/>
                </a:solidFill>
              </a:rPr>
              <a:t>키 </a:t>
            </a:r>
            <a:r>
              <a:rPr lang="en-US" altLang="ko-KR" dirty="0" smtClean="0">
                <a:solidFill>
                  <a:schemeClr val="bg1"/>
                </a:solidFill>
              </a:rPr>
              <a:t>=&gt; </a:t>
            </a:r>
            <a:r>
              <a:rPr lang="ko-KR" altLang="en-US" dirty="0" smtClean="0">
                <a:solidFill>
                  <a:schemeClr val="bg1"/>
                </a:solidFill>
              </a:rPr>
              <a:t>그 문장 끝으로 가기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</a:rPr>
              <a:t>다들 이렇게 나오나요</a:t>
            </a:r>
            <a:r>
              <a:rPr lang="en-US" altLang="ko-KR" sz="4800" dirty="0" smtClean="0">
                <a:solidFill>
                  <a:schemeClr val="bg1"/>
                </a:solidFill>
              </a:rPr>
              <a:t>??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10813"/>
          <a:stretch/>
        </p:blipFill>
        <p:spPr bwMode="auto">
          <a:xfrm>
            <a:off x="662321" y="1445135"/>
            <a:ext cx="7870119" cy="510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dirty="0" err="1" smtClean="0">
                <a:solidFill>
                  <a:schemeClr val="bg1"/>
                </a:solidFill>
              </a:rPr>
              <a:t>리터럴</a:t>
            </a:r>
            <a:r>
              <a:rPr lang="ko-KR" altLang="en-US" sz="5400" dirty="0" smtClean="0">
                <a:solidFill>
                  <a:schemeClr val="bg1"/>
                </a:solidFill>
              </a:rPr>
              <a:t> </a:t>
            </a:r>
            <a:r>
              <a:rPr lang="en-US" altLang="ko-KR" sz="5400" dirty="0" smtClean="0">
                <a:solidFill>
                  <a:schemeClr val="bg1"/>
                </a:solidFill>
              </a:rPr>
              <a:t>(literal)</a:t>
            </a:r>
            <a:r>
              <a:rPr lang="ko-KR" altLang="en-US" sz="5400" dirty="0" smtClean="0">
                <a:solidFill>
                  <a:schemeClr val="bg1"/>
                </a:solidFill>
              </a:rPr>
              <a:t> 상수</a:t>
            </a:r>
            <a:r>
              <a:rPr lang="en-US" altLang="ko-KR" sz="5400" dirty="0" smtClean="0">
                <a:solidFill>
                  <a:schemeClr val="bg1"/>
                </a:solidFill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</a:rPr>
            </a:br>
            <a:r>
              <a:rPr lang="en-US" altLang="ko-KR" sz="5400" dirty="0" err="1" smtClean="0">
                <a:solidFill>
                  <a:schemeClr val="bg1"/>
                </a:solidFill>
              </a:rPr>
              <a:t>vs</a:t>
            </a:r>
            <a:r>
              <a:rPr lang="en-US" altLang="ko-KR" sz="5400" dirty="0" smtClean="0">
                <a:solidFill>
                  <a:schemeClr val="bg1"/>
                </a:solidFill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</a:rPr>
            </a:br>
            <a:r>
              <a:rPr lang="ko-KR" altLang="en-US" sz="5400" dirty="0" smtClean="0">
                <a:solidFill>
                  <a:schemeClr val="bg1"/>
                </a:solidFill>
              </a:rPr>
              <a:t>기호 상수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 smtClean="0">
                <a:solidFill>
                  <a:schemeClr val="bg1"/>
                </a:solidFill>
              </a:rPr>
              <a:t>리터럴</a:t>
            </a:r>
            <a:r>
              <a:rPr lang="ko-KR" altLang="en-US" sz="4800" dirty="0" smtClean="0">
                <a:solidFill>
                  <a:schemeClr val="bg1"/>
                </a:solidFill>
              </a:rPr>
              <a:t> 상수를 써보자</a:t>
            </a:r>
            <a:r>
              <a:rPr lang="en-US" altLang="ko-KR" sz="4800" dirty="0" smtClean="0">
                <a:solidFill>
                  <a:schemeClr val="bg1"/>
                </a:solidFill>
              </a:rPr>
              <a:t>!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26866"/>
            <a:ext cx="9955503" cy="5702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화살표 연결선 8"/>
          <p:cNvCxnSpPr/>
          <p:nvPr/>
        </p:nvCxnSpPr>
        <p:spPr>
          <a:xfrm flipH="1">
            <a:off x="4427984" y="4944363"/>
            <a:ext cx="1512168" cy="140821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0152" y="3861048"/>
            <a:ext cx="30243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이게 바로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800" dirty="0" err="1" smtClean="0">
                <a:solidFill>
                  <a:srgbClr val="FFFF00"/>
                </a:solidFill>
              </a:rPr>
              <a:t>리터럴</a:t>
            </a:r>
            <a:r>
              <a:rPr lang="ko-KR" altLang="en-US" sz="2800" dirty="0" smtClean="0">
                <a:solidFill>
                  <a:srgbClr val="FFFF00"/>
                </a:solidFill>
              </a:rPr>
              <a:t> 상수</a:t>
            </a:r>
            <a:r>
              <a:rPr lang="en-US" altLang="ko-KR" sz="2800" dirty="0" smtClean="0">
                <a:solidFill>
                  <a:srgbClr val="FFFF00"/>
                </a:solidFill>
              </a:rPr>
              <a:t>!</a:t>
            </a:r>
            <a:endParaRPr lang="en-US" altLang="ko-KR" sz="2000" dirty="0" smtClean="0">
              <a:solidFill>
                <a:srgbClr val="FFFF00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말 그대로</a:t>
            </a:r>
            <a:r>
              <a:rPr lang="en-US" altLang="ko-KR" sz="2000" dirty="0" smtClean="0">
                <a:solidFill>
                  <a:schemeClr val="bg1"/>
                </a:solidFill>
              </a:rPr>
              <a:t> 1,2,3,3.14, </a:t>
            </a:r>
          </a:p>
          <a:p>
            <a:r>
              <a:rPr lang="ko-KR" altLang="en-US" sz="2000" dirty="0" err="1" smtClean="0">
                <a:solidFill>
                  <a:schemeClr val="bg1"/>
                </a:solidFill>
              </a:rPr>
              <a:t>걍</a:t>
            </a:r>
            <a:r>
              <a:rPr lang="ko-KR" altLang="en-US" sz="2000" dirty="0" smtClean="0">
                <a:solidFill>
                  <a:schemeClr val="bg1"/>
                </a:solidFill>
              </a:rPr>
              <a:t> 이런 숫자들을 말해요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794441" y="5227317"/>
            <a:ext cx="489527" cy="73891"/>
          </a:xfrm>
          <a:custGeom>
            <a:avLst/>
            <a:gdLst>
              <a:gd name="connsiteX0" fmla="*/ 0 w 489527"/>
              <a:gd name="connsiteY0" fmla="*/ 0 h 73891"/>
              <a:gd name="connsiteX1" fmla="*/ 55418 w 489527"/>
              <a:gd name="connsiteY1" fmla="*/ 64655 h 73891"/>
              <a:gd name="connsiteX2" fmla="*/ 83127 w 489527"/>
              <a:gd name="connsiteY2" fmla="*/ 36946 h 73891"/>
              <a:gd name="connsiteX3" fmla="*/ 92364 w 489527"/>
              <a:gd name="connsiteY3" fmla="*/ 9237 h 73891"/>
              <a:gd name="connsiteX4" fmla="*/ 110836 w 489527"/>
              <a:gd name="connsiteY4" fmla="*/ 36946 h 73891"/>
              <a:gd name="connsiteX5" fmla="*/ 166254 w 489527"/>
              <a:gd name="connsiteY5" fmla="*/ 64655 h 73891"/>
              <a:gd name="connsiteX6" fmla="*/ 175491 w 489527"/>
              <a:gd name="connsiteY6" fmla="*/ 27710 h 73891"/>
              <a:gd name="connsiteX7" fmla="*/ 277091 w 489527"/>
              <a:gd name="connsiteY7" fmla="*/ 55419 h 73891"/>
              <a:gd name="connsiteX8" fmla="*/ 304800 w 489527"/>
              <a:gd name="connsiteY8" fmla="*/ 46182 h 73891"/>
              <a:gd name="connsiteX9" fmla="*/ 323273 w 489527"/>
              <a:gd name="connsiteY9" fmla="*/ 18473 h 73891"/>
              <a:gd name="connsiteX10" fmla="*/ 378691 w 489527"/>
              <a:gd name="connsiteY10" fmla="*/ 27710 h 73891"/>
              <a:gd name="connsiteX11" fmla="*/ 434109 w 489527"/>
              <a:gd name="connsiteY11" fmla="*/ 46182 h 73891"/>
              <a:gd name="connsiteX12" fmla="*/ 461818 w 489527"/>
              <a:gd name="connsiteY12" fmla="*/ 64655 h 73891"/>
              <a:gd name="connsiteX13" fmla="*/ 489527 w 489527"/>
              <a:gd name="connsiteY13" fmla="*/ 73891 h 7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9527" h="73891">
                <a:moveTo>
                  <a:pt x="0" y="0"/>
                </a:moveTo>
                <a:cubicBezTo>
                  <a:pt x="2071" y="3452"/>
                  <a:pt x="32157" y="68532"/>
                  <a:pt x="55418" y="64655"/>
                </a:cubicBezTo>
                <a:cubicBezTo>
                  <a:pt x="68302" y="62508"/>
                  <a:pt x="73891" y="46182"/>
                  <a:pt x="83127" y="36946"/>
                </a:cubicBezTo>
                <a:cubicBezTo>
                  <a:pt x="86206" y="27710"/>
                  <a:pt x="82628" y="9237"/>
                  <a:pt x="92364" y="9237"/>
                </a:cubicBezTo>
                <a:cubicBezTo>
                  <a:pt x="103465" y="9237"/>
                  <a:pt x="102987" y="29097"/>
                  <a:pt x="110836" y="36946"/>
                </a:cubicBezTo>
                <a:cubicBezTo>
                  <a:pt x="128741" y="54852"/>
                  <a:pt x="143717" y="57143"/>
                  <a:pt x="166254" y="64655"/>
                </a:cubicBezTo>
                <a:cubicBezTo>
                  <a:pt x="169333" y="52340"/>
                  <a:pt x="163448" y="31724"/>
                  <a:pt x="175491" y="27710"/>
                </a:cubicBezTo>
                <a:cubicBezTo>
                  <a:pt x="221483" y="12380"/>
                  <a:pt x="246132" y="34779"/>
                  <a:pt x="277091" y="55419"/>
                </a:cubicBezTo>
                <a:cubicBezTo>
                  <a:pt x="286327" y="52340"/>
                  <a:pt x="297197" y="52264"/>
                  <a:pt x="304800" y="46182"/>
                </a:cubicBezTo>
                <a:cubicBezTo>
                  <a:pt x="313468" y="39247"/>
                  <a:pt x="312504" y="21165"/>
                  <a:pt x="323273" y="18473"/>
                </a:cubicBezTo>
                <a:cubicBezTo>
                  <a:pt x="341441" y="13931"/>
                  <a:pt x="360523" y="23168"/>
                  <a:pt x="378691" y="27710"/>
                </a:cubicBezTo>
                <a:cubicBezTo>
                  <a:pt x="397581" y="32433"/>
                  <a:pt x="434109" y="46182"/>
                  <a:pt x="434109" y="46182"/>
                </a:cubicBezTo>
                <a:cubicBezTo>
                  <a:pt x="443345" y="52340"/>
                  <a:pt x="451889" y="59691"/>
                  <a:pt x="461818" y="64655"/>
                </a:cubicBezTo>
                <a:cubicBezTo>
                  <a:pt x="470526" y="69009"/>
                  <a:pt x="489527" y="73891"/>
                  <a:pt x="489527" y="73891"/>
                </a:cubicBezTo>
              </a:path>
            </a:pathLst>
          </a:cu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</a:rPr>
              <a:t>이렇게 나오면 성공</a:t>
            </a:r>
            <a:r>
              <a:rPr lang="en-US" altLang="ko-KR" sz="4800" dirty="0" smtClean="0">
                <a:solidFill>
                  <a:schemeClr val="bg1"/>
                </a:solidFill>
              </a:rPr>
              <a:t>!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276872"/>
            <a:ext cx="9003417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프로젝트 만들자</a:t>
            </a:r>
            <a:r>
              <a:rPr lang="en-US" altLang="ko-KR" smtClean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 자신의 계정으로 로그인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없으면 만들 것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 프로젝트 만들기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dirty="0">
                <a:solidFill>
                  <a:schemeClr val="accent1"/>
                </a:solidFill>
              </a:rPr>
              <a:t>파일 </a:t>
            </a:r>
            <a:r>
              <a:rPr lang="en-US" altLang="ko-KR" dirty="0">
                <a:solidFill>
                  <a:schemeClr val="accent1"/>
                </a:solidFill>
              </a:rPr>
              <a:t>-&gt; </a:t>
            </a:r>
            <a:r>
              <a:rPr lang="ko-KR" altLang="en-US" dirty="0">
                <a:solidFill>
                  <a:schemeClr val="accent1"/>
                </a:solidFill>
              </a:rPr>
              <a:t>새로 만들기 </a:t>
            </a:r>
            <a:r>
              <a:rPr lang="en-US" altLang="ko-KR" dirty="0">
                <a:solidFill>
                  <a:schemeClr val="accent1"/>
                </a:solidFill>
              </a:rPr>
              <a:t>-&gt; </a:t>
            </a:r>
            <a:r>
              <a:rPr lang="ko-KR" altLang="en-US" dirty="0">
                <a:solidFill>
                  <a:schemeClr val="accent1"/>
                </a:solidFill>
              </a:rPr>
              <a:t>프로젝트 </a:t>
            </a:r>
            <a:r>
              <a:rPr lang="en-US" altLang="ko-KR" dirty="0">
                <a:solidFill>
                  <a:schemeClr val="accent1"/>
                </a:solidFill>
              </a:rPr>
              <a:t>-&gt; 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Visual </a:t>
            </a:r>
            <a:r>
              <a:rPr lang="en-US" altLang="ko-KR" dirty="0">
                <a:solidFill>
                  <a:schemeClr val="accent1"/>
                </a:solidFill>
              </a:rPr>
              <a:t>C++ -&gt; </a:t>
            </a:r>
            <a:r>
              <a:rPr lang="en-US" altLang="ko-KR" dirty="0" smtClean="0">
                <a:solidFill>
                  <a:schemeClr val="accent1"/>
                </a:solidFill>
              </a:rPr>
              <a:t>Windows</a:t>
            </a:r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데스크톱 </a:t>
            </a:r>
            <a:r>
              <a:rPr lang="en-US" altLang="ko-KR" dirty="0">
                <a:solidFill>
                  <a:schemeClr val="accent1"/>
                </a:solidFill>
              </a:rPr>
              <a:t>-&gt; 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Windows </a:t>
            </a:r>
            <a:r>
              <a:rPr lang="ko-KR" altLang="en-US" dirty="0" smtClean="0">
                <a:solidFill>
                  <a:schemeClr val="accent1"/>
                </a:solidFill>
              </a:rPr>
              <a:t>데스크톱 마법사</a:t>
            </a:r>
            <a:r>
              <a:rPr lang="en-US" altLang="ko-KR" dirty="0" smtClean="0">
                <a:solidFill>
                  <a:schemeClr val="accent1"/>
                </a:solidFill>
              </a:rPr>
              <a:t>-&gt; (</a:t>
            </a:r>
            <a:r>
              <a:rPr lang="ko-KR" altLang="en-US" dirty="0">
                <a:solidFill>
                  <a:schemeClr val="accent1"/>
                </a:solidFill>
              </a:rPr>
              <a:t>확인</a:t>
            </a:r>
            <a:r>
              <a:rPr lang="en-US" altLang="ko-KR" dirty="0">
                <a:solidFill>
                  <a:schemeClr val="accent1"/>
                </a:solidFill>
              </a:rPr>
              <a:t>) - &gt; 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ko-KR" altLang="en-US" dirty="0" smtClean="0">
                <a:solidFill>
                  <a:schemeClr val="accent1"/>
                </a:solidFill>
              </a:rPr>
              <a:t>빈 </a:t>
            </a:r>
            <a:r>
              <a:rPr lang="ko-KR" altLang="en-US" dirty="0">
                <a:solidFill>
                  <a:schemeClr val="accent1"/>
                </a:solidFill>
              </a:rPr>
              <a:t>프로젝트 체크 </a:t>
            </a:r>
            <a:r>
              <a:rPr lang="en-US" altLang="ko-KR" dirty="0">
                <a:solidFill>
                  <a:schemeClr val="accent1"/>
                </a:solidFill>
              </a:rPr>
              <a:t>- &gt; (</a:t>
            </a:r>
            <a:r>
              <a:rPr lang="ko-KR" altLang="en-US" dirty="0">
                <a:solidFill>
                  <a:schemeClr val="accent1"/>
                </a:solidFill>
              </a:rPr>
              <a:t>확인</a:t>
            </a:r>
            <a:r>
              <a:rPr lang="en-US" altLang="ko-KR" dirty="0">
                <a:solidFill>
                  <a:schemeClr val="accent1"/>
                </a:solidFill>
              </a:rPr>
              <a:t>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 소스파일 만들기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cs typeface="맑은 고딕 Semilight" panose="020B0502040204020203" pitchFamily="50" charset="-127"/>
              </a:rPr>
              <a:t>‘</a:t>
            </a:r>
            <a:r>
              <a:rPr lang="ko-KR" altLang="en-US" dirty="0">
                <a:solidFill>
                  <a:schemeClr val="accent1"/>
                </a:solidFill>
                <a:latin typeface="맑은 고딕" panose="020B0503020000020004" pitchFamily="50" charset="-127"/>
                <a:cs typeface="맑은 고딕 Semilight" panose="020B0502040204020203" pitchFamily="50" charset="-127"/>
              </a:rPr>
              <a:t>소스파일</a:t>
            </a:r>
            <a:r>
              <a:rPr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cs typeface="맑은 고딕 Semilight" panose="020B0502040204020203" pitchFamily="50" charset="-127"/>
              </a:rPr>
              <a:t>’ </a:t>
            </a:r>
            <a:r>
              <a:rPr lang="ko-KR" altLang="en-US" dirty="0">
                <a:solidFill>
                  <a:schemeClr val="accent1"/>
                </a:solidFill>
                <a:latin typeface="맑은 고딕" panose="020B0503020000020004" pitchFamily="50" charset="-127"/>
                <a:cs typeface="맑은 고딕 Semilight" panose="020B0502040204020203" pitchFamily="50" charset="-127"/>
              </a:rPr>
              <a:t>오른쪽 클릭 </a:t>
            </a:r>
            <a:r>
              <a:rPr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cs typeface="맑은 고딕 Semilight" panose="020B0502040204020203" pitchFamily="50" charset="-127"/>
              </a:rPr>
              <a:t>-&gt; </a:t>
            </a:r>
            <a:r>
              <a:rPr lang="ko-KR" altLang="en-US" dirty="0">
                <a:solidFill>
                  <a:schemeClr val="accent1"/>
                </a:solidFill>
                <a:latin typeface="맑은 고딕" panose="020B0503020000020004" pitchFamily="50" charset="-127"/>
                <a:cs typeface="맑은 고딕 Semilight" panose="020B0502040204020203" pitchFamily="50" charset="-127"/>
              </a:rPr>
              <a:t>추가 </a:t>
            </a:r>
            <a:r>
              <a:rPr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cs typeface="맑은 고딕 Semilight" panose="020B0502040204020203" pitchFamily="50" charset="-127"/>
              </a:rPr>
              <a:t>-&gt; </a:t>
            </a:r>
            <a:r>
              <a:rPr lang="ko-KR" altLang="en-US" dirty="0">
                <a:solidFill>
                  <a:schemeClr val="accent1"/>
                </a:solidFill>
                <a:latin typeface="맑은 고딕" panose="020B0503020000020004" pitchFamily="50" charset="-127"/>
                <a:cs typeface="맑은 고딕 Semilight" panose="020B0502040204020203" pitchFamily="50" charset="-127"/>
              </a:rPr>
              <a:t>새 항목</a:t>
            </a:r>
            <a:r>
              <a:rPr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cs typeface="맑은 고딕 Semilight" panose="020B0502040204020203" pitchFamily="50" charset="-127"/>
              </a:rPr>
              <a:t> -&gt;</a:t>
            </a:r>
          </a:p>
          <a:p>
            <a:pPr marL="0" indent="0" algn="ctr">
              <a:buNone/>
            </a:pPr>
            <a:r>
              <a:rPr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cs typeface="맑은 고딕 Semilight" panose="020B0502040204020203" pitchFamily="50" charset="-127"/>
              </a:rPr>
              <a:t>C++ </a:t>
            </a:r>
            <a:r>
              <a:rPr lang="ko-KR" altLang="en-US" dirty="0">
                <a:solidFill>
                  <a:schemeClr val="accent1"/>
                </a:solidFill>
                <a:latin typeface="맑은 고딕" panose="020B0503020000020004" pitchFamily="50" charset="-127"/>
                <a:cs typeface="맑은 고딕 Semilight" panose="020B0502040204020203" pitchFamily="50" charset="-127"/>
              </a:rPr>
              <a:t>파일 </a:t>
            </a:r>
            <a:r>
              <a:rPr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cs typeface="맑은 고딕 Semilight" panose="020B0502040204020203" pitchFamily="50" charset="-127"/>
              </a:rPr>
              <a:t>-&gt; </a:t>
            </a:r>
            <a:r>
              <a:rPr lang="ko-KR" altLang="en-US" dirty="0" err="1">
                <a:solidFill>
                  <a:schemeClr val="accent1"/>
                </a:solidFill>
                <a:latin typeface="맑은 고딕" panose="020B0503020000020004" pitchFamily="50" charset="-127"/>
                <a:cs typeface="맑은 고딕 Semilight" panose="020B0502040204020203" pitchFamily="50" charset="-127"/>
              </a:rPr>
              <a:t>확장자</a:t>
            </a:r>
            <a:r>
              <a:rPr lang="ko-KR" altLang="en-US" dirty="0">
                <a:solidFill>
                  <a:schemeClr val="accent1"/>
                </a:solidFill>
                <a:latin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cs typeface="맑은 고딕 Semilight" panose="020B0502040204020203" pitchFamily="50" charset="-127"/>
              </a:rPr>
              <a:t>[ .c ]</a:t>
            </a:r>
            <a:r>
              <a:rPr lang="ko-KR" altLang="en-US" dirty="0">
                <a:solidFill>
                  <a:schemeClr val="accent1"/>
                </a:solidFill>
                <a:latin typeface="맑은 고딕" panose="020B0503020000020004" pitchFamily="50" charset="-127"/>
                <a:cs typeface="맑은 고딕 Semilight" panose="020B0502040204020203" pitchFamily="50" charset="-127"/>
              </a:rPr>
              <a:t>로 </a:t>
            </a:r>
            <a:r>
              <a:rPr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cs typeface="맑은 고딕 Semilight" panose="020B0502040204020203" pitchFamily="50" charset="-127"/>
              </a:rPr>
              <a:t>-&gt; (</a:t>
            </a:r>
            <a:r>
              <a:rPr lang="ko-KR" altLang="en-US" dirty="0">
                <a:solidFill>
                  <a:schemeClr val="accent1"/>
                </a:solidFill>
                <a:latin typeface="맑은 고딕" panose="020B0503020000020004" pitchFamily="50" charset="-127"/>
                <a:cs typeface="맑은 고딕 Semilight" panose="020B0502040204020203" pitchFamily="50" charset="-127"/>
              </a:rPr>
              <a:t>추가</a:t>
            </a:r>
            <a:r>
              <a:rPr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971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</a:rPr>
              <a:t>자</a:t>
            </a:r>
            <a:r>
              <a:rPr lang="en-US" altLang="ko-KR" sz="4800" dirty="0" smtClean="0">
                <a:solidFill>
                  <a:schemeClr val="bg1"/>
                </a:solidFill>
              </a:rPr>
              <a:t>,</a:t>
            </a:r>
            <a:r>
              <a:rPr lang="ko-KR" altLang="en-US" sz="4800" dirty="0" smtClean="0">
                <a:solidFill>
                  <a:schemeClr val="bg1"/>
                </a:solidFill>
              </a:rPr>
              <a:t> 그럼 기호상수란</a:t>
            </a:r>
            <a:r>
              <a:rPr lang="en-US" altLang="ko-KR" sz="4800" dirty="0" smtClean="0">
                <a:solidFill>
                  <a:schemeClr val="bg1"/>
                </a:solidFill>
              </a:rPr>
              <a:t>?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기호상수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spcBef>
                <a:spcPts val="600"/>
              </a:spcBef>
              <a:buClr>
                <a:srgbClr val="DC9E1F"/>
              </a:buClr>
              <a:buNone/>
              <a:defRPr sz="2600">
                <a:latin typeface="휴먼엑스포"/>
                <a:ea typeface="휴먼엑스포"/>
                <a:cs typeface="휴먼엑스포"/>
                <a:sym typeface="휴먼엑스포"/>
              </a:defRPr>
            </a:pP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기호로 상수를 표현한 것</a:t>
            </a:r>
          </a:p>
          <a:p>
            <a:pPr algn="ctr">
              <a:spcBef>
                <a:spcPts val="600"/>
              </a:spcBef>
              <a:buClr>
                <a:srgbClr val="DC9E1F"/>
              </a:buClr>
              <a:buNone/>
              <a:defRPr sz="2600">
                <a:latin typeface="휴먼엑스포"/>
                <a:ea typeface="휴먼엑스포"/>
                <a:cs typeface="휴먼엑스포"/>
                <a:sym typeface="휴먼엑스포"/>
              </a:defRPr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장점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상수값을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수정할 때 편하다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^0^</a:t>
            </a:r>
          </a:p>
          <a:p>
            <a:pPr algn="ctr">
              <a:spcBef>
                <a:spcPts val="600"/>
              </a:spcBef>
              <a:buClr>
                <a:srgbClr val="DC9E1F"/>
              </a:buClr>
              <a:buNone/>
              <a:defRPr sz="2600">
                <a:latin typeface="휴먼엑스포"/>
                <a:ea typeface="휴먼엑스포"/>
                <a:cs typeface="휴먼엑스포"/>
                <a:sym typeface="휴먼엑스포"/>
              </a:defRPr>
            </a:pPr>
            <a:endParaRPr lang="en-US" altLang="ko-KR" spc="3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spcBef>
                <a:spcPts val="600"/>
              </a:spcBef>
              <a:buClr>
                <a:srgbClr val="DC9E1F"/>
              </a:buClr>
              <a:buNone/>
              <a:defRPr sz="2600">
                <a:latin typeface="휴먼엑스포"/>
                <a:ea typeface="휴먼엑스포"/>
                <a:cs typeface="휴먼엑스포"/>
                <a:sym typeface="휴먼엑스포"/>
              </a:defRPr>
            </a:pPr>
            <a:r>
              <a:rPr lang="en-US" altLang="ko-KR" b="1" dirty="0">
                <a:solidFill>
                  <a:schemeClr val="bg1"/>
                </a:solidFill>
                <a:ea typeface="나눔고딕" panose="020D0604000000000000" pitchFamily="50" charset="-127"/>
              </a:rPr>
              <a:t>-</a:t>
            </a:r>
            <a:r>
              <a:rPr lang="en-US" altLang="ko-KR" b="1" dirty="0" smtClean="0">
                <a:solidFill>
                  <a:schemeClr val="bg1"/>
                </a:solidFill>
                <a:ea typeface="나눔고딕" panose="020D0604000000000000" pitchFamily="50" charset="-127"/>
              </a:rPr>
              <a:t> define </a:t>
            </a:r>
            <a:r>
              <a:rPr lang="ko-KR" altLang="en-US" b="1" dirty="0" smtClean="0">
                <a:solidFill>
                  <a:schemeClr val="bg1"/>
                </a:solidFill>
                <a:ea typeface="나눔고딕" panose="020D0604000000000000" pitchFamily="50" charset="-127"/>
              </a:rPr>
              <a:t>문장 사용</a:t>
            </a:r>
            <a:endParaRPr lang="ko-KR" altLang="en-US" b="1" spc="30" dirty="0" smtClean="0">
              <a:solidFill>
                <a:schemeClr val="bg1"/>
              </a:solidFill>
              <a:ea typeface="나눔고딕" panose="020D0604000000000000" pitchFamily="50" charset="-127"/>
            </a:endParaRPr>
          </a:p>
          <a:p>
            <a:pPr algn="ctr">
              <a:spcBef>
                <a:spcPts val="600"/>
              </a:spcBef>
              <a:buClr>
                <a:srgbClr val="DC9E1F"/>
              </a:buClr>
              <a:buNone/>
              <a:defRPr sz="2600">
                <a:latin typeface="휴먼엑스포"/>
                <a:ea typeface="휴먼엑스포"/>
                <a:cs typeface="휴먼엑스포"/>
                <a:sym typeface="휴먼엑스포"/>
              </a:defRPr>
            </a:pPr>
            <a:r>
              <a:rPr lang="ko-KR" altLang="en-US" dirty="0" smtClean="0">
                <a:solidFill>
                  <a:schemeClr val="bg1"/>
                </a:solidFill>
                <a:ea typeface="나눔고딕" panose="020D0604000000000000" pitchFamily="50" charset="-127"/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나눔고딕" panose="020D0604000000000000" pitchFamily="50" charset="-127"/>
              </a:rPr>
              <a:t>#define 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나눔고딕" panose="020D0604000000000000" pitchFamily="50" charset="-127"/>
              </a:rPr>
              <a:t>기호상수  값</a:t>
            </a:r>
            <a:r>
              <a:rPr lang="ko-KR" altLang="en-US" dirty="0" smtClean="0">
                <a:solidFill>
                  <a:schemeClr val="bg1"/>
                </a:solidFill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FFFF00"/>
                </a:solidFill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solidFill>
                  <a:srgbClr val="FFFF00"/>
                </a:solidFill>
                <a:ea typeface="나눔고딕" panose="020D0604000000000000" pitchFamily="50" charset="-127"/>
              </a:rPr>
              <a:t>세미콜론 </a:t>
            </a:r>
            <a:r>
              <a:rPr lang="en-US" altLang="ko-KR" dirty="0" smtClean="0">
                <a:solidFill>
                  <a:srgbClr val="FFFF00"/>
                </a:solidFill>
                <a:ea typeface="나눔고딕" panose="020D0604000000000000" pitchFamily="50" charset="-127"/>
              </a:rPr>
              <a:t>X!!!)</a:t>
            </a:r>
            <a:endParaRPr lang="ko-KR" altLang="en-US" spc="30" dirty="0" smtClean="0">
              <a:solidFill>
                <a:srgbClr val="FFFF00"/>
              </a:solidFill>
              <a:ea typeface="나눔고딕" panose="020D0604000000000000" pitchFamily="50" charset="-127"/>
            </a:endParaRPr>
          </a:p>
          <a:p>
            <a:pPr algn="ctr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spcBef>
                <a:spcPts val="600"/>
              </a:spcBef>
              <a:buClr>
                <a:srgbClr val="DC9E1F"/>
              </a:buClr>
              <a:buNone/>
              <a:defRPr sz="2600">
                <a:latin typeface="휴먼엑스포"/>
                <a:ea typeface="휴먼엑스포"/>
                <a:cs typeface="휴먼엑스포"/>
                <a:sym typeface="휴먼엑스포"/>
              </a:defRPr>
            </a:pPr>
            <a:r>
              <a:rPr lang="en-US" altLang="ko-KR" b="1" dirty="0">
                <a:solidFill>
                  <a:schemeClr val="bg1"/>
                </a:solidFill>
                <a:ea typeface="나눔고딕" panose="020D0604000000000000" pitchFamily="50" charset="-127"/>
              </a:rPr>
              <a:t>-</a:t>
            </a:r>
            <a:r>
              <a:rPr lang="en-US" altLang="ko-KR" b="1" dirty="0" smtClean="0">
                <a:solidFill>
                  <a:schemeClr val="bg1"/>
                </a:solidFill>
                <a:ea typeface="나눔고딕" panose="020D0604000000000000" pitchFamily="50" charset="-127"/>
              </a:rPr>
              <a:t> const</a:t>
            </a:r>
            <a:r>
              <a:rPr lang="ko-KR" altLang="en-US" b="1" dirty="0" smtClean="0">
                <a:solidFill>
                  <a:schemeClr val="bg1"/>
                </a:solidFill>
                <a:ea typeface="나눔고딕" panose="020D0604000000000000" pitchFamily="50" charset="-127"/>
              </a:rPr>
              <a:t> 키워드</a:t>
            </a:r>
            <a:endParaRPr lang="ko-KR" altLang="en-US" b="1" spc="30" dirty="0" smtClean="0">
              <a:solidFill>
                <a:schemeClr val="bg1"/>
              </a:solidFill>
              <a:ea typeface="나눔고딕" panose="020D0604000000000000" pitchFamily="50" charset="-127"/>
            </a:endParaRPr>
          </a:p>
          <a:p>
            <a:pPr algn="ctr">
              <a:spcBef>
                <a:spcPts val="600"/>
              </a:spcBef>
              <a:buClr>
                <a:srgbClr val="DC9E1F"/>
              </a:buClr>
              <a:buNone/>
              <a:defRPr sz="2600">
                <a:latin typeface="휴먼엑스포"/>
                <a:ea typeface="휴먼엑스포"/>
                <a:cs typeface="휴먼엑스포"/>
                <a:sym typeface="휴먼엑스포"/>
              </a:defRPr>
            </a:pPr>
            <a:r>
              <a:rPr lang="ko-KR" altLang="en-US" dirty="0" smtClean="0">
                <a:solidFill>
                  <a:schemeClr val="bg1"/>
                </a:solidFill>
                <a:ea typeface="나눔고딕" panose="020D0604000000000000" pitchFamily="50" charset="-127"/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나눔고딕" panose="020D0604000000000000" pitchFamily="50" charset="-127"/>
              </a:rPr>
              <a:t>const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나눔고딕" panose="020D0604000000000000" pitchFamily="50" charset="-127"/>
              </a:rPr>
              <a:t>  </a:t>
            </a:r>
            <a:r>
              <a:rPr lang="ko-KR" alt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나눔고딕" panose="020D0604000000000000" pitchFamily="50" charset="-127"/>
              </a:rPr>
              <a:t>자료형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나눔고딕" panose="020D0604000000000000" pitchFamily="50" charset="-127"/>
              </a:rPr>
              <a:t>  변수이름 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나눔고딕" panose="020D0604000000000000" pitchFamily="50" charset="-127"/>
              </a:rPr>
              <a:t>=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나눔고딕" panose="020D0604000000000000" pitchFamily="50" charset="-127"/>
              </a:rPr>
              <a:t>초기값 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나눔고딕" panose="020D0604000000000000" pitchFamily="50" charset="-127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define</a:t>
            </a:r>
            <a:r>
              <a:rPr lang="ko-KR" altLang="en-US" sz="4800" dirty="0" smtClean="0">
                <a:solidFill>
                  <a:schemeClr val="bg1"/>
                </a:solidFill>
              </a:rPr>
              <a:t>을 사용해봅시다</a:t>
            </a:r>
            <a:r>
              <a:rPr lang="en-US" altLang="ko-KR" sz="4800" dirty="0" smtClean="0">
                <a:solidFill>
                  <a:schemeClr val="bg1"/>
                </a:solidFill>
              </a:rPr>
              <a:t>.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22694"/>
          <a:stretch/>
        </p:blipFill>
        <p:spPr bwMode="auto">
          <a:xfrm>
            <a:off x="792088" y="1166156"/>
            <a:ext cx="7524328" cy="571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액자 4"/>
          <p:cNvSpPr/>
          <p:nvPr/>
        </p:nvSpPr>
        <p:spPr>
          <a:xfrm>
            <a:off x="1331640" y="1772816"/>
            <a:ext cx="1008112" cy="576064"/>
          </a:xfrm>
          <a:prstGeom prst="fram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그래도 결과는 같다</a:t>
            </a:r>
            <a:r>
              <a:rPr lang="en-US" altLang="ko-KR" dirty="0" smtClean="0">
                <a:solidFill>
                  <a:schemeClr val="bg1"/>
                </a:solidFill>
              </a:rPr>
              <a:t>~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8840"/>
            <a:ext cx="9225408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const</a:t>
            </a:r>
            <a:r>
              <a:rPr lang="ko-KR" altLang="en-US" dirty="0" smtClean="0">
                <a:solidFill>
                  <a:schemeClr val="bg1"/>
                </a:solidFill>
              </a:rPr>
              <a:t>도 사용해 봅시다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8898242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액자 4"/>
          <p:cNvSpPr/>
          <p:nvPr/>
        </p:nvSpPr>
        <p:spPr>
          <a:xfrm>
            <a:off x="683568" y="3429000"/>
            <a:ext cx="792088" cy="648072"/>
          </a:xfrm>
          <a:prstGeom prst="fram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</a:rPr>
              <a:t>또 결과는 같다</a:t>
            </a:r>
            <a:r>
              <a:rPr lang="en-US" altLang="ko-KR" sz="4800" dirty="0" smtClean="0">
                <a:solidFill>
                  <a:schemeClr val="bg1"/>
                </a:solidFill>
              </a:rPr>
              <a:t>~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0848"/>
            <a:ext cx="901086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평 </a:t>
            </a:r>
            <a:r>
              <a:rPr lang="en-US" altLang="ko-KR" dirty="0" smtClean="0">
                <a:solidFill>
                  <a:schemeClr val="bg1"/>
                </a:solidFill>
              </a:rPr>
              <a:t>-&gt; </a:t>
            </a:r>
            <a:r>
              <a:rPr lang="ko-KR" altLang="en-US" dirty="0" err="1" smtClean="0">
                <a:solidFill>
                  <a:schemeClr val="bg1"/>
                </a:solidFill>
              </a:rPr>
              <a:t>제곱미터</a:t>
            </a:r>
            <a:r>
              <a:rPr lang="ko-KR" altLang="en-US" dirty="0" smtClean="0">
                <a:solidFill>
                  <a:schemeClr val="bg1"/>
                </a:solidFill>
              </a:rPr>
              <a:t> 환산 프로그램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34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8964488" cy="2830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812889" y="4149080"/>
            <a:ext cx="5495415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HINT</a:t>
            </a:r>
            <a:r>
              <a:rPr lang="en-US" altLang="ko-KR" sz="4400" dirty="0" smtClean="0">
                <a:solidFill>
                  <a:schemeClr val="bg1"/>
                </a:solidFill>
              </a:rPr>
              <a:t> </a:t>
            </a:r>
          </a:p>
          <a:p>
            <a:pPr marL="571500" indent="-571500" algn="ctr">
              <a:buFont typeface="Wingdings" panose="05000000000000000000" pitchFamily="2" charset="2"/>
              <a:buChar char="ü"/>
            </a:pPr>
            <a:r>
              <a:rPr lang="en-US" altLang="ko-KR" sz="4400" dirty="0" smtClean="0">
                <a:solidFill>
                  <a:schemeClr val="bg1"/>
                </a:solidFill>
              </a:rPr>
              <a:t>define </a:t>
            </a:r>
            <a:r>
              <a:rPr lang="ko-KR" altLang="en-US" sz="4400" dirty="0" smtClean="0">
                <a:solidFill>
                  <a:schemeClr val="bg1"/>
                </a:solidFill>
              </a:rPr>
              <a:t>사용하기</a:t>
            </a:r>
            <a:endParaRPr lang="en-US" altLang="ko-KR" sz="4400" dirty="0" smtClean="0">
              <a:solidFill>
                <a:schemeClr val="bg1"/>
              </a:solidFill>
            </a:endParaRPr>
          </a:p>
          <a:p>
            <a:pPr marL="571500" indent="-571500" algn="ctr">
              <a:buFont typeface="Wingdings" panose="05000000000000000000" pitchFamily="2" charset="2"/>
              <a:buChar char="ü"/>
            </a:pPr>
            <a:r>
              <a:rPr lang="en-US" altLang="ko-KR" sz="4400" dirty="0" smtClean="0">
                <a:solidFill>
                  <a:schemeClr val="bg1"/>
                </a:solidFill>
              </a:rPr>
              <a:t> </a:t>
            </a:r>
            <a:r>
              <a:rPr lang="en-US" altLang="ko-KR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 </a:t>
            </a:r>
            <a:r>
              <a:rPr lang="en-US" altLang="ko-KR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3.3</a:t>
            </a:r>
            <a:r>
              <a:rPr lang="ko-KR" altLang="en-US" sz="44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제곱미터</a:t>
            </a:r>
            <a:endParaRPr lang="ko-KR" altLang="en-US" sz="44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</a:rPr>
              <a:t>정</a:t>
            </a:r>
            <a:r>
              <a:rPr lang="en-US" altLang="ko-KR" sz="4800" dirty="0" smtClean="0">
                <a:solidFill>
                  <a:schemeClr val="bg1"/>
                </a:solidFill>
              </a:rPr>
              <a:t>~</a:t>
            </a:r>
            <a:r>
              <a:rPr lang="ko-KR" altLang="en-US" sz="4800" dirty="0" smtClean="0">
                <a:solidFill>
                  <a:schemeClr val="bg1"/>
                </a:solidFill>
              </a:rPr>
              <a:t>답</a:t>
            </a:r>
            <a:r>
              <a:rPr lang="en-US" altLang="ko-KR" sz="4800" dirty="0" smtClean="0">
                <a:solidFill>
                  <a:schemeClr val="bg1"/>
                </a:solidFill>
              </a:rPr>
              <a:t>!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21560"/>
          <a:stretch/>
        </p:blipFill>
        <p:spPr bwMode="auto">
          <a:xfrm>
            <a:off x="323528" y="1484784"/>
            <a:ext cx="8604448" cy="537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이제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sz="12800" dirty="0" smtClean="0">
                <a:solidFill>
                  <a:schemeClr val="bg1"/>
                </a:solidFill>
              </a:rPr>
              <a:t>집 가 자</a:t>
            </a:r>
            <a:r>
              <a:rPr lang="en-US" altLang="ko-KR" sz="12800" dirty="0" smtClean="0">
                <a:solidFill>
                  <a:schemeClr val="bg1"/>
                </a:solidFill>
              </a:rPr>
              <a:t>!!</a:t>
            </a:r>
            <a:endParaRPr lang="ko-KR" altLang="en-US" sz="1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</a:rPr>
              <a:t>복습</a:t>
            </a:r>
            <a:r>
              <a:rPr lang="en-US" altLang="ko-KR" sz="4800" dirty="0" smtClean="0">
                <a:solidFill>
                  <a:schemeClr val="bg1"/>
                </a:solidFill>
              </a:rPr>
              <a:t>!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bg1"/>
                </a:solidFill>
              </a:rPr>
              <a:t>  </a:t>
            </a:r>
            <a:r>
              <a:rPr lang="ko-KR" altLang="en-US" dirty="0" smtClean="0">
                <a:solidFill>
                  <a:schemeClr val="bg1"/>
                </a:solidFill>
              </a:rPr>
              <a:t>변수란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</a:p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프로그램 내에서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값들이 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일시적으로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저장되는 공간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! 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컴퓨터 끄면 사라져요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pPr algn="ctr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변수의 주소는</a:t>
            </a:r>
            <a:r>
              <a:rPr lang="en-US" altLang="ko-KR" dirty="0" smtClean="0">
                <a:solidFill>
                  <a:schemeClr val="bg1"/>
                </a:solidFill>
              </a:rPr>
              <a:t>? </a:t>
            </a:r>
          </a:p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rgbClr val="FFFF00"/>
                </a:solidFill>
              </a:rPr>
              <a:t>&amp;</a:t>
            </a:r>
            <a:r>
              <a:rPr lang="ko-KR" altLang="en-US" dirty="0" err="1" smtClean="0">
                <a:solidFill>
                  <a:srgbClr val="FFFF00"/>
                </a:solidFill>
              </a:rPr>
              <a:t>변수명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변수를 담을 수 있는 그릇</a:t>
            </a:r>
            <a:r>
              <a:rPr lang="en-US" altLang="ko-KR" dirty="0" smtClean="0">
                <a:solidFill>
                  <a:schemeClr val="bg1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</a:rPr>
              <a:t>변수 선언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4" name="image3.jpg" descr="변수선언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43609" y="2004000"/>
            <a:ext cx="5832647" cy="92094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/>
          <p:cNvSpPr txBox="1"/>
          <p:nvPr/>
        </p:nvSpPr>
        <p:spPr>
          <a:xfrm>
            <a:off x="3779912" y="1412776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변수명</a:t>
            </a:r>
            <a:r>
              <a:rPr lang="en-US" altLang="ko-KR" sz="3200" dirty="0" smtClean="0">
                <a:solidFill>
                  <a:schemeClr val="bg1"/>
                </a:solidFill>
              </a:rPr>
              <a:t>);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1412776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자료형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3431902"/>
            <a:ext cx="4968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함수의 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ko-KR" altLang="en-US" sz="3200" dirty="0" err="1" smtClean="0">
                <a:solidFill>
                  <a:schemeClr val="bg1"/>
                </a:solidFill>
              </a:rPr>
              <a:t>시작부에</a:t>
            </a:r>
            <a:r>
              <a:rPr lang="ko-KR" altLang="en-US" sz="3200" dirty="0" smtClean="0">
                <a:solidFill>
                  <a:schemeClr val="bg1"/>
                </a:solidFill>
              </a:rPr>
              <a:t> 선언</a:t>
            </a:r>
            <a:r>
              <a:rPr lang="en-US" altLang="ko-KR" sz="3200" dirty="0" smtClean="0">
                <a:solidFill>
                  <a:schemeClr val="bg1"/>
                </a:solidFill>
              </a:rPr>
              <a:t>!!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996952"/>
            <a:ext cx="521208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55593" y="5004465"/>
            <a:ext cx="2980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바로 요기에 </a:t>
            </a:r>
            <a:r>
              <a:rPr lang="en-US" altLang="ko-KR" sz="3200" dirty="0" smtClean="0">
                <a:solidFill>
                  <a:schemeClr val="bg1"/>
                </a:solidFill>
              </a:rPr>
              <a:t>-&gt;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60032" y="4797152"/>
            <a:ext cx="2160240" cy="93610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 smtClean="0">
                <a:solidFill>
                  <a:schemeClr val="bg1"/>
                </a:solidFill>
              </a:rPr>
              <a:t>자료형이란</a:t>
            </a:r>
            <a:r>
              <a:rPr lang="en-US" altLang="ko-KR" sz="4800" dirty="0" smtClean="0">
                <a:solidFill>
                  <a:schemeClr val="bg1"/>
                </a:solidFill>
              </a:rPr>
              <a:t>?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자료형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(data type)</a:t>
            </a:r>
          </a:p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프로그램에서 사용하는 데이터의 종류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(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다양한 크기</a:t>
            </a:r>
            <a:r>
              <a:rPr lang="ko-KR" altLang="en-US" dirty="0" smtClean="0">
                <a:solidFill>
                  <a:schemeClr val="bg1"/>
                </a:solidFill>
              </a:rPr>
              <a:t>를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가진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다양한 종류</a:t>
            </a:r>
            <a:r>
              <a:rPr lang="ko-KR" altLang="en-US" dirty="0" smtClean="0">
                <a:solidFill>
                  <a:schemeClr val="bg1"/>
                </a:solidFill>
              </a:rPr>
              <a:t>의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ko-KR" altLang="en-US" dirty="0" err="1" smtClean="0">
                <a:solidFill>
                  <a:schemeClr val="bg1"/>
                </a:solidFill>
              </a:rPr>
              <a:t>자료형이</a:t>
            </a:r>
            <a:r>
              <a:rPr lang="ko-KR" altLang="en-US" dirty="0" smtClean="0">
                <a:solidFill>
                  <a:schemeClr val="bg1"/>
                </a:solidFill>
              </a:rPr>
              <a:t> 있어요</a:t>
            </a:r>
            <a:r>
              <a:rPr lang="en-US" altLang="ko-KR" dirty="0" smtClean="0">
                <a:solidFill>
                  <a:schemeClr val="bg1"/>
                </a:solidFill>
              </a:rPr>
              <a:t>!)</a:t>
            </a:r>
          </a:p>
          <a:p>
            <a:pPr>
              <a:buNone/>
            </a:pP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정수형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short, </a:t>
            </a:r>
            <a:r>
              <a:rPr lang="en-US" altLang="ko-KR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long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bg1"/>
                </a:solidFill>
                <a:ea typeface="나눔고딕" panose="020D0604000000000000" pitchFamily="50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ea typeface="나눔고딕" panose="020D0604000000000000" pitchFamily="50" charset="-127"/>
              </a:rPr>
              <a:t>부동소수점 형 </a:t>
            </a:r>
            <a:r>
              <a:rPr lang="en-US" altLang="ko-KR" dirty="0" smtClean="0">
                <a:solidFill>
                  <a:schemeClr val="bg1"/>
                </a:solidFill>
                <a:ea typeface="나눔고딕" panose="020D0604000000000000" pitchFamily="50" charset="-127"/>
              </a:rPr>
              <a:t>: </a:t>
            </a:r>
            <a:r>
              <a:rPr lang="en-US" altLang="ko-KR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float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double, long double</a:t>
            </a:r>
          </a:p>
          <a:p>
            <a:pPr>
              <a:buNone/>
            </a:pPr>
            <a:r>
              <a:rPr lang="en-US" altLang="ko-KR" dirty="0">
                <a:solidFill>
                  <a:schemeClr val="bg1"/>
                </a:solidFill>
                <a:ea typeface="나눔고딕" panose="020D0604000000000000" pitchFamily="50" charset="-127"/>
              </a:rPr>
              <a:t>-</a:t>
            </a:r>
            <a:r>
              <a:rPr lang="en-US" altLang="ko-KR" dirty="0" smtClean="0">
                <a:solidFill>
                  <a:schemeClr val="bg1"/>
                </a:solidFill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ea typeface="나눔고딕" panose="020D0604000000000000" pitchFamily="50" charset="-127"/>
              </a:rPr>
              <a:t>문자형 </a:t>
            </a:r>
            <a:r>
              <a:rPr lang="en-US" altLang="ko-KR" dirty="0" smtClean="0">
                <a:solidFill>
                  <a:schemeClr val="bg1"/>
                </a:solidFill>
                <a:ea typeface="나눔고딕" panose="020D0604000000000000" pitchFamily="50" charset="-127"/>
              </a:rPr>
              <a:t>: </a:t>
            </a:r>
            <a:r>
              <a:rPr lang="en-US" altLang="ko-KR" u="sng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나눔고딕" panose="020D0604000000000000" pitchFamily="50" charset="-127"/>
              </a:rPr>
              <a:t>char</a:t>
            </a:r>
            <a:endParaRPr lang="ko-KR" alt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</a:rPr>
              <a:t>형식 지정자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image4.jpg" descr="캡처44.JP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1628800"/>
            <a:ext cx="9144000" cy="1584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5.jpg" descr="캡처55.JP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3429000"/>
            <a:ext cx="9144000" cy="280831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직사각형 5"/>
          <p:cNvSpPr/>
          <p:nvPr/>
        </p:nvSpPr>
        <p:spPr>
          <a:xfrm>
            <a:off x="899592" y="1484784"/>
            <a:ext cx="7416824" cy="432048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600" dirty="0" smtClean="0"/>
              <a:t>여기서 잠깐</a:t>
            </a:r>
            <a:r>
              <a:rPr lang="en-US" altLang="ko-KR" sz="3600" dirty="0" smtClean="0"/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rgbClr val="FFFF00"/>
                </a:solidFill>
              </a:rPr>
              <a:t>형식 지정자</a:t>
            </a:r>
            <a:r>
              <a:rPr lang="ko-KR" altLang="en-US" sz="2000" dirty="0" smtClean="0">
                <a:solidFill>
                  <a:srgbClr val="FFFF00"/>
                </a:solidFill>
              </a:rPr>
              <a:t>와 </a:t>
            </a:r>
            <a:r>
              <a:rPr lang="ko-KR" altLang="en-US" sz="2800" dirty="0" err="1" smtClean="0">
                <a:solidFill>
                  <a:srgbClr val="FFFF00"/>
                </a:solidFill>
              </a:rPr>
              <a:t>자료형</a:t>
            </a:r>
            <a:r>
              <a:rPr lang="ko-KR" altLang="en-US" sz="2000" dirty="0" err="1" smtClean="0">
                <a:solidFill>
                  <a:srgbClr val="FFFF00"/>
                </a:solidFill>
              </a:rPr>
              <a:t>은</a:t>
            </a:r>
            <a:r>
              <a:rPr lang="ko-KR" altLang="en-US" sz="2000" dirty="0" smtClean="0">
                <a:solidFill>
                  <a:srgbClr val="FFFF00"/>
                </a:solidFill>
              </a:rPr>
              <a:t> </a:t>
            </a:r>
            <a:r>
              <a:rPr lang="ko-KR" altLang="en-US" sz="2800" dirty="0" smtClean="0">
                <a:solidFill>
                  <a:srgbClr val="FFFF00"/>
                </a:solidFill>
              </a:rPr>
              <a:t>다르다</a:t>
            </a:r>
            <a:endParaRPr lang="en-US" altLang="ko-KR" sz="2000" dirty="0" smtClean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smtClean="0"/>
              <a:t>형식 지정자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어떤 형태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정수형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부동소수형</a:t>
            </a:r>
            <a:r>
              <a:rPr lang="ko-KR" altLang="en-US" sz="2800" dirty="0" smtClean="0"/>
              <a:t> 등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로 </a:t>
            </a:r>
            <a:r>
              <a:rPr lang="ko-KR" altLang="en-US" sz="2800" dirty="0" smtClean="0">
                <a:solidFill>
                  <a:srgbClr val="FFFF00"/>
                </a:solidFill>
              </a:rPr>
              <a:t>출력</a:t>
            </a:r>
            <a:r>
              <a:rPr lang="en-US" altLang="ko-KR" sz="2800" dirty="0" smtClean="0">
                <a:solidFill>
                  <a:srgbClr val="FFFF00"/>
                </a:solidFill>
              </a:rPr>
              <a:t>/</a:t>
            </a:r>
            <a:r>
              <a:rPr lang="ko-KR" altLang="en-US" sz="2800" dirty="0" smtClean="0">
                <a:solidFill>
                  <a:srgbClr val="FFFF00"/>
                </a:solidFill>
              </a:rPr>
              <a:t>입력 </a:t>
            </a:r>
            <a:r>
              <a:rPr lang="ko-KR" altLang="en-US" sz="2800" dirty="0" smtClean="0"/>
              <a:t>할까</a:t>
            </a:r>
            <a:r>
              <a:rPr lang="en-US" altLang="ko-KR" sz="2800" dirty="0" smtClean="0"/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2800" dirty="0" err="1" smtClean="0"/>
              <a:t>자료형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어떤 형태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정수형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부동소수형</a:t>
            </a:r>
            <a:r>
              <a:rPr lang="ko-KR" altLang="en-US" sz="2800" dirty="0" smtClean="0"/>
              <a:t> 등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으로 </a:t>
            </a:r>
            <a:r>
              <a:rPr lang="ko-KR" altLang="en-US" sz="2800" dirty="0" smtClean="0">
                <a:solidFill>
                  <a:srgbClr val="FFFF00"/>
                </a:solidFill>
              </a:rPr>
              <a:t>저장</a:t>
            </a:r>
            <a:r>
              <a:rPr lang="ko-KR" altLang="en-US" sz="2800" dirty="0" smtClean="0"/>
              <a:t>할까</a:t>
            </a:r>
            <a:r>
              <a:rPr lang="en-US" altLang="ko-KR" sz="2800" dirty="0" smtClean="0"/>
              <a:t>?</a:t>
            </a:r>
          </a:p>
          <a:p>
            <a:pPr algn="ctr">
              <a:lnSpc>
                <a:spcPct val="150000"/>
              </a:lnSpc>
            </a:pP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err="1" smtClean="0">
                <a:solidFill>
                  <a:schemeClr val="bg1"/>
                </a:solidFill>
              </a:rPr>
              <a:t>printf</a:t>
            </a:r>
            <a:r>
              <a:rPr lang="ko-KR" altLang="en-US" sz="4800" dirty="0" smtClean="0">
                <a:solidFill>
                  <a:schemeClr val="bg1"/>
                </a:solidFill>
              </a:rPr>
              <a:t> 연산자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변수값</a:t>
            </a:r>
            <a:r>
              <a:rPr lang="ko-KR" altLang="en-US" dirty="0" smtClean="0">
                <a:solidFill>
                  <a:schemeClr val="bg1"/>
                </a:solidFill>
              </a:rPr>
              <a:t> 출력할 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-&gt; %d</a:t>
            </a:r>
            <a:r>
              <a:rPr lang="ko-KR" altLang="en-US" dirty="0" smtClean="0">
                <a:solidFill>
                  <a:schemeClr val="bg1"/>
                </a:solidFill>
              </a:rPr>
              <a:t>는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정수형으로</a:t>
            </a:r>
            <a:r>
              <a:rPr lang="ko-KR" altLang="en-US" dirty="0" smtClean="0">
                <a:solidFill>
                  <a:schemeClr val="bg1"/>
                </a:solidFill>
              </a:rPr>
              <a:t> 출력하겠다는 의미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-&gt; x</a:t>
            </a:r>
            <a:r>
              <a:rPr lang="ko-KR" altLang="en-US" dirty="0" smtClean="0">
                <a:solidFill>
                  <a:schemeClr val="bg1"/>
                </a:solidFill>
              </a:rPr>
              <a:t>는 변수명을 의미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=&gt; 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의 값을 정수형으로 출력해줘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!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9.png" descr="C:\Users\DS\Desktop\scanf 처음.png"/>
          <p:cNvPicPr>
            <a:picLocks noChangeAspect="1"/>
          </p:cNvPicPr>
          <p:nvPr/>
        </p:nvPicPr>
        <p:blipFill>
          <a:blip r:embed="rId2" cstate="print">
            <a:extLst/>
          </a:blip>
          <a:srcRect l="6539" t="25088" r="76171" b="72231"/>
          <a:stretch>
            <a:fillRect/>
          </a:stretch>
        </p:blipFill>
        <p:spPr>
          <a:xfrm>
            <a:off x="0" y="2492896"/>
            <a:ext cx="9144000" cy="11222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err="1" smtClean="0">
                <a:solidFill>
                  <a:schemeClr val="bg1"/>
                </a:solidFill>
              </a:rPr>
              <a:t>scanf</a:t>
            </a:r>
            <a:r>
              <a:rPr lang="en-US" altLang="ko-KR" sz="4800" dirty="0" smtClean="0">
                <a:solidFill>
                  <a:schemeClr val="bg1"/>
                </a:solidFill>
              </a:rPr>
              <a:t> </a:t>
            </a:r>
            <a:r>
              <a:rPr lang="ko-KR" altLang="en-US" sz="4800" dirty="0" smtClean="0">
                <a:solidFill>
                  <a:schemeClr val="bg1"/>
                </a:solidFill>
              </a:rPr>
              <a:t>연산자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입력을 받고 싶을 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-&gt; %d</a:t>
            </a:r>
            <a:r>
              <a:rPr lang="ko-KR" altLang="en-US" dirty="0" smtClean="0">
                <a:solidFill>
                  <a:schemeClr val="bg1"/>
                </a:solidFill>
              </a:rPr>
              <a:t>는 정수형을 값을 입력받겠다는 의미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-&gt; </a:t>
            </a:r>
            <a:r>
              <a:rPr lang="en-US" altLang="ko-KR" u="sng" dirty="0" smtClean="0">
                <a:solidFill>
                  <a:srgbClr val="FFFF00"/>
                </a:solidFill>
              </a:rPr>
              <a:t>&amp;</a:t>
            </a:r>
            <a:r>
              <a:rPr lang="en-US" altLang="ko-KR" dirty="0" smtClean="0">
                <a:solidFill>
                  <a:srgbClr val="FFFF00"/>
                </a:solidFill>
              </a:rPr>
              <a:t>x</a:t>
            </a:r>
            <a:r>
              <a:rPr lang="ko-KR" altLang="en-US" dirty="0" smtClean="0">
                <a:solidFill>
                  <a:schemeClr val="bg1"/>
                </a:solidFill>
              </a:rPr>
              <a:t>로 꼭</a:t>
            </a:r>
            <a:r>
              <a:rPr lang="en-US" altLang="ko-KR" dirty="0" smtClean="0">
                <a:solidFill>
                  <a:schemeClr val="bg1"/>
                </a:solidFill>
              </a:rPr>
              <a:t>! </a:t>
            </a:r>
            <a:r>
              <a:rPr lang="ko-KR" altLang="en-US" dirty="0" smtClean="0">
                <a:solidFill>
                  <a:srgbClr val="FFFF00"/>
                </a:solidFill>
              </a:rPr>
              <a:t>변수의 주소</a:t>
            </a:r>
            <a:r>
              <a:rPr lang="ko-KR" altLang="en-US" dirty="0" smtClean="0">
                <a:solidFill>
                  <a:schemeClr val="bg1"/>
                </a:solidFill>
              </a:rPr>
              <a:t>를 알려줘야 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=&gt; </a:t>
            </a:r>
            <a:r>
              <a:rPr lang="ko-KR" alt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정수형으로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라는 변수의 주소에 입력받은 데이터를 저장해줘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!</a:t>
            </a:r>
          </a:p>
          <a:p>
            <a:pPr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image9.png" descr="C:\Users\DS\Desktop\scanf 처음.png"/>
          <p:cNvPicPr>
            <a:picLocks noChangeAspect="1"/>
          </p:cNvPicPr>
          <p:nvPr/>
        </p:nvPicPr>
        <p:blipFill>
          <a:blip r:embed="rId2" cstate="print">
            <a:extLst/>
          </a:blip>
          <a:srcRect l="6449" t="22873" r="73087" b="74541"/>
          <a:stretch>
            <a:fillRect/>
          </a:stretch>
        </p:blipFill>
        <p:spPr>
          <a:xfrm>
            <a:off x="0" y="2420888"/>
            <a:ext cx="9118969" cy="648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</a:rPr>
              <a:t>복습이 끝났으니 이제 실</a:t>
            </a:r>
            <a:r>
              <a:rPr lang="ko-KR" altLang="en-US" sz="4800" dirty="0">
                <a:solidFill>
                  <a:schemeClr val="bg1"/>
                </a:solidFill>
              </a:rPr>
              <a:t>전</a:t>
            </a:r>
            <a:r>
              <a:rPr lang="en-US" altLang="ko-KR" sz="4800" dirty="0" smtClean="0">
                <a:solidFill>
                  <a:schemeClr val="bg1"/>
                </a:solidFill>
              </a:rPr>
              <a:t>!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r="19918"/>
          <a:stretch/>
        </p:blipFill>
        <p:spPr bwMode="auto">
          <a:xfrm>
            <a:off x="539552" y="1628800"/>
            <a:ext cx="8064896" cy="448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457</Words>
  <Application>Microsoft Office PowerPoint</Application>
  <PresentationFormat>화면 슬라이드 쇼(4:3)</PresentationFormat>
  <Paragraphs>96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나눔고딕</vt:lpstr>
      <vt:lpstr>맑은 고딕</vt:lpstr>
      <vt:lpstr>맑은 고딕 Semilight</vt:lpstr>
      <vt:lpstr>휴먼엑스포</vt:lpstr>
      <vt:lpstr>Arial</vt:lpstr>
      <vt:lpstr>Wingdings</vt:lpstr>
      <vt:lpstr>Office 테마</vt:lpstr>
      <vt:lpstr>기프 실습</vt:lpstr>
      <vt:lpstr>프로젝트 만들자!</vt:lpstr>
      <vt:lpstr>복습!</vt:lpstr>
      <vt:lpstr>변수 선언</vt:lpstr>
      <vt:lpstr>자료형이란?</vt:lpstr>
      <vt:lpstr>형식 지정자</vt:lpstr>
      <vt:lpstr>printf 연산자</vt:lpstr>
      <vt:lpstr>scanf 연산자</vt:lpstr>
      <vt:lpstr>복습이 끝났으니 이제 실전!</vt:lpstr>
      <vt:lpstr>정답!</vt:lpstr>
      <vt:lpstr>해봅시다^0^//</vt:lpstr>
      <vt:lpstr>실행 결과</vt:lpstr>
      <vt:lpstr>sizeof()연산자로 자료형의 크기를 알아보자!</vt:lpstr>
      <vt:lpstr>sizeof()연산자로 자료형의 크기를 알아보자!</vt:lpstr>
      <vt:lpstr>코드길이가 길어질 땐 단축키를!</vt:lpstr>
      <vt:lpstr>다들 이렇게 나오나요??</vt:lpstr>
      <vt:lpstr>리터럴 (literal) 상수 vs 기호 상수</vt:lpstr>
      <vt:lpstr>리터럴 상수를 써보자!</vt:lpstr>
      <vt:lpstr>이렇게 나오면 성공!</vt:lpstr>
      <vt:lpstr>자, 그럼 기호상수란?</vt:lpstr>
      <vt:lpstr>define을 사용해봅시다.</vt:lpstr>
      <vt:lpstr>그래도 결과는 같다~</vt:lpstr>
      <vt:lpstr>const도 사용해 봅시다.</vt:lpstr>
      <vt:lpstr>또 결과는 같다~</vt:lpstr>
      <vt:lpstr>평 -&gt; 제곱미터 환산 프로그램</vt:lpstr>
      <vt:lpstr>정~답!</vt:lpstr>
      <vt:lpstr>이제 집 가 자!!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41</cp:revision>
  <dcterms:created xsi:type="dcterms:W3CDTF">2019-03-23T16:23:41Z</dcterms:created>
  <dcterms:modified xsi:type="dcterms:W3CDTF">2019-03-26T05:29:56Z</dcterms:modified>
</cp:coreProperties>
</file>