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5" r:id="rId2"/>
  </p:sldMasterIdLst>
  <p:notesMasterIdLst>
    <p:notesMasterId r:id="rId36"/>
  </p:notesMasterIdLst>
  <p:sldIdLst>
    <p:sldId id="403" r:id="rId3"/>
    <p:sldId id="395" r:id="rId4"/>
    <p:sldId id="364" r:id="rId5"/>
    <p:sldId id="384" r:id="rId6"/>
    <p:sldId id="385" r:id="rId7"/>
    <p:sldId id="402" r:id="rId8"/>
    <p:sldId id="401" r:id="rId9"/>
    <p:sldId id="386" r:id="rId10"/>
    <p:sldId id="367" r:id="rId11"/>
    <p:sldId id="368" r:id="rId12"/>
    <p:sldId id="387" r:id="rId13"/>
    <p:sldId id="370" r:id="rId14"/>
    <p:sldId id="388" r:id="rId15"/>
    <p:sldId id="389" r:id="rId16"/>
    <p:sldId id="369" r:id="rId17"/>
    <p:sldId id="390" r:id="rId18"/>
    <p:sldId id="371" r:id="rId19"/>
    <p:sldId id="391" r:id="rId20"/>
    <p:sldId id="372" r:id="rId21"/>
    <p:sldId id="374" r:id="rId22"/>
    <p:sldId id="392" r:id="rId23"/>
    <p:sldId id="375" r:id="rId24"/>
    <p:sldId id="393" r:id="rId25"/>
    <p:sldId id="376" r:id="rId26"/>
    <p:sldId id="404" r:id="rId27"/>
    <p:sldId id="383" r:id="rId28"/>
    <p:sldId id="399" r:id="rId29"/>
    <p:sldId id="380" r:id="rId30"/>
    <p:sldId id="400" r:id="rId31"/>
    <p:sldId id="381" r:id="rId32"/>
    <p:sldId id="396" r:id="rId33"/>
    <p:sldId id="397" r:id="rId34"/>
    <p:sldId id="39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03"/>
            <p14:sldId id="395"/>
            <p14:sldId id="364"/>
            <p14:sldId id="384"/>
            <p14:sldId id="385"/>
            <p14:sldId id="402"/>
            <p14:sldId id="401"/>
            <p14:sldId id="386"/>
            <p14:sldId id="367"/>
            <p14:sldId id="368"/>
            <p14:sldId id="387"/>
            <p14:sldId id="370"/>
            <p14:sldId id="388"/>
            <p14:sldId id="389"/>
            <p14:sldId id="369"/>
            <p14:sldId id="390"/>
            <p14:sldId id="371"/>
            <p14:sldId id="391"/>
            <p14:sldId id="372"/>
            <p14:sldId id="374"/>
            <p14:sldId id="392"/>
            <p14:sldId id="375"/>
            <p14:sldId id="393"/>
            <p14:sldId id="376"/>
            <p14:sldId id="404"/>
            <p14:sldId id="383"/>
            <p14:sldId id="399"/>
            <p14:sldId id="380"/>
            <p14:sldId id="400"/>
            <p14:sldId id="381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00"/>
    <a:srgbClr val="C9E7A7"/>
    <a:srgbClr val="FF5B5B"/>
    <a:srgbClr val="8BB0CF"/>
    <a:srgbClr val="7AA5C8"/>
    <a:srgbClr val="42739C"/>
    <a:srgbClr val="FFFF66"/>
    <a:srgbClr val="FF33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4" autoAdjust="0"/>
    <p:restoredTop sz="99346" autoAdjust="0"/>
  </p:normalViewPr>
  <p:slideViewPr>
    <p:cSldViewPr>
      <p:cViewPr varScale="1">
        <p:scale>
          <a:sx n="67" d="100"/>
          <a:sy n="67" d="100"/>
        </p:scale>
        <p:origin x="-144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F70A4-75B4-4942-B072-2591982738B7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4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7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DAD-287A-44FD-9F6E-30A297D1E9E8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1302-4CF7-45E2-926C-582B5BC6CFB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1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1438-CC6F-45D6-A80D-D281D5EBB1ED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06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EAF7-2947-4DF3-94E4-EE618AA85AD1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62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C7E-FBD3-485A-B407-B0223C0E3FB5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362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F01B-5E11-48B1-95DB-BB1BD394CFE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A8D6-1077-40F1-A818-B62B035A888F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F1B17502-819D-46FB-ACD9-B3551E6E62D0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758ACA9E-0932-4541-9856-8994CF6087D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82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C092-5440-431E-9671-5A16DCF45062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3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AD8D9-7CA9-415C-B074-1E12A14CA225}" type="datetime1">
              <a:rPr lang="en-US" altLang="ko-KR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9005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BA6D4867-31C9-4BB6-94B3-5D820992B7D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5/6/2020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4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yasu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2004125"/>
            <a:ext cx="7927848" cy="2203704"/>
          </a:xfrm>
        </p:spPr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64905" y="5820156"/>
            <a:ext cx="6400800" cy="66751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i="0" dirty="0" smtClean="0">
                <a:hlinkClick r:id="rId3"/>
              </a:rPr>
              <a:t>banyasun@gmail.com</a:t>
            </a:r>
            <a:endParaRPr lang="en-US" altLang="ko-KR" i="0" dirty="0" smtClean="0"/>
          </a:p>
          <a:p>
            <a:pPr algn="r"/>
            <a:r>
              <a:rPr lang="ko-KR" altLang="en-US" i="0" dirty="0" smtClean="0"/>
              <a:t>정혜선</a:t>
            </a:r>
            <a:endParaRPr lang="ko-KR" altLang="en-US" i="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 bwMode="gray">
          <a:xfrm>
            <a:off x="1385316" y="3628430"/>
            <a:ext cx="6400800" cy="8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E8C2E"/>
              </a:buClr>
            </a:pPr>
            <a:r>
              <a:rPr lang="en-US" altLang="ko-KR" sz="2800" b="1" i="0" dirty="0" smtClean="0">
                <a:solidFill>
                  <a:srgbClr val="1F6299"/>
                </a:solidFill>
              </a:rPr>
              <a:t>10</a:t>
            </a:r>
            <a:r>
              <a:rPr lang="ko-KR" altLang="en-US" sz="2800" b="1" i="0" dirty="0" smtClean="0">
                <a:solidFill>
                  <a:srgbClr val="1F6299"/>
                </a:solidFill>
              </a:rPr>
              <a:t>주차 </a:t>
            </a:r>
            <a:r>
              <a:rPr lang="ko-KR" altLang="en-US" sz="2800" b="1" i="0" dirty="0">
                <a:solidFill>
                  <a:srgbClr val="1F6299"/>
                </a:solidFill>
              </a:rPr>
              <a:t>자바스크립트</a:t>
            </a:r>
            <a:r>
              <a:rPr altLang="ko-KR" sz="2800" b="1" i="0" dirty="0" smtClean="0">
                <a:solidFill>
                  <a:srgbClr val="1F6299"/>
                </a:solidFill>
              </a:rPr>
              <a:t>-2</a:t>
            </a:r>
          </a:p>
          <a:p>
            <a:pPr algn="ctr">
              <a:buClr>
                <a:srgbClr val="FE8C2E"/>
              </a:buClr>
            </a:pPr>
            <a:r>
              <a:rPr lang="ko-KR" altLang="en-US" sz="2800" b="1" i="0" dirty="0" smtClean="0">
                <a:solidFill>
                  <a:srgbClr val="1F6299"/>
                </a:solidFill>
              </a:rPr>
              <a:t> 코어 객체</a:t>
            </a:r>
            <a:endParaRPr lang="ko-KR" altLang="en-US" sz="2800" b="1" i="0" dirty="0">
              <a:solidFill>
                <a:srgbClr val="1F6299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43608" y="30689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smtClean="0"/>
              <a:t>원소들을 </a:t>
            </a:r>
            <a:r>
              <a:rPr lang="ko-KR" altLang="en-US" dirty="0"/>
              <a:t>연속적으로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전체를 </a:t>
            </a:r>
            <a:r>
              <a:rPr lang="ko-KR" altLang="en-US" dirty="0"/>
              <a:t>하나의 단위로 다루는 데이터 구조</a:t>
            </a:r>
          </a:p>
          <a:p>
            <a:r>
              <a:rPr lang="ko-KR" altLang="en-US" dirty="0" smtClean="0"/>
              <a:t>배열 생성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/>
              <a:t>에서 시작하는 </a:t>
            </a:r>
            <a:r>
              <a:rPr lang="ko-KR" altLang="en-US" dirty="0" smtClean="0"/>
              <a:t>인덱스를 이용하여 </a:t>
            </a:r>
            <a:r>
              <a:rPr lang="ko-KR" altLang="en-US" dirty="0"/>
              <a:t>배열의 각 </a:t>
            </a:r>
            <a:r>
              <a:rPr lang="ko-KR" altLang="en-US" dirty="0" smtClean="0"/>
              <a:t>원소 접근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145322"/>
            <a:ext cx="4001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</a:t>
            </a:r>
            <a:r>
              <a:rPr lang="en-US" altLang="ko-KR" sz="1600" dirty="0" smtClean="0"/>
              <a:t>“New York”, “Paris”];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920"/>
              </p:ext>
            </p:extLst>
          </p:nvPr>
        </p:nvGraphicFramePr>
        <p:xfrm>
          <a:off x="2165319" y="36131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56471" y="3586388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286845" y="364672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845" y="393957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845" y="425402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1481" y="3150944"/>
            <a:ext cx="2464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[4, 5, -2, 28, 33];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473102" y="358555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14112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9553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620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395"/>
              </p:ext>
            </p:extLst>
          </p:nvPr>
        </p:nvGraphicFramePr>
        <p:xfrm>
          <a:off x="5766771" y="36002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00108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909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5238" y="5805512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cities[0];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cities[1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“Gainesville”;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배열 만드는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가지 방법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[]</a:t>
            </a:r>
            <a:r>
              <a:rPr lang="ko-KR" altLang="en-US" dirty="0" smtClean="0">
                <a:latin typeface="+mn-ea"/>
              </a:rPr>
              <a:t>로 배열 만들기</a:t>
            </a:r>
          </a:p>
          <a:p>
            <a:pPr lvl="1"/>
            <a:r>
              <a:rPr lang="en-US" altLang="ko-KR" dirty="0" smtClean="0">
                <a:latin typeface="+mn-ea"/>
              </a:rPr>
              <a:t>Array </a:t>
            </a:r>
            <a:r>
              <a:rPr lang="ko-KR" altLang="en-US" dirty="0" smtClean="0">
                <a:latin typeface="+mn-ea"/>
              </a:rPr>
              <a:t>객체로 배열 만들기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[]</a:t>
            </a:r>
            <a:r>
              <a:rPr lang="ko-KR" altLang="en-US" dirty="0" smtClean="0">
                <a:latin typeface="+mn-ea"/>
              </a:rPr>
              <a:t>로 배열 만들기</a:t>
            </a:r>
            <a:endParaRPr lang="en-US" altLang="ko-KR" dirty="0" smtClean="0">
              <a:latin typeface="+mn-ea"/>
            </a:endParaRPr>
          </a:p>
          <a:p>
            <a:pPr lvl="1" fontAlgn="base"/>
            <a:r>
              <a:rPr lang="en-US" altLang="ko-KR" dirty="0">
                <a:latin typeface="+mn-ea"/>
              </a:rPr>
              <a:t>[] </a:t>
            </a:r>
            <a:r>
              <a:rPr lang="ko-KR" altLang="en-US" dirty="0">
                <a:latin typeface="+mn-ea"/>
              </a:rPr>
              <a:t>안에는 </a:t>
            </a:r>
            <a:r>
              <a:rPr lang="ko-KR" altLang="en-US" dirty="0" smtClean="0">
                <a:latin typeface="+mn-ea"/>
              </a:rPr>
              <a:t>원소들의 </a:t>
            </a:r>
            <a:r>
              <a:rPr lang="ko-KR" altLang="en-US" dirty="0">
                <a:latin typeface="+mn-ea"/>
              </a:rPr>
              <a:t>초기 </a:t>
            </a:r>
            <a:r>
              <a:rPr lang="ko-KR" altLang="en-US" dirty="0" smtClean="0">
                <a:latin typeface="+mn-ea"/>
              </a:rPr>
              <a:t>값 나열</a:t>
            </a:r>
            <a:endParaRPr lang="en-US" altLang="ko-KR" dirty="0" smtClean="0">
              <a:latin typeface="+mn-ea"/>
            </a:endParaRPr>
          </a:p>
          <a:p>
            <a:pPr lvl="1" fontAlgn="base"/>
            <a:endParaRPr lang="en-US" altLang="ko-KR" dirty="0">
              <a:latin typeface="+mn-ea"/>
            </a:endParaRPr>
          </a:p>
          <a:p>
            <a:pPr lvl="1" fontAlgn="base"/>
            <a:endParaRPr lang="en-US" altLang="ko-KR" dirty="0" smtClean="0">
              <a:latin typeface="+mn-ea"/>
            </a:endParaRPr>
          </a:p>
          <a:p>
            <a:pPr lvl="1" fontAlgn="base"/>
            <a:endParaRPr lang="en-US" altLang="ko-KR" dirty="0" smtClean="0">
              <a:latin typeface="+mn-ea"/>
            </a:endParaRPr>
          </a:p>
          <a:p>
            <a:pPr lvl="1" fontAlgn="base"/>
            <a:r>
              <a:rPr lang="ko-KR" altLang="en-US" dirty="0" smtClean="0">
                <a:latin typeface="+mn-ea"/>
              </a:rPr>
              <a:t>배열 크기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배열의 크기는 </a:t>
            </a:r>
            <a:r>
              <a:rPr lang="ko-KR" altLang="en-US" dirty="0">
                <a:latin typeface="+mn-ea"/>
              </a:rPr>
              <a:t>고정되지 </a:t>
            </a:r>
            <a:r>
              <a:rPr lang="ko-KR" altLang="en-US" dirty="0" smtClean="0">
                <a:latin typeface="+mn-ea"/>
              </a:rPr>
              <a:t>않고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원소 추가 시 늘어남</a:t>
            </a:r>
            <a:endParaRPr lang="en-US" altLang="ko-KR" dirty="0" smtClean="0">
              <a:latin typeface="+mn-ea"/>
            </a:endParaRPr>
          </a:p>
          <a:p>
            <a:pPr lvl="2" fontAlgn="base"/>
            <a:r>
              <a:rPr lang="ko-KR" altLang="en-US" dirty="0" smtClean="0">
                <a:latin typeface="+mn-ea"/>
                <a:ea typeface="+mn-ea"/>
              </a:rPr>
              <a:t>배열의 끝에 원소 추가</a:t>
            </a:r>
            <a:endParaRPr lang="en-US" altLang="ko-KR" dirty="0">
              <a:latin typeface="+mn-ea"/>
              <a:ea typeface="+mn-ea"/>
            </a:endParaRPr>
          </a:p>
          <a:p>
            <a:pPr lvl="2" fontAlgn="base"/>
            <a:endParaRPr lang="en-US" altLang="ko-KR" dirty="0" smtClean="0">
              <a:latin typeface="+mn-ea"/>
              <a:ea typeface="+mn-ea"/>
            </a:endParaRPr>
          </a:p>
          <a:p>
            <a:pPr lvl="2" fontAlgn="base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3913892"/>
            <a:ext cx="518457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week = [“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7" y="5714092"/>
            <a:ext cx="694075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-2 </a:t>
            </a:r>
            <a:r>
              <a:rPr lang="en-US" altLang="ko-KR" dirty="0"/>
              <a:t>[]</a:t>
            </a:r>
            <a:r>
              <a:rPr lang="ko-KR" altLang="en-US" dirty="0"/>
              <a:t>로 배열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8085" y="1908115"/>
            <a:ext cx="496855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var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plots = [20, 5, 8, 15, 20]; </a:t>
            </a:r>
            <a:r>
              <a:rPr lang="en-US" altLang="ko-KR" sz="1400" dirty="0">
                <a:solidFill>
                  <a:srgbClr val="0000FF"/>
                </a:solidFill>
              </a:rPr>
              <a:t>// </a:t>
            </a:r>
            <a:r>
              <a:rPr lang="ko-KR" altLang="en-US" sz="1400" dirty="0" smtClean="0">
                <a:solidFill>
                  <a:srgbClr val="0000FF"/>
                </a:solidFill>
              </a:rPr>
              <a:t>원소 </a:t>
            </a:r>
            <a:r>
              <a:rPr lang="en-US" altLang="ko-KR" sz="1400" dirty="0">
                <a:solidFill>
                  <a:srgbClr val="0000FF"/>
                </a:solidFill>
              </a:rPr>
              <a:t>5</a:t>
            </a:r>
            <a:r>
              <a:rPr lang="ko-KR" altLang="en-US" sz="1400" dirty="0" smtClean="0">
                <a:solidFill>
                  <a:srgbClr val="0000FF"/>
                </a:solidFill>
              </a:rPr>
              <a:t>개의 </a:t>
            </a:r>
            <a:r>
              <a:rPr lang="ko-KR" altLang="en-US" sz="1400" dirty="0">
                <a:solidFill>
                  <a:srgbClr val="0000FF"/>
                </a:solidFill>
              </a:rPr>
              <a:t>배열 </a:t>
            </a:r>
            <a:r>
              <a:rPr lang="ko-KR" altLang="en-US" sz="1400" dirty="0" smtClean="0">
                <a:solidFill>
                  <a:srgbClr val="0000FF"/>
                </a:solidFill>
              </a:rPr>
              <a:t>생성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 smtClean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var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plots = [20, 5, 8, 15, 20</a:t>
            </a:r>
            <a:r>
              <a:rPr lang="en-US" altLang="ko-KR" sz="1400" dirty="0" smtClean="0">
                <a:solidFill>
                  <a:srgbClr val="0000FF"/>
                </a:solidFill>
              </a:rPr>
              <a:t>]&lt;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br</a:t>
            </a:r>
            <a:r>
              <a:rPr lang="en-US" altLang="ko-KR" sz="1400" dirty="0" smtClean="0">
                <a:solidFill>
                  <a:srgbClr val="0000FF"/>
                </a:solidFill>
              </a:rPr>
              <a:t>&gt;");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180000"/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for(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1400" dirty="0" smtClean="0">
                <a:solidFill>
                  <a:srgbClr val="0000FF"/>
                </a:solidFill>
              </a:rPr>
              <a:t>=0</a:t>
            </a:r>
            <a:r>
              <a:rPr lang="en-US" altLang="ko-KR" sz="1400" dirty="0">
                <a:solidFill>
                  <a:srgbClr val="0000FF"/>
                </a:solidFill>
              </a:rPr>
              <a:t>; </a:t>
            </a:r>
            <a:r>
              <a:rPr lang="en-US" altLang="ko-KR" sz="1400" dirty="0" err="1">
                <a:solidFill>
                  <a:srgbClr val="0000FF"/>
                </a:solidFill>
              </a:rPr>
              <a:t>i</a:t>
            </a:r>
            <a:r>
              <a:rPr lang="en-US" altLang="ko-KR" sz="1400" dirty="0">
                <a:solidFill>
                  <a:srgbClr val="0000FF"/>
                </a:solidFill>
              </a:rPr>
              <a:t>&lt;5; </a:t>
            </a:r>
            <a:r>
              <a:rPr lang="en-US" altLang="ko-KR" sz="1400" dirty="0" err="1">
                <a:solidFill>
                  <a:srgbClr val="0000FF"/>
                </a:solidFill>
              </a:rPr>
              <a:t>i</a:t>
            </a:r>
            <a:r>
              <a:rPr lang="en-US" altLang="ko-KR" sz="1400" dirty="0">
                <a:solidFill>
                  <a:srgbClr val="0000FF"/>
                </a:solidFill>
              </a:rPr>
              <a:t>++) {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size = plots[</a:t>
            </a:r>
            <a:r>
              <a:rPr lang="en-US" altLang="ko-KR" sz="1400" b="1" dirty="0" err="1">
                <a:solidFill>
                  <a:srgbClr val="0000FF"/>
                </a:solidFill>
              </a:rPr>
              <a:t>i</a:t>
            </a:r>
            <a:r>
              <a:rPr lang="en-US" altLang="ko-KR" sz="1400" b="1" dirty="0">
                <a:solidFill>
                  <a:srgbClr val="0000FF"/>
                </a:solidFill>
              </a:rPr>
              <a:t>]; </a:t>
            </a:r>
            <a:r>
              <a:rPr lang="en-US" altLang="ko-KR" sz="1400" dirty="0">
                <a:solidFill>
                  <a:srgbClr val="0000FF"/>
                </a:solidFill>
              </a:rPr>
              <a:t>// </a:t>
            </a:r>
            <a:r>
              <a:rPr lang="en-US" altLang="ko-KR" sz="1400" dirty="0" smtClean="0">
                <a:solidFill>
                  <a:srgbClr val="0000FF"/>
                </a:solidFill>
              </a:rPr>
              <a:t>plots </a:t>
            </a:r>
            <a:r>
              <a:rPr lang="ko-KR" altLang="en-US" sz="1400" dirty="0" smtClean="0">
                <a:solidFill>
                  <a:srgbClr val="0000FF"/>
                </a:solidFill>
              </a:rPr>
              <a:t>배열의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i</a:t>
            </a:r>
            <a:r>
              <a:rPr lang="ko-KR" altLang="en-US" sz="1400" dirty="0" smtClean="0">
                <a:solidFill>
                  <a:srgbClr val="0000FF"/>
                </a:solidFill>
              </a:rPr>
              <a:t>번째 원소</a:t>
            </a:r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while(size&gt;0</a:t>
            </a:r>
            <a:r>
              <a:rPr lang="en-US" altLang="ko-KR" sz="1400" dirty="0">
                <a:solidFill>
                  <a:srgbClr val="0000FF"/>
                </a:solidFill>
              </a:rPr>
              <a:t>) {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("*");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	size-</a:t>
            </a:r>
            <a:r>
              <a:rPr lang="en-US" altLang="ko-KR" sz="1400" dirty="0">
                <a:solidFill>
                  <a:srgbClr val="0000FF"/>
                </a:solidFill>
              </a:rPr>
              <a:t>-;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}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 smtClean="0">
                <a:solidFill>
                  <a:srgbClr val="0000FF"/>
                </a:solidFill>
              </a:rPr>
              <a:t>(plots[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1400" dirty="0">
                <a:solidFill>
                  <a:srgbClr val="0000FF"/>
                </a:solidFill>
              </a:rPr>
              <a:t>]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}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180487"/>
            <a:ext cx="3171979" cy="3856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488" y="1343681"/>
            <a:ext cx="826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로 정수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저장할 배열을 만들고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원소의 값만큼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‘*’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출력하는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2000" dirty="0" smtClean="0"/>
              <a:t>Array</a:t>
            </a:r>
            <a:r>
              <a:rPr lang="ko-KR" altLang="en-US" sz="2000" dirty="0" smtClean="0"/>
              <a:t>로 배열 만들기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초기 값을 가진 배열 생성</a:t>
            </a:r>
            <a:endParaRPr lang="en-US" altLang="ko-KR" sz="1800" dirty="0" smtClean="0"/>
          </a:p>
          <a:p>
            <a:pPr marL="0" lvl="0" indent="0">
              <a:buNone/>
            </a:pPr>
            <a:endParaRPr lang="en-US" altLang="ko-KR" sz="2000" dirty="0" smtClean="0"/>
          </a:p>
          <a:p>
            <a:pPr lvl="1"/>
            <a:r>
              <a:rPr lang="ko-KR" altLang="en-US" sz="1800" dirty="0"/>
              <a:t>초기화되지 않은 배열 생성</a:t>
            </a:r>
            <a:endParaRPr lang="en-US" altLang="ko-KR" sz="1800" dirty="0"/>
          </a:p>
          <a:p>
            <a:pPr lvl="2"/>
            <a:r>
              <a:rPr lang="ko-KR" altLang="en-US" dirty="0">
                <a:latin typeface="+mn-lt"/>
                <a:ea typeface="+mn-ea"/>
              </a:rPr>
              <a:t>일정 크기의 배열 생성 후 나중에 원소 값 저장</a:t>
            </a:r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/>
              <a:t>빈 배열 생성</a:t>
            </a:r>
            <a:endParaRPr lang="en-US" altLang="ko-KR" sz="1800" dirty="0"/>
          </a:p>
          <a:p>
            <a:pPr lvl="2"/>
            <a:r>
              <a:rPr lang="ko-KR" altLang="en-US" dirty="0">
                <a:latin typeface="+mn-lt"/>
                <a:ea typeface="+mn-ea"/>
              </a:rPr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6318" y="2166554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320729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699029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5691527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6318" y="6093296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week[0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크기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week[1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크기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배열의 크기 </a:t>
            </a:r>
            <a:r>
              <a:rPr lang="en-US" altLang="ko-KR" dirty="0" smtClean="0">
                <a:latin typeface="+mn-ea"/>
              </a:rPr>
              <a:t>: Array </a:t>
            </a:r>
            <a:r>
              <a:rPr lang="ko-KR" altLang="en-US" dirty="0">
                <a:latin typeface="+mn-ea"/>
              </a:rPr>
              <a:t>객체의 </a:t>
            </a:r>
            <a:r>
              <a:rPr lang="en-US" altLang="ko-KR" dirty="0">
                <a:latin typeface="+mn-ea"/>
              </a:rPr>
              <a:t>length </a:t>
            </a:r>
            <a:r>
              <a:rPr lang="ko-KR" altLang="en-US" dirty="0" err="1" smtClean="0">
                <a:latin typeface="+mn-ea"/>
              </a:rPr>
              <a:t>프로퍼티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length </a:t>
            </a:r>
            <a:r>
              <a:rPr lang="ko-KR" altLang="en-US" dirty="0" err="1" smtClean="0">
                <a:latin typeface="+mn-ea"/>
              </a:rPr>
              <a:t>프로퍼티는</a:t>
            </a:r>
            <a:r>
              <a:rPr lang="ko-KR" altLang="en-US" dirty="0" smtClean="0">
                <a:latin typeface="+mn-ea"/>
              </a:rPr>
              <a:t> 사용자가 임의로 값 변경 가능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length </a:t>
            </a:r>
            <a:r>
              <a:rPr lang="ko-KR" altLang="en-US" dirty="0" err="1" smtClean="0">
                <a:latin typeface="+mn-ea"/>
                <a:ea typeface="+mn-ea"/>
              </a:rPr>
              <a:t>프로퍼티는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Array </a:t>
            </a:r>
            <a:r>
              <a:rPr lang="ko-KR" altLang="en-US" dirty="0" smtClean="0">
                <a:latin typeface="+mn-ea"/>
                <a:ea typeface="+mn-ea"/>
              </a:rPr>
              <a:t>객체에 의해 자동 관리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사용자가 임의로 값 변경 가능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배열의 크기를 줄이거나 늘일 수 있음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916832"/>
            <a:ext cx="648072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5028049"/>
            <a:ext cx="669674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 10; //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plots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의 크기는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10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으로 늘어남</a:t>
            </a:r>
            <a:endParaRPr lang="en-US" altLang="ko-KR" sz="16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plots.length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2;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// plots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</a:rPr>
              <a:t>의 크기는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</a:rPr>
              <a:t>로 줄어 들어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, </a:t>
            </a:r>
          </a:p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           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</a:rPr>
              <a:t>처음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</a:rPr>
              <a:t>개의 원소 외에는 모두 삭제 됨</a:t>
            </a:r>
            <a:endParaRPr lang="ko-KR" altLang="en-US" sz="16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-3 </a:t>
            </a:r>
            <a:r>
              <a:rPr lang="en-US" altLang="ko-KR" dirty="0"/>
              <a:t>Array </a:t>
            </a:r>
            <a:r>
              <a:rPr lang="ko-KR" altLang="en-US" dirty="0"/>
              <a:t>객체로 배열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5881" y="1484784"/>
            <a:ext cx="568863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degrees = new Array(); </a:t>
            </a:r>
            <a:r>
              <a:rPr lang="en-US" altLang="ko-KR" sz="1400" dirty="0">
                <a:solidFill>
                  <a:srgbClr val="0000FF"/>
                </a:solidFill>
              </a:rPr>
              <a:t>// </a:t>
            </a:r>
            <a:r>
              <a:rPr lang="ko-KR" altLang="en-US" sz="1400" dirty="0">
                <a:solidFill>
                  <a:srgbClr val="0000FF"/>
                </a:solidFill>
              </a:rPr>
              <a:t>빈 배열 생성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degrees[0</a:t>
            </a:r>
            <a:r>
              <a:rPr lang="en-US" altLang="ko-KR" sz="1400" dirty="0">
                <a:solidFill>
                  <a:srgbClr val="0000FF"/>
                </a:solidFill>
              </a:rPr>
              <a:t>] = 15.1;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degrees[1</a:t>
            </a:r>
            <a:r>
              <a:rPr lang="en-US" altLang="ko-KR" sz="1400" dirty="0">
                <a:solidFill>
                  <a:srgbClr val="0000FF"/>
                </a:solidFill>
              </a:rPr>
              <a:t>] = 15.4; 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degrees[2</a:t>
            </a:r>
            <a:r>
              <a:rPr lang="en-US" altLang="ko-KR" sz="1400" dirty="0">
                <a:solidFill>
                  <a:srgbClr val="0000FF"/>
                </a:solidFill>
              </a:rPr>
              <a:t>] = 16.1;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degrees[3</a:t>
            </a:r>
            <a:r>
              <a:rPr lang="en-US" altLang="ko-KR" sz="1400" dirty="0">
                <a:solidFill>
                  <a:srgbClr val="0000FF"/>
                </a:solidFill>
              </a:rPr>
              <a:t>] = 17.5; 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degrees[4</a:t>
            </a:r>
            <a:r>
              <a:rPr lang="en-US" altLang="ko-KR" sz="1400" dirty="0">
                <a:solidFill>
                  <a:srgbClr val="0000FF"/>
                </a:solidFill>
              </a:rPr>
              <a:t>] = 19.2;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degrees[5</a:t>
            </a:r>
            <a:r>
              <a:rPr lang="en-US" altLang="ko-KR" sz="1400" dirty="0">
                <a:solidFill>
                  <a:srgbClr val="0000FF"/>
                </a:solidFill>
              </a:rPr>
              <a:t>] = 21.4; </a:t>
            </a:r>
          </a:p>
          <a:p>
            <a:pPr defTabSz="180000"/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sum = 0; 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for(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=0</a:t>
            </a:r>
            <a:r>
              <a:rPr lang="en-US" altLang="ko-KR" sz="1400" b="1" dirty="0">
                <a:solidFill>
                  <a:srgbClr val="0000FF"/>
                </a:solidFill>
              </a:rPr>
              <a:t>;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i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&lt;</a:t>
            </a:r>
            <a:r>
              <a:rPr lang="en-US" altLang="ko-KR" sz="1400" b="1" dirty="0" err="1">
                <a:solidFill>
                  <a:srgbClr val="0000FF"/>
                </a:solidFill>
              </a:rPr>
              <a:t>degrees.length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; </a:t>
            </a:r>
            <a:r>
              <a:rPr lang="en-US" altLang="ko-KR" sz="1400" b="1" dirty="0" err="1">
                <a:solidFill>
                  <a:srgbClr val="0000FF"/>
                </a:solidFill>
              </a:rPr>
              <a:t>i</a:t>
            </a:r>
            <a:r>
              <a:rPr lang="en-US" altLang="ko-KR" sz="1400" b="1" dirty="0">
                <a:solidFill>
                  <a:srgbClr val="0000FF"/>
                </a:solidFill>
              </a:rPr>
              <a:t>++)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sum </a:t>
            </a:r>
            <a:r>
              <a:rPr lang="en-US" altLang="ko-KR" sz="1400" b="1" dirty="0">
                <a:solidFill>
                  <a:srgbClr val="0000FF"/>
                </a:solidFill>
              </a:rPr>
              <a:t>+= degrees[</a:t>
            </a:r>
            <a:r>
              <a:rPr lang="en-US" altLang="ko-KR" sz="1400" b="1" dirty="0" err="1">
                <a:solidFill>
                  <a:srgbClr val="0000FF"/>
                </a:solidFill>
              </a:rPr>
              <a:t>i</a:t>
            </a:r>
            <a:r>
              <a:rPr lang="en-US" altLang="ko-KR" sz="1400" b="1" dirty="0">
                <a:solidFill>
                  <a:srgbClr val="0000FF"/>
                </a:solidFill>
              </a:rPr>
              <a:t>];</a:t>
            </a:r>
          </a:p>
          <a:p>
            <a:pPr defTabSz="180000"/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ko-KR" altLang="en-US" sz="1400" dirty="0">
                <a:solidFill>
                  <a:srgbClr val="0000FF"/>
                </a:solidFill>
              </a:rPr>
              <a:t>평균 온도는 </a:t>
            </a:r>
            <a:r>
              <a:rPr lang="en-US" altLang="ko-KR" sz="1400" dirty="0">
                <a:solidFill>
                  <a:srgbClr val="0000FF"/>
                </a:solidFill>
              </a:rPr>
              <a:t>"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sum/</a:t>
            </a:r>
            <a:r>
              <a:rPr lang="en-US" altLang="ko-KR" sz="1400" b="1" dirty="0" err="1">
                <a:solidFill>
                  <a:srgbClr val="0000FF"/>
                </a:solidFill>
              </a:rPr>
              <a:t>degrees.length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805264"/>
            <a:ext cx="1536286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배열 </a:t>
            </a:r>
            <a:r>
              <a:rPr lang="en-US" altLang="ko-KR" sz="1000" dirty="0" smtClean="0"/>
              <a:t>degrees</a:t>
            </a:r>
            <a:r>
              <a:rPr lang="ko-KR" altLang="en-US" sz="1000" dirty="0" smtClean="0"/>
              <a:t>의 크기</a:t>
            </a:r>
            <a:r>
              <a:rPr lang="en-US" altLang="ko-KR" sz="1000" dirty="0" smtClean="0"/>
              <a:t>, 6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82396" y="4293096"/>
            <a:ext cx="1325508" cy="272415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배열 크기만큼 루프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27" y="2414331"/>
            <a:ext cx="2976273" cy="2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자바스크립트는 </a:t>
            </a:r>
            <a:r>
              <a:rPr lang="ko-KR" altLang="en-US" sz="2000" dirty="0" smtClean="0">
                <a:solidFill>
                  <a:srgbClr val="FF0000"/>
                </a:solidFill>
              </a:rPr>
              <a:t>배열에 여러 타입의 데이터 섞여 저장 가능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0582" y="2348880"/>
            <a:ext cx="77768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any = new Array(5); 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any[3] = new Date(); 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				//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-59432"/>
            <a:ext cx="8153400" cy="752128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–4 </a:t>
            </a:r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446" y="548680"/>
            <a:ext cx="4673649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&lt;html&gt;&lt;head&gt;&lt;title&gt;Array </a:t>
            </a:r>
            <a:r>
              <a:rPr lang="ko-KR" altLang="en-US" sz="1000" dirty="0"/>
              <a:t>객체의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활용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 smtClean="0"/>
              <a:t>	function </a:t>
            </a:r>
            <a:r>
              <a:rPr lang="en-US" altLang="ko-KR" sz="1000" b="1" dirty="0" err="1"/>
              <a:t>pr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msg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arr</a:t>
            </a:r>
            <a:r>
              <a:rPr lang="en-US" altLang="ko-KR" sz="1000" b="1" dirty="0"/>
              <a:t>) </a:t>
            </a:r>
            <a:r>
              <a:rPr lang="en-US" altLang="ko-KR" sz="1000" b="1" dirty="0" smtClean="0"/>
              <a:t>{ 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msg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arr.toString</a:t>
            </a:r>
            <a:r>
              <a:rPr lang="en-US" altLang="ko-KR" sz="1000" dirty="0"/>
              <a:t>() + "&lt;</a:t>
            </a:r>
            <a:r>
              <a:rPr lang="en-US" altLang="ko-KR" sz="1000" dirty="0" err="1"/>
              <a:t>br</a:t>
            </a:r>
            <a:r>
              <a:rPr lang="en-US" altLang="ko-KR" sz="1000" dirty="0" smtClean="0"/>
              <a:t>&gt;"); }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&lt;h3&gt;Array </a:t>
            </a:r>
            <a:r>
              <a:rPr lang="ko-KR" altLang="en-US" sz="1000" dirty="0"/>
              <a:t>객체의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활용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a = new Array("</a:t>
            </a:r>
            <a:r>
              <a:rPr lang="ko-KR" altLang="en-US" sz="1000" b="1" dirty="0"/>
              <a:t>황</a:t>
            </a:r>
            <a:r>
              <a:rPr lang="en-US" altLang="ko-KR" sz="1000" b="1" dirty="0"/>
              <a:t>", "</a:t>
            </a:r>
            <a:r>
              <a:rPr lang="ko-KR" altLang="en-US" sz="1000" b="1" dirty="0"/>
              <a:t>김</a:t>
            </a:r>
            <a:r>
              <a:rPr lang="en-US" altLang="ko-KR" sz="1000" b="1" dirty="0"/>
              <a:t>", "</a:t>
            </a:r>
            <a:r>
              <a:rPr lang="ko-KR" altLang="en-US" sz="1000" b="1" dirty="0"/>
              <a:t>이</a:t>
            </a:r>
            <a:r>
              <a:rPr lang="en-US" altLang="ko-KR" sz="1000" b="1" dirty="0"/>
              <a:t>");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b = new Array("</a:t>
            </a:r>
            <a:r>
              <a:rPr lang="ko-KR" altLang="en-US" sz="1000" b="1" dirty="0"/>
              <a:t>박</a:t>
            </a:r>
            <a:r>
              <a:rPr lang="en-US" altLang="ko-KR" sz="1000" b="1" dirty="0"/>
              <a:t>");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c;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</a:t>
            </a:r>
            <a:r>
              <a:rPr lang="ko-KR" altLang="en-US" sz="1000" dirty="0"/>
              <a:t>배열 </a:t>
            </a:r>
            <a:r>
              <a:rPr lang="en-US" altLang="ko-KR" sz="1000" dirty="0"/>
              <a:t>a = ", a);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</a:t>
            </a:r>
            <a:r>
              <a:rPr lang="ko-KR" altLang="en-US" sz="1000" dirty="0"/>
              <a:t>배열 </a:t>
            </a:r>
            <a:r>
              <a:rPr lang="en-US" altLang="ko-KR" sz="1000" dirty="0"/>
              <a:t>b = ", b);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&gt;");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>
                <a:solidFill>
                  <a:srgbClr val="FF0000"/>
                </a:solidFill>
              </a:rPr>
              <a:t>	c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en-US" altLang="ko-KR" sz="1000" b="1" dirty="0" err="1">
                <a:solidFill>
                  <a:srgbClr val="FF0000"/>
                </a:solidFill>
              </a:rPr>
              <a:t>a.concat</a:t>
            </a:r>
            <a:r>
              <a:rPr lang="en-US" altLang="ko-KR" sz="1000" b="1" dirty="0">
                <a:solidFill>
                  <a:srgbClr val="FF0000"/>
                </a:solidFill>
              </a:rPr>
              <a:t>(b); </a:t>
            </a:r>
            <a:r>
              <a:rPr lang="en-US" altLang="ko-KR" sz="1000" dirty="0"/>
              <a:t>// c</a:t>
            </a:r>
            <a:r>
              <a:rPr lang="ko-KR" altLang="en-US" sz="1000" dirty="0"/>
              <a:t>는 </a:t>
            </a:r>
            <a:r>
              <a:rPr lang="en-US" altLang="ko-KR" sz="1000" dirty="0"/>
              <a:t>a</a:t>
            </a:r>
            <a:r>
              <a:rPr lang="ko-KR" altLang="en-US" sz="1000" dirty="0"/>
              <a:t>와 </a:t>
            </a:r>
            <a:r>
              <a:rPr lang="en-US" altLang="ko-KR" sz="1000" dirty="0"/>
              <a:t>b</a:t>
            </a:r>
            <a:r>
              <a:rPr lang="ko-KR" altLang="en-US" sz="1000" dirty="0"/>
              <a:t>를 연결한 새 배열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 = </a:t>
            </a:r>
            <a:r>
              <a:rPr lang="en-US" altLang="ko-KR" sz="1000" dirty="0" err="1"/>
              <a:t>a.concat</a:t>
            </a:r>
            <a:r>
              <a:rPr lang="en-US" altLang="ko-KR" sz="1000" dirty="0"/>
              <a:t>(b)</a:t>
            </a:r>
            <a:r>
              <a:rPr lang="ko-KR" altLang="en-US" sz="1000" dirty="0"/>
              <a:t>후 </a:t>
            </a:r>
            <a:r>
              <a:rPr lang="en-US" altLang="ko-KR" sz="1000" dirty="0"/>
              <a:t>c = ", c);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 = </a:t>
            </a:r>
            <a:r>
              <a:rPr lang="en-US" altLang="ko-KR" sz="1000" dirty="0" err="1"/>
              <a:t>a.concat</a:t>
            </a:r>
            <a:r>
              <a:rPr lang="en-US" altLang="ko-KR" sz="1000" dirty="0"/>
              <a:t>(b)</a:t>
            </a:r>
            <a:r>
              <a:rPr lang="ko-KR" altLang="en-US" sz="1000" dirty="0"/>
              <a:t>후 </a:t>
            </a:r>
            <a:r>
              <a:rPr lang="en-US" altLang="ko-KR" sz="1000" dirty="0"/>
              <a:t>a = ", a);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>
                <a:solidFill>
                  <a:srgbClr val="FF0000"/>
                </a:solidFill>
              </a:rPr>
              <a:t>	c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en-US" altLang="ko-KR" sz="1000" b="1" dirty="0" err="1">
                <a:solidFill>
                  <a:srgbClr val="FF0000"/>
                </a:solidFill>
              </a:rPr>
              <a:t>a.join</a:t>
            </a:r>
            <a:r>
              <a:rPr lang="en-US" altLang="ko-KR" sz="1000" b="1" dirty="0">
                <a:solidFill>
                  <a:srgbClr val="FF0000"/>
                </a:solidFill>
              </a:rPr>
              <a:t>("##"); </a:t>
            </a:r>
            <a:r>
              <a:rPr lang="en-US" altLang="ko-KR" sz="1000" dirty="0"/>
              <a:t>// c</a:t>
            </a:r>
            <a:r>
              <a:rPr lang="ko-KR" altLang="en-US" sz="1000" dirty="0"/>
              <a:t>는 배열 </a:t>
            </a:r>
            <a:r>
              <a:rPr lang="en-US" altLang="ko-KR" sz="1000" dirty="0"/>
              <a:t>a</a:t>
            </a:r>
            <a:r>
              <a:rPr lang="ko-KR" altLang="en-US" sz="1000" dirty="0"/>
              <a:t>를 연결한 문자열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 = </a:t>
            </a:r>
            <a:r>
              <a:rPr lang="en-US" altLang="ko-KR" sz="1000" dirty="0" err="1"/>
              <a:t>a.join</a:t>
            </a:r>
            <a:r>
              <a:rPr lang="en-US" altLang="ko-KR" sz="1000" dirty="0"/>
              <a:t>() </a:t>
            </a:r>
            <a:r>
              <a:rPr lang="ko-KR" altLang="en-US" sz="1000" dirty="0"/>
              <a:t>후 </a:t>
            </a:r>
            <a:r>
              <a:rPr lang="en-US" altLang="ko-KR" sz="1000" dirty="0"/>
              <a:t>c = ", c);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 = </a:t>
            </a:r>
            <a:r>
              <a:rPr lang="en-US" altLang="ko-KR" sz="1000" dirty="0" err="1"/>
              <a:t>a.join</a:t>
            </a:r>
            <a:r>
              <a:rPr lang="en-US" altLang="ko-KR" sz="1000" dirty="0"/>
              <a:t>() </a:t>
            </a:r>
            <a:r>
              <a:rPr lang="ko-KR" altLang="en-US" sz="1000" dirty="0"/>
              <a:t>후 </a:t>
            </a:r>
            <a:r>
              <a:rPr lang="en-US" altLang="ko-KR" sz="1000" dirty="0"/>
              <a:t>a = ", a);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>
                <a:solidFill>
                  <a:srgbClr val="FF0000"/>
                </a:solidFill>
              </a:rPr>
              <a:t>	c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en-US" altLang="ko-KR" sz="1000" b="1" dirty="0" err="1">
                <a:solidFill>
                  <a:srgbClr val="FF0000"/>
                </a:solidFill>
              </a:rPr>
              <a:t>a.reverse</a:t>
            </a:r>
            <a:r>
              <a:rPr lang="en-US" altLang="ko-KR" sz="1000" b="1" dirty="0">
                <a:solidFill>
                  <a:srgbClr val="FF0000"/>
                </a:solidFill>
              </a:rPr>
              <a:t>();</a:t>
            </a:r>
            <a:r>
              <a:rPr lang="en-US" altLang="ko-KR" sz="1000" b="1" dirty="0"/>
              <a:t> </a:t>
            </a:r>
            <a:r>
              <a:rPr lang="en-US" altLang="ko-KR" sz="1000" dirty="0"/>
              <a:t>// </a:t>
            </a:r>
            <a:r>
              <a:rPr lang="en-US" altLang="ko-KR" sz="1000" dirty="0" err="1">
                <a:solidFill>
                  <a:srgbClr val="0000FF"/>
                </a:solidFill>
              </a:rPr>
              <a:t>a.reverse</a:t>
            </a:r>
            <a:r>
              <a:rPr lang="en-US" altLang="ko-KR" sz="1000" dirty="0">
                <a:solidFill>
                  <a:srgbClr val="0000FF"/>
                </a:solidFill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</a:rPr>
              <a:t>a </a:t>
            </a:r>
            <a:r>
              <a:rPr lang="ko-KR" altLang="en-US" sz="1000" dirty="0">
                <a:solidFill>
                  <a:srgbClr val="0000FF"/>
                </a:solidFill>
              </a:rPr>
              <a:t>자체 변경</a:t>
            </a:r>
            <a:r>
              <a:rPr lang="en-US" altLang="ko-KR" sz="1000" dirty="0"/>
              <a:t>. c</a:t>
            </a:r>
            <a:r>
              <a:rPr lang="ko-KR" altLang="en-US" sz="1000" dirty="0"/>
              <a:t>는 배열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("c= </a:t>
            </a:r>
            <a:r>
              <a:rPr lang="en-US" altLang="ko-KR" sz="1000" dirty="0" err="1"/>
              <a:t>a.reverse</a:t>
            </a:r>
            <a:r>
              <a:rPr lang="en-US" altLang="ko-KR" sz="1000" dirty="0"/>
              <a:t>() </a:t>
            </a:r>
            <a:r>
              <a:rPr lang="ko-KR" altLang="en-US" sz="1000" dirty="0"/>
              <a:t>후 </a:t>
            </a:r>
            <a:r>
              <a:rPr lang="en-US" altLang="ko-KR" sz="1000" dirty="0"/>
              <a:t>c = ", c); 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("c= </a:t>
            </a:r>
            <a:r>
              <a:rPr lang="en-US" altLang="ko-KR" sz="1000" dirty="0" err="1"/>
              <a:t>a.reverse</a:t>
            </a:r>
            <a:r>
              <a:rPr lang="en-US" altLang="ko-KR" sz="1000" dirty="0"/>
              <a:t>() </a:t>
            </a:r>
            <a:r>
              <a:rPr lang="ko-KR" altLang="en-US" sz="1000" dirty="0"/>
              <a:t>후 </a:t>
            </a:r>
            <a:r>
              <a:rPr lang="en-US" altLang="ko-KR" sz="1000" dirty="0"/>
              <a:t>a = ", a);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>
                <a:solidFill>
                  <a:srgbClr val="FF0000"/>
                </a:solidFill>
              </a:rPr>
              <a:t>	c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en-US" altLang="ko-KR" sz="1000" b="1" dirty="0" err="1">
                <a:solidFill>
                  <a:srgbClr val="FF0000"/>
                </a:solidFill>
              </a:rPr>
              <a:t>a.slice</a:t>
            </a:r>
            <a:r>
              <a:rPr lang="en-US" altLang="ko-KR" sz="1000" b="1" dirty="0">
                <a:solidFill>
                  <a:srgbClr val="FF0000"/>
                </a:solidFill>
              </a:rPr>
              <a:t>(1, 2); </a:t>
            </a:r>
            <a:r>
              <a:rPr lang="en-US" altLang="ko-KR" sz="1000" dirty="0"/>
              <a:t>// c</a:t>
            </a:r>
            <a:r>
              <a:rPr lang="ko-KR" altLang="en-US" sz="1000" dirty="0"/>
              <a:t>는 새 배열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("c= </a:t>
            </a:r>
            <a:r>
              <a:rPr lang="en-US" altLang="ko-KR" sz="1000" dirty="0" err="1"/>
              <a:t>a.slice</a:t>
            </a:r>
            <a:r>
              <a:rPr lang="en-US" altLang="ko-KR" sz="1000" dirty="0"/>
              <a:t>(1, 2) </a:t>
            </a:r>
            <a:r>
              <a:rPr lang="ko-KR" altLang="en-US" sz="1000" dirty="0"/>
              <a:t>후 </a:t>
            </a:r>
            <a:r>
              <a:rPr lang="en-US" altLang="ko-KR" sz="1000" dirty="0"/>
              <a:t>c = ", c);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("c= </a:t>
            </a:r>
            <a:r>
              <a:rPr lang="en-US" altLang="ko-KR" sz="1000" dirty="0" err="1"/>
              <a:t>a.slice</a:t>
            </a:r>
            <a:r>
              <a:rPr lang="en-US" altLang="ko-KR" sz="1000" dirty="0"/>
              <a:t>(1, 2) </a:t>
            </a:r>
            <a:r>
              <a:rPr lang="ko-KR" altLang="en-US" sz="1000" dirty="0"/>
              <a:t>후 </a:t>
            </a:r>
            <a:r>
              <a:rPr lang="en-US" altLang="ko-KR" sz="1000" dirty="0"/>
              <a:t>a = ", a);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>
                <a:solidFill>
                  <a:srgbClr val="FF0000"/>
                </a:solidFill>
              </a:rPr>
              <a:t>	c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en-US" altLang="ko-KR" sz="1000" b="1" dirty="0" err="1">
                <a:solidFill>
                  <a:srgbClr val="FF0000"/>
                </a:solidFill>
              </a:rPr>
              <a:t>a.sort</a:t>
            </a:r>
            <a:r>
              <a:rPr lang="en-US" altLang="ko-KR" sz="1000" b="1" dirty="0">
                <a:solidFill>
                  <a:srgbClr val="FF0000"/>
                </a:solidFill>
              </a:rPr>
              <a:t>();</a:t>
            </a:r>
            <a:r>
              <a:rPr lang="en-US" altLang="ko-KR" sz="1000" b="1" dirty="0"/>
              <a:t> </a:t>
            </a:r>
            <a:r>
              <a:rPr lang="en-US" altLang="ko-KR" sz="1000" dirty="0"/>
              <a:t>// </a:t>
            </a:r>
            <a:r>
              <a:rPr lang="en-US" altLang="ko-KR" sz="1000" dirty="0" err="1">
                <a:solidFill>
                  <a:srgbClr val="0000FF"/>
                </a:solidFill>
              </a:rPr>
              <a:t>a.sort</a:t>
            </a:r>
            <a:r>
              <a:rPr lang="en-US" altLang="ko-KR" sz="1000" dirty="0">
                <a:solidFill>
                  <a:srgbClr val="0000FF"/>
                </a:solidFill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</a:rPr>
              <a:t>a </a:t>
            </a:r>
            <a:r>
              <a:rPr lang="ko-KR" altLang="en-US" sz="1000" dirty="0">
                <a:solidFill>
                  <a:srgbClr val="0000FF"/>
                </a:solidFill>
              </a:rPr>
              <a:t>자체 변경</a:t>
            </a:r>
            <a:r>
              <a:rPr lang="en-US" altLang="ko-KR" sz="1000" dirty="0"/>
              <a:t>. c</a:t>
            </a:r>
            <a:r>
              <a:rPr lang="ko-KR" altLang="en-US" sz="1000" dirty="0"/>
              <a:t>는 배열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("c= </a:t>
            </a:r>
            <a:r>
              <a:rPr lang="en-US" altLang="ko-KR" sz="1000" dirty="0" err="1"/>
              <a:t>a.sort</a:t>
            </a:r>
            <a:r>
              <a:rPr lang="en-US" altLang="ko-KR" sz="1000" dirty="0"/>
              <a:t>() </a:t>
            </a:r>
            <a:r>
              <a:rPr lang="ko-KR" altLang="en-US" sz="1000" dirty="0"/>
              <a:t>후 </a:t>
            </a:r>
            <a:r>
              <a:rPr lang="en-US" altLang="ko-KR" sz="1000" dirty="0"/>
              <a:t>c = ", c);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pr</a:t>
            </a:r>
            <a:r>
              <a:rPr lang="en-US" altLang="ko-KR" sz="1000" dirty="0"/>
              <a:t>("c= </a:t>
            </a:r>
            <a:r>
              <a:rPr lang="en-US" altLang="ko-KR" sz="1000" dirty="0" err="1"/>
              <a:t>a.sort</a:t>
            </a:r>
            <a:r>
              <a:rPr lang="en-US" altLang="ko-KR" sz="1000" dirty="0"/>
              <a:t>() </a:t>
            </a:r>
            <a:r>
              <a:rPr lang="ko-KR" altLang="en-US" sz="1000" dirty="0"/>
              <a:t>후 </a:t>
            </a:r>
            <a:r>
              <a:rPr lang="en-US" altLang="ko-KR" sz="1000" dirty="0"/>
              <a:t>a = ", a);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 smtClean="0">
                <a:solidFill>
                  <a:srgbClr val="FF0000"/>
                </a:solidFill>
              </a:rPr>
              <a:t>	c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en-US" altLang="ko-KR" sz="1000" b="1" dirty="0" err="1">
                <a:solidFill>
                  <a:srgbClr val="FF0000"/>
                </a:solidFill>
              </a:rPr>
              <a:t>a.toString</a:t>
            </a:r>
            <a:r>
              <a:rPr lang="en-US" altLang="ko-KR" sz="1000" b="1" dirty="0">
                <a:solidFill>
                  <a:srgbClr val="FF0000"/>
                </a:solidFill>
              </a:rPr>
              <a:t>(); </a:t>
            </a:r>
            <a:r>
              <a:rPr lang="en-US" altLang="ko-KR" sz="1000" dirty="0"/>
              <a:t>// 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</a:t>
            </a:r>
            <a:r>
              <a:rPr lang="ko-KR" altLang="en-US" sz="1000" dirty="0"/>
              <a:t>은 원소 사이에 </a:t>
            </a:r>
            <a:r>
              <a:rPr lang="en-US" altLang="ko-KR" sz="1000" dirty="0"/>
              <a:t>","</a:t>
            </a:r>
            <a:r>
              <a:rPr lang="ko-KR" altLang="en-US" sz="1000" dirty="0"/>
              <a:t>를 넣어  문자열 생성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a.toString</a:t>
            </a:r>
            <a:r>
              <a:rPr lang="en-US" altLang="ko-KR" sz="1000" dirty="0"/>
              <a:t>() : </a:t>
            </a:r>
            <a:r>
              <a:rPr lang="en-US" altLang="ko-KR" sz="1000" dirty="0" smtClean="0"/>
              <a:t>" + </a:t>
            </a:r>
            <a:r>
              <a:rPr lang="en-US" altLang="ko-KR" sz="1000" dirty="0"/>
              <a:t>c); // c </a:t>
            </a:r>
            <a:r>
              <a:rPr lang="ko-KR" altLang="en-US" sz="1000" dirty="0"/>
              <a:t>는 </a:t>
            </a:r>
            <a:r>
              <a:rPr lang="ko-KR" altLang="en-US" sz="1000" dirty="0" smtClean="0"/>
              <a:t>문자열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script</a:t>
            </a:r>
            <a:r>
              <a:rPr lang="en-US" altLang="ko-KR" sz="1000" dirty="0" smtClean="0"/>
              <a:t>&gt;&lt;/</a:t>
            </a:r>
            <a:r>
              <a:rPr lang="en-US" altLang="ko-KR" sz="1000" dirty="0"/>
              <a:t>body</a:t>
            </a:r>
            <a:r>
              <a:rPr lang="en-US" altLang="ko-KR" sz="1000" dirty="0" smtClean="0"/>
              <a:t>&gt;&lt;/</a:t>
            </a:r>
            <a:r>
              <a:rPr lang="en-US" altLang="ko-KR" sz="1000" dirty="0"/>
              <a:t>html&gt;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911871"/>
            <a:ext cx="2769149" cy="46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2.2 Date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정보를 담는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시간 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</a:t>
            </a:r>
            <a:r>
              <a:rPr lang="ko-KR" altLang="en-US" dirty="0" smtClean="0"/>
              <a:t>시작일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</a:t>
            </a:r>
            <a:r>
              <a:rPr lang="ko-KR" altLang="en-US" dirty="0" smtClean="0"/>
              <a:t>날짜 기억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객체 활용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64904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초기화된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9024" y="3335892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Date(2020,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2020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일 </a:t>
            </a:r>
            <a:r>
              <a:rPr lang="en-US" altLang="ko-KR" sz="1400" kern="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400" kern="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FF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983" y="4581128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new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–5 </a:t>
            </a:r>
            <a:r>
              <a:rPr lang="en-US" altLang="ko-KR" dirty="0"/>
              <a:t>Date </a:t>
            </a:r>
            <a:r>
              <a:rPr lang="ko-KR" altLang="en-US" dirty="0"/>
              <a:t>객체 생성 및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121485"/>
            <a:ext cx="5616624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&lt;head&gt;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title&gt;Date </a:t>
            </a:r>
            <a:r>
              <a:rPr lang="ko-KR" altLang="en-US" sz="1400" dirty="0"/>
              <a:t>객체로 현재 시간 알아내기</a:t>
            </a:r>
            <a:r>
              <a:rPr lang="en-US" altLang="ko-KR" sz="1400" dirty="0"/>
              <a:t>&lt;/title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&lt;h3&gt;Date </a:t>
            </a:r>
            <a:r>
              <a:rPr lang="ko-KR" altLang="en-US" sz="1400" dirty="0"/>
              <a:t>객체로 현재 시간 알아내기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400" b="1" dirty="0" err="1">
                <a:solidFill>
                  <a:srgbClr val="0000FF"/>
                </a:solidFill>
              </a:rPr>
              <a:t>var</a:t>
            </a:r>
            <a:r>
              <a:rPr lang="en-US" altLang="ko-KR" sz="1400" b="1" dirty="0">
                <a:solidFill>
                  <a:srgbClr val="0000FF"/>
                </a:solidFill>
              </a:rPr>
              <a:t> now = new Date();</a:t>
            </a:r>
            <a:r>
              <a:rPr lang="en-US" altLang="ko-KR" sz="1400" dirty="0">
                <a:solidFill>
                  <a:srgbClr val="0000FF"/>
                </a:solidFill>
              </a:rPr>
              <a:t> // </a:t>
            </a:r>
            <a:r>
              <a:rPr lang="ko-KR" altLang="en-US" sz="1400" dirty="0">
                <a:solidFill>
                  <a:srgbClr val="0000FF"/>
                </a:solidFill>
              </a:rPr>
              <a:t>현재 시간 값을 가진 </a:t>
            </a:r>
            <a:r>
              <a:rPr lang="en-US" altLang="ko-KR" sz="1400" dirty="0">
                <a:solidFill>
                  <a:srgbClr val="0000FF"/>
                </a:solidFill>
              </a:rPr>
              <a:t>Date </a:t>
            </a:r>
            <a:r>
              <a:rPr lang="ko-KR" altLang="en-US" sz="1400" dirty="0">
                <a:solidFill>
                  <a:srgbClr val="0000FF"/>
                </a:solidFill>
              </a:rPr>
              <a:t>객체 생성</a:t>
            </a:r>
          </a:p>
          <a:p>
            <a:pPr defTabSz="180000"/>
            <a:r>
              <a:rPr lang="en-US" altLang="ko-KR" sz="14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ko-KR" altLang="en-US" sz="1400" dirty="0">
                <a:solidFill>
                  <a:srgbClr val="0000FF"/>
                </a:solidFill>
              </a:rPr>
              <a:t>현재 시간 </a:t>
            </a:r>
            <a:r>
              <a:rPr lang="en-US" altLang="ko-KR" sz="1400" dirty="0">
                <a:solidFill>
                  <a:srgbClr val="0000FF"/>
                </a:solidFill>
              </a:rPr>
              <a:t>: "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 </a:t>
            </a:r>
            <a:r>
              <a:rPr lang="en-US" altLang="ko-KR" sz="1400" b="1" dirty="0" err="1">
                <a:solidFill>
                  <a:srgbClr val="0000FF"/>
                </a:solidFill>
              </a:rPr>
              <a:t>now.toUTCString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		+ </a:t>
            </a:r>
            <a:r>
              <a:rPr lang="en-US" altLang="ko-KR" sz="1400" dirty="0">
                <a:solidFill>
                  <a:srgbClr val="0000FF"/>
                </a:solidFill>
              </a:rPr>
              <a:t>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&gt;&lt;</a:t>
            </a:r>
            <a:r>
              <a:rPr lang="en-US" altLang="ko-KR" sz="1400" dirty="0" err="1">
                <a:solidFill>
                  <a:srgbClr val="0000FF"/>
                </a:solidFill>
              </a:rPr>
              <a:t>hr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now.getFullYear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 + "</a:t>
            </a:r>
            <a:r>
              <a:rPr lang="ko-KR" altLang="en-US" sz="1400" dirty="0">
                <a:solidFill>
                  <a:srgbClr val="0000FF"/>
                </a:solidFill>
              </a:rPr>
              <a:t>년도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now.getMonth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 + 1 + "</a:t>
            </a:r>
            <a:r>
              <a:rPr lang="ko-KR" altLang="en-US" sz="1400" dirty="0">
                <a:solidFill>
                  <a:srgbClr val="0000FF"/>
                </a:solidFill>
              </a:rPr>
              <a:t>월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now.getDate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 + "</a:t>
            </a:r>
            <a:r>
              <a:rPr lang="ko-KR" altLang="en-US" sz="1400" dirty="0">
                <a:solidFill>
                  <a:srgbClr val="0000FF"/>
                </a:solidFill>
              </a:rPr>
              <a:t>일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now.getHours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 + "</a:t>
            </a:r>
            <a:r>
              <a:rPr lang="ko-KR" altLang="en-US" sz="1400" dirty="0">
                <a:solidFill>
                  <a:srgbClr val="0000FF"/>
                </a:solidFill>
              </a:rPr>
              <a:t>시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now.getMinutes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+ </a:t>
            </a:r>
            <a:r>
              <a:rPr lang="en-US" altLang="ko-KR" sz="1400" dirty="0">
                <a:solidFill>
                  <a:srgbClr val="0000FF"/>
                </a:solidFill>
              </a:rPr>
              <a:t>"</a:t>
            </a:r>
            <a:r>
              <a:rPr lang="ko-KR" altLang="en-US" sz="1400" dirty="0">
                <a:solidFill>
                  <a:srgbClr val="0000FF"/>
                </a:solidFill>
              </a:rPr>
              <a:t>분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now.getSeconds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 + "</a:t>
            </a:r>
            <a:r>
              <a:rPr lang="ko-KR" altLang="en-US" sz="1400" dirty="0">
                <a:solidFill>
                  <a:srgbClr val="0000FF"/>
                </a:solidFill>
              </a:rPr>
              <a:t>초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en-US" altLang="ko-KR" sz="1400" b="1" dirty="0" err="1">
                <a:solidFill>
                  <a:srgbClr val="0000FF"/>
                </a:solidFill>
              </a:rPr>
              <a:t>now.getMilliseconds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() </a:t>
            </a:r>
            <a:r>
              <a:rPr lang="en-US" altLang="ko-KR" sz="1400" dirty="0" smtClean="0">
                <a:solidFill>
                  <a:srgbClr val="0000FF"/>
                </a:solidFill>
              </a:rPr>
              <a:t>+ </a:t>
            </a:r>
            <a:r>
              <a:rPr lang="en-US" altLang="ko-KR" sz="1400" dirty="0">
                <a:solidFill>
                  <a:srgbClr val="0000FF"/>
                </a:solidFill>
              </a:rPr>
              <a:t>"</a:t>
            </a:r>
            <a:r>
              <a:rPr lang="ko-KR" altLang="en-US" sz="1400" dirty="0" err="1">
                <a:solidFill>
                  <a:srgbClr val="0000FF"/>
                </a:solidFill>
              </a:rPr>
              <a:t>밀리초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&gt;&lt;</a:t>
            </a:r>
            <a:r>
              <a:rPr lang="en-US" altLang="ko-KR" sz="1400" dirty="0" err="1">
                <a:solidFill>
                  <a:srgbClr val="0000FF"/>
                </a:solidFill>
              </a:rPr>
              <a:t>hr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next = </a:t>
            </a:r>
            <a:r>
              <a:rPr lang="en-US" altLang="ko-KR" sz="1400" b="1" dirty="0">
                <a:solidFill>
                  <a:srgbClr val="0000FF"/>
                </a:solidFill>
              </a:rPr>
              <a:t>new Date(2017, 7, 15, 12, 12, 12);</a:t>
            </a:r>
            <a:r>
              <a:rPr lang="en-US" altLang="ko-KR" sz="1400" dirty="0">
                <a:solidFill>
                  <a:srgbClr val="0000FF"/>
                </a:solidFill>
              </a:rPr>
              <a:t> // 7</a:t>
            </a:r>
            <a:r>
              <a:rPr lang="ko-KR" altLang="en-US" sz="1400" dirty="0">
                <a:solidFill>
                  <a:srgbClr val="0000FF"/>
                </a:solidFill>
              </a:rPr>
              <a:t>은 </a:t>
            </a:r>
            <a:r>
              <a:rPr lang="en-US" altLang="ko-KR" sz="1400" dirty="0">
                <a:solidFill>
                  <a:srgbClr val="0000FF"/>
                </a:solidFill>
              </a:rPr>
              <a:t>8</a:t>
            </a:r>
            <a:r>
              <a:rPr lang="ko-KR" altLang="en-US" sz="1400" dirty="0" smtClean="0">
                <a:solidFill>
                  <a:srgbClr val="0000FF"/>
                </a:solidFill>
              </a:rPr>
              <a:t>월</a:t>
            </a:r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 smtClean="0">
                <a:solidFill>
                  <a:srgbClr val="0000FF"/>
                </a:solidFill>
              </a:rPr>
              <a:t>("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next.toLocaleString</a:t>
            </a:r>
            <a:r>
              <a:rPr lang="en-US" altLang="ko-KR" sz="1400" dirty="0">
                <a:solidFill>
                  <a:srgbClr val="0000FF"/>
                </a:solidFill>
              </a:rPr>
              <a:t>() : "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		+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next.toLocaleString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880186"/>
            <a:ext cx="23595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객체 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2.3 String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문자열을 객체로 만들어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문자열을 다루는 많은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String  </a:t>
            </a:r>
            <a:r>
              <a:rPr lang="ko-KR" altLang="en-US" dirty="0" smtClean="0"/>
              <a:t>객체는 일단 생성되면 수정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48833" y="4736177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 smtClean="0"/>
                <a:t>”);</a:t>
              </a:r>
            </a:p>
            <a:p>
              <a:pPr fontAlgn="base" latinLnBrk="0"/>
              <a:endParaRPr lang="en-US" altLang="ko-KR" sz="1400" dirty="0" smtClean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</a:t>
              </a:r>
              <a:r>
                <a:rPr lang="ko-KR" altLang="en-US" sz="1400" dirty="0" smtClean="0"/>
                <a:t>없음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hello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</a:t>
              </a:r>
              <a:r>
                <a:rPr lang="en-US" altLang="ko-KR" sz="1200" dirty="0" err="1" smtClean="0"/>
                <a:t>HelloJavascript</a:t>
              </a:r>
              <a:r>
                <a:rPr lang="en-US" altLang="ko-KR" sz="1200" dirty="0" smtClean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res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2212665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</a:t>
              </a:r>
              <a:r>
                <a:rPr lang="ko-KR" altLang="en-US" sz="1400" dirty="0" smtClean="0"/>
                <a:t>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 smtClean="0"/>
            </a:p>
            <a:p>
              <a:pPr fontAlgn="base" latinLnBrk="0"/>
              <a:endParaRPr lang="en-US" altLang="ko-KR" sz="1400" dirty="0" smtClean="0"/>
            </a:p>
            <a:p>
              <a:pPr fontAlgn="base" latinLnBrk="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hello = new String(“</a:t>
              </a:r>
              <a:r>
                <a:rPr lang="en-US" altLang="ko-KR" sz="1400" dirty="0" smtClean="0"/>
                <a:t>Hello”);</a:t>
              </a:r>
            </a:p>
            <a:p>
              <a:pPr fontAlgn="base" latinLnBrk="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hello = </a:t>
              </a:r>
              <a:r>
                <a:rPr lang="en-US" altLang="ko-KR" sz="1400" dirty="0" smtClean="0"/>
                <a:t>“</a:t>
              </a:r>
              <a:r>
                <a:rPr lang="en-US" altLang="ko-KR" sz="1400" dirty="0"/>
                <a:t>Hello</a:t>
              </a:r>
              <a:r>
                <a:rPr lang="en-US" altLang="ko-KR" sz="1400" dirty="0" smtClean="0"/>
                <a:t>”;</a:t>
              </a:r>
              <a:endParaRPr lang="en-US" altLang="ko-KR" sz="14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hello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String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읽기 전용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[] </a:t>
            </a:r>
            <a:r>
              <a:rPr lang="ko-KR" altLang="en-US" dirty="0"/>
              <a:t>연산자를 사용하여 각 </a:t>
            </a:r>
            <a:r>
              <a:rPr lang="ko-KR" altLang="en-US" dirty="0" smtClean="0"/>
              <a:t>문자 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76872"/>
            <a:ext cx="568863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hello = new String(“Hello”);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			//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			//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429000"/>
            <a:ext cx="568863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085184"/>
            <a:ext cx="58326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c = hello[0];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c = "H".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” 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9" y="1412775"/>
            <a:ext cx="2721136" cy="5293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445" y="-99392"/>
            <a:ext cx="8153400" cy="752128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–7 </a:t>
            </a:r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23672" y="503724"/>
            <a:ext cx="4572000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&lt;html&gt;&lt;head&gt;&lt;title&gt;String </a:t>
            </a:r>
            <a:r>
              <a:rPr lang="ko-KR" altLang="en-US" sz="1200" dirty="0"/>
              <a:t>객체의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&lt;h3&gt;String </a:t>
            </a:r>
            <a:r>
              <a:rPr lang="ko-KR" altLang="en-US" sz="1200" dirty="0"/>
              <a:t>객체의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a </a:t>
            </a:r>
            <a:r>
              <a:rPr lang="en-US" altLang="ko-KR" sz="1200" b="1" dirty="0">
                <a:solidFill>
                  <a:srgbClr val="0000FF"/>
                </a:solidFill>
              </a:rPr>
              <a:t>= new String("Boys and Girls");</a:t>
            </a:r>
          </a:p>
          <a:p>
            <a:pPr defTabSz="180000"/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b </a:t>
            </a:r>
            <a:r>
              <a:rPr lang="en-US" altLang="ko-KR" sz="1200" b="1" dirty="0">
                <a:solidFill>
                  <a:srgbClr val="0000FF"/>
                </a:solidFill>
              </a:rPr>
              <a:t>=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"!!";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("a : " + a 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("b : " + b 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&gt;&lt;</a:t>
            </a:r>
            <a:r>
              <a:rPr lang="en-US" altLang="ko-KR" sz="1200" dirty="0" err="1">
                <a:solidFill>
                  <a:srgbClr val="0000FF"/>
                </a:solidFill>
              </a:rPr>
              <a:t>hr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>
                <a:solidFill>
                  <a:srgbClr val="0000FF"/>
                </a:solidFill>
              </a:rPr>
              <a:t>a.charAt</a:t>
            </a:r>
            <a:r>
              <a:rPr lang="en-US" altLang="ko-KR" sz="1200" b="1" dirty="0">
                <a:solidFill>
                  <a:srgbClr val="0000FF"/>
                </a:solidFill>
              </a:rPr>
              <a:t>(0) </a:t>
            </a:r>
            <a:r>
              <a:rPr lang="en-US" altLang="ko-KR" sz="1200" dirty="0">
                <a:solidFill>
                  <a:srgbClr val="0000FF"/>
                </a:solidFill>
              </a:rPr>
              <a:t>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>
                <a:solidFill>
                  <a:srgbClr val="0000FF"/>
                </a:solidFill>
              </a:rPr>
              <a:t>a.concat</a:t>
            </a:r>
            <a:r>
              <a:rPr lang="en-US" altLang="ko-KR" sz="1200" b="1" dirty="0">
                <a:solidFill>
                  <a:srgbClr val="0000FF"/>
                </a:solidFill>
              </a:rPr>
              <a:t>(b, "</a:t>
            </a:r>
            <a:r>
              <a:rPr lang="ko-KR" altLang="en-US" sz="1200" b="1" dirty="0">
                <a:solidFill>
                  <a:srgbClr val="0000FF"/>
                </a:solidFill>
              </a:rPr>
              <a:t>입니다</a:t>
            </a:r>
            <a:r>
              <a:rPr lang="en-US" altLang="ko-KR" sz="1200" b="1" dirty="0">
                <a:solidFill>
                  <a:srgbClr val="0000FF"/>
                </a:solidFill>
              </a:rPr>
              <a:t>") </a:t>
            </a:r>
            <a:r>
              <a:rPr lang="en-US" altLang="ko-KR" sz="1200" dirty="0">
                <a:solidFill>
                  <a:srgbClr val="0000FF"/>
                </a:solidFill>
              </a:rPr>
              <a:t>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>
                <a:solidFill>
                  <a:srgbClr val="0000FF"/>
                </a:solidFill>
              </a:rPr>
              <a:t>a.indexOf</a:t>
            </a:r>
            <a:r>
              <a:rPr lang="en-US" altLang="ko-KR" sz="1200" b="1" dirty="0">
                <a:solidFill>
                  <a:srgbClr val="0000FF"/>
                </a:solidFill>
              </a:rPr>
              <a:t>("s")</a:t>
            </a:r>
            <a:r>
              <a:rPr lang="en-US" altLang="ko-KR" sz="1200" dirty="0">
                <a:solidFill>
                  <a:srgbClr val="0000FF"/>
                </a:solidFill>
              </a:rPr>
              <a:t> 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200" dirty="0" smtClean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a.indexOf</a:t>
            </a:r>
            <a:r>
              <a:rPr lang="en-US" altLang="ko-KR" sz="1200" b="1" dirty="0">
                <a:solidFill>
                  <a:srgbClr val="0000FF"/>
                </a:solidFill>
              </a:rPr>
              <a:t>("And") </a:t>
            </a:r>
            <a:r>
              <a:rPr lang="en-US" altLang="ko-KR" sz="1200" dirty="0">
                <a:solidFill>
                  <a:srgbClr val="0000FF"/>
                </a:solidFill>
              </a:rPr>
              <a:t>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>
                <a:solidFill>
                  <a:srgbClr val="0000FF"/>
                </a:solidFill>
              </a:rPr>
              <a:t>a.slice</a:t>
            </a:r>
            <a:r>
              <a:rPr lang="en-US" altLang="ko-KR" sz="1200" b="1" dirty="0">
                <a:solidFill>
                  <a:srgbClr val="0000FF"/>
                </a:solidFill>
              </a:rPr>
              <a:t>(5, 8) </a:t>
            </a:r>
            <a:r>
              <a:rPr lang="en-US" altLang="ko-KR" sz="1200" dirty="0">
                <a:solidFill>
                  <a:srgbClr val="0000FF"/>
                </a:solidFill>
              </a:rPr>
              <a:t>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>
                <a:solidFill>
                  <a:srgbClr val="0000FF"/>
                </a:solidFill>
              </a:rPr>
              <a:t>a.substr</a:t>
            </a:r>
            <a:r>
              <a:rPr lang="en-US" altLang="ko-KR" sz="1200" b="1" dirty="0">
                <a:solidFill>
                  <a:srgbClr val="0000FF"/>
                </a:solidFill>
              </a:rPr>
              <a:t>(5, 3) </a:t>
            </a:r>
            <a:r>
              <a:rPr lang="en-US" altLang="ko-KR" sz="1200" dirty="0">
                <a:solidFill>
                  <a:srgbClr val="0000FF"/>
                </a:solidFill>
              </a:rPr>
              <a:t>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200" dirty="0" smtClean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a.toUpperCase</a:t>
            </a:r>
            <a:r>
              <a:rPr lang="en-US" altLang="ko-KR" sz="1200" b="1" dirty="0">
                <a:solidFill>
                  <a:srgbClr val="0000FF"/>
                </a:solidFill>
              </a:rPr>
              <a:t>() </a:t>
            </a:r>
            <a:r>
              <a:rPr lang="en-US" altLang="ko-KR" sz="1200" dirty="0">
                <a:solidFill>
                  <a:srgbClr val="0000FF"/>
                </a:solidFill>
              </a:rPr>
              <a:t>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200" dirty="0" smtClean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a.replace</a:t>
            </a:r>
            <a:r>
              <a:rPr lang="en-US" altLang="ko-KR" sz="1200" b="1" dirty="0">
                <a:solidFill>
                  <a:srgbClr val="0000FF"/>
                </a:solidFill>
              </a:rPr>
              <a:t>("and", "or") </a:t>
            </a:r>
            <a:r>
              <a:rPr lang="en-US" altLang="ko-KR" sz="1200" dirty="0">
                <a:solidFill>
                  <a:srgbClr val="0000FF"/>
                </a:solidFill>
              </a:rPr>
              <a:t>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</a:rPr>
              <a:t>"   </a:t>
            </a:r>
            <a:r>
              <a:rPr lang="en-US" altLang="ko-KR" sz="1200" b="1" dirty="0" err="1">
                <a:solidFill>
                  <a:srgbClr val="0000FF"/>
                </a:solidFill>
              </a:rPr>
              <a:t>kitae</a:t>
            </a:r>
            <a:r>
              <a:rPr lang="en-US" altLang="ko-KR" sz="1200" b="1" dirty="0">
                <a:solidFill>
                  <a:srgbClr val="0000FF"/>
                </a:solidFill>
              </a:rPr>
              <a:t>   ".trim() </a:t>
            </a:r>
            <a:r>
              <a:rPr lang="en-US" altLang="ko-KR" sz="1200" dirty="0">
                <a:solidFill>
                  <a:srgbClr val="0000FF"/>
                </a:solidFill>
              </a:rPr>
              <a:t>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&gt;&lt;</a:t>
            </a:r>
            <a:r>
              <a:rPr lang="en-US" altLang="ko-KR" sz="1200" dirty="0" err="1">
                <a:solidFill>
                  <a:srgbClr val="0000FF"/>
                </a:solidFill>
              </a:rPr>
              <a:t>hr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var</a:t>
            </a:r>
            <a:r>
              <a:rPr lang="en-US" altLang="ko-KR" sz="1200" dirty="0">
                <a:solidFill>
                  <a:srgbClr val="0000FF"/>
                </a:solidFill>
              </a:rPr>
              <a:t> sub =</a:t>
            </a:r>
            <a:r>
              <a:rPr lang="en-US" altLang="ko-KR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</a:rPr>
              <a:t>a.split</a:t>
            </a:r>
            <a:r>
              <a:rPr lang="en-US" altLang="ko-KR" sz="1200" b="1" dirty="0">
                <a:solidFill>
                  <a:srgbClr val="0000FF"/>
                </a:solidFill>
              </a:rPr>
              <a:t>(" ");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("a</a:t>
            </a:r>
            <a:r>
              <a:rPr lang="ko-KR" altLang="en-US" sz="1200" dirty="0">
                <a:solidFill>
                  <a:srgbClr val="0000FF"/>
                </a:solidFill>
              </a:rPr>
              <a:t>를 빈칸으로 분리</a:t>
            </a:r>
            <a:r>
              <a:rPr lang="en-US" altLang="ko-KR" sz="1200" dirty="0">
                <a:solidFill>
                  <a:srgbClr val="0000FF"/>
                </a:solidFill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for(</a:t>
            </a:r>
            <a:r>
              <a:rPr lang="en-US" altLang="ko-KR" sz="1200" dirty="0" err="1">
                <a:solidFill>
                  <a:srgbClr val="0000FF"/>
                </a:solidFill>
              </a:rPr>
              <a:t>var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</a:t>
            </a:r>
            <a:r>
              <a:rPr lang="en-US" altLang="ko-KR" sz="1200" dirty="0">
                <a:solidFill>
                  <a:srgbClr val="0000FF"/>
                </a:solidFill>
              </a:rPr>
              <a:t>=0; </a:t>
            </a:r>
            <a:r>
              <a:rPr lang="en-US" altLang="ko-KR" sz="1200" dirty="0" err="1">
                <a:solidFill>
                  <a:srgbClr val="0000FF"/>
                </a:solidFill>
              </a:rPr>
              <a:t>i</a:t>
            </a:r>
            <a:r>
              <a:rPr lang="en-US" altLang="ko-KR" sz="1200" dirty="0">
                <a:solidFill>
                  <a:srgbClr val="0000FF"/>
                </a:solidFill>
              </a:rPr>
              <a:t>&lt;</a:t>
            </a:r>
            <a:r>
              <a:rPr lang="en-US" altLang="ko-KR" sz="1200" b="1" dirty="0" err="1">
                <a:solidFill>
                  <a:srgbClr val="0000FF"/>
                </a:solidFill>
              </a:rPr>
              <a:t>sub.length</a:t>
            </a:r>
            <a:r>
              <a:rPr lang="en-US" altLang="ko-KR" sz="1200" dirty="0">
                <a:solidFill>
                  <a:srgbClr val="0000FF"/>
                </a:solidFill>
              </a:rPr>
              <a:t>; </a:t>
            </a:r>
            <a:r>
              <a:rPr lang="en-US" altLang="ko-KR" sz="1200" dirty="0" err="1">
                <a:solidFill>
                  <a:srgbClr val="0000FF"/>
                </a:solidFill>
              </a:rPr>
              <a:t>i</a:t>
            </a:r>
            <a:r>
              <a:rPr lang="en-US" altLang="ko-KR" sz="1200" dirty="0">
                <a:solidFill>
                  <a:srgbClr val="0000FF"/>
                </a:solidFill>
              </a:rPr>
              <a:t>++)</a:t>
            </a:r>
          </a:p>
          <a:p>
            <a:pPr defTabSz="180000"/>
            <a:r>
              <a:rPr lang="it-IT" altLang="ko-KR" sz="1200" dirty="0" smtClean="0">
                <a:solidFill>
                  <a:srgbClr val="0000FF"/>
                </a:solidFill>
              </a:rPr>
              <a:t>	document.write</a:t>
            </a:r>
            <a:r>
              <a:rPr lang="it-IT" altLang="ko-KR" sz="1200" dirty="0">
                <a:solidFill>
                  <a:srgbClr val="0000FF"/>
                </a:solidFill>
              </a:rPr>
              <a:t>("sub" + i + "=" + </a:t>
            </a:r>
            <a:r>
              <a:rPr lang="it-IT" altLang="ko-KR" sz="1200" b="1" dirty="0">
                <a:solidFill>
                  <a:srgbClr val="0000FF"/>
                </a:solidFill>
              </a:rPr>
              <a:t>sub[i] </a:t>
            </a:r>
            <a:r>
              <a:rPr lang="it-IT" altLang="ko-KR" sz="1200" dirty="0">
                <a:solidFill>
                  <a:srgbClr val="0000FF"/>
                </a:solidFill>
              </a:rPr>
              <a:t>+ "&lt;br&gt;");</a:t>
            </a:r>
          </a:p>
          <a:p>
            <a:pPr defTabSz="180000"/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("&lt;</a:t>
            </a:r>
            <a:r>
              <a:rPr lang="en-US" altLang="ko-KR" sz="1200" dirty="0" err="1">
                <a:solidFill>
                  <a:srgbClr val="0000FF"/>
                </a:solidFill>
              </a:rPr>
              <a:t>hr</a:t>
            </a:r>
            <a:r>
              <a:rPr lang="en-US" altLang="ko-KR" sz="1200" dirty="0">
                <a:solidFill>
                  <a:srgbClr val="0000FF"/>
                </a:solidFill>
              </a:rPr>
              <a:t>&gt;String </a:t>
            </a:r>
            <a:r>
              <a:rPr lang="ko-KR" altLang="en-US" sz="1200" dirty="0" err="1">
                <a:solidFill>
                  <a:srgbClr val="0000FF"/>
                </a:solidFill>
              </a:rPr>
              <a:t>메소드를</a:t>
            </a:r>
            <a:r>
              <a:rPr lang="ko-KR" altLang="en-US" sz="1200" dirty="0">
                <a:solidFill>
                  <a:srgbClr val="0000FF"/>
                </a:solidFill>
              </a:rPr>
              <a:t> 실행 후 </a:t>
            </a:r>
            <a:r>
              <a:rPr lang="en-US" altLang="ko-KR" sz="1200" dirty="0">
                <a:solidFill>
                  <a:srgbClr val="0000FF"/>
                </a:solidFill>
              </a:rPr>
              <a:t>a</a:t>
            </a:r>
            <a:r>
              <a:rPr lang="ko-KR" altLang="en-US" sz="1200" dirty="0">
                <a:solidFill>
                  <a:srgbClr val="0000FF"/>
                </a:solidFill>
              </a:rPr>
              <a:t>와 </a:t>
            </a:r>
            <a:r>
              <a:rPr lang="en-US" altLang="ko-KR" sz="1200" dirty="0">
                <a:solidFill>
                  <a:srgbClr val="0000FF"/>
                </a:solidFill>
              </a:rPr>
              <a:t>b </a:t>
            </a:r>
            <a:r>
              <a:rPr lang="ko-KR" altLang="en-US" sz="1200" dirty="0">
                <a:solidFill>
                  <a:srgbClr val="0000FF"/>
                </a:solidFill>
              </a:rPr>
              <a:t>변함 없음</a:t>
            </a:r>
            <a:r>
              <a:rPr lang="en-US" altLang="ko-KR" sz="1200" dirty="0">
                <a:solidFill>
                  <a:srgbClr val="0000FF"/>
                </a:solidFill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("a : " + a 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("b : " + b + "&lt;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&lt;/script</a:t>
            </a:r>
            <a:r>
              <a:rPr lang="en-US" altLang="ko-KR" sz="1200" dirty="0" smtClean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45145" y="3161318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a.charAt</a:t>
            </a:r>
            <a:r>
              <a:rPr lang="en-US" altLang="ko-KR" sz="1000" dirty="0" smtClean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63196" y="3513698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a.indexOf</a:t>
            </a:r>
            <a:r>
              <a:rPr lang="en-US" altLang="ko-KR" sz="1000" dirty="0" smtClean="0"/>
              <a:t>(</a:t>
            </a:r>
            <a:r>
              <a:rPr lang="it-IT" altLang="ko-KR" sz="1000" dirty="0"/>
              <a:t>"</a:t>
            </a:r>
            <a:r>
              <a:rPr lang="en-US" altLang="ko-KR" sz="1000" dirty="0" smtClean="0"/>
              <a:t>s</a:t>
            </a:r>
            <a:r>
              <a:rPr lang="it-IT" altLang="ko-KR" sz="1000" dirty="0"/>
              <a:t>"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951501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a.slice</a:t>
            </a:r>
            <a:r>
              <a:rPr lang="en-US" altLang="ko-KR" sz="1000" dirty="0" smtClean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Math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Math</a:t>
            </a:r>
          </a:p>
          <a:p>
            <a:pPr lvl="1"/>
            <a:r>
              <a:rPr lang="ko-KR" altLang="en-US" dirty="0" smtClean="0">
                <a:latin typeface="+mn-ea"/>
              </a:rPr>
              <a:t>수학 계산을 위한 </a:t>
            </a:r>
            <a:r>
              <a:rPr lang="ko-KR" altLang="en-US" dirty="0" err="1" smtClean="0">
                <a:latin typeface="+mn-ea"/>
              </a:rPr>
              <a:t>프로퍼티와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제공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new Math()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로 객체 생성하지 않고 사용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난수</a:t>
            </a:r>
            <a:r>
              <a:rPr lang="ko-KR" altLang="en-US" dirty="0" smtClean="0">
                <a:latin typeface="+mn-ea"/>
              </a:rPr>
              <a:t> 발생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  <a:ea typeface="+mn-ea"/>
              </a:rPr>
              <a:t>Math.random</a:t>
            </a:r>
            <a:r>
              <a:rPr lang="en-US" altLang="ko-KR" dirty="0" smtClean="0">
                <a:latin typeface="+mn-ea"/>
                <a:ea typeface="+mn-ea"/>
              </a:rPr>
              <a:t>() : 0~1</a:t>
            </a:r>
            <a:r>
              <a:rPr lang="ko-KR" altLang="en-US" dirty="0" smtClean="0">
                <a:latin typeface="+mn-ea"/>
                <a:ea typeface="+mn-ea"/>
              </a:rPr>
              <a:t>보다 작은 </a:t>
            </a:r>
            <a:r>
              <a:rPr lang="ko-KR" altLang="en-US" dirty="0" err="1" smtClean="0">
                <a:latin typeface="+mn-ea"/>
                <a:ea typeface="+mn-ea"/>
              </a:rPr>
              <a:t>랜덤한</a:t>
            </a:r>
            <a:r>
              <a:rPr lang="ko-KR" altLang="en-US" dirty="0" smtClean="0">
                <a:latin typeface="+mn-ea"/>
                <a:ea typeface="+mn-ea"/>
              </a:rPr>
              <a:t> 실수 리턴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err="1" smtClean="0">
                <a:latin typeface="+mn-ea"/>
                <a:ea typeface="+mn-ea"/>
              </a:rPr>
              <a:t>Math.floor</a:t>
            </a:r>
            <a:r>
              <a:rPr lang="en-US" altLang="ko-KR" dirty="0" smtClean="0">
                <a:latin typeface="+mn-ea"/>
                <a:ea typeface="+mn-ea"/>
              </a:rPr>
              <a:t>(m)</a:t>
            </a:r>
            <a:r>
              <a:rPr lang="ko-KR" altLang="en-US" dirty="0" smtClean="0">
                <a:latin typeface="+mn-ea"/>
                <a:ea typeface="+mn-ea"/>
              </a:rPr>
              <a:t>은 </a:t>
            </a:r>
            <a:r>
              <a:rPr lang="en-US" altLang="ko-KR" dirty="0" smtClean="0">
                <a:latin typeface="+mn-ea"/>
                <a:ea typeface="+mn-ea"/>
              </a:rPr>
              <a:t>m</a:t>
            </a:r>
            <a:r>
              <a:rPr lang="ko-KR" altLang="en-US" dirty="0" smtClean="0">
                <a:latin typeface="+mn-ea"/>
                <a:ea typeface="+mn-ea"/>
              </a:rPr>
              <a:t>의 소수점 이하를 제거한 정수 리턴</a:t>
            </a:r>
          </a:p>
          <a:p>
            <a:pPr lvl="1"/>
            <a:endParaRPr lang="ko-KR" altLang="en-US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636912"/>
            <a:ext cx="597666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(4);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*2*2;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564285"/>
            <a:ext cx="770485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6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=0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&lt;10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++)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*100;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		// m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-99392"/>
            <a:ext cx="8153400" cy="752128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–8 Math</a:t>
            </a:r>
            <a:r>
              <a:rPr lang="ko-KR" altLang="en-US" dirty="0" smtClean="0"/>
              <a:t>를 이용한 구구단 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692696"/>
            <a:ext cx="4242963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title&gt;Math</a:t>
            </a:r>
            <a:r>
              <a:rPr lang="ko-KR" altLang="en-US" sz="1200" dirty="0"/>
              <a:t>를 활용한 구구단 연습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script&gt;</a:t>
            </a:r>
          </a:p>
          <a:p>
            <a:pPr defTabSz="180000"/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randomInt</a:t>
            </a:r>
            <a:r>
              <a:rPr lang="en-US" altLang="ko-KR" sz="1200" b="1" dirty="0"/>
              <a:t>() { // 1~9</a:t>
            </a:r>
            <a:r>
              <a:rPr lang="ko-KR" altLang="en-US" sz="1200" b="1" dirty="0"/>
              <a:t>의 십진 </a:t>
            </a:r>
            <a:r>
              <a:rPr lang="ko-KR" altLang="en-US" sz="1200" b="1" dirty="0" err="1"/>
              <a:t>난수</a:t>
            </a:r>
            <a:r>
              <a:rPr lang="ko-KR" altLang="en-US" sz="1200" b="1" dirty="0"/>
              <a:t> 리턴</a:t>
            </a:r>
          </a:p>
          <a:p>
            <a:pPr defTabSz="180000"/>
            <a:r>
              <a:rPr lang="en-US" altLang="ko-KR" sz="1200" b="1" dirty="0" smtClean="0"/>
              <a:t>	return </a:t>
            </a:r>
            <a:r>
              <a:rPr lang="en-US" altLang="ko-KR" sz="1200" b="1" dirty="0" err="1"/>
              <a:t>Math.floor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Math.random</a:t>
            </a:r>
            <a:r>
              <a:rPr lang="en-US" altLang="ko-KR" sz="1200" b="1" dirty="0"/>
              <a:t>()*9) + 1; 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&lt;h3&gt;Math</a:t>
            </a:r>
            <a:r>
              <a:rPr lang="ko-KR" altLang="en-US" sz="1200" dirty="0"/>
              <a:t>를 활용한 구구단 연습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// </a:t>
            </a:r>
            <a:r>
              <a:rPr lang="ko-KR" altLang="en-US" sz="1200" dirty="0" smtClean="0">
                <a:solidFill>
                  <a:srgbClr val="0000FF"/>
                </a:solidFill>
              </a:rPr>
              <a:t>구구단 문제 생성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   //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randomInt</a:t>
            </a:r>
            <a:r>
              <a:rPr lang="en-US" altLang="ko-KR" sz="1200" dirty="0" smtClean="0">
                <a:solidFill>
                  <a:srgbClr val="0000FF"/>
                </a:solidFill>
              </a:rPr>
              <a:t>()</a:t>
            </a:r>
            <a:r>
              <a:rPr lang="ko-KR" altLang="en-US" sz="1200" dirty="0" smtClean="0">
                <a:solidFill>
                  <a:srgbClr val="0000FF"/>
                </a:solidFill>
              </a:rPr>
              <a:t>는 </a:t>
            </a:r>
            <a:r>
              <a:rPr lang="en-US" altLang="ko-KR" sz="1200" dirty="0" smtClean="0">
                <a:solidFill>
                  <a:srgbClr val="0000FF"/>
                </a:solidFill>
              </a:rPr>
              <a:t>1~9</a:t>
            </a:r>
            <a:r>
              <a:rPr lang="ko-KR" altLang="en-US" sz="1200" dirty="0" smtClean="0">
                <a:solidFill>
                  <a:srgbClr val="0000FF"/>
                </a:solidFill>
              </a:rPr>
              <a:t>의 정수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난수</a:t>
            </a:r>
            <a:r>
              <a:rPr lang="ko-KR" altLang="en-US" sz="1200" dirty="0" smtClean="0">
                <a:solidFill>
                  <a:srgbClr val="0000FF"/>
                </a:solidFill>
              </a:rPr>
              <a:t> 리턴</a:t>
            </a:r>
            <a:endParaRPr lang="ko-KR" altLang="en-US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ques = </a:t>
            </a:r>
            <a:r>
              <a:rPr lang="en-US" altLang="ko-KR" sz="1200" b="1" dirty="0" err="1">
                <a:solidFill>
                  <a:srgbClr val="0000FF"/>
                </a:solidFill>
              </a:rPr>
              <a:t>randomInt</a:t>
            </a:r>
            <a:r>
              <a:rPr lang="en-US" altLang="ko-KR" sz="1200" b="1" dirty="0">
                <a:solidFill>
                  <a:srgbClr val="0000FF"/>
                </a:solidFill>
              </a:rPr>
              <a:t>() + "*" + </a:t>
            </a:r>
            <a:r>
              <a:rPr lang="en-US" altLang="ko-KR" sz="1200" b="1" dirty="0" err="1">
                <a:solidFill>
                  <a:srgbClr val="0000FF"/>
                </a:solidFill>
              </a:rPr>
              <a:t>randomInt</a:t>
            </a:r>
            <a:r>
              <a:rPr lang="en-US" altLang="ko-KR" sz="1200" b="1" dirty="0">
                <a:solidFill>
                  <a:srgbClr val="0000FF"/>
                </a:solidFill>
              </a:rPr>
              <a:t>();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// </a:t>
            </a:r>
            <a:r>
              <a:rPr lang="ko-KR" altLang="en-US" sz="1200" dirty="0">
                <a:solidFill>
                  <a:srgbClr val="0000FF"/>
                </a:solidFill>
              </a:rPr>
              <a:t>사용자로부터 답 입력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user = prompt(ques + " </a:t>
            </a:r>
            <a:r>
              <a:rPr lang="ko-KR" altLang="en-US" sz="1200" b="1" dirty="0">
                <a:solidFill>
                  <a:srgbClr val="0000FF"/>
                </a:solidFill>
              </a:rPr>
              <a:t>값은 얼마입니까</a:t>
            </a:r>
            <a:r>
              <a:rPr lang="en-US" altLang="ko-KR" sz="1200" b="1" dirty="0">
                <a:solidFill>
                  <a:srgbClr val="0000FF"/>
                </a:solidFill>
              </a:rPr>
              <a:t>?", 0);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if(user </a:t>
            </a:r>
            <a:r>
              <a:rPr lang="en-US" altLang="ko-KR" sz="1200" b="1" dirty="0">
                <a:solidFill>
                  <a:srgbClr val="0000FF"/>
                </a:solidFill>
              </a:rPr>
              <a:t>== null) { // </a:t>
            </a:r>
            <a:r>
              <a:rPr lang="ko-KR" altLang="en-US" sz="1200" b="1" dirty="0">
                <a:solidFill>
                  <a:srgbClr val="0000FF"/>
                </a:solidFill>
              </a:rPr>
              <a:t>취소 버튼이 클릭된 경우 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ko-KR" altLang="en-US" sz="1200" dirty="0">
                <a:solidFill>
                  <a:srgbClr val="0000FF"/>
                </a:solidFill>
              </a:rPr>
              <a:t>구구단 연습을 종료합니다</a:t>
            </a:r>
            <a:r>
              <a:rPr lang="en-US" altLang="ko-KR" sz="1200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}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else </a:t>
            </a:r>
            <a:r>
              <a:rPr lang="en-US" altLang="ko-KR" sz="1200" b="1" dirty="0">
                <a:solidFill>
                  <a:srgbClr val="0000FF"/>
                </a:solidFill>
              </a:rPr>
              <a:t>{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</a:rPr>
              <a:t>ans</a:t>
            </a:r>
            <a:r>
              <a:rPr lang="en-US" altLang="ko-KR" sz="1200" b="1" dirty="0">
                <a:solidFill>
                  <a:srgbClr val="0000FF"/>
                </a:solidFill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</a:rPr>
              <a:t>eval</a:t>
            </a:r>
            <a:r>
              <a:rPr lang="en-US" altLang="ko-KR" sz="1200" b="1" dirty="0">
                <a:solidFill>
                  <a:srgbClr val="0000FF"/>
                </a:solidFill>
              </a:rPr>
              <a:t>(ques); // </a:t>
            </a:r>
            <a:r>
              <a:rPr lang="ko-KR" altLang="en-US" sz="1200" b="1" dirty="0">
                <a:solidFill>
                  <a:srgbClr val="0000FF"/>
                </a:solidFill>
              </a:rPr>
              <a:t>구구단 정답 계산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	if(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ans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== user) // </a:t>
            </a:r>
            <a:r>
              <a:rPr lang="ko-KR" altLang="en-US" sz="1200" b="1" dirty="0">
                <a:solidFill>
                  <a:srgbClr val="0000FF"/>
                </a:solidFill>
              </a:rPr>
              <a:t>정답과 사용자 입력 비교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	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ko-KR" altLang="en-US" sz="1200" dirty="0">
                <a:solidFill>
                  <a:srgbClr val="0000FF"/>
                </a:solidFill>
              </a:rPr>
              <a:t>정답</a:t>
            </a:r>
            <a:r>
              <a:rPr lang="en-US" altLang="ko-KR" sz="1200" dirty="0">
                <a:solidFill>
                  <a:srgbClr val="0000FF"/>
                </a:solidFill>
              </a:rPr>
              <a:t>! ");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	else 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	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ko-KR" altLang="en-US" sz="1200" dirty="0">
                <a:solidFill>
                  <a:srgbClr val="0000FF"/>
                </a:solidFill>
              </a:rPr>
              <a:t>아니오</a:t>
            </a:r>
            <a:r>
              <a:rPr lang="en-US" altLang="ko-KR" sz="1200" dirty="0">
                <a:solidFill>
                  <a:srgbClr val="0000FF"/>
                </a:solidFill>
              </a:rPr>
              <a:t>! ");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200" dirty="0" smtClean="0">
                <a:solidFill>
                  <a:srgbClr val="0000FF"/>
                </a:solidFill>
              </a:rPr>
              <a:t>(ques </a:t>
            </a:r>
            <a:r>
              <a:rPr lang="en-US" altLang="ko-KR" sz="1200" dirty="0">
                <a:solidFill>
                  <a:srgbClr val="0000FF"/>
                </a:solidFill>
              </a:rPr>
              <a:t>+ "=" + "&lt;strong&gt;" +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ans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</a:rPr>
              <a:t>								 </a:t>
            </a:r>
            <a:r>
              <a:rPr lang="en-US" altLang="ko-KR" sz="1200" dirty="0">
                <a:solidFill>
                  <a:srgbClr val="0000FF"/>
                </a:solidFill>
              </a:rPr>
              <a:t>+ "&lt;/strong&gt;</a:t>
            </a:r>
            <a:r>
              <a:rPr lang="ko-KR" altLang="en-US" sz="1200" dirty="0">
                <a:solidFill>
                  <a:srgbClr val="0000FF"/>
                </a:solidFill>
              </a:rPr>
              <a:t>입니다</a:t>
            </a:r>
            <a:r>
              <a:rPr lang="en-US" altLang="ko-KR" sz="1200" dirty="0">
                <a:solidFill>
                  <a:srgbClr val="0000FF"/>
                </a:solidFill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</a:rPr>
              <a:t>br</a:t>
            </a:r>
            <a:r>
              <a:rPr lang="en-US" altLang="ko-KR" sz="12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&lt;/script&gt;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004048" y="1700808"/>
            <a:ext cx="3596217" cy="1826871"/>
            <a:chOff x="4387361" y="1623051"/>
            <a:chExt cx="4860976" cy="25527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361" y="1641969"/>
              <a:ext cx="2085975" cy="25241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562" y="1623051"/>
              <a:ext cx="2771775" cy="25527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717032"/>
            <a:ext cx="2808312" cy="2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정의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7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정의 객체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사용자가 새로운 </a:t>
            </a:r>
            <a:r>
              <a:rPr lang="ko-KR" altLang="en-US" sz="2000" dirty="0">
                <a:latin typeface="+mn-ea"/>
              </a:rPr>
              <a:t>타입의 </a:t>
            </a:r>
            <a:r>
              <a:rPr lang="ko-KR" altLang="en-US" sz="2000" dirty="0" smtClean="0">
                <a:latin typeface="+mn-ea"/>
              </a:rPr>
              <a:t>객체 작성 가능 </a:t>
            </a:r>
            <a:r>
              <a:rPr lang="en-US" altLang="ko-KR" sz="2000" dirty="0" smtClean="0">
                <a:latin typeface="+mn-ea"/>
              </a:rPr>
              <a:t>: 3 </a:t>
            </a:r>
            <a:r>
              <a:rPr lang="ko-KR" altLang="en-US" sz="2000" dirty="0" smtClean="0">
                <a:latin typeface="+mn-ea"/>
              </a:rPr>
              <a:t>가지 방법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1. </a:t>
            </a:r>
            <a:r>
              <a:rPr lang="ko-KR" altLang="en-US" sz="1800" dirty="0">
                <a:latin typeface="+mn-ea"/>
              </a:rPr>
              <a:t>직접 객체 만들기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new Object()</a:t>
            </a:r>
            <a:r>
              <a:rPr lang="ko-KR" altLang="en-US" dirty="0">
                <a:latin typeface="+mn-ea"/>
                <a:ea typeface="+mn-ea"/>
              </a:rPr>
              <a:t> 이용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 err="1">
                <a:latin typeface="+mn-ea"/>
                <a:ea typeface="+mn-ea"/>
              </a:rPr>
              <a:t>리터럴</a:t>
            </a:r>
            <a:r>
              <a:rPr lang="ko-KR" altLang="en-US" dirty="0">
                <a:latin typeface="+mn-ea"/>
                <a:ea typeface="+mn-ea"/>
              </a:rPr>
              <a:t> 표기법 이용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2. </a:t>
            </a:r>
            <a:r>
              <a:rPr lang="ko-KR" altLang="en-US" sz="1800" dirty="0">
                <a:latin typeface="+mn-ea"/>
              </a:rPr>
              <a:t>객체의 틀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 err="1">
                <a:latin typeface="+mn-ea"/>
              </a:rPr>
              <a:t>프로토타입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을 만들고 객체 생성하기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샘플 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은행 계좌를 표현하는 </a:t>
            </a:r>
            <a:r>
              <a:rPr lang="en-US" altLang="ko-KR" sz="1800" dirty="0">
                <a:latin typeface="+mn-ea"/>
              </a:rPr>
              <a:t>account </a:t>
            </a:r>
            <a:r>
              <a:rPr lang="ko-KR" altLang="en-US" sz="1800" dirty="0">
                <a:latin typeface="+mn-ea"/>
              </a:rPr>
              <a:t>객체</a:t>
            </a: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377589" y="4092602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자바스크립트 객체 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</a:rPr>
                <a:t>메소</a:t>
              </a:r>
              <a:r>
                <a:rPr lang="ko-KR" altLang="en-US" sz="1200" dirty="0" err="1">
                  <a:solidFill>
                    <a:srgbClr val="C00000"/>
                  </a:solidFill>
                </a:rPr>
                <a:t>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“</a:t>
              </a:r>
              <a:r>
                <a:rPr lang="ko-KR" altLang="en-US" sz="1050" dirty="0" smtClean="0"/>
                <a:t>황기태</a:t>
              </a:r>
              <a:r>
                <a:rPr lang="en-US" altLang="ko-KR" sz="1050" dirty="0" smtClean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.1 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Object()</a:t>
            </a:r>
            <a:r>
              <a:rPr lang="ko-KR" altLang="en-US" dirty="0" smtClean="0"/>
              <a:t>로 객체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과정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1. new Object()</a:t>
            </a:r>
            <a:r>
              <a:rPr lang="ko-KR" altLang="en-US" dirty="0" smtClean="0">
                <a:latin typeface="+mn-ea"/>
              </a:rPr>
              <a:t>로 빈 객체 생성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빈 객체에 </a:t>
            </a:r>
            <a:r>
              <a:rPr lang="ko-KR" altLang="en-US" dirty="0" err="1" smtClean="0">
                <a:latin typeface="+mn-ea"/>
              </a:rPr>
              <a:t>프로퍼티</a:t>
            </a:r>
            <a:r>
              <a:rPr lang="ko-KR" altLang="en-US" dirty="0" smtClean="0">
                <a:latin typeface="+mn-ea"/>
              </a:rPr>
              <a:t> 추가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새로운 </a:t>
            </a:r>
            <a:r>
              <a:rPr lang="ko-KR" altLang="en-US" dirty="0" err="1" smtClean="0">
                <a:latin typeface="+mn-ea"/>
                <a:ea typeface="+mn-ea"/>
              </a:rPr>
              <a:t>프로퍼티</a:t>
            </a:r>
            <a:r>
              <a:rPr lang="ko-KR" altLang="en-US" dirty="0" smtClean="0">
                <a:latin typeface="+mn-ea"/>
                <a:ea typeface="+mn-ea"/>
              </a:rPr>
              <a:t> 추가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err="1" smtClean="0">
                <a:latin typeface="+mn-ea"/>
                <a:ea typeface="+mn-ea"/>
              </a:rPr>
              <a:t>프로퍼티</a:t>
            </a:r>
            <a:r>
              <a:rPr lang="ko-KR" altLang="en-US" dirty="0" smtClean="0">
                <a:latin typeface="+mn-ea"/>
                <a:ea typeface="+mn-ea"/>
              </a:rPr>
              <a:t> 이름과 초기값 지정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빈 객체에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추가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err="1" smtClean="0">
                <a:latin typeface="+mn-ea"/>
                <a:ea typeface="+mn-ea"/>
              </a:rPr>
              <a:t>메소드로</a:t>
            </a:r>
            <a:r>
              <a:rPr lang="ko-KR" altLang="en-US" dirty="0" smtClean="0">
                <a:latin typeface="+mn-ea"/>
                <a:ea typeface="+mn-ea"/>
              </a:rPr>
              <a:t> 사용할 함수 미리 작성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새 </a:t>
            </a:r>
            <a:r>
              <a:rPr lang="ko-KR" altLang="en-US" dirty="0" err="1" smtClean="0">
                <a:latin typeface="+mn-ea"/>
                <a:ea typeface="+mn-ea"/>
              </a:rPr>
              <a:t>메소드</a:t>
            </a:r>
            <a:r>
              <a:rPr lang="ko-KR" altLang="en-US" dirty="0" smtClean="0">
                <a:latin typeface="+mn-ea"/>
                <a:ea typeface="+mn-ea"/>
              </a:rPr>
              <a:t> 추가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err="1" smtClean="0">
                <a:latin typeface="+mn-ea"/>
                <a:ea typeface="+mn-ea"/>
              </a:rPr>
              <a:t>메소드</a:t>
            </a:r>
            <a:r>
              <a:rPr lang="ko-KR" altLang="en-US" dirty="0" smtClean="0">
                <a:latin typeface="+mn-ea"/>
                <a:ea typeface="+mn-ea"/>
              </a:rPr>
              <a:t> 이름에 함수 지정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293096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account  = new Object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account.owner</a:t>
            </a:r>
            <a:r>
              <a:rPr lang="en-US" altLang="ko-KR" sz="1600" dirty="0"/>
              <a:t> = "</a:t>
            </a:r>
            <a:r>
              <a:rPr lang="ko-KR" altLang="en-US" sz="1600" dirty="0"/>
              <a:t>황기태</a:t>
            </a:r>
            <a:r>
              <a:rPr lang="en-US" altLang="ko-KR" sz="1600" dirty="0"/>
              <a:t>"; </a:t>
            </a:r>
            <a:r>
              <a:rPr lang="en-US" altLang="ko-KR" sz="1600" dirty="0" smtClean="0"/>
              <a:t>			// </a:t>
            </a:r>
            <a:r>
              <a:rPr lang="ko-KR" altLang="en-US" sz="1600" dirty="0"/>
              <a:t>계좌 주인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account.code</a:t>
            </a:r>
            <a:r>
              <a:rPr lang="en-US" altLang="ko-KR" sz="1600" dirty="0"/>
              <a:t> = "111"; </a:t>
            </a:r>
            <a:r>
              <a:rPr lang="en-US" altLang="ko-KR" sz="1600" dirty="0" smtClean="0"/>
              <a:t>					//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account.balance</a:t>
            </a:r>
            <a:r>
              <a:rPr lang="en-US" altLang="ko-KR" sz="1600" dirty="0"/>
              <a:t> = 35000; </a:t>
            </a:r>
            <a:r>
              <a:rPr lang="en-US" altLang="ko-KR" sz="1600" dirty="0" smtClean="0"/>
              <a:t>			// </a:t>
            </a:r>
            <a:r>
              <a:rPr lang="ko-KR" altLang="en-US" sz="1600" dirty="0"/>
              <a:t>잔액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account.inquiry</a:t>
            </a:r>
            <a:r>
              <a:rPr lang="en-US" altLang="ko-KR" sz="1600" dirty="0"/>
              <a:t> = inquiry; </a:t>
            </a:r>
            <a:r>
              <a:rPr lang="en-US" altLang="ko-KR" sz="1600" dirty="0" smtClean="0"/>
              <a:t>	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account.deposit</a:t>
            </a:r>
            <a:r>
              <a:rPr lang="en-US" altLang="ko-KR" sz="1600" dirty="0"/>
              <a:t> = deposit; </a:t>
            </a:r>
            <a:r>
              <a:rPr lang="en-US" altLang="ko-KR" sz="1600" dirty="0" smtClean="0"/>
              <a:t>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account.withdraw</a:t>
            </a:r>
            <a:r>
              <a:rPr lang="en-US" altLang="ko-KR" sz="1600" dirty="0"/>
              <a:t> = withdraw; 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296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-131440"/>
            <a:ext cx="8153400" cy="7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200" dirty="0"/>
              <a:t>예제 </a:t>
            </a:r>
            <a:r>
              <a:rPr lang="en-US" altLang="ko-KR" sz="2200" dirty="0" smtClean="0"/>
              <a:t>7-9 </a:t>
            </a:r>
            <a:r>
              <a:rPr lang="en-US" altLang="ko-KR" sz="2200" dirty="0"/>
              <a:t>new Object()</a:t>
            </a:r>
            <a:r>
              <a:rPr lang="ko-KR" altLang="en-US" sz="2200" dirty="0"/>
              <a:t>로 계좌를 표현하는 </a:t>
            </a:r>
            <a:r>
              <a:rPr lang="en-US" altLang="ko-KR" sz="2200" dirty="0" smtClean="0"/>
              <a:t>account</a:t>
            </a:r>
            <a:r>
              <a:rPr lang="ko-KR" altLang="en-US" sz="2200" dirty="0" smtClean="0"/>
              <a:t> 객체 </a:t>
            </a:r>
            <a:r>
              <a:rPr lang="ko-KR" altLang="en-US" sz="2200" dirty="0"/>
              <a:t>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6564" y="625525"/>
            <a:ext cx="5113548" cy="6232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&lt;html&gt;&lt;head&gt;&lt;title&gt;new Object()</a:t>
            </a:r>
            <a:r>
              <a:rPr lang="ko-KR" altLang="en-US" sz="1050" dirty="0"/>
              <a:t>로 사용자 객체 만들기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//</a:t>
            </a:r>
            <a:r>
              <a:rPr lang="ko-KR" altLang="en-US" sz="1050" dirty="0" err="1">
                <a:solidFill>
                  <a:srgbClr val="0000FF"/>
                </a:solidFill>
              </a:rPr>
              <a:t>메소드로</a:t>
            </a:r>
            <a:r>
              <a:rPr lang="ko-KR" altLang="en-US" sz="1050" dirty="0">
                <a:solidFill>
                  <a:srgbClr val="0000FF"/>
                </a:solidFill>
              </a:rPr>
              <a:t> 사용할 </a:t>
            </a:r>
            <a:r>
              <a:rPr lang="en-US" altLang="ko-KR" sz="1050" dirty="0">
                <a:solidFill>
                  <a:srgbClr val="0000FF"/>
                </a:solidFill>
              </a:rPr>
              <a:t>3 </a:t>
            </a:r>
            <a:r>
              <a:rPr lang="ko-KR" altLang="en-US" sz="1050" dirty="0">
                <a:solidFill>
                  <a:srgbClr val="0000FF"/>
                </a:solidFill>
              </a:rPr>
              <a:t>개의 함수 작성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function </a:t>
            </a:r>
            <a:r>
              <a:rPr lang="en-US" altLang="ko-KR" sz="1050" b="1" dirty="0">
                <a:solidFill>
                  <a:srgbClr val="0000FF"/>
                </a:solidFill>
              </a:rPr>
              <a:t>inquiry() { return </a:t>
            </a:r>
            <a:r>
              <a:rPr lang="en-US" altLang="ko-KR" sz="1050" b="1" dirty="0" err="1">
                <a:solidFill>
                  <a:srgbClr val="0000FF"/>
                </a:solidFill>
              </a:rPr>
              <a:t>this.balance</a:t>
            </a:r>
            <a:r>
              <a:rPr lang="en-US" altLang="ko-KR" sz="1050" b="1" dirty="0">
                <a:solidFill>
                  <a:srgbClr val="0000FF"/>
                </a:solidFill>
              </a:rPr>
              <a:t>; </a:t>
            </a:r>
            <a:r>
              <a:rPr lang="en-US" altLang="ko-KR" sz="1050" dirty="0">
                <a:solidFill>
                  <a:srgbClr val="0000FF"/>
                </a:solidFill>
              </a:rPr>
              <a:t>} // </a:t>
            </a:r>
            <a:r>
              <a:rPr lang="ko-KR" altLang="en-US" sz="1050" dirty="0">
                <a:solidFill>
                  <a:srgbClr val="0000FF"/>
                </a:solidFill>
              </a:rPr>
              <a:t>잔금 조회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function </a:t>
            </a:r>
            <a:r>
              <a:rPr lang="en-US" altLang="ko-KR" sz="1050" b="1" dirty="0">
                <a:solidFill>
                  <a:srgbClr val="0000FF"/>
                </a:solidFill>
              </a:rPr>
              <a:t>deposit(money) { </a:t>
            </a:r>
            <a:r>
              <a:rPr lang="en-US" altLang="ko-KR" sz="1050" b="1" dirty="0" err="1">
                <a:solidFill>
                  <a:srgbClr val="0000FF"/>
                </a:solidFill>
              </a:rPr>
              <a:t>this.balance</a:t>
            </a:r>
            <a:r>
              <a:rPr lang="en-US" altLang="ko-KR" sz="1050" b="1" dirty="0">
                <a:solidFill>
                  <a:srgbClr val="0000FF"/>
                </a:solidFill>
              </a:rPr>
              <a:t> += money; } </a:t>
            </a:r>
            <a:r>
              <a:rPr lang="en-US" altLang="ko-KR" sz="1050" dirty="0">
                <a:solidFill>
                  <a:srgbClr val="0000FF"/>
                </a:solidFill>
              </a:rPr>
              <a:t>// money </a:t>
            </a:r>
            <a:r>
              <a:rPr lang="ko-KR" altLang="en-US" sz="1050" dirty="0">
                <a:solidFill>
                  <a:srgbClr val="0000FF"/>
                </a:solidFill>
              </a:rPr>
              <a:t>만큼 저금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function </a:t>
            </a:r>
            <a:r>
              <a:rPr lang="en-US" altLang="ko-KR" sz="1050" b="1" dirty="0">
                <a:solidFill>
                  <a:srgbClr val="0000FF"/>
                </a:solidFill>
              </a:rPr>
              <a:t>withdraw(money) { </a:t>
            </a:r>
            <a:r>
              <a:rPr lang="en-US" altLang="ko-KR" sz="1050" dirty="0">
                <a:solidFill>
                  <a:srgbClr val="0000FF"/>
                </a:solidFill>
              </a:rPr>
              <a:t>// </a:t>
            </a:r>
            <a:r>
              <a:rPr lang="ko-KR" altLang="en-US" sz="1050" dirty="0">
                <a:solidFill>
                  <a:srgbClr val="0000FF"/>
                </a:solidFill>
              </a:rPr>
              <a:t>예금 인출</a:t>
            </a:r>
            <a:r>
              <a:rPr lang="en-US" altLang="ko-KR" sz="1050" dirty="0">
                <a:solidFill>
                  <a:srgbClr val="0000FF"/>
                </a:solidFill>
              </a:rPr>
              <a:t>, money</a:t>
            </a:r>
            <a:r>
              <a:rPr lang="ko-KR" altLang="en-US" sz="1050" dirty="0">
                <a:solidFill>
                  <a:srgbClr val="0000FF"/>
                </a:solidFill>
              </a:rPr>
              <a:t>는 인출하고자 하는 액수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										</a:t>
            </a:r>
            <a:r>
              <a:rPr lang="en-US" altLang="ko-KR" sz="1050" dirty="0" smtClean="0">
                <a:solidFill>
                  <a:srgbClr val="0000FF"/>
                </a:solidFill>
              </a:rPr>
              <a:t>// </a:t>
            </a:r>
            <a:r>
              <a:rPr lang="en-US" altLang="ko-KR" sz="1050" dirty="0">
                <a:solidFill>
                  <a:srgbClr val="0000FF"/>
                </a:solidFill>
              </a:rPr>
              <a:t>money</a:t>
            </a:r>
            <a:r>
              <a:rPr lang="ko-KR" altLang="en-US" sz="1050" dirty="0">
                <a:solidFill>
                  <a:srgbClr val="0000FF"/>
                </a:solidFill>
              </a:rPr>
              <a:t>가 </a:t>
            </a:r>
            <a:r>
              <a:rPr lang="en-US" altLang="ko-KR" sz="1050" dirty="0">
                <a:solidFill>
                  <a:srgbClr val="0000FF"/>
                </a:solidFill>
              </a:rPr>
              <a:t>balance</a:t>
            </a:r>
            <a:r>
              <a:rPr lang="ko-KR" altLang="en-US" sz="1050" dirty="0">
                <a:solidFill>
                  <a:srgbClr val="0000FF"/>
                </a:solidFill>
              </a:rPr>
              <a:t>보다 작다고 가정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this.balance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-= money; 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	return </a:t>
            </a:r>
            <a:r>
              <a:rPr lang="en-US" altLang="ko-KR" sz="1050" b="1" dirty="0">
                <a:solidFill>
                  <a:srgbClr val="0000FF"/>
                </a:solidFill>
              </a:rPr>
              <a:t>money;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} </a:t>
            </a:r>
            <a:endParaRPr lang="en-US" altLang="ko-KR" sz="1050" b="1" dirty="0">
              <a:solidFill>
                <a:srgbClr val="0000FF"/>
              </a:solidFill>
            </a:endParaRPr>
          </a:p>
          <a:p>
            <a:pPr defTabSz="180000"/>
            <a:endParaRPr lang="ko-KR" altLang="en-US" sz="105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smtClean="0">
                <a:solidFill>
                  <a:srgbClr val="0000FF"/>
                </a:solidFill>
              </a:rPr>
              <a:t>// </a:t>
            </a:r>
            <a:r>
              <a:rPr lang="ko-KR" altLang="en-US" sz="1050" dirty="0">
                <a:solidFill>
                  <a:srgbClr val="0000FF"/>
                </a:solidFill>
              </a:rPr>
              <a:t>사용자 객체 만들기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account  = new Object(); 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account.owner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= "</a:t>
            </a:r>
            <a:r>
              <a:rPr lang="ko-KR" altLang="en-US" sz="1050" b="1" dirty="0">
                <a:solidFill>
                  <a:srgbClr val="0000FF"/>
                </a:solidFill>
              </a:rPr>
              <a:t>황기태</a:t>
            </a:r>
            <a:r>
              <a:rPr lang="en-US" altLang="ko-KR" sz="1050" b="1" dirty="0">
                <a:solidFill>
                  <a:srgbClr val="0000FF"/>
                </a:solidFill>
              </a:rPr>
              <a:t>"; </a:t>
            </a:r>
            <a:r>
              <a:rPr lang="en-US" altLang="ko-KR" sz="1050" dirty="0">
                <a:solidFill>
                  <a:srgbClr val="0000FF"/>
                </a:solidFill>
              </a:rPr>
              <a:t>// </a:t>
            </a:r>
            <a:r>
              <a:rPr lang="ko-KR" altLang="en-US" sz="1050" dirty="0">
                <a:solidFill>
                  <a:srgbClr val="0000FF"/>
                </a:solidFill>
              </a:rPr>
              <a:t>계좌 주인 </a:t>
            </a:r>
            <a:r>
              <a:rPr lang="ko-KR" altLang="en-US" sz="1050" dirty="0" err="1">
                <a:solidFill>
                  <a:srgbClr val="0000FF"/>
                </a:solidFill>
              </a:rPr>
              <a:t>프로퍼티</a:t>
            </a:r>
            <a:r>
              <a:rPr lang="ko-KR" altLang="en-US" sz="1050" dirty="0">
                <a:solidFill>
                  <a:srgbClr val="0000FF"/>
                </a:solidFill>
              </a:rPr>
              <a:t> 생성 및 초기화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account.code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= "111"; </a:t>
            </a:r>
            <a:r>
              <a:rPr lang="en-US" altLang="ko-KR" sz="1050" dirty="0">
                <a:solidFill>
                  <a:srgbClr val="0000FF"/>
                </a:solidFill>
              </a:rPr>
              <a:t>// </a:t>
            </a:r>
            <a:r>
              <a:rPr lang="ko-KR" altLang="en-US" sz="1050" dirty="0">
                <a:solidFill>
                  <a:srgbClr val="0000FF"/>
                </a:solidFill>
              </a:rPr>
              <a:t>코드 </a:t>
            </a:r>
            <a:r>
              <a:rPr lang="ko-KR" altLang="en-US" sz="1050" dirty="0" err="1">
                <a:solidFill>
                  <a:srgbClr val="0000FF"/>
                </a:solidFill>
              </a:rPr>
              <a:t>프로퍼티</a:t>
            </a:r>
            <a:r>
              <a:rPr lang="ko-KR" altLang="en-US" sz="1050" dirty="0">
                <a:solidFill>
                  <a:srgbClr val="0000FF"/>
                </a:solidFill>
              </a:rPr>
              <a:t> 생성 및 초기화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account.balance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= 35000; </a:t>
            </a:r>
            <a:r>
              <a:rPr lang="en-US" altLang="ko-KR" sz="1050" dirty="0">
                <a:solidFill>
                  <a:srgbClr val="0000FF"/>
                </a:solidFill>
              </a:rPr>
              <a:t>// </a:t>
            </a:r>
            <a:r>
              <a:rPr lang="ko-KR" altLang="en-US" sz="1050" dirty="0">
                <a:solidFill>
                  <a:srgbClr val="0000FF"/>
                </a:solidFill>
              </a:rPr>
              <a:t>잔액 </a:t>
            </a:r>
            <a:r>
              <a:rPr lang="ko-KR" altLang="en-US" sz="1050" dirty="0" err="1">
                <a:solidFill>
                  <a:srgbClr val="0000FF"/>
                </a:solidFill>
              </a:rPr>
              <a:t>프로퍼티</a:t>
            </a:r>
            <a:r>
              <a:rPr lang="ko-KR" altLang="en-US" sz="1050" dirty="0">
                <a:solidFill>
                  <a:srgbClr val="0000FF"/>
                </a:solidFill>
              </a:rPr>
              <a:t> 생성 및 초기화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account.inquiry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= inquiry; </a:t>
            </a:r>
            <a:r>
              <a:rPr lang="en-US" altLang="ko-KR" sz="1050" dirty="0">
                <a:solidFill>
                  <a:srgbClr val="0000FF"/>
                </a:solidFill>
              </a:rPr>
              <a:t>// </a:t>
            </a:r>
            <a:r>
              <a:rPr lang="ko-KR" altLang="en-US" sz="1050" dirty="0" err="1">
                <a:solidFill>
                  <a:srgbClr val="0000FF"/>
                </a:solidFill>
              </a:rPr>
              <a:t>메소드</a:t>
            </a:r>
            <a:r>
              <a:rPr lang="ko-KR" altLang="en-US" sz="1050" dirty="0">
                <a:solidFill>
                  <a:srgbClr val="0000FF"/>
                </a:solidFill>
              </a:rPr>
              <a:t> 작성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account.deposit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= deposit; </a:t>
            </a:r>
            <a:r>
              <a:rPr lang="en-US" altLang="ko-KR" sz="1050" dirty="0">
                <a:solidFill>
                  <a:srgbClr val="0000FF"/>
                </a:solidFill>
              </a:rPr>
              <a:t>// </a:t>
            </a:r>
            <a:r>
              <a:rPr lang="ko-KR" altLang="en-US" sz="1050" dirty="0" err="1">
                <a:solidFill>
                  <a:srgbClr val="0000FF"/>
                </a:solidFill>
              </a:rPr>
              <a:t>메소드</a:t>
            </a:r>
            <a:r>
              <a:rPr lang="ko-KR" altLang="en-US" sz="1050" dirty="0">
                <a:solidFill>
                  <a:srgbClr val="0000FF"/>
                </a:solidFill>
              </a:rPr>
              <a:t> 작성</a:t>
            </a:r>
          </a:p>
          <a:p>
            <a:pPr defTabSz="180000"/>
            <a:r>
              <a:rPr lang="en-US" altLang="ko-KR" sz="105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050" b="1" dirty="0" err="1" smtClean="0">
                <a:solidFill>
                  <a:srgbClr val="0000FF"/>
                </a:solidFill>
              </a:rPr>
              <a:t>account.withdraw</a:t>
            </a:r>
            <a:r>
              <a:rPr lang="en-US" altLang="ko-KR" sz="105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</a:rPr>
              <a:t>= withdraw; </a:t>
            </a:r>
            <a:r>
              <a:rPr lang="en-US" altLang="ko-KR" sz="1050" dirty="0">
                <a:solidFill>
                  <a:srgbClr val="0000FF"/>
                </a:solidFill>
              </a:rPr>
              <a:t>// </a:t>
            </a:r>
            <a:r>
              <a:rPr lang="ko-KR" altLang="en-US" sz="1050" dirty="0" err="1">
                <a:solidFill>
                  <a:srgbClr val="0000FF"/>
                </a:solidFill>
              </a:rPr>
              <a:t>메소드</a:t>
            </a:r>
            <a:r>
              <a:rPr lang="ko-KR" altLang="en-US" sz="1050" dirty="0">
                <a:solidFill>
                  <a:srgbClr val="0000FF"/>
                </a:solidFill>
              </a:rPr>
              <a:t> 작성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&lt;/script&gt;&lt;/head&gt;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&lt;h3&gt;new Object()</a:t>
            </a:r>
            <a:r>
              <a:rPr lang="ko-KR" altLang="en-US" sz="1050" dirty="0"/>
              <a:t>로 사용자 객체 만들기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// </a:t>
            </a:r>
            <a:r>
              <a:rPr lang="ko-KR" altLang="en-US" sz="1050" dirty="0">
                <a:solidFill>
                  <a:srgbClr val="0000FF"/>
                </a:solidFill>
              </a:rPr>
              <a:t>객체 활용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050" dirty="0">
                <a:solidFill>
                  <a:srgbClr val="0000FF"/>
                </a:solidFill>
              </a:rPr>
              <a:t>("account : ");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050" dirty="0" smtClean="0">
                <a:solidFill>
                  <a:srgbClr val="0000FF"/>
                </a:solidFill>
              </a:rPr>
              <a:t>(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account.owner</a:t>
            </a:r>
            <a:r>
              <a:rPr lang="en-US" altLang="ko-KR" sz="1050" dirty="0" smtClean="0">
                <a:solidFill>
                  <a:srgbClr val="0000FF"/>
                </a:solidFill>
              </a:rPr>
              <a:t> </a:t>
            </a:r>
            <a:r>
              <a:rPr lang="en-US" altLang="ko-KR" sz="1050" dirty="0">
                <a:solidFill>
                  <a:srgbClr val="0000FF"/>
                </a:solidFill>
              </a:rPr>
              <a:t>+ ", ");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050" dirty="0" smtClean="0">
                <a:solidFill>
                  <a:srgbClr val="0000FF"/>
                </a:solidFill>
              </a:rPr>
              <a:t>(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account.code</a:t>
            </a:r>
            <a:r>
              <a:rPr lang="en-US" altLang="ko-KR" sz="1050" dirty="0" smtClean="0">
                <a:solidFill>
                  <a:srgbClr val="0000FF"/>
                </a:solidFill>
              </a:rPr>
              <a:t> </a:t>
            </a:r>
            <a:r>
              <a:rPr lang="en-US" altLang="ko-KR" sz="1050" dirty="0">
                <a:solidFill>
                  <a:srgbClr val="0000FF"/>
                </a:solidFill>
              </a:rPr>
              <a:t>+ ", ");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050" dirty="0" smtClean="0">
                <a:solidFill>
                  <a:srgbClr val="0000FF"/>
                </a:solidFill>
              </a:rPr>
              <a:t>(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account.balance</a:t>
            </a:r>
            <a:r>
              <a:rPr lang="en-US" altLang="ko-KR" sz="1050" dirty="0" smtClean="0">
                <a:solidFill>
                  <a:srgbClr val="0000FF"/>
                </a:solidFill>
              </a:rPr>
              <a:t> </a:t>
            </a:r>
            <a:r>
              <a:rPr lang="en-US" altLang="ko-KR" sz="1050" dirty="0">
                <a:solidFill>
                  <a:srgbClr val="0000FF"/>
                </a:solidFill>
              </a:rPr>
              <a:t>+ "&lt;</a:t>
            </a:r>
            <a:r>
              <a:rPr lang="en-US" altLang="ko-KR" sz="1050" dirty="0" err="1">
                <a:solidFill>
                  <a:srgbClr val="0000FF"/>
                </a:solidFill>
              </a:rPr>
              <a:t>br</a:t>
            </a:r>
            <a:r>
              <a:rPr lang="en-US" altLang="ko-KR" sz="105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endParaRPr lang="ko-KR" altLang="en-US" sz="105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account.deposit</a:t>
            </a:r>
            <a:r>
              <a:rPr lang="en-US" altLang="ko-KR" sz="1050" dirty="0" smtClean="0">
                <a:solidFill>
                  <a:srgbClr val="0000FF"/>
                </a:solidFill>
              </a:rPr>
              <a:t>(10000</a:t>
            </a:r>
            <a:r>
              <a:rPr lang="en-US" altLang="ko-KR" sz="1050" dirty="0">
                <a:solidFill>
                  <a:srgbClr val="0000FF"/>
                </a:solidFill>
              </a:rPr>
              <a:t>); // 10000</a:t>
            </a:r>
            <a:r>
              <a:rPr lang="ko-KR" altLang="en-US" sz="1050" dirty="0">
                <a:solidFill>
                  <a:srgbClr val="0000FF"/>
                </a:solidFill>
              </a:rPr>
              <a:t>원 저금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050" dirty="0">
                <a:solidFill>
                  <a:srgbClr val="0000FF"/>
                </a:solidFill>
              </a:rPr>
              <a:t>("10000</a:t>
            </a:r>
            <a:r>
              <a:rPr lang="ko-KR" altLang="en-US" sz="1050" dirty="0">
                <a:solidFill>
                  <a:srgbClr val="0000FF"/>
                </a:solidFill>
              </a:rPr>
              <a:t>원 저금 후 잔액은 </a:t>
            </a:r>
            <a:r>
              <a:rPr lang="en-US" altLang="ko-KR" sz="1050" dirty="0">
                <a:solidFill>
                  <a:srgbClr val="0000FF"/>
                </a:solidFill>
              </a:rPr>
              <a:t>"</a:t>
            </a:r>
            <a:r>
              <a:rPr lang="ko-KR" altLang="en-US" sz="1050" dirty="0">
                <a:solidFill>
                  <a:srgbClr val="0000FF"/>
                </a:solidFill>
              </a:rPr>
              <a:t> </a:t>
            </a:r>
            <a:r>
              <a:rPr lang="en-US" altLang="ko-KR" sz="1050" dirty="0">
                <a:solidFill>
                  <a:srgbClr val="0000FF"/>
                </a:solidFill>
              </a:rPr>
              <a:t>+ </a:t>
            </a:r>
            <a:r>
              <a:rPr lang="en-US" altLang="ko-KR" sz="1050" dirty="0" err="1">
                <a:solidFill>
                  <a:srgbClr val="0000FF"/>
                </a:solidFill>
              </a:rPr>
              <a:t>account.inquiry</a:t>
            </a:r>
            <a:r>
              <a:rPr lang="en-US" altLang="ko-KR" sz="1050" dirty="0">
                <a:solidFill>
                  <a:srgbClr val="0000FF"/>
                </a:solidFill>
              </a:rPr>
              <a:t>() + "&lt;</a:t>
            </a:r>
            <a:r>
              <a:rPr lang="en-US" altLang="ko-KR" sz="1050" dirty="0" err="1">
                <a:solidFill>
                  <a:srgbClr val="0000FF"/>
                </a:solidFill>
              </a:rPr>
              <a:t>br</a:t>
            </a:r>
            <a:r>
              <a:rPr lang="en-US" altLang="ko-KR" sz="105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account.withdraw</a:t>
            </a:r>
            <a:r>
              <a:rPr lang="en-US" altLang="ko-KR" sz="1050" dirty="0" smtClean="0">
                <a:solidFill>
                  <a:srgbClr val="0000FF"/>
                </a:solidFill>
              </a:rPr>
              <a:t>(5000</a:t>
            </a:r>
            <a:r>
              <a:rPr lang="en-US" altLang="ko-KR" sz="1050" dirty="0">
                <a:solidFill>
                  <a:srgbClr val="0000FF"/>
                </a:solidFill>
              </a:rPr>
              <a:t>); // 5000</a:t>
            </a:r>
            <a:r>
              <a:rPr lang="ko-KR" altLang="en-US" sz="1050" dirty="0">
                <a:solidFill>
                  <a:srgbClr val="0000FF"/>
                </a:solidFill>
              </a:rPr>
              <a:t>원 인출</a:t>
            </a:r>
          </a:p>
          <a:p>
            <a:pPr defTabSz="180000"/>
            <a:r>
              <a:rPr lang="en-US" altLang="ko-KR" sz="1050" dirty="0" smtClean="0">
                <a:solidFill>
                  <a:srgbClr val="0000FF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050" dirty="0">
                <a:solidFill>
                  <a:srgbClr val="0000FF"/>
                </a:solidFill>
              </a:rPr>
              <a:t>("5000</a:t>
            </a:r>
            <a:r>
              <a:rPr lang="ko-KR" altLang="en-US" sz="1050" dirty="0">
                <a:solidFill>
                  <a:srgbClr val="0000FF"/>
                </a:solidFill>
              </a:rPr>
              <a:t>원 인출 후 잔액은 </a:t>
            </a:r>
            <a:r>
              <a:rPr lang="en-US" altLang="ko-KR" sz="1050" dirty="0">
                <a:solidFill>
                  <a:srgbClr val="0000FF"/>
                </a:solidFill>
              </a:rPr>
              <a:t>"</a:t>
            </a:r>
            <a:r>
              <a:rPr lang="ko-KR" altLang="en-US" sz="1050" dirty="0">
                <a:solidFill>
                  <a:srgbClr val="0000FF"/>
                </a:solidFill>
              </a:rPr>
              <a:t> </a:t>
            </a:r>
            <a:r>
              <a:rPr lang="en-US" altLang="ko-KR" sz="1050" dirty="0">
                <a:solidFill>
                  <a:srgbClr val="0000FF"/>
                </a:solidFill>
              </a:rPr>
              <a:t>+ </a:t>
            </a:r>
            <a:r>
              <a:rPr lang="en-US" altLang="ko-KR" sz="1050" dirty="0" err="1">
                <a:solidFill>
                  <a:srgbClr val="0000FF"/>
                </a:solidFill>
              </a:rPr>
              <a:t>account.inquiry</a:t>
            </a:r>
            <a:r>
              <a:rPr lang="en-US" altLang="ko-KR" sz="1050" dirty="0">
                <a:solidFill>
                  <a:srgbClr val="0000FF"/>
                </a:solidFill>
              </a:rPr>
              <a:t>() + "&lt;</a:t>
            </a:r>
            <a:r>
              <a:rPr lang="en-US" altLang="ko-KR" sz="1050" dirty="0" err="1">
                <a:solidFill>
                  <a:srgbClr val="0000FF"/>
                </a:solidFill>
              </a:rPr>
              <a:t>br</a:t>
            </a:r>
            <a:r>
              <a:rPr lang="en-US" altLang="ko-KR" sz="105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050" dirty="0">
                <a:solidFill>
                  <a:srgbClr val="0000FF"/>
                </a:solidFill>
              </a:rPr>
              <a:t>&lt;/script</a:t>
            </a:r>
            <a:r>
              <a:rPr lang="en-US" altLang="ko-KR" sz="1050" dirty="0" smtClean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1050" dirty="0" smtClean="0"/>
              <a:t>&lt;/</a:t>
            </a:r>
            <a:r>
              <a:rPr lang="en-US" altLang="ko-KR" sz="1050" dirty="0"/>
              <a:t>body</a:t>
            </a:r>
            <a:r>
              <a:rPr lang="en-US" altLang="ko-KR" sz="1050" dirty="0" smtClean="0"/>
              <a:t>&gt;&lt;/</a:t>
            </a:r>
            <a:r>
              <a:rPr lang="en-US" altLang="ko-KR" sz="1050" dirty="0"/>
              <a:t>html&gt;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266246"/>
            <a:ext cx="1656184" cy="442674"/>
          </a:xfrm>
          <a:prstGeom prst="wedgeRoundRectCallout">
            <a:avLst>
              <a:gd name="adj1" fmla="val -121063"/>
              <a:gd name="adj2" fmla="val -734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this.balance</a:t>
            </a:r>
            <a:r>
              <a:rPr lang="ko-KR" altLang="en-US" sz="1000" dirty="0" smtClean="0"/>
              <a:t>는 객체의 </a:t>
            </a:r>
            <a:endParaRPr lang="en-US" altLang="ko-KR" sz="1000" dirty="0" smtClean="0"/>
          </a:p>
          <a:p>
            <a:r>
              <a:rPr lang="en-US" altLang="ko-KR" sz="1000" dirty="0" smtClean="0"/>
              <a:t>balance </a:t>
            </a:r>
            <a:r>
              <a:rPr lang="ko-KR" altLang="en-US" sz="1000" dirty="0" err="1" smtClean="0"/>
              <a:t>프로퍼티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15" y="2060848"/>
            <a:ext cx="3026514" cy="2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.2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표기법으로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 smtClean="0"/>
              <a:t>중괄호를 이용하여 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2420888"/>
            <a:ext cx="698477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b="1" dirty="0">
                <a:solidFill>
                  <a:srgbClr val="669900"/>
                </a:solidFill>
              </a:rPr>
              <a:t>	// </a:t>
            </a:r>
            <a:r>
              <a:rPr lang="ko-KR" altLang="en-US" sz="1400" b="1" dirty="0" err="1">
                <a:solidFill>
                  <a:srgbClr val="669900"/>
                </a:solidFill>
              </a:rPr>
              <a:t>프로퍼티</a:t>
            </a:r>
            <a:r>
              <a:rPr lang="ko-KR" altLang="en-US" sz="1400" b="1" dirty="0">
                <a:solidFill>
                  <a:srgbClr val="669900"/>
                </a:solidFill>
              </a:rPr>
              <a:t> 생성 및 초기화</a:t>
            </a:r>
          </a:p>
          <a:p>
            <a:pPr defTabSz="180000"/>
            <a:r>
              <a:rPr lang="en-US" altLang="ko-KR" sz="1400" dirty="0"/>
              <a:t>	owner :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 </a:t>
            </a: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669900"/>
                </a:solidFill>
              </a:rPr>
              <a:t>// </a:t>
            </a:r>
            <a:r>
              <a:rPr lang="ko-KR" altLang="en-US" sz="1400" dirty="0">
                <a:solidFill>
                  <a:srgbClr val="669900"/>
                </a:solidFill>
              </a:rPr>
              <a:t>계좌 </a:t>
            </a:r>
            <a:r>
              <a:rPr lang="ko-KR" altLang="en-US" sz="1400" dirty="0" smtClean="0">
                <a:solidFill>
                  <a:srgbClr val="669900"/>
                </a:solidFill>
              </a:rPr>
              <a:t>주인 </a:t>
            </a:r>
            <a:r>
              <a:rPr lang="ko-KR" altLang="en-US" sz="1400" dirty="0" err="1" smtClean="0">
                <a:solidFill>
                  <a:srgbClr val="669900"/>
                </a:solidFill>
              </a:rPr>
              <a:t>프로퍼티</a:t>
            </a:r>
            <a:r>
              <a:rPr lang="ko-KR" altLang="en-US" sz="1400" dirty="0" smtClean="0">
                <a:solidFill>
                  <a:srgbClr val="669900"/>
                </a:solidFill>
              </a:rPr>
              <a:t> 추가</a:t>
            </a:r>
            <a:endParaRPr lang="ko-KR" altLang="en-US" sz="1400" dirty="0">
              <a:solidFill>
                <a:srgbClr val="669900"/>
              </a:solidFill>
            </a:endParaRPr>
          </a:p>
          <a:p>
            <a:pPr defTabSz="180000"/>
            <a:r>
              <a:rPr lang="en-US" altLang="ko-KR" sz="1400" dirty="0"/>
              <a:t>	code : "111", </a:t>
            </a:r>
            <a:r>
              <a:rPr lang="en-US" altLang="ko-KR" sz="1400" dirty="0" smtClean="0"/>
              <a:t>			</a:t>
            </a:r>
            <a:r>
              <a:rPr lang="en-US" altLang="ko-KR" sz="1400" dirty="0" smtClean="0">
                <a:solidFill>
                  <a:srgbClr val="669900"/>
                </a:solidFill>
              </a:rPr>
              <a:t>// </a:t>
            </a:r>
            <a:r>
              <a:rPr lang="ko-KR" altLang="en-US" sz="1400" dirty="0">
                <a:solidFill>
                  <a:srgbClr val="669900"/>
                </a:solidFill>
              </a:rPr>
              <a:t>계좌 </a:t>
            </a:r>
            <a:r>
              <a:rPr lang="ko-KR" altLang="en-US" sz="1400" dirty="0" smtClean="0">
                <a:solidFill>
                  <a:srgbClr val="669900"/>
                </a:solidFill>
              </a:rPr>
              <a:t>코드</a:t>
            </a:r>
            <a:r>
              <a:rPr lang="ko-KR" altLang="en-US" sz="1400" dirty="0">
                <a:solidFill>
                  <a:srgbClr val="669900"/>
                </a:solidFill>
              </a:rPr>
              <a:t> </a:t>
            </a:r>
            <a:r>
              <a:rPr lang="ko-KR" altLang="en-US" sz="1400" dirty="0" err="1">
                <a:solidFill>
                  <a:srgbClr val="669900"/>
                </a:solidFill>
              </a:rPr>
              <a:t>프로퍼티</a:t>
            </a:r>
            <a:r>
              <a:rPr lang="ko-KR" altLang="en-US" sz="1400" dirty="0">
                <a:solidFill>
                  <a:srgbClr val="669900"/>
                </a:solidFill>
              </a:rPr>
              <a:t> 추가</a:t>
            </a:r>
          </a:p>
          <a:p>
            <a:pPr defTabSz="180000"/>
            <a:r>
              <a:rPr lang="en-US" altLang="ko-KR" sz="1400" dirty="0"/>
              <a:t>	balance : 35000, </a:t>
            </a: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669900"/>
                </a:solidFill>
              </a:rPr>
              <a:t>// </a:t>
            </a:r>
            <a:r>
              <a:rPr lang="ko-KR" altLang="en-US" sz="1400" dirty="0" smtClean="0">
                <a:solidFill>
                  <a:srgbClr val="669900"/>
                </a:solidFill>
              </a:rPr>
              <a:t>잔액</a:t>
            </a:r>
            <a:r>
              <a:rPr lang="ko-KR" altLang="en-US" sz="1400" dirty="0">
                <a:solidFill>
                  <a:srgbClr val="669900"/>
                </a:solidFill>
              </a:rPr>
              <a:t> </a:t>
            </a:r>
            <a:r>
              <a:rPr lang="ko-KR" altLang="en-US" sz="1400" dirty="0" err="1">
                <a:solidFill>
                  <a:srgbClr val="669900"/>
                </a:solidFill>
              </a:rPr>
              <a:t>프로퍼티</a:t>
            </a:r>
            <a:r>
              <a:rPr lang="ko-KR" altLang="en-US" sz="1400" dirty="0">
                <a:solidFill>
                  <a:srgbClr val="669900"/>
                </a:solidFill>
              </a:rPr>
              <a:t> </a:t>
            </a:r>
            <a:r>
              <a:rPr lang="ko-KR" altLang="en-US" sz="1400" dirty="0" smtClean="0">
                <a:solidFill>
                  <a:srgbClr val="669900"/>
                </a:solidFill>
              </a:rPr>
              <a:t>추가</a:t>
            </a:r>
            <a:endParaRPr lang="en-US" altLang="ko-KR" sz="1400" dirty="0" smtClean="0">
              <a:solidFill>
                <a:srgbClr val="669900"/>
              </a:solidFill>
            </a:endParaRP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>
                <a:solidFill>
                  <a:srgbClr val="669900"/>
                </a:solidFill>
              </a:rPr>
              <a:t>	// </a:t>
            </a:r>
            <a:r>
              <a:rPr lang="ko-KR" altLang="en-US" sz="1400" b="1" dirty="0" err="1">
                <a:solidFill>
                  <a:srgbClr val="669900"/>
                </a:solidFill>
              </a:rPr>
              <a:t>메소드</a:t>
            </a:r>
            <a:r>
              <a:rPr lang="ko-KR" altLang="en-US" sz="1400" b="1" dirty="0">
                <a:solidFill>
                  <a:srgbClr val="669900"/>
                </a:solidFill>
              </a:rPr>
              <a:t> 작성</a:t>
            </a:r>
          </a:p>
          <a:p>
            <a:pPr defTabSz="180000"/>
            <a:r>
              <a:rPr lang="en-US" altLang="ko-KR" sz="1400" dirty="0"/>
              <a:t>	inquiry : function () { return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; }, </a:t>
            </a:r>
            <a:r>
              <a:rPr lang="en-US" altLang="ko-KR" sz="1400" dirty="0">
                <a:solidFill>
                  <a:srgbClr val="669900"/>
                </a:solidFill>
              </a:rPr>
              <a:t>// </a:t>
            </a:r>
            <a:r>
              <a:rPr lang="ko-KR" altLang="en-US" sz="1400" dirty="0">
                <a:solidFill>
                  <a:srgbClr val="669900"/>
                </a:solidFill>
              </a:rPr>
              <a:t>잔금 조회</a:t>
            </a:r>
          </a:p>
          <a:p>
            <a:pPr defTabSz="180000"/>
            <a:r>
              <a:rPr lang="en-US" altLang="ko-KR" sz="1400" dirty="0"/>
              <a:t>	deposit : function(money) {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+= money; }, </a:t>
            </a:r>
            <a:r>
              <a:rPr lang="en-US" altLang="ko-KR" sz="1400" dirty="0">
                <a:solidFill>
                  <a:srgbClr val="669900"/>
                </a:solidFill>
              </a:rPr>
              <a:t>// </a:t>
            </a:r>
            <a:r>
              <a:rPr lang="ko-KR" altLang="en-US" sz="1400" dirty="0">
                <a:solidFill>
                  <a:srgbClr val="669900"/>
                </a:solidFill>
              </a:rPr>
              <a:t>저금</a:t>
            </a:r>
            <a:r>
              <a:rPr lang="en-US" altLang="ko-KR" sz="1400" dirty="0">
                <a:solidFill>
                  <a:srgbClr val="669900"/>
                </a:solidFill>
              </a:rPr>
              <a:t>. money </a:t>
            </a:r>
            <a:r>
              <a:rPr lang="ko-KR" altLang="en-US" sz="1400" dirty="0">
                <a:solidFill>
                  <a:srgbClr val="669900"/>
                </a:solidFill>
              </a:rPr>
              <a:t>만큼 저금</a:t>
            </a:r>
          </a:p>
          <a:p>
            <a:pPr defTabSz="180000"/>
            <a:r>
              <a:rPr lang="en-US" altLang="ko-KR" sz="1400" dirty="0"/>
              <a:t>	withdraw : function (money) { </a:t>
            </a:r>
            <a:r>
              <a:rPr lang="en-US" altLang="ko-KR" sz="1400" dirty="0">
                <a:solidFill>
                  <a:srgbClr val="669900"/>
                </a:solidFill>
              </a:rPr>
              <a:t>// </a:t>
            </a:r>
            <a:r>
              <a:rPr lang="ko-KR" altLang="en-US" sz="1400" dirty="0">
                <a:solidFill>
                  <a:srgbClr val="669900"/>
                </a:solidFill>
              </a:rPr>
              <a:t>예금 인출</a:t>
            </a:r>
            <a:r>
              <a:rPr lang="en-US" altLang="ko-KR" sz="1400" dirty="0">
                <a:solidFill>
                  <a:srgbClr val="669900"/>
                </a:solidFill>
              </a:rPr>
              <a:t>, money</a:t>
            </a:r>
            <a:r>
              <a:rPr lang="ko-KR" altLang="en-US" sz="1400" dirty="0">
                <a:solidFill>
                  <a:srgbClr val="669900"/>
                </a:solidFill>
              </a:rPr>
              <a:t>는 인출하고자 하는 액수</a:t>
            </a:r>
          </a:p>
          <a:p>
            <a:pPr defTabSz="180000"/>
            <a:r>
              <a:rPr lang="en-US" altLang="ko-KR" sz="1400" b="1" dirty="0">
                <a:solidFill>
                  <a:srgbClr val="669900"/>
                </a:solidFill>
              </a:rPr>
              <a:t>		// money</a:t>
            </a:r>
            <a:r>
              <a:rPr lang="ko-KR" altLang="en-US" sz="1400" b="1" dirty="0">
                <a:solidFill>
                  <a:srgbClr val="669900"/>
                </a:solidFill>
              </a:rPr>
              <a:t>가 </a:t>
            </a:r>
            <a:r>
              <a:rPr lang="en-US" altLang="ko-KR" sz="1400" b="1" dirty="0">
                <a:solidFill>
                  <a:srgbClr val="669900"/>
                </a:solidFill>
              </a:rPr>
              <a:t>balance</a:t>
            </a:r>
            <a:r>
              <a:rPr lang="ko-KR" altLang="en-US" sz="1400" b="1" dirty="0">
                <a:solidFill>
                  <a:srgbClr val="669900"/>
                </a:solidFill>
              </a:rPr>
              <a:t>보다 작다고 가정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-= money; </a:t>
            </a:r>
          </a:p>
          <a:p>
            <a:pPr defTabSz="180000"/>
            <a:r>
              <a:rPr lang="en-US" altLang="ko-KR" sz="1400" dirty="0"/>
              <a:t>		return money;</a:t>
            </a:r>
          </a:p>
          <a:p>
            <a:pPr defTabSz="180000"/>
            <a:r>
              <a:rPr lang="en-US" altLang="ko-KR" sz="1400" dirty="0"/>
              <a:t>	} 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5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객체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현실 세계는 객체들의 집합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사람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책상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자동차</a:t>
            </a:r>
            <a:r>
              <a:rPr lang="en-US" altLang="ko-KR" dirty="0" smtClean="0">
                <a:latin typeface="+mn-ea"/>
              </a:rPr>
              <a:t>, TV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객체는 자신만의 고유한 속성들로 구성됨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자동차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ko-KR" altLang="en-US" dirty="0">
                <a:latin typeface="+mn-ea"/>
                <a:ea typeface="+mn-ea"/>
              </a:rPr>
              <a:t>색상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오렌지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배기량</a:t>
            </a:r>
            <a:r>
              <a:rPr lang="en-US" altLang="ko-KR" dirty="0">
                <a:latin typeface="+mn-ea"/>
                <a:ea typeface="+mn-ea"/>
              </a:rPr>
              <a:t>:3000CC, </a:t>
            </a:r>
            <a:r>
              <a:rPr lang="ko-KR" altLang="en-US" dirty="0">
                <a:latin typeface="+mn-ea"/>
                <a:ea typeface="+mn-ea"/>
              </a:rPr>
              <a:t>제조사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한성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번호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서울</a:t>
            </a:r>
            <a:r>
              <a:rPr lang="en-US" altLang="ko-KR" dirty="0">
                <a:latin typeface="+mn-ea"/>
                <a:ea typeface="+mn-ea"/>
              </a:rPr>
              <a:t>1-1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</a:p>
          <a:p>
            <a:pPr lvl="2"/>
            <a:r>
              <a:rPr lang="en-US" altLang="ko-KR" dirty="0" err="1" smtClean="0">
                <a:latin typeface="+mn-ea"/>
                <a:ea typeface="+mn-ea"/>
              </a:rPr>
              <a:t>사람</a:t>
            </a:r>
            <a:r>
              <a:rPr lang="en-US" altLang="ko-KR" dirty="0" smtClean="0">
                <a:latin typeface="+mn-ea"/>
                <a:ea typeface="+mn-ea"/>
              </a:rPr>
              <a:t>: &lt;</a:t>
            </a:r>
            <a:r>
              <a:rPr lang="en-US" altLang="ko-KR" dirty="0" err="1">
                <a:latin typeface="+mn-ea"/>
                <a:ea typeface="+mn-ea"/>
              </a:rPr>
              <a:t>이름:이재문</a:t>
            </a:r>
            <a:r>
              <a:rPr lang="en-US" altLang="ko-KR" dirty="0">
                <a:latin typeface="+mn-ea"/>
                <a:ea typeface="+mn-ea"/>
              </a:rPr>
              <a:t>, 나이:20, </a:t>
            </a:r>
            <a:r>
              <a:rPr lang="en-US" altLang="ko-KR" dirty="0" err="1">
                <a:latin typeface="+mn-ea"/>
                <a:ea typeface="+mn-ea"/>
              </a:rPr>
              <a:t>성별:남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err="1">
                <a:latin typeface="+mn-ea"/>
                <a:ea typeface="+mn-ea"/>
              </a:rPr>
              <a:t>주소:서울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은행계좌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ko-KR" altLang="en-US" dirty="0">
                <a:latin typeface="+mn-ea"/>
                <a:ea typeface="+mn-ea"/>
              </a:rPr>
              <a:t>소유자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황기태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계좌번호</a:t>
            </a:r>
            <a:r>
              <a:rPr lang="en-US" altLang="ko-KR" dirty="0">
                <a:latin typeface="+mn-ea"/>
                <a:ea typeface="+mn-ea"/>
              </a:rPr>
              <a:t>:111, </a:t>
            </a:r>
            <a:r>
              <a:rPr lang="ko-KR" altLang="en-US" dirty="0">
                <a:latin typeface="+mn-ea"/>
                <a:ea typeface="+mn-ea"/>
              </a:rPr>
              <a:t>잔액</a:t>
            </a:r>
            <a:r>
              <a:rPr lang="en-US" altLang="ko-KR" dirty="0">
                <a:latin typeface="+mn-ea"/>
                <a:ea typeface="+mn-ea"/>
              </a:rPr>
              <a:t>:35000</a:t>
            </a:r>
            <a:r>
              <a:rPr lang="ko-KR" altLang="en-US" dirty="0">
                <a:latin typeface="+mn-ea"/>
                <a:ea typeface="+mn-ea"/>
              </a:rPr>
              <a:t>원</a:t>
            </a:r>
            <a:r>
              <a:rPr lang="en-US" altLang="ko-KR" dirty="0">
                <a:latin typeface="+mn-ea"/>
                <a:ea typeface="+mn-ea"/>
              </a:rPr>
              <a:t>&gt;</a:t>
            </a:r>
            <a:endParaRPr lang="ko-KR" altLang="en-US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61048"/>
            <a:ext cx="5656230" cy="24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573" y="214579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7-10 </a:t>
            </a:r>
            <a:r>
              <a:rPr lang="ko-KR" altLang="en-US" dirty="0" err="1"/>
              <a:t>리터럴</a:t>
            </a:r>
            <a:r>
              <a:rPr lang="ko-KR" altLang="en-US" dirty="0"/>
              <a:t> 표기법으로 </a:t>
            </a:r>
            <a:r>
              <a:rPr lang="ko-KR" altLang="en-US" dirty="0" smtClean="0"/>
              <a:t>계좌를 표현하는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 객체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12776"/>
            <a:ext cx="5353579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</a:t>
            </a:r>
            <a:r>
              <a:rPr lang="en-US" altLang="ko-KR" sz="900" dirty="0"/>
              <a:t>html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</a:t>
            </a:r>
            <a:r>
              <a:rPr lang="en-US" altLang="ko-KR" sz="900" dirty="0"/>
              <a:t>head&gt;&lt;title</a:t>
            </a:r>
            <a:r>
              <a:rPr lang="en-US" altLang="ko-KR" sz="900" dirty="0" smtClean="0"/>
              <a:t>&gt;</a:t>
            </a:r>
            <a:r>
              <a:rPr lang="ko-KR" altLang="en-US" sz="900" dirty="0" err="1" smtClean="0"/>
              <a:t>리터럴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표기법으로 사용자 객체 </a:t>
            </a:r>
            <a:r>
              <a:rPr lang="ko-KR" altLang="en-US" sz="900" dirty="0" smtClean="0"/>
              <a:t>만들기</a:t>
            </a:r>
            <a:r>
              <a:rPr lang="en-US" altLang="ko-KR" sz="900" dirty="0" smtClean="0"/>
              <a:t>&lt;/</a:t>
            </a:r>
            <a:r>
              <a:rPr lang="en-US" altLang="ko-KR" sz="900" dirty="0"/>
              <a:t>title&gt;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900" dirty="0" smtClean="0">
                <a:solidFill>
                  <a:srgbClr val="0000FF"/>
                </a:solidFill>
              </a:rPr>
              <a:t>//</a:t>
            </a:r>
            <a:r>
              <a:rPr lang="ko-KR" altLang="en-US" sz="900" dirty="0">
                <a:solidFill>
                  <a:srgbClr val="0000FF"/>
                </a:solidFill>
              </a:rPr>
              <a:t>사용자 객체 만들기</a:t>
            </a:r>
          </a:p>
          <a:p>
            <a:pPr defTabSz="180000"/>
            <a:r>
              <a:rPr lang="en-US" altLang="ko-KR" sz="9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9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account = {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smtClean="0">
                <a:solidFill>
                  <a:srgbClr val="0000FF"/>
                </a:solidFill>
              </a:rPr>
              <a:t>// </a:t>
            </a:r>
            <a:r>
              <a:rPr lang="ko-KR" altLang="en-US" sz="900" dirty="0" err="1">
                <a:solidFill>
                  <a:srgbClr val="0000FF"/>
                </a:solidFill>
              </a:rPr>
              <a:t>프로퍼티</a:t>
            </a:r>
            <a:r>
              <a:rPr lang="ko-KR" altLang="en-US" sz="900" dirty="0">
                <a:solidFill>
                  <a:srgbClr val="0000FF"/>
                </a:solidFill>
              </a:rPr>
              <a:t> 생성 및 초기화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owner </a:t>
            </a:r>
            <a:r>
              <a:rPr lang="en-US" altLang="ko-KR" sz="900" b="1" dirty="0">
                <a:solidFill>
                  <a:srgbClr val="0000FF"/>
                </a:solidFill>
              </a:rPr>
              <a:t>: "</a:t>
            </a:r>
            <a:r>
              <a:rPr lang="ko-KR" altLang="en-US" sz="900" b="1" dirty="0">
                <a:solidFill>
                  <a:srgbClr val="0000FF"/>
                </a:solidFill>
              </a:rPr>
              <a:t>황기태</a:t>
            </a:r>
            <a:r>
              <a:rPr lang="en-US" altLang="ko-KR" sz="900" b="1" dirty="0">
                <a:solidFill>
                  <a:srgbClr val="0000FF"/>
                </a:solidFill>
              </a:rPr>
              <a:t>", </a:t>
            </a:r>
            <a:r>
              <a:rPr lang="en-US" altLang="ko-KR" sz="900" dirty="0">
                <a:solidFill>
                  <a:srgbClr val="0000FF"/>
                </a:solidFill>
              </a:rPr>
              <a:t>// </a:t>
            </a:r>
            <a:r>
              <a:rPr lang="ko-KR" altLang="en-US" sz="900" dirty="0">
                <a:solidFill>
                  <a:srgbClr val="0000FF"/>
                </a:solidFill>
              </a:rPr>
              <a:t>계좌 주인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code </a:t>
            </a:r>
            <a:r>
              <a:rPr lang="en-US" altLang="ko-KR" sz="900" b="1" dirty="0">
                <a:solidFill>
                  <a:srgbClr val="0000FF"/>
                </a:solidFill>
              </a:rPr>
              <a:t>: "111", </a:t>
            </a:r>
            <a:r>
              <a:rPr lang="en-US" altLang="ko-KR" sz="900" dirty="0">
                <a:solidFill>
                  <a:srgbClr val="0000FF"/>
                </a:solidFill>
              </a:rPr>
              <a:t>// </a:t>
            </a:r>
            <a:r>
              <a:rPr lang="ko-KR" altLang="en-US" sz="900" dirty="0">
                <a:solidFill>
                  <a:srgbClr val="0000FF"/>
                </a:solidFill>
              </a:rPr>
              <a:t>계좌 코드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balance </a:t>
            </a:r>
            <a:r>
              <a:rPr lang="en-US" altLang="ko-KR" sz="900" b="1" dirty="0">
                <a:solidFill>
                  <a:srgbClr val="0000FF"/>
                </a:solidFill>
              </a:rPr>
              <a:t>: 35000, </a:t>
            </a:r>
            <a:r>
              <a:rPr lang="en-US" altLang="ko-KR" sz="900" dirty="0">
                <a:solidFill>
                  <a:srgbClr val="0000FF"/>
                </a:solidFill>
              </a:rPr>
              <a:t>// </a:t>
            </a:r>
            <a:r>
              <a:rPr lang="ko-KR" altLang="en-US" sz="900" dirty="0">
                <a:solidFill>
                  <a:srgbClr val="0000FF"/>
                </a:solidFill>
              </a:rPr>
              <a:t>잔액 </a:t>
            </a:r>
            <a:r>
              <a:rPr lang="ko-KR" altLang="en-US" sz="900" dirty="0" err="1">
                <a:solidFill>
                  <a:srgbClr val="0000FF"/>
                </a:solidFill>
              </a:rPr>
              <a:t>프로퍼티</a:t>
            </a:r>
            <a:endParaRPr lang="ko-KR" altLang="en-US" sz="900" dirty="0">
              <a:solidFill>
                <a:srgbClr val="0000FF"/>
              </a:solidFill>
            </a:endParaRPr>
          </a:p>
          <a:p>
            <a:pPr defTabSz="180000"/>
            <a:endParaRPr lang="ko-KR" altLang="en-US" sz="9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smtClean="0">
                <a:solidFill>
                  <a:srgbClr val="0000FF"/>
                </a:solidFill>
              </a:rPr>
              <a:t>// </a:t>
            </a:r>
            <a:r>
              <a:rPr lang="ko-KR" altLang="en-US" sz="900" dirty="0" err="1">
                <a:solidFill>
                  <a:srgbClr val="0000FF"/>
                </a:solidFill>
              </a:rPr>
              <a:t>메소드</a:t>
            </a:r>
            <a:r>
              <a:rPr lang="ko-KR" altLang="en-US" sz="900" dirty="0">
                <a:solidFill>
                  <a:srgbClr val="0000FF"/>
                </a:solidFill>
              </a:rPr>
              <a:t> 작성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inquiry </a:t>
            </a:r>
            <a:r>
              <a:rPr lang="en-US" altLang="ko-KR" sz="900" b="1" dirty="0">
                <a:solidFill>
                  <a:srgbClr val="0000FF"/>
                </a:solidFill>
              </a:rPr>
              <a:t>: function () { return 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this.balance</a:t>
            </a:r>
            <a:r>
              <a:rPr lang="en-US" altLang="ko-KR" sz="900" b="1" dirty="0">
                <a:solidFill>
                  <a:srgbClr val="0000FF"/>
                </a:solidFill>
              </a:rPr>
              <a:t>; }, </a:t>
            </a:r>
            <a:r>
              <a:rPr lang="en-US" altLang="ko-KR" sz="900" dirty="0">
                <a:solidFill>
                  <a:srgbClr val="0000FF"/>
                </a:solidFill>
              </a:rPr>
              <a:t>// </a:t>
            </a:r>
            <a:r>
              <a:rPr lang="ko-KR" altLang="en-US" sz="900" dirty="0">
                <a:solidFill>
                  <a:srgbClr val="0000FF"/>
                </a:solidFill>
              </a:rPr>
              <a:t>잔금 조회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deposit </a:t>
            </a:r>
            <a:r>
              <a:rPr lang="en-US" altLang="ko-KR" sz="900" b="1" dirty="0">
                <a:solidFill>
                  <a:srgbClr val="0000FF"/>
                </a:solidFill>
              </a:rPr>
              <a:t>: function(money) { 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this.balance</a:t>
            </a:r>
            <a:r>
              <a:rPr lang="en-US" altLang="ko-KR" sz="900" b="1" dirty="0">
                <a:solidFill>
                  <a:srgbClr val="0000FF"/>
                </a:solidFill>
              </a:rPr>
              <a:t> += money; }, </a:t>
            </a:r>
            <a:r>
              <a:rPr lang="en-US" altLang="ko-KR" sz="900" dirty="0">
                <a:solidFill>
                  <a:srgbClr val="0000FF"/>
                </a:solidFill>
              </a:rPr>
              <a:t>// </a:t>
            </a:r>
            <a:r>
              <a:rPr lang="ko-KR" altLang="en-US" sz="900" dirty="0">
                <a:solidFill>
                  <a:srgbClr val="0000FF"/>
                </a:solidFill>
              </a:rPr>
              <a:t>저금</a:t>
            </a:r>
            <a:r>
              <a:rPr lang="en-US" altLang="ko-KR" sz="900" dirty="0">
                <a:solidFill>
                  <a:srgbClr val="0000FF"/>
                </a:solidFill>
              </a:rPr>
              <a:t>. money </a:t>
            </a:r>
            <a:r>
              <a:rPr lang="ko-KR" altLang="en-US" sz="900" dirty="0">
                <a:solidFill>
                  <a:srgbClr val="0000FF"/>
                </a:solidFill>
              </a:rPr>
              <a:t>만큼 저금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withdraw </a:t>
            </a:r>
            <a:r>
              <a:rPr lang="en-US" altLang="ko-KR" sz="900" b="1" dirty="0">
                <a:solidFill>
                  <a:srgbClr val="0000FF"/>
                </a:solidFill>
              </a:rPr>
              <a:t>: function (money) { </a:t>
            </a:r>
            <a:r>
              <a:rPr lang="en-US" altLang="ko-KR" sz="900" dirty="0">
                <a:solidFill>
                  <a:srgbClr val="0000FF"/>
                </a:solidFill>
              </a:rPr>
              <a:t>// </a:t>
            </a:r>
            <a:r>
              <a:rPr lang="ko-KR" altLang="en-US" sz="900" dirty="0">
                <a:solidFill>
                  <a:srgbClr val="0000FF"/>
                </a:solidFill>
              </a:rPr>
              <a:t>예금 인출</a:t>
            </a:r>
            <a:r>
              <a:rPr lang="en-US" altLang="ko-KR" sz="900" dirty="0">
                <a:solidFill>
                  <a:srgbClr val="0000FF"/>
                </a:solidFill>
              </a:rPr>
              <a:t>, money</a:t>
            </a:r>
            <a:r>
              <a:rPr lang="ko-KR" altLang="en-US" sz="900" dirty="0">
                <a:solidFill>
                  <a:srgbClr val="0000FF"/>
                </a:solidFill>
              </a:rPr>
              <a:t>는 인출하고자 하는 액수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										</a:t>
            </a:r>
            <a:r>
              <a:rPr lang="en-US" altLang="ko-KR" sz="900" b="1" i="1" dirty="0" smtClean="0">
                <a:solidFill>
                  <a:srgbClr val="0000FF"/>
                </a:solidFill>
              </a:rPr>
              <a:t>// </a:t>
            </a:r>
            <a:r>
              <a:rPr lang="en-US" altLang="ko-KR" sz="900" b="1" i="1" dirty="0">
                <a:solidFill>
                  <a:srgbClr val="0000FF"/>
                </a:solidFill>
              </a:rPr>
              <a:t>money</a:t>
            </a:r>
            <a:r>
              <a:rPr lang="ko-KR" altLang="en-US" sz="900" b="1" i="1" dirty="0">
                <a:solidFill>
                  <a:srgbClr val="0000FF"/>
                </a:solidFill>
              </a:rPr>
              <a:t>가 </a:t>
            </a:r>
            <a:r>
              <a:rPr lang="en-US" altLang="ko-KR" sz="900" b="1" i="1" dirty="0">
                <a:solidFill>
                  <a:srgbClr val="0000FF"/>
                </a:solidFill>
              </a:rPr>
              <a:t>balance</a:t>
            </a:r>
            <a:r>
              <a:rPr lang="ko-KR" altLang="en-US" sz="900" b="1" i="1" dirty="0">
                <a:solidFill>
                  <a:srgbClr val="0000FF"/>
                </a:solidFill>
              </a:rPr>
              <a:t>보다 작다고 가정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	</a:t>
            </a:r>
            <a:r>
              <a:rPr lang="en-US" altLang="ko-KR" sz="900" b="1" dirty="0" err="1" smtClean="0">
                <a:solidFill>
                  <a:srgbClr val="0000FF"/>
                </a:solidFill>
              </a:rPr>
              <a:t>this.balance</a:t>
            </a:r>
            <a:r>
              <a:rPr lang="en-US" altLang="ko-KR" sz="9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-= money; 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	return </a:t>
            </a:r>
            <a:r>
              <a:rPr lang="en-US" altLang="ko-KR" sz="900" b="1" dirty="0">
                <a:solidFill>
                  <a:srgbClr val="0000FF"/>
                </a:solidFill>
              </a:rPr>
              <a:t>money;</a:t>
            </a: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	} </a:t>
            </a:r>
            <a:endParaRPr lang="en-US" altLang="ko-KR" sz="9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900" b="1" dirty="0" smtClean="0">
                <a:solidFill>
                  <a:srgbClr val="0000FF"/>
                </a:solidFill>
              </a:rPr>
              <a:t>};</a:t>
            </a:r>
            <a:endParaRPr lang="en-US" altLang="ko-KR" sz="900" b="1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&lt;/script</a:t>
            </a:r>
            <a:r>
              <a:rPr lang="en-US" altLang="ko-KR" sz="900" dirty="0" smtClean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표기법으로 사용자 객체 만들기</a:t>
            </a:r>
            <a:r>
              <a:rPr lang="en-US" altLang="ko-KR" sz="900" dirty="0" smtClean="0"/>
              <a:t>&lt;/</a:t>
            </a:r>
            <a:r>
              <a:rPr lang="en-US" altLang="ko-KR" sz="900" dirty="0"/>
              <a:t>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900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900" dirty="0">
                <a:solidFill>
                  <a:srgbClr val="0000FF"/>
                </a:solidFill>
              </a:rPr>
              <a:t>("account : ");</a:t>
            </a:r>
          </a:p>
          <a:p>
            <a:pPr defTabSz="180000"/>
            <a:r>
              <a:rPr lang="en-US" altLang="ko-KR" sz="900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900" dirty="0" smtClean="0">
                <a:solidFill>
                  <a:srgbClr val="0000FF"/>
                </a:solidFill>
              </a:rPr>
              <a:t>(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account.owner</a:t>
            </a:r>
            <a:r>
              <a:rPr lang="en-US" altLang="ko-KR" sz="900" dirty="0" smtClean="0">
                <a:solidFill>
                  <a:srgbClr val="0000FF"/>
                </a:solidFill>
              </a:rPr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+ ", ");</a:t>
            </a:r>
          </a:p>
          <a:p>
            <a:pPr defTabSz="180000"/>
            <a:r>
              <a:rPr lang="en-US" altLang="ko-KR" sz="900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900" dirty="0" smtClean="0">
                <a:solidFill>
                  <a:srgbClr val="0000FF"/>
                </a:solidFill>
              </a:rPr>
              <a:t>(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account.code</a:t>
            </a:r>
            <a:r>
              <a:rPr lang="en-US" altLang="ko-KR" sz="900" dirty="0" smtClean="0">
                <a:solidFill>
                  <a:srgbClr val="0000FF"/>
                </a:solidFill>
              </a:rPr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+ ", ");</a:t>
            </a:r>
          </a:p>
          <a:p>
            <a:pPr defTabSz="180000"/>
            <a:r>
              <a:rPr lang="en-US" altLang="ko-KR" sz="900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900" dirty="0" smtClean="0">
                <a:solidFill>
                  <a:srgbClr val="0000FF"/>
                </a:solidFill>
              </a:rPr>
              <a:t>(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account.balance</a:t>
            </a:r>
            <a:r>
              <a:rPr lang="en-US" altLang="ko-KR" sz="900" dirty="0" smtClean="0">
                <a:solidFill>
                  <a:srgbClr val="0000FF"/>
                </a:solidFill>
              </a:rPr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+ "&lt;</a:t>
            </a:r>
            <a:r>
              <a:rPr lang="en-US" altLang="ko-KR" sz="900" dirty="0" err="1">
                <a:solidFill>
                  <a:srgbClr val="0000FF"/>
                </a:solidFill>
              </a:rPr>
              <a:t>br</a:t>
            </a:r>
            <a:r>
              <a:rPr lang="en-US" altLang="ko-KR" sz="9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endParaRPr lang="ko-KR" altLang="en-US" sz="9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900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account.deposit</a:t>
            </a:r>
            <a:r>
              <a:rPr lang="en-US" altLang="ko-KR" sz="900" dirty="0" smtClean="0">
                <a:solidFill>
                  <a:srgbClr val="0000FF"/>
                </a:solidFill>
              </a:rPr>
              <a:t>(10000</a:t>
            </a:r>
            <a:r>
              <a:rPr lang="en-US" altLang="ko-KR" sz="900" dirty="0">
                <a:solidFill>
                  <a:srgbClr val="0000FF"/>
                </a:solidFill>
              </a:rPr>
              <a:t>); // 10000</a:t>
            </a:r>
            <a:r>
              <a:rPr lang="ko-KR" altLang="en-US" sz="900" dirty="0">
                <a:solidFill>
                  <a:srgbClr val="0000FF"/>
                </a:solidFill>
              </a:rPr>
              <a:t>원 저금</a:t>
            </a:r>
          </a:p>
          <a:p>
            <a:pPr defTabSz="180000"/>
            <a:r>
              <a:rPr lang="en-US" altLang="ko-KR" sz="900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900" dirty="0">
                <a:solidFill>
                  <a:srgbClr val="0000FF"/>
                </a:solidFill>
              </a:rPr>
              <a:t>("10000</a:t>
            </a:r>
            <a:r>
              <a:rPr lang="ko-KR" altLang="en-US" sz="900" dirty="0">
                <a:solidFill>
                  <a:srgbClr val="0000FF"/>
                </a:solidFill>
              </a:rPr>
              <a:t>원 저금 후 잔액은 </a:t>
            </a:r>
            <a:r>
              <a:rPr lang="en-US" altLang="ko-KR" sz="900" dirty="0">
                <a:solidFill>
                  <a:srgbClr val="0000FF"/>
                </a:solidFill>
              </a:rPr>
              <a:t>"</a:t>
            </a:r>
            <a:r>
              <a:rPr lang="ko-KR" altLang="en-US" sz="900" dirty="0">
                <a:solidFill>
                  <a:srgbClr val="0000FF"/>
                </a:solidFill>
              </a:rPr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+ </a:t>
            </a:r>
            <a:r>
              <a:rPr lang="en-US" altLang="ko-KR" sz="900" dirty="0" err="1">
                <a:solidFill>
                  <a:srgbClr val="0000FF"/>
                </a:solidFill>
              </a:rPr>
              <a:t>account.inquiry</a:t>
            </a:r>
            <a:r>
              <a:rPr lang="en-US" altLang="ko-KR" sz="900" dirty="0">
                <a:solidFill>
                  <a:srgbClr val="0000FF"/>
                </a:solidFill>
              </a:rPr>
              <a:t>() + "&lt;</a:t>
            </a:r>
            <a:r>
              <a:rPr lang="en-US" altLang="ko-KR" sz="900" dirty="0" err="1">
                <a:solidFill>
                  <a:srgbClr val="0000FF"/>
                </a:solidFill>
              </a:rPr>
              <a:t>br</a:t>
            </a:r>
            <a:r>
              <a:rPr lang="en-US" altLang="ko-KR" sz="9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900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account.withdraw</a:t>
            </a:r>
            <a:r>
              <a:rPr lang="en-US" altLang="ko-KR" sz="900" dirty="0" smtClean="0">
                <a:solidFill>
                  <a:srgbClr val="0000FF"/>
                </a:solidFill>
              </a:rPr>
              <a:t>(5000</a:t>
            </a:r>
            <a:r>
              <a:rPr lang="en-US" altLang="ko-KR" sz="900" dirty="0">
                <a:solidFill>
                  <a:srgbClr val="0000FF"/>
                </a:solidFill>
              </a:rPr>
              <a:t>); // 5000</a:t>
            </a:r>
            <a:r>
              <a:rPr lang="ko-KR" altLang="en-US" sz="900" dirty="0">
                <a:solidFill>
                  <a:srgbClr val="0000FF"/>
                </a:solidFill>
              </a:rPr>
              <a:t>원 인출</a:t>
            </a:r>
          </a:p>
          <a:p>
            <a:pPr defTabSz="180000"/>
            <a:r>
              <a:rPr lang="en-US" altLang="ko-KR" sz="900" dirty="0" smtClean="0">
                <a:solidFill>
                  <a:srgbClr val="0000FF"/>
                </a:solidFill>
              </a:rPr>
              <a:t>	</a:t>
            </a:r>
            <a:r>
              <a:rPr lang="en-US" altLang="ko-KR" sz="9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900" dirty="0">
                <a:solidFill>
                  <a:srgbClr val="0000FF"/>
                </a:solidFill>
              </a:rPr>
              <a:t>("5000</a:t>
            </a:r>
            <a:r>
              <a:rPr lang="ko-KR" altLang="en-US" sz="900" dirty="0">
                <a:solidFill>
                  <a:srgbClr val="0000FF"/>
                </a:solidFill>
              </a:rPr>
              <a:t>원 인출 후 잔액은 </a:t>
            </a:r>
            <a:r>
              <a:rPr lang="en-US" altLang="ko-KR" sz="900" dirty="0">
                <a:solidFill>
                  <a:srgbClr val="0000FF"/>
                </a:solidFill>
              </a:rPr>
              <a:t>"</a:t>
            </a:r>
            <a:r>
              <a:rPr lang="ko-KR" altLang="en-US" sz="900" dirty="0">
                <a:solidFill>
                  <a:srgbClr val="0000FF"/>
                </a:solidFill>
              </a:rPr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+ </a:t>
            </a:r>
            <a:r>
              <a:rPr lang="en-US" altLang="ko-KR" sz="900" dirty="0" err="1">
                <a:solidFill>
                  <a:srgbClr val="0000FF"/>
                </a:solidFill>
              </a:rPr>
              <a:t>account.inquiry</a:t>
            </a:r>
            <a:r>
              <a:rPr lang="en-US" altLang="ko-KR" sz="900" dirty="0">
                <a:solidFill>
                  <a:srgbClr val="0000FF"/>
                </a:solidFill>
              </a:rPr>
              <a:t>() + "&lt;</a:t>
            </a:r>
            <a:r>
              <a:rPr lang="en-US" altLang="ko-KR" sz="900" dirty="0" err="1">
                <a:solidFill>
                  <a:srgbClr val="0000FF"/>
                </a:solidFill>
              </a:rPr>
              <a:t>br</a:t>
            </a:r>
            <a:r>
              <a:rPr lang="en-US" altLang="ko-KR" sz="9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&lt;/script&gt;</a:t>
            </a:r>
          </a:p>
          <a:p>
            <a:pPr defTabSz="180000"/>
            <a:r>
              <a:rPr lang="en-US" altLang="ko-KR" sz="900" dirty="0"/>
              <a:t>&lt;/body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772816"/>
            <a:ext cx="3089440" cy="27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.3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프로토타입</a:t>
            </a:r>
            <a:r>
              <a:rPr lang="en-US" altLang="ko-KR" dirty="0">
                <a:latin typeface="+mn-ea"/>
              </a:rPr>
              <a:t>(prototype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이란</a:t>
            </a:r>
            <a:r>
              <a:rPr lang="en-US" altLang="ko-KR" dirty="0" smtClean="0">
                <a:latin typeface="+mn-ea"/>
              </a:rPr>
              <a:t>? </a:t>
            </a:r>
          </a:p>
          <a:p>
            <a:pPr lvl="1"/>
            <a:r>
              <a:rPr lang="ko-KR" altLang="en-US" dirty="0">
                <a:latin typeface="+mn-ea"/>
              </a:rPr>
              <a:t>객체의 모양을 가진 </a:t>
            </a:r>
            <a:r>
              <a:rPr lang="ko-KR" altLang="en-US" dirty="0" smtClean="0">
                <a:latin typeface="+mn-ea"/>
              </a:rPr>
              <a:t>틀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붕어빵은 </a:t>
            </a:r>
            <a:r>
              <a:rPr lang="ko-KR" altLang="en-US" dirty="0">
                <a:latin typeface="+mn-ea"/>
              </a:rPr>
              <a:t>객체이고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붕어빵을 찍어내는 틀은 </a:t>
            </a:r>
            <a:r>
              <a:rPr lang="ko-KR" altLang="en-US" dirty="0" err="1" smtClean="0">
                <a:latin typeface="+mn-ea"/>
              </a:rPr>
              <a:t>프로토타입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C++, Java</a:t>
            </a:r>
            <a:r>
              <a:rPr lang="ko-KR" altLang="en-US" dirty="0">
                <a:latin typeface="+mn-ea"/>
              </a:rPr>
              <a:t>에서는 </a:t>
            </a:r>
            <a:r>
              <a:rPr lang="ko-KR" altLang="en-US" dirty="0" err="1">
                <a:latin typeface="+mn-ea"/>
              </a:rPr>
              <a:t>프로토타입을</a:t>
            </a:r>
            <a:r>
              <a:rPr lang="ko-KR" altLang="en-US" dirty="0">
                <a:latin typeface="+mn-ea"/>
              </a:rPr>
              <a:t> 클래스라고 부름</a:t>
            </a:r>
          </a:p>
          <a:p>
            <a:pPr lvl="1"/>
            <a:r>
              <a:rPr lang="en-US" altLang="ko-KR" dirty="0" smtClean="0">
                <a:latin typeface="+mn-ea"/>
              </a:rPr>
              <a:t>Array</a:t>
            </a:r>
            <a:r>
              <a:rPr lang="en-US" altLang="ko-KR" dirty="0">
                <a:latin typeface="+mn-ea"/>
              </a:rPr>
              <a:t>, Date, </a:t>
            </a:r>
            <a:r>
              <a:rPr lang="en-US" altLang="ko-KR" dirty="0" smtClean="0">
                <a:latin typeface="+mn-ea"/>
              </a:rPr>
              <a:t>String :</a:t>
            </a:r>
            <a:r>
              <a:rPr lang="ko-KR" altLang="en-US" dirty="0" smtClean="0">
                <a:latin typeface="+mn-ea"/>
              </a:rPr>
              <a:t> 자바스크립트에서 제공하는 </a:t>
            </a:r>
            <a:r>
              <a:rPr lang="ko-KR" altLang="en-US" dirty="0" err="1" smtClean="0">
                <a:latin typeface="+mn-ea"/>
              </a:rPr>
              <a:t>프로토타입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객체 생성시 </a:t>
            </a:r>
            <a:r>
              <a:rPr lang="en-US" altLang="ko-KR" dirty="0">
                <a:latin typeface="+mn-ea"/>
              </a:rPr>
              <a:t>‘new </a:t>
            </a:r>
            <a:r>
              <a:rPr lang="ko-KR" altLang="en-US" dirty="0" err="1">
                <a:latin typeface="+mn-ea"/>
              </a:rPr>
              <a:t>프로토타입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 이용</a:t>
            </a:r>
          </a:p>
          <a:p>
            <a:pPr lvl="2" fontAlgn="base" latinLnBrk="0"/>
            <a:r>
              <a:rPr lang="en-US" altLang="ko-KR" dirty="0" err="1" smtClean="0">
                <a:latin typeface="+mn-ea"/>
                <a:ea typeface="+mn-ea"/>
              </a:rPr>
              <a:t>var</a:t>
            </a:r>
            <a:r>
              <a:rPr lang="en-US" altLang="ko-KR" dirty="0" smtClean="0">
                <a:latin typeface="+mn-ea"/>
                <a:ea typeface="+mn-ea"/>
              </a:rPr>
              <a:t> week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= </a:t>
            </a:r>
            <a:r>
              <a:rPr lang="en-US" altLang="ko-KR" b="1" dirty="0">
                <a:latin typeface="+mn-ea"/>
                <a:ea typeface="+mn-ea"/>
              </a:rPr>
              <a:t>new </a:t>
            </a:r>
            <a:r>
              <a:rPr lang="en-US" altLang="ko-KR" b="1" dirty="0" smtClean="0">
                <a:latin typeface="+mn-ea"/>
                <a:ea typeface="+mn-ea"/>
              </a:rPr>
              <a:t>Array</a:t>
            </a:r>
            <a:r>
              <a:rPr lang="en-US" altLang="ko-KR" dirty="0" smtClean="0">
                <a:latin typeface="+mn-ea"/>
                <a:ea typeface="+mn-ea"/>
              </a:rPr>
              <a:t>(7); // Array</a:t>
            </a:r>
            <a:r>
              <a:rPr lang="ko-KR" altLang="en-US" dirty="0" smtClean="0">
                <a:latin typeface="+mn-ea"/>
                <a:ea typeface="+mn-ea"/>
              </a:rPr>
              <a:t>는 </a:t>
            </a:r>
            <a:r>
              <a:rPr lang="ko-KR" altLang="en-US" dirty="0" err="1" smtClean="0">
                <a:latin typeface="+mn-ea"/>
                <a:ea typeface="+mn-ea"/>
              </a:rPr>
              <a:t>프로토타입임</a:t>
            </a:r>
            <a:endParaRPr lang="en-US" altLang="ko-KR" dirty="0">
              <a:latin typeface="+mn-ea"/>
              <a:ea typeface="+mn-ea"/>
            </a:endParaRPr>
          </a:p>
          <a:p>
            <a:pPr lvl="2" fontAlgn="base" latinLnBrk="0"/>
            <a:r>
              <a:rPr lang="en-US" altLang="ko-KR" dirty="0" err="1">
                <a:latin typeface="+mn-ea"/>
                <a:ea typeface="+mn-ea"/>
              </a:rPr>
              <a:t>var</a:t>
            </a:r>
            <a:r>
              <a:rPr lang="en-US" altLang="ko-KR" dirty="0">
                <a:latin typeface="+mn-ea"/>
                <a:ea typeface="+mn-ea"/>
              </a:rPr>
              <a:t> hello = </a:t>
            </a:r>
            <a:r>
              <a:rPr lang="en-US" altLang="ko-KR" b="1" dirty="0">
                <a:latin typeface="+mn-ea"/>
                <a:ea typeface="+mn-ea"/>
              </a:rPr>
              <a:t>new String</a:t>
            </a:r>
            <a:r>
              <a:rPr lang="en-US" altLang="ko-KR" dirty="0" smtClean="0">
                <a:latin typeface="+mn-ea"/>
                <a:ea typeface="+mn-ea"/>
              </a:rPr>
              <a:t>(“hello</a:t>
            </a:r>
            <a:r>
              <a:rPr lang="ko-KR" altLang="en-US" dirty="0" smtClean="0">
                <a:latin typeface="+mn-ea"/>
                <a:ea typeface="+mn-ea"/>
              </a:rPr>
              <a:t>”</a:t>
            </a:r>
            <a:r>
              <a:rPr lang="en-US" altLang="ko-KR" dirty="0">
                <a:latin typeface="+mn-ea"/>
                <a:ea typeface="+mn-ea"/>
              </a:rPr>
              <a:t>); // </a:t>
            </a:r>
            <a:r>
              <a:rPr lang="en-US" altLang="ko-KR" dirty="0" smtClean="0">
                <a:latin typeface="+mn-ea"/>
                <a:ea typeface="+mn-ea"/>
              </a:rPr>
              <a:t>String</a:t>
            </a:r>
            <a:r>
              <a:rPr lang="ko-KR" altLang="en-US" dirty="0" smtClean="0">
                <a:latin typeface="+mn-ea"/>
                <a:ea typeface="+mn-ea"/>
              </a:rPr>
              <a:t>은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프로토타입임</a:t>
            </a:r>
            <a:endParaRPr lang="en-US" altLang="ko-KR" dirty="0">
              <a:latin typeface="+mn-ea"/>
              <a:ea typeface="+mn-ea"/>
            </a:endParaRPr>
          </a:p>
          <a:p>
            <a:pPr lvl="2" fontAlgn="base" latinLnBrk="0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만드는 사례 </a:t>
            </a:r>
            <a:r>
              <a:rPr lang="en-US" altLang="ko-KR" dirty="0"/>
              <a:t>: Student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>
                <a:latin typeface="+mn-ea"/>
              </a:rPr>
              <a:t>프로토타입은</a:t>
            </a:r>
            <a:r>
              <a:rPr lang="ko-KR" altLang="en-US" dirty="0" smtClean="0">
                <a:latin typeface="+mn-ea"/>
              </a:rPr>
              <a:t> 함수로 만든다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err="1" smtClean="0">
                <a:latin typeface="+mn-ea"/>
                <a:ea typeface="+mn-ea"/>
              </a:rPr>
              <a:t>프로토타입</a:t>
            </a:r>
            <a:r>
              <a:rPr lang="ko-KR" altLang="en-US" dirty="0" smtClean="0">
                <a:latin typeface="+mn-ea"/>
                <a:ea typeface="+mn-ea"/>
              </a:rPr>
              <a:t> 함수를 </a:t>
            </a:r>
            <a:r>
              <a:rPr lang="ko-KR" altLang="en-US" dirty="0" err="1" smtClean="0">
                <a:latin typeface="+mn-ea"/>
                <a:ea typeface="+mn-ea"/>
              </a:rPr>
              <a:t>생성자</a:t>
            </a:r>
            <a:r>
              <a:rPr lang="ko-KR" altLang="en-US" dirty="0" smtClean="0">
                <a:latin typeface="+mn-ea"/>
                <a:ea typeface="+mn-ea"/>
              </a:rPr>
              <a:t> 함수라고도 함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new </a:t>
            </a:r>
            <a:r>
              <a:rPr lang="ko-KR" altLang="en-US" dirty="0" smtClean="0">
                <a:latin typeface="+mn-ea"/>
              </a:rPr>
              <a:t>연산자로 객체를 생성한다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2204864"/>
            <a:ext cx="504056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// </a:t>
            </a:r>
            <a:r>
              <a:rPr lang="ko-KR" altLang="en-US" sz="1200" dirty="0" err="1"/>
              <a:t>프로토타입</a:t>
            </a:r>
            <a:r>
              <a:rPr lang="ko-KR" altLang="en-US" sz="1200" dirty="0"/>
              <a:t> Student 작성</a:t>
            </a:r>
          </a:p>
          <a:p>
            <a:pPr defTabSz="180000"/>
            <a:r>
              <a:rPr lang="ko-KR" altLang="en-US" sz="1200" b="1" dirty="0"/>
              <a:t>function Student(name, score</a:t>
            </a:r>
            <a:r>
              <a:rPr lang="ko-KR" altLang="en-US" sz="1200" dirty="0"/>
              <a:t>) {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this.univ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"한국대학"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this.univ</a:t>
            </a:r>
            <a:r>
              <a:rPr lang="ko-KR" altLang="en-US" sz="1200" dirty="0"/>
              <a:t>을 이용하여 </a:t>
            </a:r>
            <a:r>
              <a:rPr lang="en-US" altLang="ko-KR" sz="1200" dirty="0" err="1"/>
              <a:t>univ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프로퍼티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ko-KR" altLang="en-US" sz="1200" b="1" dirty="0"/>
              <a:t>this.name</a:t>
            </a:r>
            <a:r>
              <a:rPr lang="ko-KR" altLang="en-US" sz="1200" dirty="0"/>
              <a:t> = name; // this.name을 이용하여 name </a:t>
            </a:r>
            <a:r>
              <a:rPr lang="ko-KR" altLang="en-US" sz="1200" dirty="0" err="1"/>
              <a:t>프로퍼티</a:t>
            </a:r>
            <a:r>
              <a:rPr lang="ko-KR" altLang="en-US" sz="1200" dirty="0"/>
              <a:t> 작성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ko-KR" altLang="en-US" sz="1200" b="1" dirty="0"/>
              <a:t>this.score</a:t>
            </a:r>
            <a:r>
              <a:rPr lang="ko-KR" altLang="en-US" sz="1200" dirty="0"/>
              <a:t> = score; // this.score를 이용하여 score </a:t>
            </a:r>
            <a:r>
              <a:rPr lang="ko-KR" altLang="en-US" sz="1200" dirty="0" err="1"/>
              <a:t>프로퍼티</a:t>
            </a:r>
            <a:r>
              <a:rPr lang="ko-KR" altLang="en-US" sz="1200" dirty="0"/>
              <a:t> 작성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ko-KR" altLang="en-US" sz="1200" b="1" dirty="0"/>
              <a:t>this.getGrade</a:t>
            </a:r>
            <a:r>
              <a:rPr lang="ko-KR" altLang="en-US" sz="1200" dirty="0"/>
              <a:t> = </a:t>
            </a:r>
            <a:r>
              <a:rPr lang="ko-KR" altLang="en-US" sz="1200" b="1" dirty="0"/>
              <a:t>function () { </a:t>
            </a:r>
            <a:r>
              <a:rPr lang="ko-KR" altLang="en-US" sz="1200" dirty="0"/>
              <a:t>// getGrade()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작성</a:t>
            </a:r>
          </a:p>
          <a:p>
            <a:pPr defTabSz="180000"/>
            <a:r>
              <a:rPr lang="ko-KR" altLang="en-US" sz="1200" dirty="0"/>
              <a:t>				if(this.score &gt; 80) return "A";</a:t>
            </a:r>
          </a:p>
          <a:p>
            <a:pPr defTabSz="180000"/>
            <a:r>
              <a:rPr lang="ko-KR" altLang="en-US" sz="1200" dirty="0"/>
              <a:t>				else if(this.score &gt; 60) return "B";</a:t>
            </a:r>
          </a:p>
          <a:p>
            <a:pPr defTabSz="180000"/>
            <a:r>
              <a:rPr lang="ko-KR" altLang="en-US" sz="1200" dirty="0"/>
              <a:t>				else return "F";</a:t>
            </a:r>
          </a:p>
          <a:p>
            <a:pPr defTabSz="180000"/>
            <a:r>
              <a:rPr lang="ko-KR" altLang="en-US" sz="1200" dirty="0"/>
              <a:t>	}</a:t>
            </a:r>
          </a:p>
          <a:p>
            <a:pPr defTabSz="180000"/>
            <a:r>
              <a:rPr lang="ko-KR" altLang="en-US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73696" y="5157192"/>
            <a:ext cx="769782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var kitae = </a:t>
            </a:r>
            <a:r>
              <a:rPr lang="ko-KR" altLang="en-US" sz="1200" b="1" dirty="0"/>
              <a:t>new Student("황기태", 75); </a:t>
            </a:r>
            <a:r>
              <a:rPr lang="ko-KR" altLang="en-US" sz="1200" dirty="0"/>
              <a:t>		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// </a:t>
            </a:r>
            <a:r>
              <a:rPr lang="ko-KR" altLang="en-US" sz="1200" dirty="0"/>
              <a:t>Student 객체 생성</a:t>
            </a:r>
          </a:p>
          <a:p>
            <a:pPr defTabSz="180000"/>
            <a:r>
              <a:rPr lang="ko-KR" altLang="en-US" sz="1200" dirty="0"/>
              <a:t>var jaemoon = </a:t>
            </a:r>
            <a:r>
              <a:rPr lang="ko-KR" altLang="en-US" sz="1200" b="1" dirty="0"/>
              <a:t>new Student("이재문", 93);</a:t>
            </a:r>
            <a:r>
              <a:rPr lang="ko-KR" altLang="en-US" sz="1200" dirty="0"/>
              <a:t>	// Student 객체 생성</a:t>
            </a:r>
          </a:p>
          <a:p>
            <a:pPr defTabSz="180000"/>
            <a:r>
              <a:rPr lang="ko-KR" altLang="en-US" sz="1200" dirty="0"/>
              <a:t>document.write(kitae.univ + ", " + kitae.name + "의 학점은 " + kitae.getGrade() + "&lt;br&gt;");</a:t>
            </a:r>
          </a:p>
          <a:p>
            <a:pPr defTabSz="180000"/>
            <a:r>
              <a:rPr lang="ko-KR" altLang="en-US" sz="1200" dirty="0"/>
              <a:t>document.write(jaemoon.univ + ", " + jaemoon.name + "의 학점은 " + jaemoon.getGrade() + "&lt;br&gt;")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08" y="2134469"/>
            <a:ext cx="2578224" cy="21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7-11 </a:t>
            </a:r>
            <a:r>
              <a:rPr lang="ko-KR" altLang="en-US" dirty="0" err="1"/>
              <a:t>프로토타입으로</a:t>
            </a:r>
            <a:r>
              <a:rPr lang="ko-KR" altLang="en-US" dirty="0"/>
              <a:t> 객체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124744"/>
            <a:ext cx="46085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 err="1"/>
              <a:t>프로토타입으로</a:t>
            </a:r>
            <a:r>
              <a:rPr lang="ko-KR" altLang="en-US" sz="900" dirty="0"/>
              <a:t>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// </a:t>
            </a:r>
            <a:r>
              <a:rPr lang="ko-KR" altLang="en-US" sz="900" dirty="0" err="1">
                <a:solidFill>
                  <a:srgbClr val="0000FF"/>
                </a:solidFill>
              </a:rPr>
              <a:t>프로토타입</a:t>
            </a:r>
            <a:r>
              <a:rPr lang="ko-KR" altLang="en-US" sz="900" dirty="0">
                <a:solidFill>
                  <a:srgbClr val="0000FF"/>
                </a:solidFill>
              </a:rPr>
              <a:t> 만들기 </a:t>
            </a:r>
            <a:r>
              <a:rPr lang="en-US" altLang="ko-KR" sz="900" dirty="0">
                <a:solidFill>
                  <a:srgbClr val="0000FF"/>
                </a:solidFill>
              </a:rPr>
              <a:t>: </a:t>
            </a:r>
            <a:r>
              <a:rPr lang="ko-KR" altLang="en-US" sz="900" dirty="0" err="1">
                <a:solidFill>
                  <a:srgbClr val="0000FF"/>
                </a:solidFill>
              </a:rPr>
              <a:t>생성자</a:t>
            </a:r>
            <a:r>
              <a:rPr lang="ko-KR" altLang="en-US" sz="900" dirty="0">
                <a:solidFill>
                  <a:srgbClr val="0000FF"/>
                </a:solidFill>
              </a:rPr>
              <a:t> 함수 작성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</a:t>
            </a:r>
            <a:r>
              <a:rPr lang="en-US" altLang="ko-KR" sz="900" b="1" dirty="0">
                <a:solidFill>
                  <a:srgbClr val="0000FF"/>
                </a:solidFill>
              </a:rPr>
              <a:t>function Account(owner, code, balance) {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	// </a:t>
            </a:r>
            <a:r>
              <a:rPr lang="ko-KR" altLang="en-US" sz="900" dirty="0" err="1">
                <a:solidFill>
                  <a:srgbClr val="0000FF"/>
                </a:solidFill>
              </a:rPr>
              <a:t>프로퍼티</a:t>
            </a:r>
            <a:r>
              <a:rPr lang="ko-KR" altLang="en-US" sz="900" dirty="0">
                <a:solidFill>
                  <a:srgbClr val="0000FF"/>
                </a:solidFill>
              </a:rPr>
              <a:t> 만들기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	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this.owner</a:t>
            </a:r>
            <a:r>
              <a:rPr lang="en-US" altLang="ko-KR" sz="900" b="1" dirty="0">
                <a:solidFill>
                  <a:srgbClr val="0000FF"/>
                </a:solidFill>
              </a:rPr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= owner; 	// </a:t>
            </a:r>
            <a:r>
              <a:rPr lang="ko-KR" altLang="en-US" sz="900" dirty="0">
                <a:solidFill>
                  <a:srgbClr val="0000FF"/>
                </a:solidFill>
              </a:rPr>
              <a:t>계좌 주인 </a:t>
            </a:r>
            <a:r>
              <a:rPr lang="ko-KR" altLang="en-US" sz="900" dirty="0" err="1">
                <a:solidFill>
                  <a:srgbClr val="0000FF"/>
                </a:solidFill>
              </a:rPr>
              <a:t>프로퍼티</a:t>
            </a:r>
            <a:r>
              <a:rPr lang="ko-KR" altLang="en-US" sz="900" dirty="0">
                <a:solidFill>
                  <a:srgbClr val="0000FF"/>
                </a:solidFill>
              </a:rPr>
              <a:t> 만들기 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	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this.code</a:t>
            </a:r>
            <a:r>
              <a:rPr lang="en-US" altLang="ko-KR" sz="900" b="1" dirty="0">
                <a:solidFill>
                  <a:srgbClr val="0000FF"/>
                </a:solidFill>
              </a:rPr>
              <a:t> </a:t>
            </a:r>
            <a:r>
              <a:rPr lang="en-US" altLang="ko-KR" sz="900" dirty="0">
                <a:solidFill>
                  <a:srgbClr val="0000FF"/>
                </a:solidFill>
              </a:rPr>
              <a:t>= code; 		// </a:t>
            </a:r>
            <a:r>
              <a:rPr lang="ko-KR" altLang="en-US" sz="900" dirty="0">
                <a:solidFill>
                  <a:srgbClr val="0000FF"/>
                </a:solidFill>
              </a:rPr>
              <a:t>계좌 코드 </a:t>
            </a:r>
            <a:r>
              <a:rPr lang="ko-KR" altLang="en-US" sz="900" dirty="0" err="1">
                <a:solidFill>
                  <a:srgbClr val="0000FF"/>
                </a:solidFill>
              </a:rPr>
              <a:t>프로퍼티</a:t>
            </a:r>
            <a:r>
              <a:rPr lang="ko-KR" altLang="en-US" sz="900" dirty="0">
                <a:solidFill>
                  <a:srgbClr val="0000FF"/>
                </a:solidFill>
              </a:rPr>
              <a:t> 만들기 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	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this.balance</a:t>
            </a:r>
            <a:r>
              <a:rPr lang="en-US" altLang="ko-KR" sz="900" dirty="0">
                <a:solidFill>
                  <a:srgbClr val="0000FF"/>
                </a:solidFill>
              </a:rPr>
              <a:t> = balance; // </a:t>
            </a:r>
            <a:r>
              <a:rPr lang="ko-KR" altLang="en-US" sz="900" dirty="0">
                <a:solidFill>
                  <a:srgbClr val="0000FF"/>
                </a:solidFill>
              </a:rPr>
              <a:t>잔액 </a:t>
            </a:r>
            <a:r>
              <a:rPr lang="ko-KR" altLang="en-US" sz="900" dirty="0" err="1">
                <a:solidFill>
                  <a:srgbClr val="0000FF"/>
                </a:solidFill>
              </a:rPr>
              <a:t>프로퍼티</a:t>
            </a:r>
            <a:r>
              <a:rPr lang="ko-KR" altLang="en-US" sz="900" dirty="0">
                <a:solidFill>
                  <a:srgbClr val="0000FF"/>
                </a:solidFill>
              </a:rPr>
              <a:t> 만들기 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	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	</a:t>
            </a:r>
            <a:r>
              <a:rPr lang="en-US" altLang="ko-KR" sz="900" dirty="0">
                <a:solidFill>
                  <a:srgbClr val="0000FF"/>
                </a:solidFill>
              </a:rPr>
              <a:t>// </a:t>
            </a:r>
            <a:r>
              <a:rPr lang="ko-KR" altLang="en-US" sz="900" dirty="0" err="1">
                <a:solidFill>
                  <a:srgbClr val="0000FF"/>
                </a:solidFill>
              </a:rPr>
              <a:t>메소드</a:t>
            </a:r>
            <a:r>
              <a:rPr lang="ko-KR" altLang="en-US" sz="900" dirty="0">
                <a:solidFill>
                  <a:srgbClr val="0000FF"/>
                </a:solidFill>
              </a:rPr>
              <a:t> 만들기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	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this.inquiry</a:t>
            </a:r>
            <a:r>
              <a:rPr lang="en-US" altLang="ko-KR" sz="900" b="1" dirty="0">
                <a:solidFill>
                  <a:srgbClr val="0000FF"/>
                </a:solidFill>
              </a:rPr>
              <a:t> = function () { return 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this.balance</a:t>
            </a:r>
            <a:r>
              <a:rPr lang="en-US" altLang="ko-KR" sz="900" b="1" dirty="0">
                <a:solidFill>
                  <a:srgbClr val="0000FF"/>
                </a:solidFill>
              </a:rPr>
              <a:t>; }</a:t>
            </a:r>
          </a:p>
          <a:p>
            <a:pPr defTabSz="180000"/>
            <a:r>
              <a:rPr lang="en-US" altLang="ko-KR" sz="900" b="1" dirty="0">
                <a:solidFill>
                  <a:srgbClr val="0000FF"/>
                </a:solidFill>
              </a:rPr>
              <a:t>		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this.deposit</a:t>
            </a:r>
            <a:r>
              <a:rPr lang="en-US" altLang="ko-KR" sz="900" b="1" dirty="0">
                <a:solidFill>
                  <a:srgbClr val="0000FF"/>
                </a:solidFill>
              </a:rPr>
              <a:t> = function (money) { 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this.balance</a:t>
            </a:r>
            <a:r>
              <a:rPr lang="en-US" altLang="ko-KR" sz="900" b="1" dirty="0">
                <a:solidFill>
                  <a:srgbClr val="0000FF"/>
                </a:solidFill>
              </a:rPr>
              <a:t> += money; } </a:t>
            </a:r>
          </a:p>
          <a:p>
            <a:pPr defTabSz="180000"/>
            <a:r>
              <a:rPr lang="en-US" altLang="ko-KR" sz="900" b="1" dirty="0">
                <a:solidFill>
                  <a:srgbClr val="0000FF"/>
                </a:solidFill>
              </a:rPr>
              <a:t>		</a:t>
            </a:r>
            <a:r>
              <a:rPr lang="en-US" altLang="ko-KR" sz="900" b="1" dirty="0" err="1">
                <a:solidFill>
                  <a:srgbClr val="0000FF"/>
                </a:solidFill>
              </a:rPr>
              <a:t>this.withdraw</a:t>
            </a:r>
            <a:r>
              <a:rPr lang="en-US" altLang="ko-KR" sz="900" b="1" dirty="0">
                <a:solidFill>
                  <a:srgbClr val="0000FF"/>
                </a:solidFill>
              </a:rPr>
              <a:t> = function (money) {</a:t>
            </a:r>
            <a:r>
              <a:rPr lang="en-US" altLang="ko-KR" sz="900" dirty="0">
                <a:solidFill>
                  <a:srgbClr val="0000FF"/>
                </a:solidFill>
              </a:rPr>
              <a:t> // </a:t>
            </a:r>
            <a:r>
              <a:rPr lang="ko-KR" altLang="en-US" sz="900" dirty="0">
                <a:solidFill>
                  <a:srgbClr val="0000FF"/>
                </a:solidFill>
              </a:rPr>
              <a:t>예금 인출</a:t>
            </a:r>
            <a:r>
              <a:rPr lang="en-US" altLang="ko-KR" sz="900" dirty="0">
                <a:solidFill>
                  <a:srgbClr val="0000FF"/>
                </a:solidFill>
              </a:rPr>
              <a:t>, money</a:t>
            </a:r>
            <a:r>
              <a:rPr lang="ko-KR" altLang="en-US" sz="900" dirty="0">
                <a:solidFill>
                  <a:srgbClr val="0000FF"/>
                </a:solidFill>
              </a:rPr>
              <a:t>는 인출하는 액수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		</a:t>
            </a:r>
            <a:r>
              <a:rPr lang="en-US" altLang="ko-KR" sz="900" dirty="0">
                <a:solidFill>
                  <a:srgbClr val="0000FF"/>
                </a:solidFill>
              </a:rPr>
              <a:t>// money</a:t>
            </a:r>
            <a:r>
              <a:rPr lang="ko-KR" altLang="en-US" sz="900" dirty="0">
                <a:solidFill>
                  <a:srgbClr val="0000FF"/>
                </a:solidFill>
              </a:rPr>
              <a:t>가 </a:t>
            </a:r>
            <a:r>
              <a:rPr lang="en-US" altLang="ko-KR" sz="900" dirty="0">
                <a:solidFill>
                  <a:srgbClr val="0000FF"/>
                </a:solidFill>
              </a:rPr>
              <a:t>balance</a:t>
            </a:r>
            <a:r>
              <a:rPr lang="ko-KR" altLang="en-US" sz="900" dirty="0">
                <a:solidFill>
                  <a:srgbClr val="0000FF"/>
                </a:solidFill>
              </a:rPr>
              <a:t>보다 작다고 가정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		</a:t>
            </a:r>
            <a:r>
              <a:rPr lang="en-US" altLang="ko-KR" sz="900" dirty="0" err="1">
                <a:solidFill>
                  <a:srgbClr val="0000FF"/>
                </a:solidFill>
              </a:rPr>
              <a:t>this.balance</a:t>
            </a:r>
            <a:r>
              <a:rPr lang="en-US" altLang="ko-KR" sz="900" dirty="0">
                <a:solidFill>
                  <a:srgbClr val="0000FF"/>
                </a:solidFill>
              </a:rPr>
              <a:t> -= money; 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		return money;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	</a:t>
            </a:r>
            <a:r>
              <a:rPr lang="en-US" altLang="ko-KR" sz="900" b="1" dirty="0">
                <a:solidFill>
                  <a:srgbClr val="0000FF"/>
                </a:solidFill>
              </a:rPr>
              <a:t>} 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</a:t>
            </a:r>
            <a:r>
              <a:rPr lang="en-US" altLang="ko-KR" sz="900" b="1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&lt;/script</a:t>
            </a:r>
            <a:r>
              <a:rPr lang="en-US" altLang="ko-KR" sz="900" dirty="0" smtClean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&lt;h3&gt;Account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// new </a:t>
            </a:r>
            <a:r>
              <a:rPr lang="ko-KR" altLang="en-US" sz="900" dirty="0">
                <a:solidFill>
                  <a:srgbClr val="0000FF"/>
                </a:solidFill>
              </a:rPr>
              <a:t>연산자 이용하여 계좌 객체 생성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</a:t>
            </a:r>
            <a:r>
              <a:rPr lang="en-US" altLang="ko-KR" sz="900" b="1" dirty="0" err="1">
                <a:solidFill>
                  <a:srgbClr val="0000FF"/>
                </a:solidFill>
              </a:rPr>
              <a:t>var</a:t>
            </a:r>
            <a:r>
              <a:rPr lang="en-US" altLang="ko-KR" sz="900" b="1" dirty="0">
                <a:solidFill>
                  <a:srgbClr val="0000FF"/>
                </a:solidFill>
              </a:rPr>
              <a:t> account = new Account("</a:t>
            </a:r>
            <a:r>
              <a:rPr lang="ko-KR" altLang="en-US" sz="900" b="1" dirty="0">
                <a:solidFill>
                  <a:srgbClr val="0000FF"/>
                </a:solidFill>
              </a:rPr>
              <a:t>황기태</a:t>
            </a:r>
            <a:r>
              <a:rPr lang="en-US" altLang="ko-KR" sz="900" b="1" dirty="0">
                <a:solidFill>
                  <a:srgbClr val="0000FF"/>
                </a:solidFill>
              </a:rPr>
              <a:t>", "111", 35000);</a:t>
            </a:r>
          </a:p>
          <a:p>
            <a:pPr defTabSz="180000"/>
            <a:endParaRPr lang="en-US" altLang="ko-KR" sz="9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// </a:t>
            </a:r>
            <a:r>
              <a:rPr lang="ko-KR" altLang="en-US" sz="900" dirty="0">
                <a:solidFill>
                  <a:srgbClr val="0000FF"/>
                </a:solidFill>
              </a:rPr>
              <a:t>객체 활용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</a:t>
            </a:r>
            <a:r>
              <a:rPr lang="en-US" altLang="ko-KR" sz="9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900" dirty="0">
                <a:solidFill>
                  <a:srgbClr val="0000FF"/>
                </a:solidFill>
              </a:rPr>
              <a:t>("account : ");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</a:t>
            </a:r>
            <a:r>
              <a:rPr lang="en-US" altLang="ko-KR" sz="9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900" dirty="0">
                <a:solidFill>
                  <a:srgbClr val="0000FF"/>
                </a:solidFill>
              </a:rPr>
              <a:t>(</a:t>
            </a:r>
            <a:r>
              <a:rPr lang="en-US" altLang="ko-KR" sz="900" b="1" dirty="0" err="1">
                <a:solidFill>
                  <a:srgbClr val="0000FF"/>
                </a:solidFill>
              </a:rPr>
              <a:t>account.owner</a:t>
            </a:r>
            <a:r>
              <a:rPr lang="en-US" altLang="ko-KR" sz="900" dirty="0">
                <a:solidFill>
                  <a:srgbClr val="0000FF"/>
                </a:solidFill>
              </a:rPr>
              <a:t> + ", ");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</a:t>
            </a:r>
            <a:r>
              <a:rPr lang="en-US" altLang="ko-KR" sz="9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900" dirty="0">
                <a:solidFill>
                  <a:srgbClr val="0000FF"/>
                </a:solidFill>
              </a:rPr>
              <a:t>(</a:t>
            </a:r>
            <a:r>
              <a:rPr lang="en-US" altLang="ko-KR" sz="900" b="1" dirty="0" err="1">
                <a:solidFill>
                  <a:srgbClr val="0000FF"/>
                </a:solidFill>
              </a:rPr>
              <a:t>account.code</a:t>
            </a:r>
            <a:r>
              <a:rPr lang="en-US" altLang="ko-KR" sz="900" dirty="0">
                <a:solidFill>
                  <a:srgbClr val="0000FF"/>
                </a:solidFill>
              </a:rPr>
              <a:t> + ", ");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</a:t>
            </a:r>
            <a:r>
              <a:rPr lang="en-US" altLang="ko-KR" sz="9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900" dirty="0">
                <a:solidFill>
                  <a:srgbClr val="0000FF"/>
                </a:solidFill>
              </a:rPr>
              <a:t>(</a:t>
            </a:r>
            <a:r>
              <a:rPr lang="en-US" altLang="ko-KR" sz="900" b="1" dirty="0" err="1">
                <a:solidFill>
                  <a:srgbClr val="0000FF"/>
                </a:solidFill>
              </a:rPr>
              <a:t>account.balance</a:t>
            </a:r>
            <a:r>
              <a:rPr lang="en-US" altLang="ko-KR" sz="900" dirty="0">
                <a:solidFill>
                  <a:srgbClr val="0000FF"/>
                </a:solidFill>
              </a:rPr>
              <a:t> + "&lt;</a:t>
            </a:r>
            <a:r>
              <a:rPr lang="en-US" altLang="ko-KR" sz="900" dirty="0" err="1">
                <a:solidFill>
                  <a:srgbClr val="0000FF"/>
                </a:solidFill>
              </a:rPr>
              <a:t>br</a:t>
            </a:r>
            <a:r>
              <a:rPr lang="en-US" altLang="ko-KR" sz="9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endParaRPr lang="en-US" altLang="ko-KR" sz="9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</a:t>
            </a:r>
            <a:r>
              <a:rPr lang="en-US" altLang="ko-KR" sz="900" b="1" dirty="0" err="1">
                <a:solidFill>
                  <a:srgbClr val="0000FF"/>
                </a:solidFill>
              </a:rPr>
              <a:t>account.deposit</a:t>
            </a:r>
            <a:r>
              <a:rPr lang="en-US" altLang="ko-KR" sz="900" b="1" dirty="0">
                <a:solidFill>
                  <a:srgbClr val="0000FF"/>
                </a:solidFill>
              </a:rPr>
              <a:t>(10000); </a:t>
            </a:r>
            <a:r>
              <a:rPr lang="en-US" altLang="ko-KR" sz="900" dirty="0">
                <a:solidFill>
                  <a:srgbClr val="0000FF"/>
                </a:solidFill>
              </a:rPr>
              <a:t>// 10000</a:t>
            </a:r>
            <a:r>
              <a:rPr lang="ko-KR" altLang="en-US" sz="900" dirty="0">
                <a:solidFill>
                  <a:srgbClr val="0000FF"/>
                </a:solidFill>
              </a:rPr>
              <a:t>원 저금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</a:t>
            </a:r>
            <a:r>
              <a:rPr lang="en-US" altLang="ko-KR" sz="9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900" dirty="0">
                <a:solidFill>
                  <a:srgbClr val="0000FF"/>
                </a:solidFill>
              </a:rPr>
              <a:t>("10000</a:t>
            </a:r>
            <a:r>
              <a:rPr lang="ko-KR" altLang="en-US" sz="900" dirty="0">
                <a:solidFill>
                  <a:srgbClr val="0000FF"/>
                </a:solidFill>
              </a:rPr>
              <a:t>원 저금 후 잔액은 </a:t>
            </a:r>
            <a:r>
              <a:rPr lang="en-US" altLang="ko-KR" sz="900" dirty="0">
                <a:solidFill>
                  <a:srgbClr val="0000FF"/>
                </a:solidFill>
              </a:rPr>
              <a:t>" + </a:t>
            </a:r>
            <a:r>
              <a:rPr lang="en-US" altLang="ko-KR" sz="900" b="1" dirty="0" err="1">
                <a:solidFill>
                  <a:srgbClr val="0000FF"/>
                </a:solidFill>
              </a:rPr>
              <a:t>account.inquiry</a:t>
            </a:r>
            <a:r>
              <a:rPr lang="en-US" altLang="ko-KR" sz="900" b="1" dirty="0">
                <a:solidFill>
                  <a:srgbClr val="0000FF"/>
                </a:solidFill>
              </a:rPr>
              <a:t>() </a:t>
            </a:r>
            <a:r>
              <a:rPr lang="en-US" altLang="ko-KR" sz="900" dirty="0">
                <a:solidFill>
                  <a:srgbClr val="0000FF"/>
                </a:solidFill>
              </a:rPr>
              <a:t>+ "&lt;</a:t>
            </a:r>
            <a:r>
              <a:rPr lang="en-US" altLang="ko-KR" sz="900" dirty="0" err="1">
                <a:solidFill>
                  <a:srgbClr val="0000FF"/>
                </a:solidFill>
              </a:rPr>
              <a:t>br</a:t>
            </a:r>
            <a:r>
              <a:rPr lang="en-US" altLang="ko-KR" sz="9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	</a:t>
            </a:r>
            <a:r>
              <a:rPr lang="en-US" altLang="ko-KR" sz="900" b="1" dirty="0" err="1">
                <a:solidFill>
                  <a:srgbClr val="0000FF"/>
                </a:solidFill>
              </a:rPr>
              <a:t>account.withdraw</a:t>
            </a:r>
            <a:r>
              <a:rPr lang="en-US" altLang="ko-KR" sz="900" b="1" dirty="0">
                <a:solidFill>
                  <a:srgbClr val="0000FF"/>
                </a:solidFill>
              </a:rPr>
              <a:t>(5000); </a:t>
            </a:r>
            <a:r>
              <a:rPr lang="en-US" altLang="ko-KR" sz="900" dirty="0">
                <a:solidFill>
                  <a:srgbClr val="0000FF"/>
                </a:solidFill>
              </a:rPr>
              <a:t>// 5000</a:t>
            </a:r>
            <a:r>
              <a:rPr lang="ko-KR" altLang="en-US" sz="900" dirty="0">
                <a:solidFill>
                  <a:srgbClr val="0000FF"/>
                </a:solidFill>
              </a:rPr>
              <a:t>원 인출</a:t>
            </a:r>
          </a:p>
          <a:p>
            <a:pPr defTabSz="180000"/>
            <a:r>
              <a:rPr lang="ko-KR" altLang="en-US" sz="900" dirty="0">
                <a:solidFill>
                  <a:srgbClr val="0000FF"/>
                </a:solidFill>
              </a:rPr>
              <a:t>	</a:t>
            </a:r>
            <a:r>
              <a:rPr lang="en-US" altLang="ko-KR" sz="900" dirty="0" err="1">
                <a:solidFill>
                  <a:srgbClr val="0000FF"/>
                </a:solidFill>
              </a:rPr>
              <a:t>document.write</a:t>
            </a:r>
            <a:r>
              <a:rPr lang="en-US" altLang="ko-KR" sz="900" dirty="0">
                <a:solidFill>
                  <a:srgbClr val="0000FF"/>
                </a:solidFill>
              </a:rPr>
              <a:t>("5000</a:t>
            </a:r>
            <a:r>
              <a:rPr lang="ko-KR" altLang="en-US" sz="900" dirty="0">
                <a:solidFill>
                  <a:srgbClr val="0000FF"/>
                </a:solidFill>
              </a:rPr>
              <a:t>원 인출 후 잔액은 </a:t>
            </a:r>
            <a:r>
              <a:rPr lang="en-US" altLang="ko-KR" sz="900" dirty="0">
                <a:solidFill>
                  <a:srgbClr val="0000FF"/>
                </a:solidFill>
              </a:rPr>
              <a:t>" + </a:t>
            </a:r>
            <a:r>
              <a:rPr lang="en-US" altLang="ko-KR" sz="900" b="1" dirty="0" err="1">
                <a:solidFill>
                  <a:srgbClr val="0000FF"/>
                </a:solidFill>
              </a:rPr>
              <a:t>account.inquiry</a:t>
            </a:r>
            <a:r>
              <a:rPr lang="en-US" altLang="ko-KR" sz="900" b="1" dirty="0">
                <a:solidFill>
                  <a:srgbClr val="0000FF"/>
                </a:solidFill>
              </a:rPr>
              <a:t>() </a:t>
            </a:r>
            <a:r>
              <a:rPr lang="en-US" altLang="ko-KR" sz="900" dirty="0">
                <a:solidFill>
                  <a:srgbClr val="0000FF"/>
                </a:solidFill>
              </a:rPr>
              <a:t>+ "&lt;</a:t>
            </a:r>
            <a:r>
              <a:rPr lang="en-US" altLang="ko-KR" sz="900" dirty="0" err="1">
                <a:solidFill>
                  <a:srgbClr val="0000FF"/>
                </a:solidFill>
              </a:rPr>
              <a:t>br</a:t>
            </a:r>
            <a:r>
              <a:rPr lang="en-US" altLang="ko-KR" sz="9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900" dirty="0">
                <a:solidFill>
                  <a:srgbClr val="0000FF"/>
                </a:solidFill>
              </a:rPr>
              <a:t>&lt;/script</a:t>
            </a:r>
            <a:r>
              <a:rPr lang="en-US" altLang="ko-KR" sz="900" dirty="0" smtClean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1025" name="_x426927928" descr="EMB0000382825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28492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자바스크립트 객체 구성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여러 개의 속성과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</a:t>
            </a:r>
            <a:r>
              <a:rPr lang="ko-KR" altLang="en-US" dirty="0" err="1">
                <a:latin typeface="+mn-ea"/>
              </a:rPr>
              <a:t>능</a:t>
            </a:r>
            <a:r>
              <a:rPr lang="ko-KR" altLang="en-US" dirty="0" err="1" smtClean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구성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객체의 </a:t>
            </a:r>
            <a:r>
              <a:rPr lang="ko-KR" altLang="en-US" dirty="0">
                <a:latin typeface="+mn-ea"/>
                <a:ea typeface="+mn-ea"/>
              </a:rPr>
              <a:t>고유한 </a:t>
            </a:r>
            <a:r>
              <a:rPr lang="ko-KR" altLang="en-US" dirty="0" smtClean="0">
                <a:latin typeface="+mn-ea"/>
                <a:ea typeface="+mn-ea"/>
              </a:rPr>
              <a:t>속성</a:t>
            </a:r>
            <a:r>
              <a:rPr lang="en-US" altLang="ko-KR" dirty="0" smtClean="0">
                <a:latin typeface="+mn-ea"/>
                <a:ea typeface="+mn-ea"/>
              </a:rPr>
              <a:t>(property) : </a:t>
            </a:r>
            <a:r>
              <a:rPr lang="ko-KR" altLang="en-US" dirty="0" smtClean="0">
                <a:latin typeface="+mn-ea"/>
                <a:ea typeface="+mn-ea"/>
              </a:rPr>
              <a:t>변수의 형태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객체의 </a:t>
            </a:r>
            <a:r>
              <a:rPr lang="ko-KR" altLang="en-US" dirty="0" smtClean="0">
                <a:latin typeface="+mn-ea"/>
                <a:ea typeface="+mn-ea"/>
              </a:rPr>
              <a:t>기능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>
                <a:latin typeface="+mn-ea"/>
                <a:ea typeface="+mn-ea"/>
              </a:rPr>
              <a:t>method</a:t>
            </a:r>
            <a:r>
              <a:rPr lang="en-US" altLang="ko-KR" dirty="0" smtClean="0">
                <a:latin typeface="+mn-ea"/>
                <a:ea typeface="+mn-ea"/>
              </a:rPr>
              <a:t>): </a:t>
            </a:r>
            <a:r>
              <a:rPr lang="ko-KR" altLang="en-US" dirty="0" smtClean="0">
                <a:latin typeface="+mn-ea"/>
                <a:ea typeface="+mn-ea"/>
              </a:rPr>
              <a:t>함수의 형태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3501008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account =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owner			:  "</a:t>
            </a:r>
            <a:r>
              <a:rPr lang="ko-KR" altLang="en-US" sz="1400" dirty="0" smtClean="0"/>
              <a:t>황기태</a:t>
            </a:r>
            <a:r>
              <a:rPr lang="en-US" altLang="ko-KR" sz="1400" dirty="0" smtClean="0"/>
              <a:t>",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code	 		:  "111",</a:t>
            </a:r>
          </a:p>
          <a:p>
            <a:pPr defTabSz="180000"/>
            <a:r>
              <a:rPr lang="en-US" altLang="ko-KR" sz="1400" dirty="0" smtClean="0"/>
              <a:t>	balance 		:  35000,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deposit 		:  function() { … },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withdraw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},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inquiry 	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959880" y="4577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70839" y="5039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061" y="3280665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90" y="564011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자바스크립트 객체 </a:t>
            </a:r>
            <a:r>
              <a:rPr lang="en-US" altLang="ko-KR" sz="1200" dirty="0" smtClean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884" y="3833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467" y="4769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메소</a:t>
            </a:r>
            <a:r>
              <a:rPr lang="ko-KR" altLang="en-US" sz="1200" dirty="0" err="1">
                <a:solidFill>
                  <a:srgbClr val="C00000"/>
                </a:solidFill>
              </a:rPr>
              <a:t>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5624" y="3821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715622" y="4163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716441" y="3479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54474" y="3833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454473" y="4174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455291" y="3491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</a:t>
            </a:r>
            <a:r>
              <a:rPr lang="ko-KR" altLang="en-US" sz="1050" dirty="0" smtClean="0"/>
              <a:t>황기태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3143655" y="4563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5433610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account </a:t>
            </a:r>
            <a:r>
              <a:rPr lang="ko-KR" altLang="en-US" sz="1200" dirty="0" smtClean="0"/>
              <a:t>객체를 만드는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자바스크립트 코드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자바스크립트는 객체 기반</a:t>
            </a:r>
            <a:r>
              <a:rPr lang="en-US" altLang="ko-KR" dirty="0" smtClean="0">
                <a:latin typeface="+mn-ea"/>
              </a:rPr>
              <a:t>(Object based)</a:t>
            </a:r>
            <a:r>
              <a:rPr lang="ko-KR" altLang="en-US" dirty="0" smtClean="0">
                <a:latin typeface="+mn-ea"/>
              </a:rPr>
              <a:t> 언어</a:t>
            </a:r>
          </a:p>
          <a:p>
            <a:pPr lvl="1"/>
            <a:r>
              <a:rPr lang="ko-KR" altLang="en-US" dirty="0" smtClean="0">
                <a:latin typeface="+mn-ea"/>
              </a:rPr>
              <a:t>객체 지향</a:t>
            </a:r>
            <a:r>
              <a:rPr lang="en-US" altLang="ko-KR" dirty="0" smtClean="0">
                <a:latin typeface="+mn-ea"/>
              </a:rPr>
              <a:t>(Object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Oriented) </a:t>
            </a:r>
            <a:r>
              <a:rPr lang="ko-KR" altLang="en-US" dirty="0" smtClean="0">
                <a:latin typeface="+mn-ea"/>
              </a:rPr>
              <a:t>언어 아님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캡슐화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상속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다형성의 특징을 갖추고 있지 못함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자바스크립트 객체 종</a:t>
            </a:r>
            <a:r>
              <a:rPr lang="ko-KR" altLang="en-US" dirty="0">
                <a:latin typeface="+mn-ea"/>
              </a:rPr>
              <a:t>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자바스크립트에서 제공하는 객체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코어객체</a:t>
            </a:r>
            <a:endParaRPr lang="en-US" altLang="ko-KR" sz="2000" dirty="0">
              <a:latin typeface="+mn-ea"/>
              <a:ea typeface="+mn-ea"/>
            </a:endParaRPr>
          </a:p>
          <a:p>
            <a:pPr lvl="2"/>
            <a:r>
              <a:rPr lang="en-US" altLang="ko-KR" sz="2000" dirty="0">
                <a:latin typeface="+mn-ea"/>
                <a:ea typeface="+mn-ea"/>
              </a:rPr>
              <a:t> HTML DOM </a:t>
            </a:r>
            <a:r>
              <a:rPr lang="ko-KR" altLang="en-US" sz="2000" dirty="0">
                <a:latin typeface="+mn-ea"/>
                <a:ea typeface="+mn-ea"/>
              </a:rPr>
              <a:t>객체</a:t>
            </a:r>
            <a:endParaRPr lang="en-US" altLang="ko-KR" sz="2000" dirty="0">
              <a:latin typeface="+mn-ea"/>
              <a:ea typeface="+mn-ea"/>
            </a:endParaRPr>
          </a:p>
          <a:p>
            <a:pPr lvl="2"/>
            <a:r>
              <a:rPr lang="ko-KR" altLang="en-US" sz="2000" dirty="0" smtClean="0">
                <a:latin typeface="+mn-ea"/>
                <a:ea typeface="+mn-ea"/>
              </a:rPr>
              <a:t> 브라우저 </a:t>
            </a:r>
            <a:r>
              <a:rPr lang="ko-KR" altLang="en-US" sz="2000" dirty="0">
                <a:latin typeface="+mn-ea"/>
                <a:ea typeface="+mn-ea"/>
              </a:rPr>
              <a:t>관련 객체</a:t>
            </a:r>
            <a:r>
              <a:rPr lang="en-US" altLang="ko-KR" sz="2000" dirty="0">
                <a:latin typeface="+mn-ea"/>
                <a:ea typeface="+mn-ea"/>
              </a:rPr>
              <a:t>(BOM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2200" dirty="0">
                <a:latin typeface="+mn-ea"/>
              </a:rPr>
              <a:t>사용자 정의 객체</a:t>
            </a:r>
            <a:endParaRPr lang="en-US" altLang="ko-KR" sz="2200" dirty="0">
              <a:latin typeface="+mn-ea"/>
            </a:endParaRPr>
          </a:p>
          <a:p>
            <a:pPr lvl="2"/>
            <a:endParaRPr lang="en-US" altLang="ko-KR" sz="2000" dirty="0">
              <a:latin typeface="+mn-ea"/>
              <a:ea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코어 객체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자바스크립트 언어가 실행되는 어디서나 사용 가능한 </a:t>
            </a:r>
            <a:r>
              <a:rPr lang="ko-KR" altLang="en-US" dirty="0" smtClean="0">
                <a:latin typeface="+mn-ea"/>
                <a:ea typeface="+mn-ea"/>
              </a:rPr>
              <a:t>기본 객체</a:t>
            </a:r>
            <a:endParaRPr lang="ko-KR" altLang="en-US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기본 객체로 </a:t>
            </a:r>
            <a:r>
              <a:rPr lang="ko-KR" altLang="en-US" dirty="0" smtClean="0">
                <a:latin typeface="+mn-ea"/>
                <a:ea typeface="+mn-ea"/>
              </a:rPr>
              <a:t>표준 </a:t>
            </a:r>
            <a:r>
              <a:rPr lang="ko-KR" altLang="en-US" dirty="0">
                <a:latin typeface="+mn-ea"/>
                <a:ea typeface="+mn-ea"/>
              </a:rPr>
              <a:t>객체</a:t>
            </a: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Array</a:t>
            </a:r>
            <a:r>
              <a:rPr lang="en-US" altLang="ko-KR" dirty="0">
                <a:latin typeface="+mn-ea"/>
                <a:ea typeface="+mn-ea"/>
              </a:rPr>
              <a:t>, Date, String, Math </a:t>
            </a:r>
            <a:r>
              <a:rPr lang="ko-KR" altLang="en-US" dirty="0">
                <a:latin typeface="+mn-ea"/>
                <a:ea typeface="+mn-ea"/>
              </a:rPr>
              <a:t>타입 </a:t>
            </a:r>
            <a:r>
              <a:rPr lang="ko-KR" altLang="en-US" dirty="0" smtClean="0">
                <a:latin typeface="+mn-ea"/>
                <a:ea typeface="+mn-ea"/>
              </a:rPr>
              <a:t>등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웹 페이지 자바스크립트 코드에서 혹은 서버에서 사용 가능</a:t>
            </a:r>
            <a:endParaRPr lang="en-US" altLang="ko-KR" dirty="0" smtClean="0">
              <a:latin typeface="+mn-ea"/>
              <a:ea typeface="+mn-ea"/>
            </a:endParaRPr>
          </a:p>
          <a:p>
            <a:pPr marL="365760" lvl="1" indent="0">
              <a:buNone/>
            </a:pPr>
            <a:r>
              <a:rPr lang="en-US" altLang="ko-KR" dirty="0" smtClean="0">
                <a:latin typeface="+mn-ea"/>
              </a:rPr>
              <a:t>2. HTML DOM </a:t>
            </a:r>
            <a:r>
              <a:rPr lang="ko-KR" altLang="en-US" dirty="0" smtClean="0">
                <a:latin typeface="+mn-ea"/>
              </a:rPr>
              <a:t>객체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HTML </a:t>
            </a:r>
            <a:r>
              <a:rPr lang="ko-KR" altLang="en-US" dirty="0">
                <a:latin typeface="+mn-ea"/>
                <a:ea typeface="+mn-ea"/>
              </a:rPr>
              <a:t>문서에 작성된 </a:t>
            </a:r>
            <a:r>
              <a:rPr lang="ko-KR" altLang="en-US" dirty="0" smtClean="0">
                <a:latin typeface="+mn-ea"/>
                <a:ea typeface="+mn-ea"/>
              </a:rPr>
              <a:t>각 </a:t>
            </a:r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태그들을 객체화한 것들</a:t>
            </a:r>
            <a:endParaRPr lang="ko-KR" altLang="en-US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HTML </a:t>
            </a:r>
            <a:r>
              <a:rPr lang="ko-KR" altLang="en-US" dirty="0">
                <a:latin typeface="+mn-ea"/>
                <a:ea typeface="+mn-ea"/>
              </a:rPr>
              <a:t>문서의 내용과 모양을 제어하기 </a:t>
            </a:r>
            <a:r>
              <a:rPr lang="ko-KR" altLang="en-US" dirty="0" smtClean="0">
                <a:latin typeface="+mn-ea"/>
                <a:ea typeface="+mn-ea"/>
              </a:rPr>
              <a:t>위한 목적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W3C</a:t>
            </a:r>
            <a:r>
              <a:rPr lang="ko-KR" altLang="en-US" dirty="0" smtClean="0">
                <a:latin typeface="+mn-ea"/>
                <a:ea typeface="+mn-ea"/>
              </a:rPr>
              <a:t>의 표준 객체</a:t>
            </a:r>
          </a:p>
          <a:p>
            <a:pPr marL="365760" lvl="1" indent="0">
              <a:buNone/>
            </a:pPr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브라우저 객체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자바스크립트로 브라우저를 제어하기 위해 제공되는 객체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BOM(Brower Object Model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에 따르는 객체들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err="1" smtClean="0">
                <a:latin typeface="+mn-ea"/>
                <a:ea typeface="+mn-ea"/>
              </a:rPr>
              <a:t>비표준</a:t>
            </a:r>
            <a:r>
              <a:rPr lang="ko-KR" altLang="en-US" dirty="0" smtClean="0">
                <a:latin typeface="+mn-ea"/>
                <a:ea typeface="+mn-ea"/>
              </a:rPr>
              <a:t> 객체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6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코어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6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코어 객체 종류</a:t>
            </a:r>
          </a:p>
          <a:p>
            <a:pPr lvl="1"/>
            <a:r>
              <a:rPr lang="en-US" altLang="ko-KR" dirty="0" smtClean="0"/>
              <a:t>Array, Date, String, Math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코어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키워드 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객체가 생성되면 객체 내부에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메소드들</a:t>
            </a:r>
            <a:r>
              <a:rPr lang="ko-KR" altLang="en-US" dirty="0" smtClean="0"/>
              <a:t> </a:t>
            </a:r>
            <a:r>
              <a:rPr lang="ko-KR" altLang="en-US" dirty="0"/>
              <a:t>존재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멤버 사이에 점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06896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622" y="5498648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–1 </a:t>
            </a:r>
            <a:r>
              <a:rPr lang="ko-KR" altLang="en-US" dirty="0"/>
              <a:t>자바스크립트 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484784"/>
            <a:ext cx="52565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400" dirty="0" smtClean="0">
                <a:solidFill>
                  <a:srgbClr val="669900"/>
                </a:solidFill>
              </a:rPr>
              <a:t>	// </a:t>
            </a:r>
            <a:r>
              <a:rPr lang="en-US" altLang="ko-KR" sz="1400" dirty="0">
                <a:solidFill>
                  <a:srgbClr val="669900"/>
                </a:solidFill>
              </a:rPr>
              <a:t>Date </a:t>
            </a:r>
            <a:r>
              <a:rPr lang="ko-KR" altLang="en-US" sz="1400" dirty="0">
                <a:solidFill>
                  <a:srgbClr val="669900"/>
                </a:solidFill>
              </a:rPr>
              <a:t>객체 생성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today </a:t>
            </a:r>
            <a:r>
              <a:rPr lang="en-US" altLang="ko-KR" sz="1400" dirty="0">
                <a:solidFill>
                  <a:srgbClr val="0000FF"/>
                </a:solidFill>
              </a:rPr>
              <a:t>= </a:t>
            </a:r>
            <a:r>
              <a:rPr lang="en-US" altLang="ko-KR" sz="1400" b="1" dirty="0">
                <a:solidFill>
                  <a:srgbClr val="0000FF"/>
                </a:solidFill>
              </a:rPr>
              <a:t>new Date(); </a:t>
            </a:r>
          </a:p>
          <a:p>
            <a:pPr defTabSz="180000"/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669900"/>
                </a:solidFill>
              </a:rPr>
              <a:t>	// </a:t>
            </a:r>
            <a:r>
              <a:rPr lang="en-US" altLang="ko-KR" sz="1400" dirty="0">
                <a:solidFill>
                  <a:srgbClr val="669900"/>
                </a:solidFill>
              </a:rPr>
              <a:t>Date </a:t>
            </a:r>
            <a:r>
              <a:rPr lang="ko-KR" altLang="en-US" sz="1400" dirty="0">
                <a:solidFill>
                  <a:srgbClr val="669900"/>
                </a:solidFill>
              </a:rPr>
              <a:t>객체의 </a:t>
            </a:r>
            <a:r>
              <a:rPr lang="en-US" altLang="ko-KR" sz="1400" dirty="0" err="1" smtClean="0">
                <a:solidFill>
                  <a:srgbClr val="669900"/>
                </a:solidFill>
              </a:rPr>
              <a:t>toLocaleString</a:t>
            </a:r>
            <a:r>
              <a:rPr lang="en-US" altLang="ko-KR" sz="1400" dirty="0">
                <a:solidFill>
                  <a:srgbClr val="669900"/>
                </a:solidFill>
              </a:rPr>
              <a:t>() </a:t>
            </a:r>
            <a:r>
              <a:rPr lang="ko-KR" altLang="en-US" sz="1400" dirty="0" err="1">
                <a:solidFill>
                  <a:srgbClr val="669900"/>
                </a:solidFill>
              </a:rPr>
              <a:t>메소드</a:t>
            </a:r>
            <a:r>
              <a:rPr lang="ko-KR" altLang="en-US" sz="1400" dirty="0">
                <a:solidFill>
                  <a:srgbClr val="669900"/>
                </a:solidFill>
              </a:rPr>
              <a:t> 호출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ko-KR" altLang="en-US" sz="1400" dirty="0">
                <a:solidFill>
                  <a:srgbClr val="0000FF"/>
                </a:solidFill>
              </a:rPr>
              <a:t>현재 시간 </a:t>
            </a:r>
            <a:r>
              <a:rPr lang="en-US" altLang="ko-KR" sz="1400" dirty="0">
                <a:solidFill>
                  <a:srgbClr val="0000FF"/>
                </a:solidFill>
              </a:rPr>
              <a:t>: "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today.toLocaleString</a:t>
            </a:r>
            <a:r>
              <a:rPr lang="en-US" altLang="ko-KR" sz="1400" b="1" dirty="0">
                <a:solidFill>
                  <a:srgbClr val="0000FF"/>
                </a:solidFill>
              </a:rPr>
              <a:t>()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					+ </a:t>
            </a:r>
            <a:r>
              <a:rPr lang="en-US" altLang="ko-KR" sz="1400" dirty="0">
                <a:solidFill>
                  <a:srgbClr val="0000FF"/>
                </a:solidFill>
              </a:rPr>
              <a:t>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669900"/>
                </a:solidFill>
              </a:rPr>
              <a:t>	// </a:t>
            </a:r>
            <a:r>
              <a:rPr lang="en-US" altLang="ko-KR" sz="1400" dirty="0">
                <a:solidFill>
                  <a:srgbClr val="669900"/>
                </a:solidFill>
              </a:rPr>
              <a:t>String </a:t>
            </a:r>
            <a:r>
              <a:rPr lang="ko-KR" altLang="en-US" sz="1400" dirty="0">
                <a:solidFill>
                  <a:srgbClr val="669900"/>
                </a:solidFill>
              </a:rPr>
              <a:t>객체 생성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mystr</a:t>
            </a:r>
            <a:r>
              <a:rPr lang="en-US" altLang="ko-KR" sz="1400" dirty="0">
                <a:solidFill>
                  <a:srgbClr val="0000FF"/>
                </a:solidFill>
              </a:rPr>
              <a:t>= </a:t>
            </a:r>
            <a:r>
              <a:rPr lang="en-US" altLang="ko-KR" sz="1400" b="1" dirty="0">
                <a:solidFill>
                  <a:srgbClr val="0000FF"/>
                </a:solidFill>
              </a:rPr>
              <a:t>new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String("</a:t>
            </a:r>
            <a:r>
              <a:rPr lang="ko-KR" altLang="en-US" sz="1400" b="1" dirty="0">
                <a:solidFill>
                  <a:srgbClr val="0000FF"/>
                </a:solidFill>
              </a:rPr>
              <a:t>자바스크립트 공부하기</a:t>
            </a:r>
            <a:r>
              <a:rPr lang="en-US" altLang="ko-KR" sz="1400" b="1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mystr</a:t>
            </a:r>
            <a:r>
              <a:rPr lang="ko-KR" altLang="en-US" sz="1400" dirty="0">
                <a:solidFill>
                  <a:srgbClr val="0000FF"/>
                </a:solidFill>
              </a:rPr>
              <a:t>의 내용 </a:t>
            </a:r>
            <a:r>
              <a:rPr lang="en-US" altLang="ko-KR" sz="1400" dirty="0">
                <a:solidFill>
                  <a:srgbClr val="0000FF"/>
                </a:solidFill>
              </a:rPr>
              <a:t>: "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 </a:t>
            </a:r>
            <a:r>
              <a:rPr lang="en-US" altLang="ko-KR" sz="1400" b="1" dirty="0" err="1">
                <a:solidFill>
                  <a:srgbClr val="0000FF"/>
                </a:solidFill>
              </a:rPr>
              <a:t>mystr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en-US" altLang="ko-KR" sz="1400" dirty="0" err="1">
                <a:solidFill>
                  <a:srgbClr val="0000FF"/>
                </a:solidFill>
              </a:rPr>
              <a:t>mystr</a:t>
            </a:r>
            <a:r>
              <a:rPr lang="ko-KR" altLang="en-US" sz="1400" dirty="0">
                <a:solidFill>
                  <a:srgbClr val="0000FF"/>
                </a:solidFill>
              </a:rPr>
              <a:t>의 길이 </a:t>
            </a:r>
            <a:r>
              <a:rPr lang="en-US" altLang="ko-KR" sz="1400" dirty="0">
                <a:solidFill>
                  <a:srgbClr val="0000FF"/>
                </a:solidFill>
              </a:rPr>
              <a:t>: "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 </a:t>
            </a:r>
            <a:r>
              <a:rPr lang="en-US" altLang="ko-KR" sz="1400" b="1" dirty="0" err="1">
                <a:solidFill>
                  <a:srgbClr val="0000FF"/>
                </a:solidFill>
              </a:rPr>
              <a:t>mystr.length</a:t>
            </a:r>
            <a:r>
              <a:rPr lang="en-US" altLang="ko-KR" sz="1400" dirty="0">
                <a:solidFill>
                  <a:srgbClr val="0000FF"/>
                </a:solidFill>
              </a:rPr>
              <a:t> + "&lt;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669900"/>
                </a:solidFill>
              </a:rPr>
              <a:t>// </a:t>
            </a:r>
            <a:r>
              <a:rPr lang="en-US" altLang="ko-KR" sz="1400" dirty="0" err="1">
                <a:solidFill>
                  <a:srgbClr val="669900"/>
                </a:solidFill>
              </a:rPr>
              <a:t>mystr.length</a:t>
            </a:r>
            <a:r>
              <a:rPr lang="en-US" altLang="ko-KR" sz="1400" dirty="0">
                <a:solidFill>
                  <a:srgbClr val="669900"/>
                </a:solidFill>
              </a:rPr>
              <a:t>=10; // </a:t>
            </a:r>
            <a:r>
              <a:rPr lang="ko-KR" altLang="en-US" sz="1400" dirty="0">
                <a:solidFill>
                  <a:srgbClr val="669900"/>
                </a:solidFill>
              </a:rPr>
              <a:t>이 문장은 오류이다</a:t>
            </a:r>
            <a:r>
              <a:rPr lang="en-US" altLang="ko-KR" sz="1400" dirty="0">
                <a:solidFill>
                  <a:srgbClr val="669900"/>
                </a:solidFill>
              </a:rPr>
              <a:t>.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4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5720" y="4240646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메소드</a:t>
            </a:r>
            <a:r>
              <a:rPr lang="ko-KR" altLang="en-US" sz="1200" dirty="0" smtClean="0"/>
              <a:t> 호출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21101" y="5517232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읽기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181350" cy="215265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759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19246</TotalTime>
  <Words>1939</Words>
  <Application>Microsoft Office PowerPoint</Application>
  <PresentationFormat>화면 슬라이드 쇼(4:3)</PresentationFormat>
  <Paragraphs>719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가을</vt:lpstr>
      <vt:lpstr>New_Natural01</vt:lpstr>
      <vt:lpstr>웹 콘텐츠 제작</vt:lpstr>
      <vt:lpstr>1. 객체 개념</vt:lpstr>
      <vt:lpstr>1.1 객체 개념</vt:lpstr>
      <vt:lpstr>1.2 자바스크립트 객체</vt:lpstr>
      <vt:lpstr>1.3 자바스크립트 객체 종류</vt:lpstr>
      <vt:lpstr>1.3 자바스크립트 객체 종류</vt:lpstr>
      <vt:lpstr>2. 코어 객체</vt:lpstr>
      <vt:lpstr>2. 코어 객체</vt:lpstr>
      <vt:lpstr>예제 7–1 자바스크립트 객체 생성 및 활용</vt:lpstr>
      <vt:lpstr>2.1 배열(Array)</vt:lpstr>
      <vt:lpstr>2.1 배열(Array)</vt:lpstr>
      <vt:lpstr>예제 7-2 []로 배열 만들기</vt:lpstr>
      <vt:lpstr>2.1 배열(Array)</vt:lpstr>
      <vt:lpstr>2.1 배열(Array)</vt:lpstr>
      <vt:lpstr>예제 7-3 Array 객체로 배열 만들기</vt:lpstr>
      <vt:lpstr>2.1 배열(Array)</vt:lpstr>
      <vt:lpstr>예제 7–4 Array 객체의 메소드 활용</vt:lpstr>
      <vt:lpstr>2.2 Date 객체</vt:lpstr>
      <vt:lpstr>예제 7–5 Date 객체 생성 및 활용</vt:lpstr>
      <vt:lpstr>2.3 String 객체</vt:lpstr>
      <vt:lpstr>2.3 String 객체</vt:lpstr>
      <vt:lpstr>예제 7–7 String 객체의 메소드 활용</vt:lpstr>
      <vt:lpstr>2.4 Math 객체</vt:lpstr>
      <vt:lpstr>예제 7–8 Math를 이용한 구구단 연습</vt:lpstr>
      <vt:lpstr>3. 사용자 정의 객체</vt:lpstr>
      <vt:lpstr>3. 사용자 정의 객체</vt:lpstr>
      <vt:lpstr>3.1 new Object()로 객체 만들기</vt:lpstr>
      <vt:lpstr>예제 7-9 new Object()로 계좌를 표현하는 account 객체 만들기</vt:lpstr>
      <vt:lpstr>3.2 리터럴 표기법으로 만들기</vt:lpstr>
      <vt:lpstr>예제 7-10 리터럴 표기법으로 계좌를 표현하는 account 객체 만들기</vt:lpstr>
      <vt:lpstr>3.3 프로토타입</vt:lpstr>
      <vt:lpstr>프로토타입 만드는 사례 : Student 프로토타입</vt:lpstr>
      <vt:lpstr>예제 7-11 프로토타입으로 객체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pc</cp:lastModifiedBy>
  <cp:revision>629</cp:revision>
  <dcterms:created xsi:type="dcterms:W3CDTF">2011-08-27T14:53:28Z</dcterms:created>
  <dcterms:modified xsi:type="dcterms:W3CDTF">2020-05-06T01:48:38Z</dcterms:modified>
</cp:coreProperties>
</file>