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5" r:id="rId2"/>
  </p:sldMasterIdLst>
  <p:notesMasterIdLst>
    <p:notesMasterId r:id="rId30"/>
  </p:notesMasterIdLst>
  <p:sldIdLst>
    <p:sldId id="418" r:id="rId3"/>
    <p:sldId id="372" r:id="rId4"/>
    <p:sldId id="406" r:id="rId5"/>
    <p:sldId id="373" r:id="rId6"/>
    <p:sldId id="407" r:id="rId7"/>
    <p:sldId id="368" r:id="rId8"/>
    <p:sldId id="408" r:id="rId9"/>
    <p:sldId id="417" r:id="rId10"/>
    <p:sldId id="369" r:id="rId11"/>
    <p:sldId id="358" r:id="rId12"/>
    <p:sldId id="399" r:id="rId13"/>
    <p:sldId id="409" r:id="rId14"/>
    <p:sldId id="375" r:id="rId15"/>
    <p:sldId id="397" r:id="rId16"/>
    <p:sldId id="377" r:id="rId17"/>
    <p:sldId id="410" r:id="rId18"/>
    <p:sldId id="378" r:id="rId19"/>
    <p:sldId id="411" r:id="rId20"/>
    <p:sldId id="412" r:id="rId21"/>
    <p:sldId id="400" r:id="rId22"/>
    <p:sldId id="413" r:id="rId23"/>
    <p:sldId id="391" r:id="rId24"/>
    <p:sldId id="414" r:id="rId25"/>
    <p:sldId id="393" r:id="rId26"/>
    <p:sldId id="415" r:id="rId27"/>
    <p:sldId id="416" r:id="rId28"/>
    <p:sldId id="394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18"/>
            <p14:sldId id="372"/>
            <p14:sldId id="406"/>
            <p14:sldId id="373"/>
            <p14:sldId id="407"/>
            <p14:sldId id="368"/>
            <p14:sldId id="408"/>
            <p14:sldId id="417"/>
            <p14:sldId id="369"/>
            <p14:sldId id="358"/>
            <p14:sldId id="399"/>
            <p14:sldId id="409"/>
            <p14:sldId id="375"/>
            <p14:sldId id="397"/>
            <p14:sldId id="377"/>
            <p14:sldId id="410"/>
            <p14:sldId id="378"/>
            <p14:sldId id="411"/>
            <p14:sldId id="412"/>
            <p14:sldId id="400"/>
            <p14:sldId id="413"/>
            <p14:sldId id="391"/>
            <p14:sldId id="414"/>
            <p14:sldId id="393"/>
            <p14:sldId id="415"/>
            <p14:sldId id="416"/>
            <p14:sldId id="39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DCF0C6"/>
    <a:srgbClr val="C9E7A7"/>
    <a:srgbClr val="669900"/>
    <a:srgbClr val="8BB0CF"/>
    <a:srgbClr val="7AA5C8"/>
    <a:srgbClr val="42739C"/>
    <a:srgbClr val="FF5B5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4" autoAdjust="0"/>
    <p:restoredTop sz="99346" autoAdjust="0"/>
  </p:normalViewPr>
  <p:slideViewPr>
    <p:cSldViewPr>
      <p:cViewPr varScale="1">
        <p:scale>
          <a:sx n="67" d="100"/>
          <a:sy n="67" d="100"/>
        </p:scale>
        <p:origin x="-1316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F70A4-75B4-4942-B072-2591982738B7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4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6DAD-287A-44FD-9F6E-30A297D1E9E8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3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C1302-4CF7-45E2-926C-582B5BC6CFB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1438-CC6F-45D6-A80D-D281D5EBB1ED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992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EAF7-2947-4DF3-94E4-EE618AA85AD1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8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C7E-FBD3-485A-B407-B0223C0E3FB5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78452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F01B-5E11-48B1-95DB-BB1BD394CFE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60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A8D6-1077-40F1-A818-B62B035A888F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59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F1B17502-819D-46FB-ACD9-B3551E6E62D0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6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758ACA9E-0932-4541-9856-8994CF6087DB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964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C092-5440-431E-9671-5A16DCF45062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15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8AD8D9-7CA9-415C-B074-1E12A14CA225}" type="datetime1">
              <a:rPr lang="en-US" altLang="ko-KR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 smtClean="0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 smtClean="0"/>
              <a:t>웹 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BA6D4867-31C9-4BB6-94B3-5D820992B7D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5/11/2020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latinLnBrk="0"/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anyasu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1792" y="2004125"/>
            <a:ext cx="7927848" cy="2203704"/>
          </a:xfrm>
        </p:spPr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제작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64905" y="5820156"/>
            <a:ext cx="6400800" cy="66751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altLang="ko-KR" i="0" dirty="0" smtClean="0">
                <a:hlinkClick r:id="rId3"/>
              </a:rPr>
              <a:t>banyasun@gmail.com</a:t>
            </a:r>
            <a:endParaRPr lang="en-US" altLang="ko-KR" i="0" dirty="0" smtClean="0"/>
          </a:p>
          <a:p>
            <a:pPr algn="r"/>
            <a:r>
              <a:rPr lang="ko-KR" altLang="en-US" i="0" dirty="0" smtClean="0"/>
              <a:t>정혜선</a:t>
            </a:r>
            <a:endParaRPr lang="ko-KR" altLang="en-US" i="0" dirty="0"/>
          </a:p>
        </p:txBody>
      </p:sp>
      <p:sp>
        <p:nvSpPr>
          <p:cNvPr id="4" name="부제목 2"/>
          <p:cNvSpPr txBox="1">
            <a:spLocks/>
          </p:cNvSpPr>
          <p:nvPr/>
        </p:nvSpPr>
        <p:spPr bwMode="gray">
          <a:xfrm>
            <a:off x="1385316" y="3628430"/>
            <a:ext cx="6400800" cy="8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FE8C2E"/>
              </a:buClr>
            </a:pPr>
            <a:r>
              <a:rPr altLang="ko-KR" sz="2800" b="1" i="0" dirty="0" smtClean="0">
                <a:solidFill>
                  <a:srgbClr val="1F6299"/>
                </a:solidFill>
              </a:rPr>
              <a:t>11</a:t>
            </a:r>
            <a:r>
              <a:rPr lang="ko-KR" altLang="en-US" sz="2800" b="1" i="0" dirty="0" smtClean="0">
                <a:solidFill>
                  <a:srgbClr val="1F6299"/>
                </a:solidFill>
              </a:rPr>
              <a:t>주차 </a:t>
            </a:r>
            <a:r>
              <a:rPr lang="en-US" altLang="ko-KR" sz="2800" b="1" i="0" dirty="0" smtClean="0">
                <a:solidFill>
                  <a:srgbClr val="1F6299"/>
                </a:solidFill>
              </a:rPr>
              <a:t>HTML DOM </a:t>
            </a:r>
            <a:r>
              <a:rPr lang="ko-KR" altLang="en-US" sz="2800" b="1" i="0" dirty="0" smtClean="0">
                <a:solidFill>
                  <a:srgbClr val="1F6299"/>
                </a:solidFill>
              </a:rPr>
              <a:t>객체</a:t>
            </a:r>
            <a:endParaRPr lang="en-US" altLang="ko-KR" sz="2800" b="1" i="0" dirty="0" smtClean="0">
              <a:solidFill>
                <a:srgbClr val="1F6299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11480" cy="752128"/>
          </a:xfrm>
        </p:spPr>
        <p:txBody>
          <a:bodyPr>
            <a:noAutofit/>
          </a:bodyPr>
          <a:lstStyle/>
          <a:p>
            <a:r>
              <a:rPr lang="en-US" altLang="ko-KR" sz="2800" dirty="0" smtClean="0"/>
              <a:t>1.7 DOM </a:t>
            </a:r>
            <a:r>
              <a:rPr lang="ko-KR" altLang="en-US" sz="2800" dirty="0" smtClean="0"/>
              <a:t>객체의 </a:t>
            </a:r>
            <a:r>
              <a:rPr lang="ko-KR" altLang="en-US" sz="2800" dirty="0" err="1" smtClean="0"/>
              <a:t>프로퍼티와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DOM </a:t>
            </a:r>
            <a:r>
              <a:rPr lang="ko-KR" altLang="en-US" sz="2800" dirty="0" err="1" smtClean="0"/>
              <a:t>객체사이의</a:t>
            </a:r>
            <a:r>
              <a:rPr lang="ko-KR" altLang="en-US" sz="2800" dirty="0" smtClean="0"/>
              <a:t> 관계</a:t>
            </a:r>
            <a:endParaRPr lang="ko-KR" altLang="en-US" sz="28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043608" y="1556792"/>
            <a:ext cx="7178559" cy="5092938"/>
            <a:chOff x="1110137" y="486973"/>
            <a:chExt cx="7178559" cy="50929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11"/>
            <p:cNvSpPr>
              <a:spLocks noChangeArrowheads="1"/>
            </p:cNvSpPr>
            <p:nvPr/>
          </p:nvSpPr>
          <p:spPr bwMode="auto"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chemeClr val="bg1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6" name="Rectangle 411"/>
            <p:cNvSpPr>
              <a:spLocks noChangeArrowheads="1"/>
            </p:cNvSpPr>
            <p:nvPr/>
          </p:nvSpPr>
          <p:spPr bwMode="auto"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7" name="직선 연결선 6"/>
            <p:cNvCxnSpPr>
              <a:stCxn id="5" idx="2"/>
              <a:endCxn id="6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411"/>
            <p:cNvSpPr>
              <a:spLocks noChangeArrowheads="1"/>
            </p:cNvSpPr>
            <p:nvPr/>
          </p:nvSpPr>
          <p:spPr bwMode="auto"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0" name="Rectangle 411"/>
            <p:cNvSpPr>
              <a:spLocks noChangeArrowheads="1"/>
            </p:cNvSpPr>
            <p:nvPr/>
          </p:nvSpPr>
          <p:spPr bwMode="auto"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" name="직선 연결선 10"/>
            <p:cNvCxnSpPr>
              <a:stCxn id="8" idx="2"/>
              <a:endCxn id="10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11"/>
            <p:cNvSpPr>
              <a:spLocks noChangeArrowheads="1"/>
            </p:cNvSpPr>
            <p:nvPr/>
          </p:nvSpPr>
          <p:spPr bwMode="auto"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 bwMode="auto"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5" name="Rectangle 411"/>
            <p:cNvSpPr>
              <a:spLocks noChangeArrowheads="1"/>
            </p:cNvSpPr>
            <p:nvPr/>
          </p:nvSpPr>
          <p:spPr bwMode="auto"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6" name="Rectangle 411"/>
            <p:cNvSpPr>
              <a:spLocks noChangeArrowheads="1"/>
            </p:cNvSpPr>
            <p:nvPr/>
          </p:nvSpPr>
          <p:spPr bwMode="auto"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 bwMode="auto"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8" name="꺾인 연결선 17"/>
            <p:cNvCxnSpPr>
              <a:stCxn id="6" idx="2"/>
              <a:endCxn id="8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2"/>
              <a:endCxn id="9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9" idx="2"/>
              <a:endCxn id="12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9" idx="2"/>
              <a:endCxn id="13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2"/>
              <a:endCxn id="15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6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3" idx="2"/>
              <a:endCxn id="17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2"/>
              <a:endCxn id="14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7315" y="1442399"/>
              <a:ext cx="126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html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smtClean="0"/>
                <a:t>children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6" idx="2"/>
            </p:cNvCxnSpPr>
            <p:nvPr/>
          </p:nvCxnSpPr>
          <p:spPr>
            <a:xfrm flipH="1">
              <a:off x="5057446" y="1719398"/>
              <a:ext cx="15212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5753" y="317647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서로 </a:t>
              </a:r>
              <a:r>
                <a:rPr lang="en-US" altLang="ko-KR" sz="1200" dirty="0" smtClean="0"/>
                <a:t>sibling </a:t>
              </a:r>
              <a:r>
                <a:rPr lang="ko-KR" altLang="en-US" sz="1200" dirty="0" smtClean="0"/>
                <a:t>관계</a:t>
              </a:r>
              <a:endParaRPr lang="ko-KR" altLang="en-US" sz="1200" dirty="0"/>
            </a:p>
          </p:txBody>
        </p:sp>
        <p:cxnSp>
          <p:nvCxnSpPr>
            <p:cNvPr id="29" name="직선 화살표 연결선 28"/>
            <p:cNvCxnSpPr>
              <a:stCxn id="28" idx="1"/>
            </p:cNvCxnSpPr>
            <p:nvPr/>
          </p:nvCxnSpPr>
          <p:spPr>
            <a:xfrm flipH="1">
              <a:off x="6424489" y="3314975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06388" y="5118246"/>
              <a:ext cx="1364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form</a:t>
              </a:r>
              <a:r>
                <a:rPr lang="ko-KR" altLang="en-US" sz="1200" dirty="0" smtClean="0"/>
                <a:t>의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firstElementChild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>
              <a:stCxn id="30" idx="0"/>
              <a:endCxn id="15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48264" y="511824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form</a:t>
              </a:r>
              <a:r>
                <a:rPr lang="ko-KR" altLang="en-US" sz="1200" dirty="0" smtClean="0"/>
                <a:t>의</a:t>
              </a:r>
              <a:endParaRPr lang="en-US" altLang="ko-KR" sz="1200" dirty="0" smtClean="0"/>
            </a:p>
            <a:p>
              <a:r>
                <a:rPr lang="en-US" altLang="ko-KR" sz="1200" dirty="0" err="1" smtClean="0"/>
                <a:t>lastElementChild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32" idx="0"/>
              <a:endCxn id="17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289402" y="2316929"/>
              <a:ext cx="22541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 smtClean="0"/>
                <a:t>body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err="1" smtClean="0"/>
                <a:t>childElementCount</a:t>
              </a:r>
              <a:r>
                <a:rPr lang="en-US" altLang="ko-KR" sz="1200" dirty="0" smtClean="0"/>
                <a:t>=2</a:t>
              </a:r>
              <a:endParaRPr lang="en-US" altLang="ko-K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762" y="3630140"/>
              <a:ext cx="1816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err="1" smtClean="0"/>
                <a:t>nextElementSibling</a:t>
              </a:r>
              <a:endParaRPr lang="en-US" altLang="ko-KR" sz="1200" dirty="0" smtClean="0"/>
            </a:p>
          </p:txBody>
        </p:sp>
        <p:cxnSp>
          <p:nvCxnSpPr>
            <p:cNvPr id="36" name="직선 화살표 연결선 35"/>
            <p:cNvCxnSpPr>
              <a:stCxn id="12" idx="3"/>
              <a:endCxn id="13" idx="1"/>
            </p:cNvCxnSpPr>
            <p:nvPr/>
          </p:nvCxnSpPr>
          <p:spPr>
            <a:xfrm flipV="1">
              <a:off x="3782768" y="3600313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2" idx="1"/>
              <a:endCxn id="10" idx="3"/>
            </p:cNvCxnSpPr>
            <p:nvPr/>
          </p:nvCxnSpPr>
          <p:spPr>
            <a:xfrm flipH="1" flipV="1">
              <a:off x="2174420" y="3608985"/>
              <a:ext cx="1045558" cy="1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448281" y="3600313"/>
              <a:ext cx="7707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</a:t>
              </a:r>
              <a:r>
                <a:rPr lang="ko-KR" altLang="en-US" sz="1200" dirty="0" smtClean="0"/>
                <a:t>의 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previous</a:t>
              </a:r>
            </a:p>
            <a:p>
              <a:r>
                <a:rPr lang="en-US" altLang="ko-KR" sz="1200" dirty="0" smtClean="0"/>
                <a:t>Element</a:t>
              </a:r>
            </a:p>
            <a:p>
              <a:r>
                <a:rPr lang="en-US" altLang="ko-KR" sz="1200" dirty="0" smtClean="0"/>
                <a:t>Sibling</a:t>
              </a: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8179" y="2609713"/>
              <a:ext cx="1493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p</a:t>
              </a:r>
              <a:r>
                <a:rPr lang="ko-KR" altLang="en-US" sz="1200" dirty="0" smtClean="0"/>
                <a:t>의 </a:t>
              </a:r>
              <a:r>
                <a:rPr lang="en-US" altLang="ko-KR" sz="1200" dirty="0" err="1" smtClean="0"/>
                <a:t>parentElement</a:t>
              </a:r>
              <a:endParaRPr lang="en-US" altLang="ko-K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9923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8-1 </a:t>
            </a:r>
            <a:r>
              <a:rPr lang="en-US" altLang="ko-KR" dirty="0"/>
              <a:t>DOM </a:t>
            </a:r>
            <a:r>
              <a:rPr lang="ko-KR" altLang="en-US" dirty="0"/>
              <a:t>객체의 구조 출력 </a:t>
            </a:r>
            <a:r>
              <a:rPr lang="en-US" altLang="ko-KR" dirty="0"/>
              <a:t>: p </a:t>
            </a:r>
            <a:r>
              <a:rPr lang="ko-KR" altLang="en-US" dirty="0"/>
              <a:t>객체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816556"/>
            <a:ext cx="5256584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&lt;head&gt;&lt;title&gt;HTML DOM </a:t>
            </a:r>
            <a:r>
              <a:rPr lang="ko-KR" altLang="en-US" sz="1400" dirty="0"/>
              <a:t>트리</a:t>
            </a:r>
            <a:r>
              <a:rPr lang="en-US" altLang="ko-KR" sz="1400" dirty="0"/>
              <a:t>&lt;/title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&lt;h3&gt;DOM </a:t>
            </a:r>
            <a:r>
              <a:rPr lang="ko-KR" altLang="en-US" sz="1400" dirty="0"/>
              <a:t>객체 </a:t>
            </a:r>
            <a:r>
              <a:rPr lang="en-US" altLang="ko-KR" sz="1400" dirty="0"/>
              <a:t>p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, </a:t>
            </a:r>
            <a:r>
              <a:rPr lang="ko-KR" altLang="en-US" sz="1400" dirty="0"/>
              <a:t>스타일</a:t>
            </a:r>
            <a:r>
              <a:rPr lang="en-US" altLang="ko-KR" sz="1400" dirty="0"/>
              <a:t>, </a:t>
            </a:r>
            <a:r>
              <a:rPr lang="ko-KR" altLang="en-US" sz="1400" dirty="0"/>
              <a:t>이벤트 </a:t>
            </a:r>
            <a:r>
              <a:rPr lang="ko-KR" altLang="en-US" sz="1400" dirty="0" err="1" smtClean="0"/>
              <a:t>리스너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&lt;p </a:t>
            </a:r>
            <a:r>
              <a:rPr lang="en-US" altLang="ko-KR" sz="1400" b="1" dirty="0">
                <a:solidFill>
                  <a:srgbClr val="FF0000"/>
                </a:solidFill>
              </a:rPr>
              <a:t>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firstP</a:t>
            </a:r>
            <a:r>
              <a:rPr lang="en-US" altLang="ko-KR" sz="1400" b="1" dirty="0">
                <a:solidFill>
                  <a:srgbClr val="FF0000"/>
                </a:solidFill>
              </a:rPr>
              <a:t>"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style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color:blue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 err="1">
                <a:solidFill>
                  <a:srgbClr val="FF0000"/>
                </a:solidFill>
              </a:rPr>
              <a:t>background:yellow</a:t>
            </a:r>
            <a:r>
              <a:rPr lang="en-US" altLang="ko-KR" sz="1400" dirty="0">
                <a:solidFill>
                  <a:srgbClr val="FF0000"/>
                </a:solidFill>
              </a:rPr>
              <a:t>" 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</a:rPr>
              <a:t>="</a:t>
            </a:r>
            <a:r>
              <a:rPr lang="en-US" altLang="ko-KR" sz="1400" dirty="0" err="1">
                <a:solidFill>
                  <a:srgbClr val="FF0000"/>
                </a:solidFill>
              </a:rPr>
              <a:t>this.style.color</a:t>
            </a:r>
            <a:r>
              <a:rPr lang="en-US" altLang="ko-KR" sz="1400" dirty="0">
                <a:solidFill>
                  <a:srgbClr val="FF0000"/>
                </a:solidFill>
              </a:rPr>
              <a:t>='teal'"&gt;</a:t>
            </a:r>
          </a:p>
          <a:p>
            <a:pPr defTabSz="180000"/>
            <a:r>
              <a:rPr lang="ko-KR" altLang="en-US" sz="1400" dirty="0">
                <a:solidFill>
                  <a:srgbClr val="FF0000"/>
                </a:solidFill>
              </a:rPr>
              <a:t>    이것은 </a:t>
            </a:r>
            <a:r>
              <a:rPr lang="en-US" altLang="ko-KR" sz="1400" dirty="0">
                <a:solidFill>
                  <a:srgbClr val="FF0000"/>
                </a:solidFill>
              </a:rPr>
              <a:t>&lt;span style="</a:t>
            </a:r>
            <a:r>
              <a:rPr lang="en-US" altLang="ko-KR" sz="1400" dirty="0" err="1">
                <a:solidFill>
                  <a:srgbClr val="FF0000"/>
                </a:solidFill>
              </a:rPr>
              <a:t>color:red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ko-KR" altLang="en-US" sz="1400" dirty="0" smtClean="0">
                <a:solidFill>
                  <a:srgbClr val="FF0000"/>
                </a:solidFill>
              </a:rPr>
              <a:t>문장입니다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	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>
                <a:solidFill>
                  <a:srgbClr val="FF0000"/>
                </a:solidFill>
              </a:rPr>
              <a:t>span&gt;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&lt;/p&gt;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&lt;script</a:t>
            </a:r>
            <a:r>
              <a:rPr lang="en-US" altLang="ko-KR" sz="1400" dirty="0" smtClean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14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p = </a:t>
            </a:r>
            <a:r>
              <a:rPr lang="en-US" altLang="ko-KR" sz="1400" b="1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400" b="1" dirty="0">
                <a:solidFill>
                  <a:srgbClr val="0000FF"/>
                </a:solidFill>
              </a:rPr>
              <a:t>("</a:t>
            </a:r>
            <a:r>
              <a:rPr lang="en-US" altLang="ko-KR" sz="1400" b="1" dirty="0" err="1">
                <a:solidFill>
                  <a:srgbClr val="0000FF"/>
                </a:solidFill>
              </a:rPr>
              <a:t>firstP</a:t>
            </a:r>
            <a:r>
              <a:rPr lang="en-US" altLang="ko-KR" sz="1400" b="1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sv-SE" altLang="ko-KR" sz="1400" dirty="0" smtClean="0">
                <a:solidFill>
                  <a:srgbClr val="0000FF"/>
                </a:solidFill>
              </a:rPr>
              <a:t>	var </a:t>
            </a:r>
            <a:r>
              <a:rPr lang="sv-SE" altLang="ko-KR" sz="1400" dirty="0">
                <a:solidFill>
                  <a:srgbClr val="0000FF"/>
                </a:solidFill>
              </a:rPr>
              <a:t>text = "p.id = " + </a:t>
            </a:r>
            <a:r>
              <a:rPr lang="sv-SE" altLang="ko-KR" sz="1400" b="1" dirty="0">
                <a:solidFill>
                  <a:srgbClr val="0000FF"/>
                </a:solidFill>
              </a:rPr>
              <a:t>p.id </a:t>
            </a:r>
            <a:r>
              <a:rPr lang="sv-SE" altLang="ko-KR" sz="1400" dirty="0">
                <a:solidFill>
                  <a:srgbClr val="0000FF"/>
                </a:solidFill>
              </a:rPr>
              <a:t>+ "\n";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en-US" altLang="ko-KR" sz="1400" dirty="0" err="1">
                <a:solidFill>
                  <a:srgbClr val="0000FF"/>
                </a:solidFill>
              </a:rPr>
              <a:t>p.tagName</a:t>
            </a:r>
            <a:r>
              <a:rPr lang="en-US" altLang="ko-KR" sz="1400" dirty="0">
                <a:solidFill>
                  <a:srgbClr val="0000FF"/>
                </a:solidFill>
              </a:rPr>
              <a:t> = " + </a:t>
            </a:r>
            <a:r>
              <a:rPr lang="en-US" altLang="ko-KR" sz="1400" b="1" dirty="0" err="1">
                <a:solidFill>
                  <a:srgbClr val="0000FF"/>
                </a:solidFill>
              </a:rPr>
              <a:t>p.tagName</a:t>
            </a:r>
            <a:r>
              <a:rPr lang="en-US" altLang="ko-KR" sz="1400" dirty="0">
                <a:solidFill>
                  <a:srgbClr val="0000FF"/>
                </a:solidFill>
              </a:rPr>
              <a:t> + "\n";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en-US" altLang="ko-KR" sz="1400" dirty="0" err="1">
                <a:solidFill>
                  <a:srgbClr val="0000FF"/>
                </a:solidFill>
              </a:rPr>
              <a:t>p.innerHTML</a:t>
            </a:r>
            <a:r>
              <a:rPr lang="en-US" altLang="ko-KR" sz="1400" dirty="0">
                <a:solidFill>
                  <a:srgbClr val="0000FF"/>
                </a:solidFill>
              </a:rPr>
              <a:t> = " + </a:t>
            </a:r>
            <a:r>
              <a:rPr lang="en-US" altLang="ko-KR" sz="1400" b="1" dirty="0" err="1">
                <a:solidFill>
                  <a:srgbClr val="0000FF"/>
                </a:solidFill>
              </a:rPr>
              <a:t>p.innerHTML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 "\n";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en-US" altLang="ko-KR" sz="1400" dirty="0" err="1">
                <a:solidFill>
                  <a:srgbClr val="0000FF"/>
                </a:solidFill>
              </a:rPr>
              <a:t>p.style.color</a:t>
            </a:r>
            <a:r>
              <a:rPr lang="en-US" altLang="ko-KR" sz="1400" dirty="0">
                <a:solidFill>
                  <a:srgbClr val="0000FF"/>
                </a:solidFill>
              </a:rPr>
              <a:t> = " + </a:t>
            </a:r>
            <a:r>
              <a:rPr lang="en-US" altLang="ko-KR" sz="1400" b="1" dirty="0" err="1">
                <a:solidFill>
                  <a:srgbClr val="0000FF"/>
                </a:solidFill>
              </a:rPr>
              <a:t>p.style.color</a:t>
            </a:r>
            <a:r>
              <a:rPr lang="en-US" altLang="ko-KR" sz="1400" dirty="0">
                <a:solidFill>
                  <a:srgbClr val="0000FF"/>
                </a:solidFill>
              </a:rPr>
              <a:t> + "\n";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en-US" altLang="ko-KR" sz="1400" dirty="0" err="1">
                <a:solidFill>
                  <a:srgbClr val="0000FF"/>
                </a:solidFill>
              </a:rPr>
              <a:t>p.onclick</a:t>
            </a:r>
            <a:r>
              <a:rPr lang="en-US" altLang="ko-KR" sz="1400" dirty="0">
                <a:solidFill>
                  <a:srgbClr val="0000FF"/>
                </a:solidFill>
              </a:rPr>
              <a:t> = " + </a:t>
            </a:r>
            <a:r>
              <a:rPr lang="en-US" altLang="ko-KR" sz="1400" b="1" dirty="0" err="1">
                <a:solidFill>
                  <a:srgbClr val="0000FF"/>
                </a:solidFill>
              </a:rPr>
              <a:t>p.onclick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 "\n";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en-US" altLang="ko-KR" sz="1400" dirty="0" err="1">
                <a:solidFill>
                  <a:srgbClr val="0000FF"/>
                </a:solidFill>
              </a:rPr>
              <a:t>p.childElementCount</a:t>
            </a:r>
            <a:r>
              <a:rPr lang="en-US" altLang="ko-KR" sz="1400" dirty="0">
                <a:solidFill>
                  <a:srgbClr val="0000FF"/>
                </a:solidFill>
              </a:rPr>
              <a:t> = " + </a:t>
            </a:r>
            <a:r>
              <a:rPr lang="en-US" altLang="ko-KR" sz="1400" b="1" dirty="0" err="1">
                <a:solidFill>
                  <a:srgbClr val="0000FF"/>
                </a:solidFill>
              </a:rPr>
              <a:t>p.childElementCount</a:t>
            </a:r>
            <a:r>
              <a:rPr lang="en-US" altLang="ko-KR" sz="1400" dirty="0">
                <a:solidFill>
                  <a:srgbClr val="0000FF"/>
                </a:solidFill>
              </a:rPr>
              <a:t> + "\n";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ko-KR" altLang="en-US" sz="1400" dirty="0">
                <a:solidFill>
                  <a:srgbClr val="0000FF"/>
                </a:solidFill>
              </a:rPr>
              <a:t>너비 </a:t>
            </a:r>
            <a:r>
              <a:rPr lang="en-US" altLang="ko-KR" sz="1400" dirty="0">
                <a:solidFill>
                  <a:srgbClr val="0000FF"/>
                </a:solidFill>
              </a:rPr>
              <a:t>= "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 </a:t>
            </a:r>
            <a:r>
              <a:rPr lang="en-US" altLang="ko-KR" sz="1400" b="1" dirty="0" err="1">
                <a:solidFill>
                  <a:srgbClr val="0000FF"/>
                </a:solidFill>
              </a:rPr>
              <a:t>p.offsetWidth</a:t>
            </a:r>
            <a:r>
              <a:rPr lang="en-US" altLang="ko-KR" sz="1400" dirty="0">
                <a:solidFill>
                  <a:srgbClr val="0000FF"/>
                </a:solidFill>
              </a:rPr>
              <a:t> + "\n";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text </a:t>
            </a:r>
            <a:r>
              <a:rPr lang="en-US" altLang="ko-KR" sz="1400" dirty="0">
                <a:solidFill>
                  <a:srgbClr val="0000FF"/>
                </a:solidFill>
              </a:rPr>
              <a:t>+= "</a:t>
            </a:r>
            <a:r>
              <a:rPr lang="ko-KR" altLang="en-US" sz="1400" dirty="0">
                <a:solidFill>
                  <a:srgbClr val="0000FF"/>
                </a:solidFill>
              </a:rPr>
              <a:t>높이 </a:t>
            </a:r>
            <a:r>
              <a:rPr lang="en-US" altLang="ko-KR" sz="1400" dirty="0">
                <a:solidFill>
                  <a:srgbClr val="0000FF"/>
                </a:solidFill>
              </a:rPr>
              <a:t>= "</a:t>
            </a:r>
            <a:r>
              <a:rPr lang="ko-KR" altLang="en-US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+ </a:t>
            </a:r>
            <a:r>
              <a:rPr lang="en-US" altLang="ko-KR" sz="1400" b="1" dirty="0" err="1">
                <a:solidFill>
                  <a:srgbClr val="0000FF"/>
                </a:solidFill>
              </a:rPr>
              <a:t>p.offsetHeight</a:t>
            </a:r>
            <a:r>
              <a:rPr lang="en-US" altLang="ko-KR" sz="1400" dirty="0">
                <a:solidFill>
                  <a:srgbClr val="0000FF"/>
                </a:solidFill>
              </a:rPr>
              <a:t> + "\n";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alert(text</a:t>
            </a:r>
            <a:r>
              <a:rPr lang="en-US" altLang="ko-KR" sz="1400" dirty="0">
                <a:solidFill>
                  <a:srgbClr val="0000FF"/>
                </a:solidFill>
              </a:rPr>
              <a:t>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&lt;/</a:t>
            </a:r>
            <a:r>
              <a:rPr lang="en-US" altLang="ko-KR" sz="1400" dirty="0">
                <a:solidFill>
                  <a:srgbClr val="0000FF"/>
                </a:solidFill>
              </a:rPr>
              <a:t>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452638"/>
            <a:ext cx="3563888" cy="32732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204942"/>
            <a:ext cx="2241798" cy="224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DOM </a:t>
            </a:r>
            <a:r>
              <a:rPr lang="ko-KR" altLang="en-US" dirty="0"/>
              <a:t>객체 </a:t>
            </a:r>
            <a:r>
              <a:rPr lang="ko-KR" altLang="en-US" dirty="0" smtClean="0"/>
              <a:t>다루기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>
                <a:latin typeface="+mn-ea"/>
              </a:rPr>
              <a:t>DOM </a:t>
            </a:r>
            <a:r>
              <a:rPr lang="ko-KR" altLang="en-US" sz="2000" dirty="0">
                <a:latin typeface="+mn-ea"/>
              </a:rPr>
              <a:t>객체 구분</a:t>
            </a:r>
            <a:r>
              <a:rPr lang="en-US" altLang="ko-KR" sz="2000" dirty="0">
                <a:latin typeface="+mn-ea"/>
              </a:rPr>
              <a:t>, id </a:t>
            </a:r>
            <a:r>
              <a:rPr lang="ko-KR" altLang="en-US" sz="2000" dirty="0">
                <a:latin typeface="+mn-ea"/>
              </a:rPr>
              <a:t>태그 </a:t>
            </a:r>
            <a:r>
              <a:rPr lang="ko-KR" altLang="en-US" sz="2000" dirty="0" smtClean="0">
                <a:latin typeface="+mn-ea"/>
              </a:rPr>
              <a:t>속성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DOM </a:t>
            </a:r>
            <a:r>
              <a:rPr lang="ko-KR" altLang="en-US" sz="2000" dirty="0">
                <a:latin typeface="+mn-ea"/>
              </a:rPr>
              <a:t>객체 찾기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document.getElementById</a:t>
            </a:r>
            <a:r>
              <a:rPr lang="en-US" altLang="ko-KR" sz="2000" dirty="0" smtClean="0">
                <a:latin typeface="+mn-ea"/>
              </a:rPr>
              <a:t>()</a:t>
            </a:r>
          </a:p>
          <a:p>
            <a:endParaRPr lang="en-US" altLang="ko-KR" sz="2000" dirty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DOM </a:t>
            </a:r>
            <a:r>
              <a:rPr lang="ko-KR" altLang="en-US" sz="2000" dirty="0">
                <a:latin typeface="+mn-ea"/>
              </a:rPr>
              <a:t>객체의 </a:t>
            </a:r>
            <a:r>
              <a:rPr lang="en-US" altLang="ko-KR" sz="2000" dirty="0">
                <a:latin typeface="+mn-ea"/>
              </a:rPr>
              <a:t>CSS3 </a:t>
            </a:r>
            <a:r>
              <a:rPr lang="ko-KR" altLang="en-US" sz="2000" dirty="0">
                <a:latin typeface="+mn-ea"/>
              </a:rPr>
              <a:t>스타일 동적 </a:t>
            </a:r>
            <a:r>
              <a:rPr lang="ko-KR" altLang="en-US" sz="2000" dirty="0" smtClean="0">
                <a:latin typeface="+mn-ea"/>
              </a:rPr>
              <a:t>변경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CSS3 </a:t>
            </a:r>
            <a:r>
              <a:rPr lang="ko-KR" altLang="en-US" sz="1600" dirty="0" smtClean="0">
                <a:latin typeface="+mn-ea"/>
              </a:rPr>
              <a:t>스타일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프로퍼티는</a:t>
            </a:r>
            <a:r>
              <a:rPr lang="ko-KR" altLang="en-US" sz="1600" dirty="0" smtClean="0">
                <a:latin typeface="+mn-ea"/>
              </a:rPr>
              <a:t> 다음과 같이 사용</a:t>
            </a:r>
            <a:endParaRPr lang="en-US" altLang="ko-KR" sz="1600" dirty="0" smtClean="0">
              <a:latin typeface="+mn-ea"/>
            </a:endParaRPr>
          </a:p>
          <a:p>
            <a:pPr lvl="2"/>
            <a:r>
              <a:rPr lang="en-US" altLang="ko-KR" sz="1400" dirty="0" smtClean="0">
                <a:latin typeface="+mn-ea"/>
                <a:ea typeface="+mn-ea"/>
              </a:rPr>
              <a:t>background-color </a:t>
            </a:r>
            <a:r>
              <a:rPr lang="ko-KR" altLang="en-US" sz="1400" dirty="0" smtClean="0">
                <a:latin typeface="+mn-ea"/>
                <a:ea typeface="+mn-ea"/>
              </a:rPr>
              <a:t>스타일 </a:t>
            </a:r>
            <a:r>
              <a:rPr lang="ko-KR" altLang="en-US" sz="1400" dirty="0" err="1" smtClean="0">
                <a:latin typeface="+mn-ea"/>
                <a:ea typeface="+mn-ea"/>
              </a:rPr>
              <a:t>프로퍼티</a:t>
            </a:r>
            <a:r>
              <a:rPr lang="en-US" altLang="ko-KR" sz="1400" dirty="0" smtClean="0">
                <a:latin typeface="+mn-ea"/>
                <a:ea typeface="+mn-ea"/>
              </a:rPr>
              <a:t> -&gt; </a:t>
            </a:r>
            <a:r>
              <a:rPr lang="en-US" altLang="ko-KR" sz="1400" dirty="0" err="1" smtClean="0">
                <a:latin typeface="+mn-ea"/>
                <a:ea typeface="+mn-ea"/>
              </a:rPr>
              <a:t>backgroundColor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</a:p>
          <a:p>
            <a:pPr lvl="2"/>
            <a:r>
              <a:rPr lang="en-US" altLang="ko-KR" sz="1400" dirty="0" smtClean="0">
                <a:latin typeface="+mn-ea"/>
                <a:ea typeface="+mn-ea"/>
              </a:rPr>
              <a:t>font-size </a:t>
            </a:r>
            <a:r>
              <a:rPr lang="ko-KR" altLang="en-US" sz="1400" dirty="0">
                <a:latin typeface="+mn-ea"/>
                <a:ea typeface="+mn-ea"/>
              </a:rPr>
              <a:t>스타일 </a:t>
            </a:r>
            <a:r>
              <a:rPr lang="ko-KR" altLang="en-US" sz="1400" dirty="0" err="1">
                <a:latin typeface="+mn-ea"/>
                <a:ea typeface="+mn-ea"/>
              </a:rPr>
              <a:t>프로퍼티</a:t>
            </a:r>
            <a:r>
              <a:rPr lang="en-US" altLang="ko-KR" sz="1400" dirty="0">
                <a:latin typeface="+mn-ea"/>
                <a:ea typeface="+mn-ea"/>
              </a:rPr>
              <a:t> -&gt; </a:t>
            </a:r>
            <a:r>
              <a:rPr lang="en-US" altLang="ko-KR" sz="1400" dirty="0" err="1" smtClean="0">
                <a:latin typeface="+mn-ea"/>
                <a:ea typeface="+mn-ea"/>
              </a:rPr>
              <a:t>fontSize</a:t>
            </a:r>
            <a:endParaRPr lang="ko-KR" altLang="en-US" sz="1400" dirty="0">
              <a:latin typeface="+mn-ea"/>
              <a:ea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82979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636912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");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								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40148" y="4718151"/>
            <a:ext cx="676875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&lt;span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color:red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46260" y="5150199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span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//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46260" y="554287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"green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"; 				// </a:t>
            </a:r>
            <a:r>
              <a:rPr lang="ko-KR" altLang="en-US" sz="1400" dirty="0" smtClean="0"/>
              <a:t>‘문장입니다</a:t>
            </a:r>
            <a:r>
              <a:rPr lang="ko-KR" altLang="en-US" sz="1400" dirty="0"/>
              <a:t>’의 글자 색을 </a:t>
            </a:r>
            <a:r>
              <a:rPr lang="en-US" altLang="ko-KR" sz="1400" dirty="0"/>
              <a:t>green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1146260" y="590291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span.style.fontSize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"30px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";				// </a:t>
            </a:r>
            <a:r>
              <a:rPr lang="ko-KR" altLang="en-US" sz="1400" dirty="0"/>
              <a:t>‘문장입니다’의 폰트를 </a:t>
            </a:r>
            <a:r>
              <a:rPr lang="en-US" altLang="ko-KR" sz="1400" dirty="0"/>
              <a:t>30px </a:t>
            </a:r>
            <a:r>
              <a:rPr lang="ko-KR" altLang="en-US" sz="1400" dirty="0"/>
              <a:t>크기로 </a:t>
            </a:r>
            <a:r>
              <a:rPr lang="ko-KR" altLang="en-US" sz="1400" dirty="0" smtClean="0"/>
              <a:t>변경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140470" y="6290156"/>
            <a:ext cx="67745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span.style.border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 "3px dotted magenta"; 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228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1474801"/>
            <a:ext cx="6840760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</a:t>
            </a:r>
            <a:r>
              <a:rPr lang="en-US" altLang="ko-KR" sz="1400" dirty="0" smtClean="0"/>
              <a:t>title&gt;CSS </a:t>
            </a:r>
            <a:r>
              <a:rPr lang="ko-KR" altLang="en-US" sz="1400" dirty="0"/>
              <a:t>스타일 동적 변경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400" b="1" dirty="0">
                <a:solidFill>
                  <a:srgbClr val="0000FF"/>
                </a:solidFill>
              </a:rPr>
              <a:t>function change() </a:t>
            </a:r>
            <a:r>
              <a:rPr lang="en-US" altLang="ko-KR" sz="1400" dirty="0">
                <a:solidFill>
                  <a:srgbClr val="0000FF"/>
                </a:solidFill>
              </a:rPr>
              <a:t>{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span = </a:t>
            </a:r>
            <a:r>
              <a:rPr lang="en-US" altLang="ko-KR" sz="1400" b="1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400" b="1" dirty="0">
                <a:solidFill>
                  <a:srgbClr val="0000FF"/>
                </a:solidFill>
              </a:rPr>
              <a:t>("</a:t>
            </a:r>
            <a:r>
              <a:rPr lang="en-US" altLang="ko-KR" sz="1400" b="1" dirty="0" err="1">
                <a:solidFill>
                  <a:srgbClr val="0000FF"/>
                </a:solidFill>
              </a:rPr>
              <a:t>mySpan</a:t>
            </a:r>
            <a:r>
              <a:rPr lang="en-US" altLang="ko-KR" sz="1400" b="1" dirty="0">
                <a:solidFill>
                  <a:srgbClr val="0000FF"/>
                </a:solidFill>
              </a:rPr>
              <a:t>"); </a:t>
            </a:r>
            <a:endParaRPr lang="en-US" altLang="ko-KR" sz="1400" b="1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span.style.color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= "green";</a:t>
            </a:r>
            <a:r>
              <a:rPr lang="en-US" altLang="ko-KR" sz="1400" dirty="0">
                <a:solidFill>
                  <a:srgbClr val="0000FF"/>
                </a:solidFill>
              </a:rPr>
              <a:t> // </a:t>
            </a:r>
            <a:r>
              <a:rPr lang="ko-KR" altLang="en-US" sz="1400" dirty="0">
                <a:solidFill>
                  <a:srgbClr val="0000FF"/>
                </a:solidFill>
              </a:rPr>
              <a:t>글자 색 </a:t>
            </a:r>
            <a:r>
              <a:rPr lang="en-US" altLang="ko-KR" sz="1400" dirty="0">
                <a:solidFill>
                  <a:srgbClr val="0000FF"/>
                </a:solidFill>
              </a:rPr>
              <a:t>green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span.style.fontSize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= "30px"; // </a:t>
            </a:r>
            <a:r>
              <a:rPr lang="ko-KR" altLang="en-US" sz="1400" dirty="0">
                <a:solidFill>
                  <a:srgbClr val="0000FF"/>
                </a:solidFill>
              </a:rPr>
              <a:t>글자 크기는 </a:t>
            </a:r>
            <a:r>
              <a:rPr lang="en-US" altLang="ko-KR" sz="1400" dirty="0">
                <a:solidFill>
                  <a:srgbClr val="0000FF"/>
                </a:solidFill>
              </a:rPr>
              <a:t>30</a:t>
            </a:r>
            <a:r>
              <a:rPr lang="ko-KR" altLang="en-US" sz="1400" dirty="0">
                <a:solidFill>
                  <a:srgbClr val="0000FF"/>
                </a:solidFill>
              </a:rPr>
              <a:t>픽셀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span.style.display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= "block"; // </a:t>
            </a:r>
            <a:r>
              <a:rPr lang="ko-KR" altLang="en-US" sz="1400" dirty="0" smtClean="0">
                <a:solidFill>
                  <a:srgbClr val="0000FF"/>
                </a:solidFill>
              </a:rPr>
              <a:t>블록 박스로 </a:t>
            </a:r>
            <a:r>
              <a:rPr lang="ko-KR" altLang="en-US" sz="1400" dirty="0">
                <a:solidFill>
                  <a:srgbClr val="0000FF"/>
                </a:solidFill>
              </a:rPr>
              <a:t>변경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span.style.width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= "6em"; // </a:t>
            </a:r>
            <a:r>
              <a:rPr lang="ko-KR" altLang="en-US" sz="1400" dirty="0">
                <a:solidFill>
                  <a:srgbClr val="0000FF"/>
                </a:solidFill>
              </a:rPr>
              <a:t>박스의 폭</a:t>
            </a:r>
            <a:r>
              <a:rPr lang="en-US" altLang="ko-KR" sz="1400" dirty="0">
                <a:solidFill>
                  <a:srgbClr val="0000FF"/>
                </a:solidFill>
              </a:rPr>
              <a:t>. </a:t>
            </a:r>
            <a:r>
              <a:rPr lang="en-US" altLang="ko-KR" sz="1400" dirty="0" smtClean="0">
                <a:solidFill>
                  <a:srgbClr val="0000FF"/>
                </a:solidFill>
              </a:rPr>
              <a:t>6 </a:t>
            </a:r>
            <a:r>
              <a:rPr lang="ko-KR" altLang="en-US" sz="1400" dirty="0" smtClean="0">
                <a:solidFill>
                  <a:srgbClr val="0000FF"/>
                </a:solidFill>
              </a:rPr>
              <a:t>글자 크기</a:t>
            </a:r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span.style.border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= "3px dotted magenta"; // 3</a:t>
            </a:r>
            <a:r>
              <a:rPr lang="ko-KR" altLang="en-US" sz="1400" dirty="0">
                <a:solidFill>
                  <a:srgbClr val="0000FF"/>
                </a:solidFill>
              </a:rPr>
              <a:t>픽셀 점선 </a:t>
            </a:r>
            <a:r>
              <a:rPr lang="en-US" altLang="ko-KR" sz="1400" dirty="0" smtClean="0">
                <a:solidFill>
                  <a:srgbClr val="0000FF"/>
                </a:solidFill>
              </a:rPr>
              <a:t>magenta</a:t>
            </a:r>
            <a:r>
              <a:rPr lang="ko-KR" altLang="en-US" sz="1400" dirty="0" smtClean="0">
                <a:solidFill>
                  <a:srgbClr val="0000FF"/>
                </a:solidFill>
              </a:rPr>
              <a:t> 테두리</a:t>
            </a:r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b="1" dirty="0" err="1" smtClean="0">
                <a:solidFill>
                  <a:srgbClr val="0000FF"/>
                </a:solidFill>
              </a:rPr>
              <a:t>span.style.margin</a:t>
            </a:r>
            <a:r>
              <a:rPr lang="en-US" altLang="ko-KR" sz="14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</a:rPr>
              <a:t>= "20px"; </a:t>
            </a:r>
            <a:r>
              <a:rPr lang="en-US" altLang="ko-KR" sz="1400" dirty="0">
                <a:solidFill>
                  <a:srgbClr val="0000FF"/>
                </a:solidFill>
              </a:rPr>
              <a:t>// </a:t>
            </a:r>
            <a:r>
              <a:rPr lang="ko-KR" altLang="en-US" sz="1400" dirty="0">
                <a:solidFill>
                  <a:srgbClr val="0000FF"/>
                </a:solidFill>
              </a:rPr>
              <a:t>상하좌우 여백 </a:t>
            </a:r>
            <a:r>
              <a:rPr lang="en-US" altLang="ko-KR" sz="1400" dirty="0" smtClean="0">
                <a:solidFill>
                  <a:srgbClr val="0000FF"/>
                </a:solidFill>
              </a:rPr>
              <a:t>20px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&lt;h3&gt;CSS </a:t>
            </a:r>
            <a:r>
              <a:rPr lang="ko-KR" altLang="en-US" sz="1400" dirty="0"/>
              <a:t>스타일 동적 변경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style="</a:t>
            </a:r>
            <a:r>
              <a:rPr lang="en-US" altLang="ko-KR" sz="1400" dirty="0" err="1"/>
              <a:t>color:blue</a:t>
            </a:r>
            <a:r>
              <a:rPr lang="en-US" altLang="ko-KR" sz="1400" dirty="0"/>
              <a:t>" &gt;</a:t>
            </a:r>
            <a:r>
              <a:rPr lang="ko-KR" altLang="en-US" sz="1400" dirty="0"/>
              <a:t>이것은 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    </a:t>
            </a:r>
            <a:r>
              <a:rPr lang="en-US" altLang="ko-KR" sz="1400" b="1" dirty="0">
                <a:solidFill>
                  <a:srgbClr val="FF0000"/>
                </a:solidFill>
              </a:rPr>
              <a:t>&lt;span id="</a:t>
            </a:r>
            <a:r>
              <a:rPr lang="en-US" altLang="ko-KR" sz="1400" b="1" dirty="0" err="1">
                <a:solidFill>
                  <a:srgbClr val="FF0000"/>
                </a:solidFill>
              </a:rPr>
              <a:t>mySpan</a:t>
            </a:r>
            <a:r>
              <a:rPr lang="en-US" altLang="ko-KR" sz="1400" b="1" dirty="0">
                <a:solidFill>
                  <a:srgbClr val="FF0000"/>
                </a:solidFill>
              </a:rPr>
              <a:t>" style="</a:t>
            </a:r>
            <a:r>
              <a:rPr lang="en-US" altLang="ko-KR" sz="1400" b="1" dirty="0" err="1">
                <a:solidFill>
                  <a:srgbClr val="FF0000"/>
                </a:solidFill>
              </a:rPr>
              <a:t>color:red</a:t>
            </a:r>
            <a:r>
              <a:rPr lang="en-US" altLang="ko-KR" sz="1400" b="1" dirty="0">
                <a:solidFill>
                  <a:srgbClr val="FF0000"/>
                </a:solidFill>
              </a:rPr>
              <a:t>"&gt;</a:t>
            </a:r>
            <a:r>
              <a:rPr lang="ko-KR" altLang="en-US" sz="1400" b="1" dirty="0">
                <a:solidFill>
                  <a:srgbClr val="FF0000"/>
                </a:solidFill>
              </a:rPr>
              <a:t>문장입니다</a:t>
            </a:r>
            <a:r>
              <a:rPr lang="en-US" altLang="ko-KR" sz="1400" b="1" dirty="0">
                <a:solidFill>
                  <a:srgbClr val="FF0000"/>
                </a:solidFill>
              </a:rPr>
              <a:t>.&lt;/span&gt;</a:t>
            </a:r>
          </a:p>
          <a:p>
            <a:pPr defTabSz="180000"/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&lt;input type="button" value="</a:t>
            </a:r>
            <a:r>
              <a:rPr lang="ko-KR" altLang="en-US" sz="1400" dirty="0">
                <a:solidFill>
                  <a:srgbClr val="FF0000"/>
                </a:solidFill>
              </a:rPr>
              <a:t>스타일변경</a:t>
            </a:r>
            <a:r>
              <a:rPr lang="en-US" altLang="ko-KR" sz="1400" dirty="0">
                <a:solidFill>
                  <a:srgbClr val="FF0000"/>
                </a:solidFill>
              </a:rPr>
              <a:t>" </a:t>
            </a:r>
            <a:r>
              <a:rPr lang="en-US" altLang="ko-KR" sz="1400" b="1" dirty="0" err="1">
                <a:solidFill>
                  <a:srgbClr val="FF0000"/>
                </a:solidFill>
              </a:rPr>
              <a:t>onclick</a:t>
            </a:r>
            <a:r>
              <a:rPr lang="en-US" altLang="ko-KR" sz="1400" b="1" dirty="0">
                <a:solidFill>
                  <a:srgbClr val="FF0000"/>
                </a:solidFill>
              </a:rPr>
              <a:t>="change()"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54" y="3360241"/>
            <a:ext cx="2620196" cy="3323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77" y="855921"/>
            <a:ext cx="2620196" cy="2654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–2 &lt;</a:t>
            </a:r>
            <a:r>
              <a:rPr lang="en-US" altLang="ko-KR" dirty="0"/>
              <a:t>span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 </a:t>
            </a:r>
            <a:r>
              <a:rPr lang="en-US" altLang="ko-KR" dirty="0"/>
              <a:t>CSS3 </a:t>
            </a:r>
            <a:r>
              <a:rPr lang="ko-KR" altLang="en-US" dirty="0"/>
              <a:t>스타일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32040" y="2154205"/>
            <a:ext cx="1365646" cy="612934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버튼을 클릭하면</a:t>
            </a:r>
            <a:endParaRPr lang="en-US" altLang="ko-KR" sz="1000" dirty="0" smtClean="0"/>
          </a:p>
          <a:p>
            <a:r>
              <a:rPr lang="en-US" altLang="ko-KR" sz="1000" dirty="0" smtClean="0"/>
              <a:t>change() </a:t>
            </a:r>
            <a:r>
              <a:rPr lang="ko-KR" altLang="en-US" sz="1000" dirty="0" smtClean="0"/>
              <a:t>함수 호출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스타일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변경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7020272" y="2420888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028384" y="2708920"/>
            <a:ext cx="1007189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596336" y="6034122"/>
            <a:ext cx="1295220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인라인</a:t>
            </a:r>
            <a:r>
              <a:rPr lang="ko-KR" altLang="en-US" sz="1000" dirty="0" smtClean="0"/>
              <a:t> 박스가 블록 박스로 변경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889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2.1 </a:t>
            </a:r>
            <a:r>
              <a:rPr lang="en-US" altLang="ko-KR" dirty="0" err="1" smtClean="0"/>
              <a:t>innerHTML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8153400" cy="5040560"/>
          </a:xfrm>
        </p:spPr>
        <p:txBody>
          <a:bodyPr/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 smtClean="0"/>
              <a:t>프로퍼티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시작 </a:t>
            </a:r>
            <a:r>
              <a:rPr lang="ko-KR" altLang="en-US" dirty="0"/>
              <a:t>태그와 종료 태그 사이에 들어 있는 </a:t>
            </a:r>
            <a:r>
              <a:rPr lang="en-US" altLang="ko-KR" dirty="0"/>
              <a:t>HTML </a:t>
            </a:r>
            <a:r>
              <a:rPr lang="ko-KR" altLang="en-US" dirty="0" err="1"/>
              <a:t>콘</a:t>
            </a:r>
            <a:r>
              <a:rPr lang="ko-KR" altLang="en-US" dirty="0" err="1" smtClean="0"/>
              <a:t>텐츠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ko-KR" altLang="en-US" dirty="0"/>
              <a:t> </a:t>
            </a:r>
            <a:r>
              <a:rPr lang="ko-KR" altLang="en-US" dirty="0" err="1" smtClean="0"/>
              <a:t>프로퍼티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-&gt; HTML </a:t>
            </a:r>
            <a:r>
              <a:rPr lang="ko-KR" altLang="en-US" dirty="0" smtClean="0"/>
              <a:t>태그의 </a:t>
            </a:r>
            <a:r>
              <a:rPr lang="ko-KR" altLang="en-US" dirty="0" err="1" smtClean="0"/>
              <a:t>콘텐츠</a:t>
            </a:r>
            <a:r>
              <a:rPr lang="ko-KR" altLang="en-US" dirty="0" smtClean="0"/>
              <a:t> 변경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19672" y="2271731"/>
            <a:ext cx="5040560" cy="1126843"/>
            <a:chOff x="1547664" y="2207313"/>
            <a:chExt cx="5040560" cy="1108098"/>
          </a:xfrm>
        </p:grpSpPr>
        <p:sp>
          <p:nvSpPr>
            <p:cNvPr id="5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2247355"/>
              <a:ext cx="3213535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 smtClean="0"/>
                <a:t>&lt;p id="</a:t>
              </a:r>
              <a:r>
                <a:rPr lang="en-US" altLang="ko-KR" sz="1400" dirty="0" err="1" smtClean="0"/>
                <a:t>firstP</a:t>
              </a:r>
              <a:r>
                <a:rPr lang="en-US" altLang="ko-KR" sz="1400" dirty="0"/>
                <a:t>" </a:t>
              </a:r>
              <a:r>
                <a:rPr lang="en-US" altLang="ko-KR" sz="1400" dirty="0" smtClean="0"/>
                <a:t>style="</a:t>
              </a:r>
              <a:r>
                <a:rPr lang="en-US" altLang="ko-KR" sz="1400" dirty="0" err="1" smtClean="0"/>
                <a:t>color:blue</a:t>
              </a:r>
              <a:r>
                <a:rPr lang="en-US" altLang="ko-KR" sz="1400" dirty="0" smtClean="0"/>
                <a:t>"&gt;</a:t>
              </a:r>
            </a:p>
            <a:p>
              <a:pPr defTabSz="180000"/>
              <a:r>
                <a:rPr lang="en-US" altLang="ko-KR" sz="1400" dirty="0" smtClean="0">
                  <a:solidFill>
                    <a:srgbClr val="0070C0"/>
                  </a:solidFill>
                </a:rPr>
                <a:t>	</a:t>
              </a:r>
              <a:r>
                <a:rPr lang="ko-KR" altLang="en-US" sz="1400" dirty="0" smtClean="0"/>
                <a:t>이것은</a:t>
              </a:r>
              <a:r>
                <a:rPr lang="en-US" altLang="ko-KR" sz="1400" dirty="0" smtClean="0"/>
                <a:t>&lt;span style="</a:t>
              </a:r>
              <a:r>
                <a:rPr lang="en-US" altLang="ko-KR" sz="1400" dirty="0" err="1" smtClean="0"/>
                <a:t>color:red</a:t>
              </a:r>
              <a:r>
                <a:rPr lang="en-US" altLang="ko-KR" sz="1400" dirty="0" smtClean="0"/>
                <a:t>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ko-KR" altLang="en-US" sz="1400" dirty="0" smtClean="0"/>
                <a:t>문</a:t>
              </a:r>
              <a:r>
                <a:rPr lang="en-US" altLang="ko-KR" sz="1400" dirty="0"/>
                <a:t>	</a:t>
              </a:r>
              <a:r>
                <a:rPr lang="ko-KR" altLang="en-US" sz="1400" dirty="0" smtClean="0"/>
                <a:t>장입니다</a:t>
              </a:r>
              <a:r>
                <a:rPr lang="en-US" altLang="ko-KR" sz="1400" dirty="0" smtClean="0"/>
                <a:t>.&lt;/span&gt;</a:t>
              </a:r>
            </a:p>
            <a:p>
              <a:pPr defTabSz="180000"/>
              <a:r>
                <a:rPr lang="en-US" altLang="ko-KR" sz="1400" dirty="0" smtClean="0"/>
                <a:t>&lt;/p&gt;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2571174"/>
              <a:ext cx="975416" cy="306467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innerHTML</a:t>
              </a:r>
              <a:r>
                <a:rPr lang="en-US" altLang="ko-KR" sz="1200" dirty="0" smtClean="0"/>
                <a:t> 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여기</a:t>
              </a:r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에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&lt;span 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style="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</a:rPr>
                <a:t>color:red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r>
                <a:rPr lang="ko-KR" alt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rPr>
                <a:t>.&lt;/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span&gt;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2741" y="4221088"/>
            <a:ext cx="5112568" cy="1892854"/>
            <a:chOff x="1691680" y="4103545"/>
            <a:chExt cx="5112568" cy="1892854"/>
          </a:xfrm>
        </p:grpSpPr>
        <p:grpSp>
          <p:nvGrpSpPr>
            <p:cNvPr id="8" name="그룹 7"/>
            <p:cNvGrpSpPr/>
            <p:nvPr/>
          </p:nvGrpSpPr>
          <p:grpSpPr>
            <a:xfrm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9672" y="5058367"/>
                <a:ext cx="5040560" cy="954107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400" dirty="0" smtClean="0"/>
                  <a:t>&lt;p id="</a:t>
                </a:r>
                <a:r>
                  <a:rPr lang="en-US" altLang="ko-KR" sz="1400" dirty="0" err="1" smtClean="0"/>
                  <a:t>firstP</a:t>
                </a:r>
                <a:r>
                  <a:rPr lang="en-US" altLang="ko-KR" sz="1400" dirty="0"/>
                  <a:t>" </a:t>
                </a:r>
                <a:r>
                  <a:rPr lang="en-US" altLang="ko-KR" sz="1400" dirty="0" smtClean="0"/>
                  <a:t>style="</a:t>
                </a:r>
                <a:r>
                  <a:rPr lang="en-US" altLang="ko-KR" sz="1400" dirty="0" err="1" smtClean="0"/>
                  <a:t>color:blue</a:t>
                </a:r>
                <a:r>
                  <a:rPr lang="en-US" altLang="ko-KR" sz="1400" dirty="0" smtClean="0"/>
                  <a:t>"&gt;</a:t>
                </a:r>
              </a:p>
              <a:p>
                <a:pPr defTabSz="180000"/>
                <a:r>
                  <a:rPr lang="en-US" altLang="ko-KR" sz="1400" dirty="0" smtClean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 dirty="0" smtClean="0"/>
                  <a:t>이것은</a:t>
                </a:r>
                <a:r>
                  <a:rPr lang="en-US" altLang="ko-KR" sz="1400" dirty="0" smtClean="0"/>
                  <a:t>&lt;span style="</a:t>
                </a:r>
                <a:r>
                  <a:rPr lang="en-US" altLang="ko-KR" sz="1400" dirty="0" err="1" smtClean="0"/>
                  <a:t>color:red</a:t>
                </a:r>
                <a:r>
                  <a:rPr lang="en-US" altLang="ko-KR" sz="1400" dirty="0" smtClean="0"/>
                  <a:t>"&gt;</a:t>
                </a:r>
              </a:p>
              <a:p>
                <a:pPr defTabSz="180000"/>
                <a:r>
                  <a:rPr lang="en-US" altLang="ko-KR" sz="1400" dirty="0"/>
                  <a:t>	</a:t>
                </a:r>
                <a:r>
                  <a:rPr lang="ko-KR" altLang="en-US" sz="1400" dirty="0" smtClean="0"/>
                  <a:t>문</a:t>
                </a:r>
                <a:r>
                  <a:rPr lang="en-US" altLang="ko-KR" sz="1400" dirty="0"/>
                  <a:t>	</a:t>
                </a:r>
                <a:r>
                  <a:rPr lang="ko-KR" altLang="en-US" sz="1400" dirty="0" smtClean="0"/>
                  <a:t>장입니다</a:t>
                </a:r>
                <a:r>
                  <a:rPr lang="en-US" altLang="ko-KR" sz="1400" dirty="0" smtClean="0"/>
                  <a:t>.&lt;/span&gt;</a:t>
                </a:r>
              </a:p>
              <a:p>
                <a:pPr defTabSz="180000"/>
                <a:r>
                  <a:rPr lang="en-US" altLang="ko-KR" sz="1400" dirty="0" smtClean="0"/>
                  <a:t>&lt;/p&gt;</a:t>
                </a:r>
                <a:endParaRPr lang="ko-KR" altLang="en-US" sz="14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fontAlgn="base" latinLnBrk="0"/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img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src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=‘puppy.jpg’&gt; 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43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91680" y="4103545"/>
              <a:ext cx="511256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p = </a:t>
              </a:r>
              <a:r>
                <a:rPr lang="en-US" altLang="ko-KR" sz="1400" dirty="0" err="1"/>
                <a:t>document.getElementById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"); </a:t>
              </a:r>
              <a:endParaRPr lang="en-US" altLang="ko-KR" sz="1400" dirty="0" smtClean="0"/>
            </a:p>
            <a:p>
              <a:pPr fontAlgn="base" latinLnBrk="0"/>
              <a:r>
                <a:rPr lang="en-US" altLang="ko-KR" sz="1400" dirty="0" err="1" smtClean="0"/>
                <a:t>p.innerHTML</a:t>
              </a:r>
              <a:r>
                <a:rPr lang="en-US" altLang="ko-KR" sz="1400" dirty="0"/>
                <a:t>= “</a:t>
              </a:r>
              <a:r>
                <a:rPr lang="ko-KR" altLang="en-US" sz="1400" dirty="0"/>
                <a:t>나의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src</a:t>
              </a:r>
              <a:r>
                <a:rPr lang="en-US" altLang="ko-KR" sz="1400" dirty="0" smtClean="0"/>
                <a:t>=‘puppy.jpg’&gt;</a:t>
              </a:r>
              <a:r>
                <a:rPr lang="ko-KR" altLang="en-US" sz="1400" dirty="0" smtClean="0"/>
                <a:t>강아지입니다</a:t>
              </a:r>
              <a:r>
                <a:rPr lang="en-US" altLang="ko-KR" sz="1400" dirty="0"/>
                <a:t>.”;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7544" y="980728"/>
            <a:ext cx="4896544" cy="5755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&lt;!DOCTYPE html&gt;</a:t>
            </a:r>
          </a:p>
          <a:p>
            <a:pPr defTabSz="180000"/>
            <a:r>
              <a:rPr lang="en-US" altLang="ko-KR" sz="1600" dirty="0"/>
              <a:t>&lt;html</a:t>
            </a:r>
            <a:r>
              <a:rPr lang="en-US" altLang="ko-KR" sz="1600" dirty="0" smtClean="0"/>
              <a:t>&gt;</a:t>
            </a:r>
          </a:p>
          <a:p>
            <a:pPr defTabSz="180000"/>
            <a:r>
              <a:rPr lang="en-US" altLang="ko-KR" sz="1600" dirty="0" smtClean="0"/>
              <a:t>&lt;</a:t>
            </a:r>
            <a:r>
              <a:rPr lang="en-US" altLang="ko-KR" sz="1600" dirty="0"/>
              <a:t>head</a:t>
            </a:r>
            <a:r>
              <a:rPr lang="en-US" altLang="ko-KR" sz="1600" dirty="0" smtClean="0"/>
              <a:t>&gt;</a:t>
            </a:r>
          </a:p>
          <a:p>
            <a:pPr defTabSz="180000"/>
            <a:r>
              <a:rPr lang="en-US" altLang="ko-KR" sz="1600" dirty="0" smtClean="0"/>
              <a:t>&lt;</a:t>
            </a:r>
            <a:r>
              <a:rPr lang="en-US" altLang="ko-KR" sz="1600" dirty="0"/>
              <a:t>title&gt;</a:t>
            </a:r>
            <a:r>
              <a:rPr lang="en-US" altLang="ko-KR" sz="1600" dirty="0" err="1"/>
              <a:t>innerHTML</a:t>
            </a:r>
            <a:r>
              <a:rPr lang="en-US" altLang="ko-KR" sz="1600" dirty="0"/>
              <a:t> </a:t>
            </a:r>
            <a:r>
              <a:rPr lang="ko-KR" altLang="en-US" sz="1600" dirty="0"/>
              <a:t>활용</a:t>
            </a:r>
            <a:r>
              <a:rPr lang="en-US" altLang="ko-KR" sz="1600" dirty="0"/>
              <a:t>&lt;/title&gt;</a:t>
            </a:r>
          </a:p>
          <a:p>
            <a:pPr defTabSz="180000"/>
            <a:r>
              <a:rPr lang="en-US" altLang="ko-KR" sz="16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600" b="1" dirty="0">
                <a:solidFill>
                  <a:srgbClr val="0000FF"/>
                </a:solidFill>
              </a:rPr>
              <a:t>function change() {</a:t>
            </a:r>
          </a:p>
          <a:p>
            <a:pPr defTabSz="180000"/>
            <a:r>
              <a:rPr lang="en-US" altLang="ko-KR" sz="16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</a:rPr>
              <a:t>p = </a:t>
            </a:r>
            <a:r>
              <a:rPr lang="en-US" altLang="ko-KR" sz="1600" b="1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600" b="1" dirty="0">
                <a:solidFill>
                  <a:srgbClr val="0000FF"/>
                </a:solidFill>
              </a:rPr>
              <a:t>("</a:t>
            </a:r>
            <a:r>
              <a:rPr lang="en-US" altLang="ko-KR" sz="1600" b="1" dirty="0" err="1">
                <a:solidFill>
                  <a:srgbClr val="0000FF"/>
                </a:solidFill>
              </a:rPr>
              <a:t>firstP</a:t>
            </a:r>
            <a:r>
              <a:rPr lang="en-US" altLang="ko-KR" sz="1600" b="1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6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600" b="1" dirty="0" err="1" smtClean="0">
                <a:solidFill>
                  <a:srgbClr val="0000FF"/>
                </a:solidFill>
              </a:rPr>
              <a:t>p.innerHTML</a:t>
            </a:r>
            <a:r>
              <a:rPr lang="en-US" altLang="ko-KR" sz="1600" b="1" dirty="0">
                <a:solidFill>
                  <a:srgbClr val="0000FF"/>
                </a:solidFill>
              </a:rPr>
              <a:t>= "</a:t>
            </a:r>
            <a:r>
              <a:rPr lang="ko-KR" altLang="en-US" sz="1600" b="1" dirty="0">
                <a:solidFill>
                  <a:srgbClr val="0000FF"/>
                </a:solidFill>
              </a:rPr>
              <a:t>나의 </a:t>
            </a:r>
            <a:r>
              <a:rPr lang="en-US" altLang="ko-KR" sz="1600" b="1" dirty="0">
                <a:solidFill>
                  <a:srgbClr val="0000FF"/>
                </a:solidFill>
              </a:rPr>
              <a:t>&lt;</a:t>
            </a:r>
            <a:r>
              <a:rPr lang="en-US" altLang="ko-KR" sz="1600" b="1" dirty="0" err="1">
                <a:solidFill>
                  <a:srgbClr val="0000FF"/>
                </a:solidFill>
              </a:rPr>
              <a:t>img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en-US" altLang="ko-KR" sz="1600" b="1" dirty="0" err="1">
                <a:solidFill>
                  <a:srgbClr val="0000FF"/>
                </a:solidFill>
              </a:rPr>
              <a:t>src</a:t>
            </a:r>
            <a:r>
              <a:rPr lang="en-US" altLang="ko-KR" sz="1600" b="1" dirty="0">
                <a:solidFill>
                  <a:srgbClr val="0000FF"/>
                </a:solidFill>
              </a:rPr>
              <a:t>='puppy.png'&gt; </a:t>
            </a:r>
            <a:r>
              <a:rPr lang="ko-KR" altLang="en-US" sz="1600" b="1" dirty="0">
                <a:solidFill>
                  <a:srgbClr val="0000FF"/>
                </a:solidFill>
              </a:rPr>
              <a:t>강아지</a:t>
            </a:r>
            <a:r>
              <a:rPr lang="en-US" altLang="ko-KR" sz="1600" b="1" dirty="0">
                <a:solidFill>
                  <a:srgbClr val="0000FF"/>
                </a:solidFill>
              </a:rPr>
              <a:t>";</a:t>
            </a:r>
          </a:p>
          <a:p>
            <a:pPr defTabSz="180000"/>
            <a:r>
              <a:rPr lang="en-US" altLang="ko-KR" sz="1600" b="1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600" dirty="0">
                <a:solidFill>
                  <a:srgbClr val="0000FF"/>
                </a:solidFill>
              </a:rPr>
              <a:t>&lt;/script&gt;</a:t>
            </a:r>
          </a:p>
          <a:p>
            <a:pPr defTabSz="180000"/>
            <a:r>
              <a:rPr lang="en-US" altLang="ko-KR" sz="1600" dirty="0"/>
              <a:t>&lt;/head&gt;</a:t>
            </a:r>
          </a:p>
          <a:p>
            <a:pPr defTabSz="180000"/>
            <a:r>
              <a:rPr lang="en-US" altLang="ko-KR" sz="1600" dirty="0"/>
              <a:t>&lt;body&gt;</a:t>
            </a:r>
          </a:p>
          <a:p>
            <a:pPr defTabSz="180000"/>
            <a:r>
              <a:rPr lang="en-US" altLang="ko-KR" sz="1600" dirty="0"/>
              <a:t>&lt;h3&gt;</a:t>
            </a:r>
            <a:r>
              <a:rPr lang="en-US" altLang="ko-KR" sz="1600" dirty="0" err="1"/>
              <a:t>innerHTML</a:t>
            </a:r>
            <a:r>
              <a:rPr lang="en-US" altLang="ko-KR" sz="1600" dirty="0"/>
              <a:t> </a:t>
            </a:r>
            <a:r>
              <a:rPr lang="ko-KR" altLang="en-US" sz="1600" dirty="0"/>
              <a:t>활용 </a:t>
            </a:r>
            <a:r>
              <a:rPr lang="en-US" altLang="ko-KR" sz="1600" dirty="0"/>
              <a:t>: </a:t>
            </a:r>
            <a:r>
              <a:rPr lang="ko-KR" altLang="en-US" sz="1600" dirty="0"/>
              <a:t>아래 글자에 </a:t>
            </a:r>
            <a:r>
              <a:rPr lang="ko-KR" altLang="en-US" sz="1600" dirty="0" smtClean="0"/>
              <a:t>클릭하면</a:t>
            </a:r>
            <a:endParaRPr lang="en-US" altLang="ko-KR" sz="1600" dirty="0" smtClean="0"/>
          </a:p>
          <a:p>
            <a:pPr defTabSz="180000"/>
            <a:r>
              <a:rPr lang="ko-KR" altLang="en-US" sz="1600" dirty="0" smtClean="0"/>
              <a:t> </a:t>
            </a:r>
            <a:r>
              <a:rPr lang="ko-KR" altLang="en-US" sz="1600" dirty="0"/>
              <a:t>예쁜 강아지가 보입니다</a:t>
            </a:r>
            <a:r>
              <a:rPr lang="en-US" altLang="ko-KR" sz="1600" dirty="0"/>
              <a:t>.&lt;/h3&gt;</a:t>
            </a:r>
          </a:p>
          <a:p>
            <a:pPr defTabSz="180000"/>
            <a:r>
              <a:rPr lang="en-US" altLang="ko-KR" sz="1600" dirty="0"/>
              <a:t>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>
                <a:solidFill>
                  <a:srgbClr val="FF0000"/>
                </a:solidFill>
              </a:rPr>
              <a:t>&lt;p id="</a:t>
            </a:r>
            <a:r>
              <a:rPr lang="en-US" altLang="ko-KR" sz="1600" dirty="0" err="1">
                <a:solidFill>
                  <a:srgbClr val="FF0000"/>
                </a:solidFill>
              </a:rPr>
              <a:t>firstP</a:t>
            </a:r>
            <a:r>
              <a:rPr lang="en-US" altLang="ko-KR" sz="1600" dirty="0">
                <a:solidFill>
                  <a:srgbClr val="FF0000"/>
                </a:solidFill>
              </a:rPr>
              <a:t>" style="</a:t>
            </a:r>
            <a:r>
              <a:rPr lang="en-US" altLang="ko-KR" sz="1600" dirty="0" err="1">
                <a:solidFill>
                  <a:srgbClr val="FF0000"/>
                </a:solidFill>
              </a:rPr>
              <a:t>color:blue</a:t>
            </a:r>
            <a:r>
              <a:rPr lang="en-US" altLang="ko-KR" sz="1600" dirty="0">
                <a:solidFill>
                  <a:srgbClr val="FF0000"/>
                </a:solidFill>
              </a:rPr>
              <a:t>" </a:t>
            </a:r>
          </a:p>
          <a:p>
            <a:pPr defTabSz="180000"/>
            <a:r>
              <a:rPr lang="en-US" altLang="ko-KR" sz="1600" dirty="0" smtClean="0">
                <a:solidFill>
                  <a:srgbClr val="FF0000"/>
                </a:solidFill>
              </a:rPr>
              <a:t>	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</a:rPr>
              <a:t>="change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()</a:t>
            </a:r>
            <a:r>
              <a:rPr lang="en-US" altLang="ko-KR" sz="1600" dirty="0" smtClean="0">
                <a:solidFill>
                  <a:srgbClr val="FF0000"/>
                </a:solidFill>
              </a:rPr>
              <a:t>"&gt;</a:t>
            </a:r>
          </a:p>
          <a:p>
            <a:pPr defTabSz="180000"/>
            <a:r>
              <a:rPr lang="en-US" altLang="ko-KR" sz="1600" dirty="0">
                <a:solidFill>
                  <a:srgbClr val="FF0000"/>
                </a:solidFill>
              </a:rPr>
              <a:t>	</a:t>
            </a:r>
            <a:r>
              <a:rPr lang="ko-KR" altLang="en-US" sz="1600" dirty="0" smtClean="0">
                <a:solidFill>
                  <a:srgbClr val="FF0000"/>
                </a:solidFill>
              </a:rPr>
              <a:t>여기에</a:t>
            </a:r>
            <a:r>
              <a:rPr lang="en-US" altLang="ko-KR" sz="1600" dirty="0" smtClean="0">
                <a:solidFill>
                  <a:srgbClr val="FF0000"/>
                </a:solidFill>
              </a:rPr>
              <a:t>	&lt;</a:t>
            </a:r>
            <a:r>
              <a:rPr lang="en-US" altLang="ko-KR" sz="1600" dirty="0">
                <a:solidFill>
                  <a:srgbClr val="FF0000"/>
                </a:solidFill>
              </a:rPr>
              <a:t>span style="</a:t>
            </a:r>
            <a:r>
              <a:rPr lang="en-US" altLang="ko-KR" sz="1600" dirty="0" err="1">
                <a:solidFill>
                  <a:srgbClr val="FF0000"/>
                </a:solidFill>
              </a:rPr>
              <a:t>color:red</a:t>
            </a:r>
            <a:r>
              <a:rPr lang="en-US" altLang="ko-KR" sz="1600" dirty="0">
                <a:solidFill>
                  <a:srgbClr val="FF0000"/>
                </a:solidFill>
              </a:rPr>
              <a:t>"&gt;</a:t>
            </a:r>
            <a:r>
              <a:rPr lang="ko-KR" altLang="en-US" sz="1600" dirty="0">
                <a:solidFill>
                  <a:srgbClr val="FF0000"/>
                </a:solidFill>
              </a:rPr>
              <a:t>클릭하세요</a:t>
            </a:r>
            <a:r>
              <a:rPr lang="en-US" altLang="ko-KR" sz="1600" dirty="0">
                <a:solidFill>
                  <a:srgbClr val="FF0000"/>
                </a:solidFill>
              </a:rPr>
              <a:t>&lt;/span&gt;</a:t>
            </a:r>
          </a:p>
          <a:p>
            <a:pPr defTabSz="180000"/>
            <a:r>
              <a:rPr lang="en-US" altLang="ko-KR" sz="1600" dirty="0">
                <a:solidFill>
                  <a:srgbClr val="FF0000"/>
                </a:solidFill>
              </a:rPr>
              <a:t>&lt;/p&gt;</a:t>
            </a:r>
          </a:p>
          <a:p>
            <a:pPr defTabSz="180000"/>
            <a:r>
              <a:rPr lang="en-US" altLang="ko-KR" sz="1600" dirty="0"/>
              <a:t>&lt;/body&gt;</a:t>
            </a:r>
          </a:p>
          <a:p>
            <a:pPr defTabSz="180000"/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69103"/>
            <a:ext cx="3096344" cy="2323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153400" cy="75212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-3 </a:t>
            </a:r>
            <a:r>
              <a:rPr lang="en-US" altLang="ko-KR" dirty="0" err="1"/>
              <a:t>innerHTML</a:t>
            </a:r>
            <a:r>
              <a:rPr lang="ko-KR" altLang="en-US" dirty="0"/>
              <a:t>을 이용하여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동적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07327" y="2917806"/>
            <a:ext cx="1872208" cy="510778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마우스 클릭하면 아래와 같이 변경됩니다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516959"/>
            <a:ext cx="3096344" cy="3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this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this </a:t>
            </a:r>
            <a:r>
              <a:rPr lang="ko-KR" altLang="en-US" dirty="0" smtClean="0">
                <a:latin typeface="+mn-ea"/>
              </a:rPr>
              <a:t>키워드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객체 자신을 가리키는 자바스크립트 키워드</a:t>
            </a:r>
          </a:p>
          <a:p>
            <a:pPr lvl="1"/>
            <a:r>
              <a:rPr lang="en-US" altLang="ko-KR" dirty="0">
                <a:latin typeface="+mn-ea"/>
              </a:rPr>
              <a:t>DOM </a:t>
            </a:r>
            <a:r>
              <a:rPr lang="ko-KR" altLang="en-US" dirty="0">
                <a:latin typeface="+mn-ea"/>
              </a:rPr>
              <a:t>객체에서 객체 자신을 가리키는 용도로 </a:t>
            </a:r>
            <a:r>
              <a:rPr lang="ko-KR" altLang="en-US" dirty="0" smtClean="0">
                <a:latin typeface="+mn-ea"/>
              </a:rPr>
              <a:t>사용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 &lt;div&gt; </a:t>
            </a:r>
            <a:r>
              <a:rPr lang="ko-KR" altLang="en-US" dirty="0" smtClean="0">
                <a:latin typeface="+mn-ea"/>
                <a:ea typeface="+mn-ea"/>
              </a:rPr>
              <a:t>태그 자신의 </a:t>
            </a:r>
            <a:r>
              <a:rPr lang="ko-KR" altLang="en-US" dirty="0">
                <a:latin typeface="+mn-ea"/>
                <a:ea typeface="+mn-ea"/>
              </a:rPr>
              <a:t>배경을 </a:t>
            </a:r>
            <a:r>
              <a:rPr lang="en-US" altLang="ko-KR" dirty="0">
                <a:latin typeface="+mn-ea"/>
                <a:ea typeface="+mn-ea"/>
              </a:rPr>
              <a:t>orange </a:t>
            </a:r>
            <a:r>
              <a:rPr lang="ko-KR" altLang="en-US" dirty="0">
                <a:latin typeface="+mn-ea"/>
                <a:ea typeface="+mn-ea"/>
              </a:rPr>
              <a:t>색으로 </a:t>
            </a:r>
            <a:r>
              <a:rPr lang="ko-KR" altLang="en-US" dirty="0" smtClean="0">
                <a:latin typeface="+mn-ea"/>
                <a:ea typeface="+mn-ea"/>
              </a:rPr>
              <a:t>변경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버튼이 클릭되면 자신의 배경색을 </a:t>
            </a:r>
            <a:r>
              <a:rPr lang="en-US" altLang="ko-KR" dirty="0" smtClean="0">
                <a:latin typeface="+mn-ea"/>
                <a:ea typeface="+mn-ea"/>
              </a:rPr>
              <a:t>orange</a:t>
            </a:r>
            <a:r>
              <a:rPr lang="ko-KR" altLang="en-US" dirty="0" smtClean="0">
                <a:latin typeface="+mn-ea"/>
                <a:ea typeface="+mn-ea"/>
              </a:rPr>
              <a:t>로 변경</a:t>
            </a:r>
            <a:endParaRPr lang="ko-KR" altLang="en-US" dirty="0">
              <a:latin typeface="+mn-ea"/>
              <a:ea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996952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3985319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60" y="3511164"/>
            <a:ext cx="3161546" cy="2959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-4 </a:t>
            </a:r>
            <a:r>
              <a:rPr lang="en-US" altLang="ko-KR" dirty="0"/>
              <a:t>this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0599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head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/>
              <a:t>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/>
              <a:t>, size, color) {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 smtClean="0"/>
              <a:t>.style.color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color;</a:t>
            </a:r>
          </a:p>
          <a:p>
            <a:pPr defTabSz="180000"/>
            <a:r>
              <a:rPr lang="en-US" altLang="ko-KR" sz="1200" b="1" dirty="0" smtClean="0"/>
              <a:t>	</a:t>
            </a:r>
            <a:r>
              <a:rPr lang="en-US" altLang="ko-KR" sz="1200" b="1" dirty="0" err="1" smtClean="0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 smtClean="0"/>
              <a:t>.style.fontSize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= size;</a:t>
            </a:r>
          </a:p>
          <a:p>
            <a:pPr defTabSz="180000"/>
            <a:r>
              <a:rPr lang="en-US" altLang="ko-KR" sz="1200" b="1" dirty="0" smtClean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 smtClean="0"/>
              <a:t>hr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'red')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 smtClean="0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'blue')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'25px', 'orange')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ko-KR" altLang="en-US" sz="1200" dirty="0"/>
              <a:t>여기 클릭하면 크기와 색 변경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69106" y="4048240"/>
            <a:ext cx="1852988" cy="288032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07568" y="3663213"/>
            <a:ext cx="2429052" cy="306467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his</a:t>
            </a:r>
            <a:r>
              <a:rPr lang="ko-KR" altLang="en-US" sz="1200" dirty="0" smtClean="0"/>
              <a:t>는 이 </a:t>
            </a:r>
            <a:r>
              <a:rPr lang="en-US" altLang="ko-KR" sz="1200" dirty="0" smtClean="0"/>
              <a:t>&lt;button&gt; </a:t>
            </a:r>
            <a:r>
              <a:rPr lang="ko-KR" altLang="en-US" sz="1200" dirty="0" smtClean="0"/>
              <a:t>객체의 주소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105617" y="5820078"/>
            <a:ext cx="1366702" cy="30646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텍스트 클릭 시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90" y="905289"/>
            <a:ext cx="2652069" cy="241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7733" y="5081753"/>
            <a:ext cx="1206526" cy="306467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버튼 클릭 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409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document</a:t>
            </a:r>
            <a:r>
              <a:rPr lang="ko-KR" altLang="en-US" dirty="0" smtClean="0"/>
              <a:t> 객체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 document </a:t>
            </a:r>
            <a:r>
              <a:rPr lang="ko-KR" altLang="en-US" dirty="0" smtClean="0">
                <a:latin typeface="+mn-ea"/>
              </a:rPr>
              <a:t>객체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HTML </a:t>
            </a:r>
            <a:r>
              <a:rPr lang="ko-KR" altLang="en-US" dirty="0">
                <a:latin typeface="+mn-ea"/>
              </a:rPr>
              <a:t>문서 전체를 대변하는 </a:t>
            </a:r>
            <a:r>
              <a:rPr lang="ko-KR" altLang="en-US" dirty="0" smtClean="0">
                <a:latin typeface="+mn-ea"/>
              </a:rPr>
              <a:t>객체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err="1" smtClean="0">
                <a:latin typeface="+mn-ea"/>
                <a:ea typeface="+mn-ea"/>
              </a:rPr>
              <a:t>프로퍼티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- HTML </a:t>
            </a:r>
            <a:r>
              <a:rPr lang="ko-KR" altLang="en-US" dirty="0">
                <a:latin typeface="+mn-ea"/>
                <a:ea typeface="+mn-ea"/>
              </a:rPr>
              <a:t>문서의 전반적인 </a:t>
            </a:r>
            <a:r>
              <a:rPr lang="ko-KR" altLang="en-US" dirty="0" smtClean="0">
                <a:latin typeface="+mn-ea"/>
                <a:ea typeface="+mn-ea"/>
              </a:rPr>
              <a:t>속성 내포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err="1" smtClean="0">
                <a:latin typeface="+mn-ea"/>
                <a:ea typeface="+mn-ea"/>
              </a:rPr>
              <a:t>메소드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- DOM </a:t>
            </a:r>
            <a:r>
              <a:rPr lang="ko-KR" altLang="en-US" dirty="0" smtClean="0">
                <a:latin typeface="+mn-ea"/>
                <a:ea typeface="+mn-ea"/>
              </a:rPr>
              <a:t>객체 </a:t>
            </a:r>
            <a:r>
              <a:rPr lang="ko-KR" altLang="en-US" dirty="0">
                <a:latin typeface="+mn-ea"/>
                <a:ea typeface="+mn-ea"/>
              </a:rPr>
              <a:t>검색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smtClean="0">
                <a:latin typeface="+mn-ea"/>
                <a:ea typeface="+mn-ea"/>
              </a:rPr>
              <a:t>DOM </a:t>
            </a:r>
            <a:r>
              <a:rPr lang="ko-KR" altLang="en-US" dirty="0">
                <a:latin typeface="+mn-ea"/>
                <a:ea typeface="+mn-ea"/>
              </a:rPr>
              <a:t>객체 </a:t>
            </a:r>
            <a:r>
              <a:rPr lang="ko-KR" altLang="en-US" dirty="0" smtClean="0">
                <a:latin typeface="+mn-ea"/>
                <a:ea typeface="+mn-ea"/>
              </a:rPr>
              <a:t>생성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문서 전반적 </a:t>
            </a:r>
            <a:r>
              <a:rPr lang="ko-KR" altLang="en-US" dirty="0">
                <a:latin typeface="+mn-ea"/>
                <a:ea typeface="+mn-ea"/>
              </a:rPr>
              <a:t>제어</a:t>
            </a:r>
          </a:p>
          <a:p>
            <a:pPr lvl="1"/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err="1">
                <a:latin typeface="+mn-ea"/>
              </a:rPr>
              <a:t>트리의</a:t>
            </a:r>
            <a:r>
              <a:rPr lang="ko-KR" altLang="en-US" dirty="0">
                <a:latin typeface="+mn-ea"/>
              </a:rPr>
              <a:t> 최상위 </a:t>
            </a:r>
            <a:r>
              <a:rPr lang="ko-KR" altLang="en-US" dirty="0" smtClean="0">
                <a:latin typeface="+mn-ea"/>
              </a:rPr>
              <a:t>객체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브라우저는 </a:t>
            </a:r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문서 로드 전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document </a:t>
            </a:r>
            <a:r>
              <a:rPr lang="ko-KR" altLang="en-US" dirty="0">
                <a:latin typeface="+mn-ea"/>
                <a:ea typeface="+mn-ea"/>
              </a:rPr>
              <a:t>객체를 먼저 </a:t>
            </a:r>
            <a:r>
              <a:rPr lang="ko-KR" altLang="en-US" dirty="0" smtClean="0">
                <a:latin typeface="+mn-ea"/>
                <a:ea typeface="+mn-ea"/>
              </a:rPr>
              <a:t>생성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document </a:t>
            </a:r>
            <a:r>
              <a:rPr lang="ko-KR" altLang="en-US" dirty="0">
                <a:latin typeface="+mn-ea"/>
                <a:ea typeface="+mn-ea"/>
              </a:rPr>
              <a:t>객체를 뿌리로 하여 </a:t>
            </a:r>
            <a:r>
              <a:rPr lang="en-US" altLang="ko-KR" dirty="0">
                <a:latin typeface="+mn-ea"/>
                <a:ea typeface="+mn-ea"/>
              </a:rPr>
              <a:t>DOM </a:t>
            </a:r>
            <a:r>
              <a:rPr lang="ko-KR" altLang="en-US" dirty="0" smtClean="0">
                <a:latin typeface="+mn-ea"/>
                <a:ea typeface="+mn-ea"/>
              </a:rPr>
              <a:t>트리 생성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ocument </a:t>
            </a:r>
            <a:r>
              <a:rPr lang="ko-KR" altLang="en-US" dirty="0" smtClean="0">
                <a:latin typeface="+mn-ea"/>
              </a:rPr>
              <a:t>객체 접근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>
                <a:latin typeface="+mn-ea"/>
              </a:rPr>
              <a:t>window.document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 smtClean="0">
                <a:latin typeface="+mn-ea"/>
              </a:rPr>
              <a:t>document </a:t>
            </a:r>
            <a:r>
              <a:rPr lang="ko-KR" altLang="en-US" dirty="0" smtClean="0">
                <a:latin typeface="+mn-ea"/>
              </a:rPr>
              <a:t>이름으로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접근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document</a:t>
            </a:r>
            <a:r>
              <a:rPr lang="ko-KR" altLang="en-US" dirty="0" smtClean="0">
                <a:latin typeface="+mn-ea"/>
              </a:rPr>
              <a:t> 객체는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DOM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객체가 아님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연결된 스타일 시트가 없음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5949280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676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3.1 DOM </a:t>
            </a:r>
            <a:r>
              <a:rPr lang="ko-KR" altLang="en-US" dirty="0" err="1" smtClean="0"/>
              <a:t>트리에서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/>
              <a:t>객체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태그 이름으로 </a:t>
            </a:r>
            <a:r>
              <a:rPr lang="ko-KR" altLang="en-US" dirty="0" smtClean="0">
                <a:latin typeface="+mn-ea"/>
              </a:rPr>
              <a:t>찾기</a:t>
            </a:r>
            <a:endParaRPr lang="ko-KR" altLang="en-US" dirty="0">
              <a:latin typeface="+mn-ea"/>
            </a:endParaRP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document.getElementsByTagName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()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태그 이름이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같은 모든 </a:t>
            </a:r>
            <a:r>
              <a:rPr lang="en-US" altLang="ko-KR" dirty="0">
                <a:latin typeface="+mn-ea"/>
                <a:ea typeface="+mn-ea"/>
              </a:rPr>
              <a:t>DOM </a:t>
            </a:r>
            <a:r>
              <a:rPr lang="ko-KR" altLang="en-US" dirty="0">
                <a:latin typeface="+mn-ea"/>
                <a:ea typeface="+mn-ea"/>
              </a:rPr>
              <a:t>객체들을 찾아 </a:t>
            </a:r>
            <a:r>
              <a:rPr lang="ko-KR" altLang="en-US" dirty="0" smtClean="0">
                <a:latin typeface="+mn-ea"/>
                <a:ea typeface="+mn-ea"/>
              </a:rPr>
              <a:t>컬렉션 리턴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 &lt;</a:t>
            </a:r>
            <a:r>
              <a:rPr lang="en-US" altLang="ko-KR" dirty="0">
                <a:latin typeface="+mn-ea"/>
                <a:ea typeface="+mn-ea"/>
              </a:rPr>
              <a:t>div&gt; </a:t>
            </a:r>
            <a:r>
              <a:rPr lang="ko-KR" altLang="en-US" dirty="0">
                <a:latin typeface="+mn-ea"/>
                <a:ea typeface="+mn-ea"/>
              </a:rPr>
              <a:t>태그의 </a:t>
            </a:r>
            <a:r>
              <a:rPr lang="ko-KR" altLang="en-US" dirty="0" smtClean="0">
                <a:latin typeface="+mn-ea"/>
                <a:ea typeface="+mn-ea"/>
              </a:rPr>
              <a:t>모든 </a:t>
            </a:r>
            <a:r>
              <a:rPr lang="en-US" altLang="ko-KR" dirty="0" smtClean="0">
                <a:latin typeface="+mn-ea"/>
                <a:ea typeface="+mn-ea"/>
              </a:rPr>
              <a:t>DOM </a:t>
            </a:r>
            <a:r>
              <a:rPr lang="ko-KR" altLang="en-US" dirty="0" smtClean="0">
                <a:latin typeface="+mn-ea"/>
                <a:ea typeface="+mn-ea"/>
              </a:rPr>
              <a:t>객체 찾기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</a:rPr>
              <a:t>class </a:t>
            </a:r>
            <a:r>
              <a:rPr lang="ko-KR" altLang="en-US" dirty="0">
                <a:latin typeface="+mn-ea"/>
              </a:rPr>
              <a:t>속성으로 </a:t>
            </a:r>
            <a:r>
              <a:rPr lang="ko-KR" altLang="en-US" dirty="0" smtClean="0">
                <a:latin typeface="+mn-ea"/>
              </a:rPr>
              <a:t>찾기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  <a:latin typeface="+mn-ea"/>
              </a:rPr>
              <a:t>document.getElementsByClassName</a:t>
            </a:r>
            <a:r>
              <a:rPr lang="en-US" altLang="ko-KR" dirty="0" smtClean="0">
                <a:solidFill>
                  <a:srgbClr val="0000FF"/>
                </a:solidFill>
                <a:latin typeface="+mn-ea"/>
              </a:rPr>
              <a:t>()</a:t>
            </a:r>
          </a:p>
          <a:p>
            <a:pPr lvl="2"/>
            <a:r>
              <a:rPr lang="en-US" altLang="ko-KR" dirty="0">
                <a:latin typeface="+mn-ea"/>
                <a:ea typeface="+mn-ea"/>
              </a:rPr>
              <a:t>class </a:t>
            </a:r>
            <a:r>
              <a:rPr lang="ko-KR" altLang="en-US" dirty="0" smtClean="0">
                <a:latin typeface="+mn-ea"/>
                <a:ea typeface="+mn-ea"/>
              </a:rPr>
              <a:t>속성이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같은 모든 </a:t>
            </a:r>
            <a:r>
              <a:rPr lang="en-US" altLang="ko-KR" dirty="0">
                <a:latin typeface="+mn-ea"/>
                <a:ea typeface="+mn-ea"/>
              </a:rPr>
              <a:t>DOM </a:t>
            </a:r>
            <a:r>
              <a:rPr lang="ko-KR" altLang="en-US" dirty="0">
                <a:latin typeface="+mn-ea"/>
                <a:ea typeface="+mn-ea"/>
              </a:rPr>
              <a:t>객체들을 찾아 컬렉션 </a:t>
            </a:r>
            <a:r>
              <a:rPr lang="ko-KR" altLang="en-US" dirty="0" smtClean="0">
                <a:latin typeface="+mn-ea"/>
                <a:ea typeface="+mn-ea"/>
              </a:rPr>
              <a:t>리턴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예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2"/>
            <a:endParaRPr lang="en-US" altLang="ko-KR" dirty="0" smtClean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92494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divTags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document.getElementsByTagName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600" dirty="0" smtClean="0"/>
              <a:t>"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600" dirty="0" smtClean="0"/>
              <a:t>"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47664" y="3359498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divTags.length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6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5085184"/>
            <a:ext cx="4248472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600" dirty="0"/>
              <a:t>"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600" dirty="0"/>
              <a:t>"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600" b="1" kern="0" dirty="0">
                <a:solidFill>
                  <a:srgbClr val="000000"/>
                </a:solidFill>
                <a:latin typeface="+mj-ea"/>
                <a:ea typeface="+mj-ea"/>
              </a:rPr>
              <a:t>class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600" dirty="0" smtClean="0"/>
              <a:t>"</a:t>
            </a:r>
            <a:r>
              <a:rPr lang="en-US" altLang="ko-KR" sz="1600" b="1" dirty="0" smtClean="0"/>
              <a:t>i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600" dirty="0" smtClean="0"/>
              <a:t>"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  <a:p>
            <a:pPr marL="190500" defTabSz="180000" fontAlgn="base" latinLnBrk="0"/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600" dirty="0"/>
              <a:t>"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600" dirty="0" smtClean="0"/>
              <a:t>"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&gt;...&lt;/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div&gt;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7584" y="6001479"/>
            <a:ext cx="799288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plainClasses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document.getElementsByClassName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600" dirty="0" smtClean="0"/>
              <a:t>"</a:t>
            </a:r>
            <a:r>
              <a:rPr lang="en-US" altLang="ko-KR" sz="1600" b="1" kern="0" dirty="0" smtClean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600" dirty="0" smtClean="0"/>
              <a:t>"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 n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</a:rPr>
              <a:t>plainClasses.length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; //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</a:rPr>
              <a:t>가진 태그의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</a:rPr>
              <a:t>개수</a:t>
            </a:r>
            <a:endParaRPr lang="en-US" altLang="ko-KR" sz="16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0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HTML </a:t>
            </a:r>
            <a:r>
              <a:rPr lang="ko-KR" altLang="en-US" dirty="0" smtClean="0"/>
              <a:t>페이지와 자바스크립트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423848" cy="5040560"/>
          </a:xfrm>
        </p:spPr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페이지가 </a:t>
            </a:r>
            <a:r>
              <a:rPr lang="ko-KR" altLang="en-US" dirty="0" err="1" smtClean="0"/>
              <a:t>로드된</a:t>
            </a:r>
            <a:r>
              <a:rPr lang="ko-KR" altLang="en-US" dirty="0" smtClean="0"/>
              <a:t>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활용 가능한 자바스크립트의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3</a:t>
            </a:r>
            <a:r>
              <a:rPr lang="ko-KR" altLang="en-US" dirty="0" smtClean="0"/>
              <a:t>가지 유형의 객체들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62230" y="2769583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1401761" y="3086288"/>
            <a:ext cx="2284452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&lt;head&gt;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sum = 0;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for(n=0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; n&lt;10; n++)		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  sum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+= n;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alert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&lt;body&gt;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 smtClean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659313" y="3633505"/>
            <a:ext cx="1752312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24846" y="5749846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브라우저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자바스크립트 처리기 포함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11" name="직사각형 10"/>
          <p:cNvSpPr/>
          <p:nvPr/>
        </p:nvSpPr>
        <p:spPr>
          <a:xfrm>
            <a:off x="2157890" y="3040122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473" y="4008713"/>
            <a:ext cx="992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5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  <a:endParaRPr lang="ko-KR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5502" y="3850124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활</a:t>
            </a:r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용</a:t>
            </a:r>
          </a:p>
        </p:txBody>
      </p:sp>
      <p:sp>
        <p:nvSpPr>
          <p:cNvPr id="21" name="오른쪽 화살표 20"/>
          <p:cNvSpPr/>
          <p:nvPr/>
        </p:nvSpPr>
        <p:spPr>
          <a:xfrm rot="20442512">
            <a:off x="3372251" y="3794286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552463" y="2872701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4738651" y="3075167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4738650" y="3402711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03402" y="2901622"/>
            <a:ext cx="103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BOM </a:t>
            </a:r>
            <a:r>
              <a:rPr lang="ko-KR" altLang="en-US" sz="1200" b="1" dirty="0" smtClean="0"/>
              <a:t>객체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970573" y="3565818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565598" y="4380030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4751786" y="4582496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Rectangle 411"/>
          <p:cNvSpPr>
            <a:spLocks noChangeArrowheads="1"/>
          </p:cNvSpPr>
          <p:nvPr/>
        </p:nvSpPr>
        <p:spPr bwMode="auto">
          <a:xfrm>
            <a:off x="4751785" y="4910040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24846" y="5048878"/>
            <a:ext cx="112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HTML DOM</a:t>
            </a:r>
          </a:p>
          <a:p>
            <a:r>
              <a:rPr lang="ko-KR" altLang="en-US" sz="1200" b="1" dirty="0" smtClean="0"/>
              <a:t>          객체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983708" y="5104939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…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947198" y="3572076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6133386" y="3774542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Array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Rectangle 411"/>
          <p:cNvSpPr>
            <a:spLocks noChangeArrowheads="1"/>
          </p:cNvSpPr>
          <p:nvPr/>
        </p:nvSpPr>
        <p:spPr bwMode="auto">
          <a:xfrm>
            <a:off x="6133385" y="4102086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Date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33386" y="4702742"/>
            <a:ext cx="9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코어 객체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365308" y="4265193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rot="844174">
            <a:off x="3379709" y="4362482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404923" y="4095454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05175" y="4124883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accent2">
                    <a:lumMod val="75000"/>
                  </a:schemeClr>
                </a:solidFill>
              </a:rPr>
              <a:t>활</a:t>
            </a:r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용</a:t>
            </a:r>
          </a:p>
        </p:txBody>
      </p:sp>
    </p:spTree>
    <p:extLst>
      <p:ext uri="{BB962C8B-B14F-4D97-AF65-F5344CB8AC3E}">
        <p14:creationId xmlns:p14="http://schemas.microsoft.com/office/powerpoint/2010/main" val="38934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892480" cy="752128"/>
          </a:xfrm>
        </p:spPr>
        <p:txBody>
          <a:bodyPr>
            <a:noAutofit/>
          </a:bodyPr>
          <a:lstStyle/>
          <a:p>
            <a:pPr fontAlgn="base"/>
            <a:r>
              <a:rPr lang="ko-KR" altLang="en-US" sz="2400" dirty="0"/>
              <a:t>예제 </a:t>
            </a:r>
            <a:r>
              <a:rPr lang="en-US" altLang="ko-KR" sz="2400" dirty="0"/>
              <a:t>8</a:t>
            </a:r>
            <a:r>
              <a:rPr lang="en-US" altLang="ko-KR" sz="2400" dirty="0" smtClean="0"/>
              <a:t>-6 </a:t>
            </a:r>
            <a:r>
              <a:rPr lang="en-US" altLang="ko-KR" sz="2400" dirty="0" err="1"/>
              <a:t>태그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이름으로</a:t>
            </a:r>
            <a:r>
              <a:rPr lang="en-US" altLang="ko-KR" sz="2400" dirty="0"/>
              <a:t> DOM </a:t>
            </a:r>
            <a:r>
              <a:rPr lang="en-US" altLang="ko-KR" sz="2400" dirty="0" err="1"/>
              <a:t>객체</a:t>
            </a:r>
            <a:r>
              <a:rPr lang="en-US" altLang="ko-KR" sz="2400" dirty="0"/>
              <a:t> </a:t>
            </a:r>
            <a:r>
              <a:rPr lang="en-US" altLang="ko-KR" sz="2400" dirty="0" err="1"/>
              <a:t>찾기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getElementsByTagName</a:t>
            </a:r>
            <a:r>
              <a:rPr lang="en-US" altLang="ko-KR" sz="2400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55576" y="904066"/>
            <a:ext cx="5345897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</a:t>
            </a:r>
            <a:r>
              <a:rPr lang="en-US" altLang="ko-KR" sz="1400" dirty="0" err="1"/>
              <a:t>document.getElementsByTagName</a:t>
            </a:r>
            <a:r>
              <a:rPr lang="en-US" altLang="ko-KR" sz="1400" dirty="0"/>
              <a:t>()&lt;/title&gt;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function change() {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spanArray</a:t>
            </a:r>
            <a:r>
              <a:rPr lang="en-US" altLang="ko-KR" sz="1400" dirty="0">
                <a:solidFill>
                  <a:srgbClr val="0000FF"/>
                </a:solidFill>
              </a:rPr>
              <a:t> = </a:t>
            </a:r>
            <a:r>
              <a:rPr lang="en-US" altLang="ko-KR" sz="1400" b="1" dirty="0" err="1">
                <a:solidFill>
                  <a:srgbClr val="0000FF"/>
                </a:solidFill>
              </a:rPr>
              <a:t>document.getElementsByTagName</a:t>
            </a:r>
            <a:r>
              <a:rPr lang="en-US" altLang="ko-KR" sz="1400" b="1" dirty="0">
                <a:solidFill>
                  <a:srgbClr val="0000FF"/>
                </a:solidFill>
              </a:rPr>
              <a:t>("span");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for(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i</a:t>
            </a:r>
            <a:r>
              <a:rPr lang="en-US" altLang="ko-KR" sz="1400" dirty="0">
                <a:solidFill>
                  <a:srgbClr val="0000FF"/>
                </a:solidFill>
              </a:rPr>
              <a:t>=0; </a:t>
            </a:r>
            <a:r>
              <a:rPr lang="en-US" altLang="ko-KR" sz="1400" dirty="0" err="1">
                <a:solidFill>
                  <a:srgbClr val="0000FF"/>
                </a:solidFill>
              </a:rPr>
              <a:t>i</a:t>
            </a:r>
            <a:r>
              <a:rPr lang="en-US" altLang="ko-KR" sz="1400" dirty="0">
                <a:solidFill>
                  <a:srgbClr val="0000FF"/>
                </a:solidFill>
              </a:rPr>
              <a:t>&lt;</a:t>
            </a:r>
            <a:r>
              <a:rPr lang="en-US" altLang="ko-KR" sz="1400" dirty="0" err="1">
                <a:solidFill>
                  <a:srgbClr val="0000FF"/>
                </a:solidFill>
              </a:rPr>
              <a:t>spanArray.length</a:t>
            </a:r>
            <a:r>
              <a:rPr lang="en-US" altLang="ko-KR" sz="1400" dirty="0">
                <a:solidFill>
                  <a:srgbClr val="0000FF"/>
                </a:solidFill>
              </a:rPr>
              <a:t>; </a:t>
            </a:r>
            <a:r>
              <a:rPr lang="en-US" altLang="ko-KR" sz="1400" dirty="0" err="1">
                <a:solidFill>
                  <a:srgbClr val="0000FF"/>
                </a:solidFill>
              </a:rPr>
              <a:t>i</a:t>
            </a:r>
            <a:r>
              <a:rPr lang="en-US" altLang="ko-KR" sz="1400" dirty="0">
                <a:solidFill>
                  <a:srgbClr val="0000FF"/>
                </a:solidFill>
              </a:rPr>
              <a:t>++) {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span = </a:t>
            </a:r>
            <a:r>
              <a:rPr lang="en-US" altLang="ko-KR" sz="1400" dirty="0" err="1">
                <a:solidFill>
                  <a:srgbClr val="0000FF"/>
                </a:solidFill>
              </a:rPr>
              <a:t>spanArray</a:t>
            </a:r>
            <a:r>
              <a:rPr lang="en-US" altLang="ko-KR" sz="1400" dirty="0">
                <a:solidFill>
                  <a:srgbClr val="0000FF"/>
                </a:solidFill>
              </a:rPr>
              <a:t>[</a:t>
            </a:r>
            <a:r>
              <a:rPr lang="en-US" altLang="ko-KR" sz="1400" dirty="0" err="1">
                <a:solidFill>
                  <a:srgbClr val="0000FF"/>
                </a:solidFill>
              </a:rPr>
              <a:t>i</a:t>
            </a:r>
            <a:r>
              <a:rPr lang="en-US" altLang="ko-KR" sz="1400" dirty="0">
                <a:solidFill>
                  <a:srgbClr val="0000FF"/>
                </a:solidFill>
              </a:rPr>
              <a:t>];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span.style.color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= "orchid";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span.style.fontSize</a:t>
            </a:r>
            <a:r>
              <a:rPr lang="en-US" altLang="ko-KR" sz="1400" dirty="0" smtClean="0">
                <a:solidFill>
                  <a:srgbClr val="0000FF"/>
                </a:solidFill>
              </a:rPr>
              <a:t> </a:t>
            </a:r>
            <a:r>
              <a:rPr lang="en-US" altLang="ko-KR" sz="1400" dirty="0">
                <a:solidFill>
                  <a:srgbClr val="0000FF"/>
                </a:solidFill>
              </a:rPr>
              <a:t>= "20px";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}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내가 좋아하는 과일</a:t>
            </a:r>
          </a:p>
          <a:p>
            <a:pPr defTabSz="180000"/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>
                <a:solidFill>
                  <a:srgbClr val="FF0000"/>
                </a:solidFill>
              </a:rPr>
              <a:t>button </a:t>
            </a:r>
            <a:r>
              <a:rPr lang="en-US" altLang="ko-KR" sz="1400" dirty="0" err="1">
                <a:solidFill>
                  <a:srgbClr val="FF0000"/>
                </a:solidFill>
              </a:rPr>
              <a:t>onclick</a:t>
            </a:r>
            <a:r>
              <a:rPr lang="en-US" altLang="ko-KR" sz="1400" dirty="0">
                <a:solidFill>
                  <a:srgbClr val="FF0000"/>
                </a:solidFill>
              </a:rPr>
              <a:t>="change()"&gt;</a:t>
            </a:r>
            <a:r>
              <a:rPr lang="ko-KR" altLang="en-US" sz="1400" dirty="0">
                <a:solidFill>
                  <a:srgbClr val="FF0000"/>
                </a:solidFill>
              </a:rPr>
              <a:t>누르세요</a:t>
            </a:r>
            <a:r>
              <a:rPr lang="en-US" altLang="ko-KR" sz="1400" dirty="0">
                <a:solidFill>
                  <a:srgbClr val="FF0000"/>
                </a:solidFill>
              </a:rPr>
              <a:t>&lt;/button&gt;</a:t>
            </a:r>
          </a:p>
          <a:p>
            <a:pPr defTabSz="180000"/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저는 빨간 </a:t>
            </a:r>
            <a:r>
              <a:rPr lang="en-US" altLang="ko-KR" sz="1400" b="1" dirty="0"/>
              <a:t>&lt;span&gt;</a:t>
            </a:r>
            <a:r>
              <a:rPr lang="ko-KR" altLang="en-US" sz="1400" b="1" dirty="0"/>
              <a:t>사과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를 좋아해서</a:t>
            </a:r>
          </a:p>
          <a:p>
            <a:pPr defTabSz="180000"/>
            <a:r>
              <a:rPr lang="ko-KR" altLang="en-US" sz="1400" dirty="0"/>
              <a:t>아침마다 한 개씩 먹고 있어요</a:t>
            </a:r>
            <a:r>
              <a:rPr lang="en-US" altLang="ko-KR" sz="1400" dirty="0"/>
              <a:t>. </a:t>
            </a:r>
            <a:r>
              <a:rPr lang="ko-KR" altLang="en-US" sz="1400" dirty="0"/>
              <a:t>운동할 때는 중간 중간에</a:t>
            </a:r>
          </a:p>
          <a:p>
            <a:pPr defTabSz="180000"/>
            <a:r>
              <a:rPr lang="en-US" altLang="ko-KR" sz="1400" b="1" dirty="0"/>
              <a:t>&lt;span&gt;</a:t>
            </a:r>
            <a:r>
              <a:rPr lang="ko-KR" altLang="en-US" sz="1400" b="1" dirty="0"/>
              <a:t>바나나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를 먹지요</a:t>
            </a:r>
            <a:r>
              <a:rPr lang="en-US" altLang="ko-KR" sz="1400" dirty="0"/>
              <a:t>. </a:t>
            </a:r>
            <a:r>
              <a:rPr lang="ko-KR" altLang="en-US" sz="1400" dirty="0"/>
              <a:t>탄수화물 섭취가 빨라</a:t>
            </a:r>
          </a:p>
          <a:p>
            <a:pPr defTabSz="180000"/>
            <a:r>
              <a:rPr lang="ko-KR" altLang="en-US" sz="1400" dirty="0"/>
              <a:t>힘이 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달콤한 향기를 품은 </a:t>
            </a:r>
            <a:r>
              <a:rPr lang="en-US" altLang="ko-KR" sz="1400" b="1" dirty="0"/>
              <a:t>&lt;span&gt;</a:t>
            </a:r>
            <a:r>
              <a:rPr lang="ko-KR" altLang="en-US" sz="1400" b="1" dirty="0"/>
              <a:t>체리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와</a:t>
            </a:r>
          </a:p>
          <a:p>
            <a:pPr defTabSz="180000"/>
            <a:r>
              <a:rPr lang="ko-KR" altLang="en-US" sz="1400" dirty="0"/>
              <a:t>여름 냄새 물씬 나는 </a:t>
            </a:r>
            <a:r>
              <a:rPr lang="en-US" altLang="ko-KR" sz="1400" b="1" dirty="0"/>
              <a:t>&lt;span&gt;</a:t>
            </a:r>
            <a:r>
              <a:rPr lang="ko-KR" altLang="en-US" sz="1400" b="1" dirty="0"/>
              <a:t>자두</a:t>
            </a:r>
            <a:r>
              <a:rPr lang="en-US" altLang="ko-KR" sz="1400" b="1" dirty="0"/>
              <a:t>&lt;/span&gt;</a:t>
            </a:r>
            <a:r>
              <a:rPr lang="ko-KR" altLang="en-US" sz="1400" dirty="0"/>
              <a:t>를 좋아합니다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707" y="1337782"/>
            <a:ext cx="2197871" cy="245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025" y="3933056"/>
            <a:ext cx="2197871" cy="2718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18241" y="4457981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85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3.2 </a:t>
            </a:r>
            <a:r>
              <a:rPr lang="en-US" altLang="ko-KR" dirty="0" err="1" smtClean="0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document.writeln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03312" y="1340768"/>
            <a:ext cx="815340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200" dirty="0" smtClean="0">
                <a:latin typeface="+mn-ea"/>
              </a:rPr>
              <a:t>HTML </a:t>
            </a:r>
            <a:r>
              <a:rPr lang="ko-KR" altLang="en-US" sz="2200" dirty="0" smtClean="0">
                <a:latin typeface="+mn-ea"/>
              </a:rPr>
              <a:t>페이지 로딩 과정</a:t>
            </a:r>
            <a:endParaRPr lang="en-US" altLang="ko-KR" sz="2200" dirty="0" smtClean="0">
              <a:latin typeface="+mn-ea"/>
            </a:endParaRPr>
          </a:p>
          <a:p>
            <a:pPr marL="365760" lvl="1" indent="0">
              <a:buNone/>
            </a:pPr>
            <a:r>
              <a:rPr lang="en-US" altLang="ko-KR" sz="1900" dirty="0" smtClean="0">
                <a:latin typeface="+mn-ea"/>
              </a:rPr>
              <a:t>1. </a:t>
            </a:r>
            <a:r>
              <a:rPr lang="ko-KR" altLang="en-US" sz="1900" dirty="0" smtClean="0">
                <a:latin typeface="+mn-ea"/>
              </a:rPr>
              <a:t>브라우저는 </a:t>
            </a:r>
            <a:r>
              <a:rPr lang="en-US" altLang="ko-KR" sz="1900" dirty="0">
                <a:latin typeface="+mn-ea"/>
              </a:rPr>
              <a:t>HTML </a:t>
            </a:r>
            <a:r>
              <a:rPr lang="ko-KR" altLang="en-US" sz="1900" dirty="0" smtClean="0">
                <a:latin typeface="+mn-ea"/>
              </a:rPr>
              <a:t>페이지 로드 전 </a:t>
            </a:r>
            <a:r>
              <a:rPr lang="ko-KR" altLang="en-US" sz="1900" dirty="0">
                <a:solidFill>
                  <a:srgbClr val="FF0000"/>
                </a:solidFill>
                <a:latin typeface="+mn-ea"/>
              </a:rPr>
              <a:t>빈 </a:t>
            </a:r>
            <a:r>
              <a:rPr lang="ko-KR" altLang="en-US" sz="1900" dirty="0" smtClean="0">
                <a:solidFill>
                  <a:srgbClr val="FF0000"/>
                </a:solidFill>
                <a:latin typeface="+mn-ea"/>
              </a:rPr>
              <a:t>상태 </a:t>
            </a:r>
            <a:r>
              <a:rPr lang="en-US" altLang="ko-KR" sz="1900" dirty="0">
                <a:solidFill>
                  <a:srgbClr val="FF0000"/>
                </a:solidFill>
                <a:latin typeface="+mn-ea"/>
              </a:rPr>
              <a:t>document </a:t>
            </a:r>
            <a:r>
              <a:rPr lang="ko-KR" altLang="en-US" sz="1900" dirty="0" smtClean="0">
                <a:solidFill>
                  <a:srgbClr val="FF0000"/>
                </a:solidFill>
                <a:latin typeface="+mn-ea"/>
              </a:rPr>
              <a:t>객체 생성</a:t>
            </a:r>
            <a:endParaRPr lang="en-US" altLang="ko-KR" sz="1900" dirty="0" smtClean="0">
              <a:solidFill>
                <a:srgbClr val="FF0000"/>
              </a:solidFill>
              <a:latin typeface="+mn-ea"/>
            </a:endParaRPr>
          </a:p>
          <a:p>
            <a:pPr marL="365760" lvl="1" indent="0">
              <a:buNone/>
            </a:pPr>
            <a:r>
              <a:rPr lang="en-US" altLang="ko-KR" sz="1900" dirty="0" smtClean="0">
                <a:latin typeface="+mn-ea"/>
              </a:rPr>
              <a:t>2. </a:t>
            </a:r>
            <a:r>
              <a:rPr lang="ko-KR" altLang="en-US" sz="1900" dirty="0" smtClean="0">
                <a:latin typeface="+mn-ea"/>
              </a:rPr>
              <a:t>브라우저는 </a:t>
            </a:r>
            <a:r>
              <a:rPr lang="en-US" altLang="ko-KR" sz="1900" dirty="0" smtClean="0">
                <a:latin typeface="+mn-ea"/>
              </a:rPr>
              <a:t>HTML </a:t>
            </a:r>
            <a:r>
              <a:rPr lang="ko-KR" altLang="en-US" sz="1900" dirty="0" smtClean="0">
                <a:latin typeface="+mn-ea"/>
              </a:rPr>
              <a:t>페이지를 </a:t>
            </a:r>
            <a:r>
              <a:rPr lang="ko-KR" altLang="en-US" sz="1900" dirty="0">
                <a:solidFill>
                  <a:srgbClr val="FF0000"/>
                </a:solidFill>
                <a:latin typeface="+mn-ea"/>
              </a:rPr>
              <a:t>위에서 아래로 </a:t>
            </a:r>
            <a:r>
              <a:rPr lang="ko-KR" altLang="en-US" sz="1900" dirty="0" smtClean="0">
                <a:solidFill>
                  <a:srgbClr val="FF0000"/>
                </a:solidFill>
                <a:latin typeface="+mn-ea"/>
              </a:rPr>
              <a:t>해석</a:t>
            </a:r>
            <a:endParaRPr lang="en-US" altLang="ko-KR" sz="1900" dirty="0" smtClean="0">
              <a:solidFill>
                <a:srgbClr val="FF0000"/>
              </a:solidFill>
              <a:latin typeface="+mn-ea"/>
            </a:endParaRPr>
          </a:p>
          <a:p>
            <a:pPr marL="365760" lvl="1" indent="0">
              <a:buNone/>
            </a:pPr>
            <a:r>
              <a:rPr lang="en-US" altLang="ko-KR" sz="1900" dirty="0" smtClean="0">
                <a:latin typeface="+mn-ea"/>
              </a:rPr>
              <a:t>3. HTML </a:t>
            </a:r>
            <a:r>
              <a:rPr lang="ko-KR" altLang="en-US" sz="1900" dirty="0">
                <a:latin typeface="+mn-ea"/>
              </a:rPr>
              <a:t>태그들을 </a:t>
            </a:r>
            <a:r>
              <a:rPr lang="en-US" altLang="ko-KR" sz="1900" dirty="0">
                <a:latin typeface="+mn-ea"/>
              </a:rPr>
              <a:t>document </a:t>
            </a:r>
            <a:r>
              <a:rPr lang="ko-KR" altLang="en-US" sz="1900" dirty="0">
                <a:latin typeface="+mn-ea"/>
              </a:rPr>
              <a:t>객체에 </a:t>
            </a:r>
            <a:r>
              <a:rPr lang="ko-KR" altLang="en-US" sz="1900" dirty="0" smtClean="0">
                <a:latin typeface="+mn-ea"/>
              </a:rPr>
              <a:t>담아간다</a:t>
            </a:r>
            <a:r>
              <a:rPr lang="en-US" altLang="ko-KR" sz="1900" dirty="0" smtClean="0">
                <a:latin typeface="+mn-ea"/>
              </a:rPr>
              <a:t>(</a:t>
            </a:r>
            <a:r>
              <a:rPr lang="en-US" altLang="ko-KR" sz="1900" dirty="0" smtClean="0">
                <a:solidFill>
                  <a:srgbClr val="FF0000"/>
                </a:solidFill>
                <a:latin typeface="+mn-ea"/>
              </a:rPr>
              <a:t>DOM </a:t>
            </a:r>
            <a:r>
              <a:rPr lang="ko-KR" altLang="en-US" sz="1900" dirty="0" smtClean="0">
                <a:solidFill>
                  <a:srgbClr val="FF0000"/>
                </a:solidFill>
                <a:latin typeface="+mn-ea"/>
              </a:rPr>
              <a:t>객체 생성</a:t>
            </a:r>
            <a:r>
              <a:rPr lang="en-US" altLang="ko-KR" sz="1900" dirty="0" smtClean="0">
                <a:latin typeface="+mn-ea"/>
              </a:rPr>
              <a:t>).</a:t>
            </a:r>
          </a:p>
          <a:p>
            <a:pPr marL="365760" lvl="1" indent="0">
              <a:buNone/>
            </a:pPr>
            <a:r>
              <a:rPr lang="en-US" altLang="ko-KR" sz="1900" dirty="0" smtClean="0">
                <a:latin typeface="+mn-ea"/>
              </a:rPr>
              <a:t>4. &lt;/</a:t>
            </a:r>
            <a:r>
              <a:rPr lang="en-US" altLang="ko-KR" sz="1900" dirty="0">
                <a:latin typeface="+mn-ea"/>
              </a:rPr>
              <a:t>html&gt; </a:t>
            </a:r>
            <a:r>
              <a:rPr lang="ko-KR" altLang="en-US" sz="1900" dirty="0">
                <a:latin typeface="+mn-ea"/>
              </a:rPr>
              <a:t>태그를 만나면 </a:t>
            </a:r>
            <a:r>
              <a:rPr lang="en-US" altLang="ko-KR" sz="1900" dirty="0">
                <a:solidFill>
                  <a:srgbClr val="FF0000"/>
                </a:solidFill>
                <a:latin typeface="+mn-ea"/>
              </a:rPr>
              <a:t>document </a:t>
            </a:r>
            <a:r>
              <a:rPr lang="ko-KR" altLang="en-US" sz="1900" dirty="0">
                <a:solidFill>
                  <a:srgbClr val="FF0000"/>
                </a:solidFill>
                <a:latin typeface="+mn-ea"/>
              </a:rPr>
              <a:t>객체를 완성</a:t>
            </a:r>
            <a:r>
              <a:rPr lang="ko-KR" altLang="en-US" sz="1900" dirty="0">
                <a:latin typeface="+mn-ea"/>
              </a:rPr>
              <a:t>하고 닫는다</a:t>
            </a:r>
            <a:r>
              <a:rPr lang="en-US" altLang="ko-KR" sz="1900" dirty="0" smtClean="0">
                <a:latin typeface="+mn-ea"/>
              </a:rPr>
              <a:t>.</a:t>
            </a:r>
            <a:endParaRPr lang="ko-KR" altLang="en-US" sz="1900" dirty="0">
              <a:latin typeface="+mn-ea"/>
            </a:endParaRPr>
          </a:p>
          <a:p>
            <a:endParaRPr lang="en-US" altLang="ko-KR" sz="2200" dirty="0" smtClean="0">
              <a:latin typeface="+mn-ea"/>
            </a:endParaRPr>
          </a:p>
          <a:p>
            <a:r>
              <a:rPr lang="en-US" altLang="ko-KR" sz="2200" dirty="0" smtClean="0">
                <a:solidFill>
                  <a:srgbClr val="0000FF"/>
                </a:solidFill>
                <a:latin typeface="+mn-ea"/>
              </a:rPr>
              <a:t>write()</a:t>
            </a:r>
          </a:p>
          <a:p>
            <a:pPr lvl="1"/>
            <a:r>
              <a:rPr lang="en-US" altLang="ko-KR" sz="1900" dirty="0">
                <a:latin typeface="+mn-ea"/>
              </a:rPr>
              <a:t>document </a:t>
            </a:r>
            <a:r>
              <a:rPr lang="ko-KR" altLang="en-US" sz="1900" dirty="0">
                <a:latin typeface="+mn-ea"/>
              </a:rPr>
              <a:t>객체에 담긴 </a:t>
            </a:r>
            <a:r>
              <a:rPr lang="en-US" altLang="ko-KR" sz="1900" dirty="0" smtClean="0">
                <a:solidFill>
                  <a:srgbClr val="FF0000"/>
                </a:solidFill>
                <a:latin typeface="+mn-ea"/>
              </a:rPr>
              <a:t>HTML </a:t>
            </a:r>
            <a:r>
              <a:rPr lang="ko-KR" altLang="en-US" sz="1900" dirty="0" err="1" smtClean="0">
                <a:solidFill>
                  <a:srgbClr val="FF0000"/>
                </a:solidFill>
                <a:latin typeface="+mn-ea"/>
              </a:rPr>
              <a:t>콘텐츠</a:t>
            </a:r>
            <a:r>
              <a:rPr lang="ko-KR" altLang="en-US" sz="1900" dirty="0" smtClean="0">
                <a:solidFill>
                  <a:srgbClr val="FF0000"/>
                </a:solidFill>
                <a:latin typeface="+mn-ea"/>
              </a:rPr>
              <a:t> 마지막에</a:t>
            </a:r>
            <a:r>
              <a:rPr lang="ko-KR" altLang="en-US" sz="1900" dirty="0" smtClean="0">
                <a:latin typeface="+mn-ea"/>
              </a:rPr>
              <a:t> </a:t>
            </a:r>
            <a:r>
              <a:rPr lang="en-US" altLang="ko-KR" sz="1900" dirty="0">
                <a:solidFill>
                  <a:srgbClr val="0000FF"/>
                </a:solidFill>
                <a:latin typeface="+mn-ea"/>
              </a:rPr>
              <a:t>HTML </a:t>
            </a:r>
            <a:r>
              <a:rPr lang="ko-KR" altLang="en-US" sz="1900" dirty="0">
                <a:solidFill>
                  <a:srgbClr val="0000FF"/>
                </a:solidFill>
                <a:latin typeface="+mn-ea"/>
              </a:rPr>
              <a:t>태그들을 </a:t>
            </a:r>
            <a:r>
              <a:rPr lang="ko-KR" altLang="en-US" sz="1900" dirty="0" smtClean="0">
                <a:solidFill>
                  <a:srgbClr val="0000FF"/>
                </a:solidFill>
                <a:latin typeface="+mn-ea"/>
              </a:rPr>
              <a:t>추가</a:t>
            </a:r>
            <a:endParaRPr lang="en-US" altLang="ko-KR" sz="1900" dirty="0" smtClean="0">
              <a:solidFill>
                <a:srgbClr val="0000FF"/>
              </a:solidFill>
              <a:latin typeface="+mn-ea"/>
            </a:endParaRPr>
          </a:p>
          <a:p>
            <a:pPr lvl="2"/>
            <a:r>
              <a:rPr lang="ko-KR" altLang="en-US" sz="1900" dirty="0">
                <a:latin typeface="+mn-ea"/>
                <a:ea typeface="+mn-ea"/>
              </a:rPr>
              <a:t>추가되는 </a:t>
            </a:r>
            <a:r>
              <a:rPr lang="en-US" altLang="ko-KR" sz="1900" dirty="0">
                <a:latin typeface="+mn-ea"/>
                <a:ea typeface="+mn-ea"/>
              </a:rPr>
              <a:t>HTML </a:t>
            </a:r>
            <a:r>
              <a:rPr lang="ko-KR" altLang="en-US" sz="1900" dirty="0">
                <a:latin typeface="+mn-ea"/>
                <a:ea typeface="+mn-ea"/>
              </a:rPr>
              <a:t>태그들은 </a:t>
            </a:r>
            <a:r>
              <a:rPr lang="en-US" altLang="ko-KR" sz="1900" dirty="0">
                <a:solidFill>
                  <a:srgbClr val="FF0000"/>
                </a:solidFill>
                <a:latin typeface="+mn-ea"/>
                <a:ea typeface="+mn-ea"/>
              </a:rPr>
              <a:t>DOM </a:t>
            </a:r>
            <a:r>
              <a:rPr lang="ko-KR" altLang="en-US" sz="1900" dirty="0">
                <a:solidFill>
                  <a:srgbClr val="FF0000"/>
                </a:solidFill>
                <a:latin typeface="+mn-ea"/>
                <a:ea typeface="+mn-ea"/>
              </a:rPr>
              <a:t>객체로 바뀌고</a:t>
            </a:r>
            <a:r>
              <a:rPr lang="ko-KR" altLang="en-US" sz="1900" dirty="0">
                <a:latin typeface="+mn-ea"/>
                <a:ea typeface="+mn-ea"/>
              </a:rPr>
              <a:t> </a:t>
            </a:r>
            <a:r>
              <a:rPr lang="en-US" altLang="ko-KR" sz="1900" dirty="0">
                <a:solidFill>
                  <a:srgbClr val="0000FF"/>
                </a:solidFill>
                <a:latin typeface="+mn-ea"/>
                <a:ea typeface="+mn-ea"/>
              </a:rPr>
              <a:t>DOM </a:t>
            </a:r>
            <a:r>
              <a:rPr lang="ko-KR" altLang="en-US" sz="1900" dirty="0" err="1">
                <a:solidFill>
                  <a:srgbClr val="0000FF"/>
                </a:solidFill>
                <a:latin typeface="+mn-ea"/>
                <a:ea typeface="+mn-ea"/>
              </a:rPr>
              <a:t>트리에</a:t>
            </a:r>
            <a:r>
              <a:rPr lang="ko-KR" altLang="en-US" sz="19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sz="1900" dirty="0" smtClean="0">
                <a:solidFill>
                  <a:srgbClr val="0000FF"/>
                </a:solidFill>
                <a:latin typeface="+mn-ea"/>
                <a:ea typeface="+mn-ea"/>
              </a:rPr>
              <a:t>추가</a:t>
            </a:r>
            <a:endParaRPr lang="en-US" altLang="ko-KR" sz="19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lvl="2"/>
            <a:r>
              <a:rPr lang="ko-KR" altLang="en-US" sz="1900" dirty="0" smtClean="0">
                <a:latin typeface="+mn-ea"/>
                <a:ea typeface="+mn-ea"/>
              </a:rPr>
              <a:t>삽입된 </a:t>
            </a:r>
            <a:r>
              <a:rPr lang="en-US" altLang="ko-KR" sz="1900" dirty="0" smtClean="0">
                <a:latin typeface="+mn-ea"/>
                <a:ea typeface="+mn-ea"/>
              </a:rPr>
              <a:t>HTML </a:t>
            </a:r>
            <a:r>
              <a:rPr lang="ko-KR" altLang="en-US" sz="1900" dirty="0" smtClean="0">
                <a:latin typeface="+mn-ea"/>
                <a:ea typeface="+mn-ea"/>
              </a:rPr>
              <a:t>태그들이 브라우저 </a:t>
            </a:r>
            <a:r>
              <a:rPr lang="ko-KR" altLang="en-US" sz="1900" dirty="0" smtClean="0">
                <a:solidFill>
                  <a:srgbClr val="0000FF"/>
                </a:solidFill>
                <a:latin typeface="+mn-ea"/>
                <a:ea typeface="+mn-ea"/>
              </a:rPr>
              <a:t>화면에 출력</a:t>
            </a:r>
            <a:endParaRPr lang="en-US" altLang="ko-KR" sz="19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lvl="2"/>
            <a:r>
              <a:rPr lang="ko-KR" altLang="en-US" sz="1700" dirty="0" smtClean="0">
                <a:latin typeface="+mn-ea"/>
                <a:ea typeface="+mn-ea"/>
              </a:rPr>
              <a:t>예</a:t>
            </a:r>
            <a:r>
              <a:rPr lang="en-US" altLang="ko-KR" sz="1700" dirty="0" smtClean="0">
                <a:latin typeface="+mn-ea"/>
                <a:ea typeface="+mn-ea"/>
              </a:rPr>
              <a:t>)</a:t>
            </a:r>
          </a:p>
          <a:p>
            <a:pPr lvl="1"/>
            <a:endParaRPr lang="en-US" altLang="ko-KR" sz="1900" dirty="0">
              <a:latin typeface="+mn-ea"/>
            </a:endParaRPr>
          </a:p>
          <a:p>
            <a:pPr lvl="1"/>
            <a:endParaRPr lang="en-US" altLang="ko-KR" sz="1900" dirty="0" smtClean="0">
              <a:latin typeface="+mn-ea"/>
            </a:endParaRPr>
          </a:p>
          <a:p>
            <a:r>
              <a:rPr lang="en-US" altLang="ko-KR" sz="2200" dirty="0" err="1" smtClean="0">
                <a:solidFill>
                  <a:srgbClr val="0000FF"/>
                </a:solidFill>
                <a:latin typeface="+mn-ea"/>
              </a:rPr>
              <a:t>writeln</a:t>
            </a:r>
            <a:r>
              <a:rPr lang="en-US" altLang="ko-KR" sz="2200" dirty="0" smtClean="0">
                <a:solidFill>
                  <a:srgbClr val="0000FF"/>
                </a:solidFill>
                <a:latin typeface="+mn-ea"/>
              </a:rPr>
              <a:t>()</a:t>
            </a:r>
          </a:p>
          <a:p>
            <a:pPr lvl="1"/>
            <a:r>
              <a:rPr lang="en-US" altLang="ko-KR" sz="1900" dirty="0" smtClean="0">
                <a:latin typeface="+mn-ea"/>
              </a:rPr>
              <a:t>HTML </a:t>
            </a:r>
            <a:r>
              <a:rPr lang="ko-KR" altLang="en-US" sz="1900" dirty="0">
                <a:latin typeface="+mn-ea"/>
              </a:rPr>
              <a:t>텍스트에 </a:t>
            </a:r>
            <a:r>
              <a:rPr lang="en-US" altLang="ko-KR" sz="1900" dirty="0">
                <a:latin typeface="+mn-ea"/>
              </a:rPr>
              <a:t>'\n'</a:t>
            </a:r>
            <a:r>
              <a:rPr lang="ko-KR" altLang="en-US" sz="1900" dirty="0">
                <a:latin typeface="+mn-ea"/>
              </a:rPr>
              <a:t>을 덧붙여 </a:t>
            </a:r>
            <a:r>
              <a:rPr lang="ko-KR" altLang="en-US" sz="1900" dirty="0" smtClean="0">
                <a:latin typeface="+mn-ea"/>
              </a:rPr>
              <a:t>출력</a:t>
            </a:r>
            <a:r>
              <a:rPr lang="en-US" altLang="ko-KR" sz="1900" dirty="0" smtClean="0">
                <a:latin typeface="+mn-ea"/>
              </a:rPr>
              <a:t>. </a:t>
            </a:r>
            <a:r>
              <a:rPr lang="ko-KR" altLang="en-US" sz="1900" dirty="0">
                <a:latin typeface="+mn-ea"/>
              </a:rPr>
              <a:t>한 칸 띄는 </a:t>
            </a:r>
            <a:r>
              <a:rPr lang="ko-KR" altLang="en-US" sz="1900" dirty="0" smtClean="0">
                <a:latin typeface="+mn-ea"/>
              </a:rPr>
              <a:t>효과</a:t>
            </a:r>
            <a:endParaRPr lang="en-US" altLang="ko-KR" sz="1900" dirty="0" smtClean="0">
              <a:latin typeface="+mn-ea"/>
            </a:endParaRPr>
          </a:p>
          <a:p>
            <a:pPr lvl="1"/>
            <a:r>
              <a:rPr lang="ko-KR" altLang="en-US" sz="1900" dirty="0" err="1" smtClean="0">
                <a:latin typeface="+mn-ea"/>
              </a:rPr>
              <a:t>한줄을</a:t>
            </a:r>
            <a:r>
              <a:rPr lang="ko-KR" altLang="en-US" sz="1900" dirty="0" smtClean="0">
                <a:latin typeface="+mn-ea"/>
              </a:rPr>
              <a:t> 띄려면</a:t>
            </a:r>
            <a:endParaRPr lang="ko-KR" altLang="en-US" sz="1900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ko-KR" altLang="en-US" dirty="0" smtClean="0">
              <a:latin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("&lt;h3&gt;Welcome to my home&lt;/h3&gt;");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(2+3);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("&lt;p&gt;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19594" y="5848008"/>
            <a:ext cx="235352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59800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444952"/>
            <a:ext cx="2462546" cy="296801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8-7 </a:t>
            </a:r>
            <a:r>
              <a:rPr lang="en-US" altLang="ko-KR" dirty="0"/>
              <a:t>write()</a:t>
            </a:r>
            <a:r>
              <a:rPr lang="ko-KR" altLang="en-US" dirty="0"/>
              <a:t>와 </a:t>
            </a:r>
            <a:r>
              <a:rPr lang="en-US" altLang="ko-KR" dirty="0" err="1"/>
              <a:t>writeln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67544" y="1844824"/>
            <a:ext cx="511256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</a:t>
            </a:r>
            <a:r>
              <a:rPr lang="en-US" altLang="ko-KR" sz="1400" dirty="0"/>
              <a:t>title&gt;write()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writeln</a:t>
            </a:r>
            <a:r>
              <a:rPr lang="en-US" altLang="ko-KR" sz="1400" dirty="0"/>
              <a:t>()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&lt;/</a:t>
            </a:r>
            <a:r>
              <a:rPr lang="en-US" altLang="ko-KR" sz="1400" dirty="0"/>
              <a:t>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&lt;h3&gt;write()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writeln</a:t>
            </a:r>
            <a:r>
              <a:rPr lang="en-US" altLang="ko-KR" sz="1400" dirty="0"/>
              <a:t>()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("&lt;h3&gt;</a:t>
            </a:r>
            <a:r>
              <a:rPr lang="ko-KR" altLang="en-US" sz="1400" dirty="0">
                <a:solidFill>
                  <a:srgbClr val="0000FF"/>
                </a:solidFill>
              </a:rPr>
              <a:t>동물원에 </a:t>
            </a:r>
            <a:r>
              <a:rPr lang="ko-KR" altLang="en-US" sz="1400" dirty="0" err="1">
                <a:solidFill>
                  <a:srgbClr val="0000FF"/>
                </a:solidFill>
              </a:rPr>
              <a:t>소풍갑시다</a:t>
            </a:r>
            <a:r>
              <a:rPr lang="en-US" altLang="ko-KR" sz="1400" dirty="0">
                <a:solidFill>
                  <a:srgbClr val="0000FF"/>
                </a:solidFill>
              </a:rPr>
              <a:t>&lt;/h3&gt;");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("&lt;p style='</a:t>
            </a:r>
            <a:r>
              <a:rPr lang="en-US" altLang="ko-KR" sz="1400" dirty="0" err="1">
                <a:solidFill>
                  <a:srgbClr val="0000FF"/>
                </a:solidFill>
              </a:rPr>
              <a:t>color:blue</a:t>
            </a:r>
            <a:r>
              <a:rPr lang="en-US" altLang="ko-KR" sz="1400" dirty="0">
                <a:solidFill>
                  <a:srgbClr val="0000FF"/>
                </a:solidFill>
              </a:rPr>
              <a:t>'&gt;</a:t>
            </a:r>
            <a:r>
              <a:rPr lang="ko-KR" altLang="en-US" sz="1400" dirty="0">
                <a:solidFill>
                  <a:srgbClr val="0000FF"/>
                </a:solidFill>
              </a:rPr>
              <a:t>날씨가 좋아 </a:t>
            </a:r>
            <a:r>
              <a:rPr lang="en-US" altLang="ko-KR" sz="1400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ko-KR" altLang="en-US" sz="1400" dirty="0" err="1">
                <a:solidFill>
                  <a:srgbClr val="0000FF"/>
                </a:solidFill>
              </a:rPr>
              <a:t>소풍갑니다</a:t>
            </a:r>
            <a:r>
              <a:rPr lang="en-US" altLang="ko-KR" sz="1400" dirty="0">
                <a:solidFill>
                  <a:srgbClr val="0000FF"/>
                </a:solidFill>
              </a:rPr>
              <a:t>&lt;/p&gt;");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 smtClean="0">
                <a:solidFill>
                  <a:srgbClr val="0000FF"/>
                </a:solidFill>
              </a:rPr>
              <a:t>(2+3</a:t>
            </a:r>
            <a:r>
              <a:rPr lang="en-US" altLang="ko-KR" sz="1400" dirty="0">
                <a:solidFill>
                  <a:srgbClr val="0000FF"/>
                </a:solidFill>
              </a:rPr>
              <a:t>);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ko-KR" altLang="en-US" sz="1400" dirty="0">
                <a:solidFill>
                  <a:srgbClr val="0000FF"/>
                </a:solidFill>
              </a:rPr>
              <a:t>명입니다</a:t>
            </a:r>
            <a:r>
              <a:rPr lang="en-US" altLang="ko-KR" sz="1400" dirty="0">
                <a:solidFill>
                  <a:srgbClr val="0000FF"/>
                </a:solidFill>
              </a:rPr>
              <a:t>.&lt;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 // </a:t>
            </a:r>
            <a:r>
              <a:rPr lang="ko-KR" altLang="en-US" sz="1400" dirty="0">
                <a:solidFill>
                  <a:srgbClr val="0000FF"/>
                </a:solidFill>
              </a:rPr>
              <a:t>다음 줄로 넘어가기</a:t>
            </a:r>
          </a:p>
          <a:p>
            <a:pPr defTabSz="180000"/>
            <a:endParaRPr lang="ko-KR" altLang="en-US" sz="14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document.writeln</a:t>
            </a:r>
            <a:r>
              <a:rPr lang="en-US" altLang="ko-KR" sz="1400" dirty="0" smtClean="0">
                <a:solidFill>
                  <a:srgbClr val="0000FF"/>
                </a:solidFill>
              </a:rPr>
              <a:t>(5</a:t>
            </a:r>
            <a:r>
              <a:rPr lang="en-US" altLang="ko-KR" sz="1400" dirty="0">
                <a:solidFill>
                  <a:srgbClr val="0000FF"/>
                </a:solidFill>
              </a:rPr>
              <a:t>); // </a:t>
            </a:r>
            <a:r>
              <a:rPr lang="ko-KR" altLang="en-US" sz="1400" dirty="0">
                <a:solidFill>
                  <a:srgbClr val="0000FF"/>
                </a:solidFill>
              </a:rPr>
              <a:t>다음 줄에 넘어가지 못함</a:t>
            </a:r>
          </a:p>
          <a:p>
            <a:pPr defTabSz="180000"/>
            <a:r>
              <a:rPr lang="en-US" altLang="ko-KR" sz="1400" dirty="0" smtClean="0">
                <a:solidFill>
                  <a:srgbClr val="0000FF"/>
                </a:solidFill>
              </a:rPr>
              <a:t>	</a:t>
            </a:r>
            <a:r>
              <a:rPr lang="en-US" altLang="ko-KR" sz="1400" dirty="0" err="1" smtClean="0">
                <a:solidFill>
                  <a:srgbClr val="0000FF"/>
                </a:solidFill>
              </a:rPr>
              <a:t>document.writeln</a:t>
            </a:r>
            <a:r>
              <a:rPr lang="en-US" altLang="ko-KR" sz="1400" dirty="0">
                <a:solidFill>
                  <a:srgbClr val="0000FF"/>
                </a:solidFill>
              </a:rPr>
              <a:t>("</a:t>
            </a:r>
            <a:r>
              <a:rPr lang="ko-KR" altLang="en-US" sz="1400" dirty="0">
                <a:solidFill>
                  <a:srgbClr val="0000FF"/>
                </a:solidFill>
              </a:rPr>
              <a:t>명입니다</a:t>
            </a:r>
            <a:r>
              <a:rPr lang="en-US" altLang="ko-KR" sz="1400" dirty="0">
                <a:solidFill>
                  <a:srgbClr val="0000FF"/>
                </a:solidFill>
              </a:rPr>
              <a:t>.&lt;</a:t>
            </a:r>
            <a:r>
              <a:rPr lang="en-US" altLang="ko-KR" sz="1400" dirty="0" err="1">
                <a:solidFill>
                  <a:srgbClr val="0000FF"/>
                </a:solidFill>
              </a:rPr>
              <a:t>br</a:t>
            </a:r>
            <a:r>
              <a:rPr lang="en-US" altLang="ko-KR" sz="1400" dirty="0">
                <a:solidFill>
                  <a:srgbClr val="0000FF"/>
                </a:solidFill>
              </a:rPr>
              <a:t>&gt;");</a:t>
            </a:r>
          </a:p>
          <a:p>
            <a:pPr defTabSz="180000"/>
            <a:r>
              <a:rPr lang="en-US" altLang="ko-KR" sz="1400" dirty="0">
                <a:solidFill>
                  <a:srgbClr val="0000FF"/>
                </a:solidFill>
              </a:rPr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8" name="자유형 7"/>
          <p:cNvSpPr/>
          <p:nvPr/>
        </p:nvSpPr>
        <p:spPr>
          <a:xfrm>
            <a:off x="467544" y="3501008"/>
            <a:ext cx="4667786" cy="218437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대괄호 52"/>
          <p:cNvSpPr/>
          <p:nvPr/>
        </p:nvSpPr>
        <p:spPr>
          <a:xfrm>
            <a:off x="5868144" y="4035125"/>
            <a:ext cx="116162" cy="126608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135330" y="4365104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3985" y="5412968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주목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빈 칸 하나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5477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3.3 document</a:t>
            </a:r>
            <a:r>
              <a:rPr lang="ko-KR" altLang="en-US" dirty="0"/>
              <a:t>의 열기와 닫기</a:t>
            </a:r>
            <a:r>
              <a:rPr lang="en-US" altLang="ko-KR" dirty="0"/>
              <a:t>, open()</a:t>
            </a:r>
            <a:r>
              <a:rPr lang="ko-KR" altLang="en-US" dirty="0"/>
              <a:t>과 </a:t>
            </a:r>
            <a:r>
              <a:rPr lang="en-US" altLang="ko-KR" dirty="0"/>
              <a:t>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00FF"/>
                </a:solidFill>
              </a:rPr>
              <a:t>document.open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</a:p>
          <a:p>
            <a:pPr lvl="1"/>
            <a:r>
              <a:rPr lang="ko-KR" altLang="en-US" dirty="0" smtClean="0"/>
              <a:t>현재 브라우저에 출력된 </a:t>
            </a:r>
            <a:r>
              <a:rPr lang="en-US" altLang="ko-KR" dirty="0">
                <a:solidFill>
                  <a:srgbClr val="FF0000"/>
                </a:solidFill>
              </a:rPr>
              <a:t>HTML </a:t>
            </a:r>
            <a:r>
              <a:rPr lang="ko-KR" altLang="en-US" dirty="0" err="1" smtClean="0">
                <a:solidFill>
                  <a:srgbClr val="FF0000"/>
                </a:solidFill>
              </a:rPr>
              <a:t>콘텐츠를</a:t>
            </a:r>
            <a:r>
              <a:rPr lang="ko-KR" altLang="en-US" dirty="0" smtClean="0">
                <a:solidFill>
                  <a:srgbClr val="FF0000"/>
                </a:solidFill>
              </a:rPr>
              <a:t> 지우고</a:t>
            </a:r>
            <a:r>
              <a:rPr lang="ko-KR" altLang="en-US" dirty="0" smtClean="0"/>
              <a:t> </a:t>
            </a:r>
            <a:r>
              <a:rPr lang="ko-KR" altLang="en-US" dirty="0">
                <a:solidFill>
                  <a:srgbClr val="0000FF"/>
                </a:solidFill>
              </a:rPr>
              <a:t>새로운 </a:t>
            </a:r>
            <a:r>
              <a:rPr lang="en-US" altLang="ko-KR" dirty="0">
                <a:solidFill>
                  <a:srgbClr val="0000FF"/>
                </a:solidFill>
              </a:rPr>
              <a:t>HTML </a:t>
            </a:r>
            <a:r>
              <a:rPr lang="ko-KR" altLang="en-US" dirty="0" smtClean="0">
                <a:solidFill>
                  <a:srgbClr val="0000FF"/>
                </a:solidFill>
              </a:rPr>
              <a:t>페이지 시작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객체에 담긴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트리를</a:t>
            </a:r>
            <a:r>
              <a:rPr lang="ko-KR" altLang="en-US" dirty="0" smtClean="0"/>
              <a:t> 지우고 새로 시작</a:t>
            </a:r>
            <a:endParaRPr lang="en-US" altLang="ko-KR" dirty="0" smtClean="0"/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document.close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 smtClean="0"/>
              <a:t>페이지 완성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더 이상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document.write</a:t>
            </a:r>
            <a:r>
              <a:rPr lang="en-US" altLang="ko-KR" dirty="0" smtClean="0">
                <a:solidFill>
                  <a:srgbClr val="FF0000"/>
                </a:solidFill>
              </a:rPr>
              <a:t>() </a:t>
            </a:r>
            <a:r>
              <a:rPr lang="ko-KR" altLang="en-US" dirty="0" smtClean="0">
                <a:solidFill>
                  <a:srgbClr val="FF0000"/>
                </a:solidFill>
              </a:rPr>
              <a:t>할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수 없음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4293096"/>
            <a:ext cx="61926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en-US" altLang="ko-KR" sz="16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endParaRPr lang="en-US" altLang="ko-KR" sz="16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  <a:ea typeface="+mj-ea"/>
              </a:rPr>
              <a:t>document.open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6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document.close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3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8153400" cy="752128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 smtClean="0"/>
              <a:t>8-9 </a:t>
            </a:r>
            <a:r>
              <a:rPr lang="en-US" altLang="ko-KR" dirty="0"/>
              <a:t>HTML </a:t>
            </a:r>
            <a:r>
              <a:rPr lang="ko-KR" altLang="en-US" dirty="0"/>
              <a:t>문서 </a:t>
            </a:r>
            <a:r>
              <a:rPr lang="ko-KR" altLang="en-US" dirty="0" smtClean="0"/>
              <a:t>작성기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412191"/>
            <a:ext cx="496855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</a:t>
            </a:r>
            <a:r>
              <a:rPr lang="en-US" altLang="ko-KR" sz="1200" dirty="0" smtClean="0"/>
              <a:t>title&gt;HTML </a:t>
            </a:r>
            <a:r>
              <a:rPr lang="ko-KR" altLang="en-US" sz="1200" dirty="0" smtClean="0"/>
              <a:t>문서 작성기 만들기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title&gt;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200" dirty="0" err="1">
                <a:solidFill>
                  <a:srgbClr val="0000FF"/>
                </a:solidFill>
              </a:rPr>
              <a:t>var</a:t>
            </a:r>
            <a:r>
              <a:rPr lang="en-US" altLang="ko-KR" sz="1200" dirty="0">
                <a:solidFill>
                  <a:srgbClr val="0000FF"/>
                </a:solidFill>
              </a:rPr>
              <a:t> win=null;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function </a:t>
            </a:r>
            <a:r>
              <a:rPr lang="en-US" altLang="ko-KR" sz="1200" dirty="0" err="1">
                <a:solidFill>
                  <a:srgbClr val="0000FF"/>
                </a:solidFill>
              </a:rPr>
              <a:t>showHTML</a:t>
            </a:r>
            <a:r>
              <a:rPr lang="en-US" altLang="ko-KR" sz="1200" dirty="0">
                <a:solidFill>
                  <a:srgbClr val="0000FF"/>
                </a:solidFill>
              </a:rPr>
              <a:t>() {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if(win </a:t>
            </a:r>
            <a:r>
              <a:rPr lang="en-US" altLang="ko-KR" sz="1200" dirty="0">
                <a:solidFill>
                  <a:srgbClr val="0000FF"/>
                </a:solidFill>
              </a:rPr>
              <a:t>== null || </a:t>
            </a:r>
            <a:r>
              <a:rPr lang="en-US" altLang="ko-KR" sz="1200" dirty="0" err="1">
                <a:solidFill>
                  <a:srgbClr val="0000FF"/>
                </a:solidFill>
              </a:rPr>
              <a:t>win.closed</a:t>
            </a:r>
            <a:r>
              <a:rPr lang="en-US" altLang="ko-KR" sz="1200" dirty="0">
                <a:solidFill>
                  <a:srgbClr val="0000FF"/>
                </a:solidFill>
              </a:rPr>
              <a:t>)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	win </a:t>
            </a:r>
            <a:r>
              <a:rPr lang="en-US" altLang="ko-KR" sz="1200" dirty="0">
                <a:solidFill>
                  <a:srgbClr val="0000FF"/>
                </a:solidFill>
              </a:rPr>
              <a:t>= </a:t>
            </a:r>
            <a:r>
              <a:rPr lang="en-US" altLang="ko-KR" sz="1200" b="1" dirty="0" err="1">
                <a:solidFill>
                  <a:srgbClr val="0000FF"/>
                </a:solidFill>
              </a:rPr>
              <a:t>window.open</a:t>
            </a:r>
            <a:r>
              <a:rPr lang="en-US" altLang="ko-KR" sz="1200" dirty="0">
                <a:solidFill>
                  <a:srgbClr val="0000FF"/>
                </a:solidFill>
              </a:rPr>
              <a:t>("", "</a:t>
            </a:r>
            <a:r>
              <a:rPr lang="en-US" altLang="ko-KR" sz="1200" dirty="0" err="1">
                <a:solidFill>
                  <a:srgbClr val="0000FF"/>
                </a:solidFill>
              </a:rPr>
              <a:t>outWin</a:t>
            </a:r>
            <a:r>
              <a:rPr lang="en-US" altLang="ko-KR" sz="1200" dirty="0">
                <a:solidFill>
                  <a:srgbClr val="0000FF"/>
                </a:solidFill>
              </a:rPr>
              <a:t>", "</a:t>
            </a:r>
            <a:r>
              <a:rPr lang="en-US" altLang="ko-KR" sz="1200" dirty="0" smtClean="0">
                <a:solidFill>
                  <a:srgbClr val="0000FF"/>
                </a:solidFill>
              </a:rPr>
              <a:t>width=300,height=200</a:t>
            </a:r>
            <a:r>
              <a:rPr lang="en-US" altLang="ko-KR" sz="1200" dirty="0">
                <a:solidFill>
                  <a:srgbClr val="0000FF"/>
                </a:solidFill>
              </a:rPr>
              <a:t>");</a:t>
            </a:r>
          </a:p>
          <a:p>
            <a:pPr defTabSz="180000"/>
            <a:endParaRPr lang="en-US" altLang="ko-KR" sz="1200" dirty="0" smtClean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r>
              <a:rPr lang="en-US" altLang="ko-KR" sz="1200" dirty="0" err="1">
                <a:solidFill>
                  <a:srgbClr val="0000FF"/>
                </a:solidFill>
              </a:rPr>
              <a:t>var</a:t>
            </a:r>
            <a:r>
              <a:rPr lang="en-US" altLang="ko-KR" sz="1200" dirty="0">
                <a:solidFill>
                  <a:srgbClr val="0000FF"/>
                </a:solidFill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</a:rPr>
              <a:t>textArea</a:t>
            </a:r>
            <a:r>
              <a:rPr lang="en-US" altLang="ko-KR" sz="1200" dirty="0">
                <a:solidFill>
                  <a:srgbClr val="0000FF"/>
                </a:solidFill>
              </a:rPr>
              <a:t> = </a:t>
            </a:r>
            <a:r>
              <a:rPr lang="en-US" altLang="ko-KR" sz="1200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200" dirty="0">
                <a:solidFill>
                  <a:srgbClr val="0000FF"/>
                </a:solidFill>
              </a:rPr>
              <a:t>("</a:t>
            </a:r>
            <a:r>
              <a:rPr lang="en-US" altLang="ko-KR" sz="1200" dirty="0" err="1">
                <a:solidFill>
                  <a:srgbClr val="0000FF"/>
                </a:solidFill>
              </a:rPr>
              <a:t>srcText</a:t>
            </a:r>
            <a:r>
              <a:rPr lang="en-US" altLang="ko-KR" sz="1200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win.document.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open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()</a:t>
            </a:r>
            <a:r>
              <a:rPr lang="en-US" altLang="ko-KR" sz="1200" dirty="0" smtClean="0">
                <a:solidFill>
                  <a:srgbClr val="0000FF"/>
                </a:solidFill>
              </a:rPr>
              <a:t>;</a:t>
            </a:r>
            <a:endParaRPr lang="en-US" altLang="ko-KR" sz="1200" dirty="0">
              <a:solidFill>
                <a:srgbClr val="0000FF"/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win.document.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write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textArea.value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dirty="0" err="1" smtClean="0">
                <a:solidFill>
                  <a:srgbClr val="0000FF"/>
                </a:solidFill>
              </a:rPr>
              <a:t>win.document.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close</a:t>
            </a:r>
            <a:r>
              <a:rPr lang="en-US" altLang="ko-KR" sz="1200" b="1" dirty="0">
                <a:solidFill>
                  <a:srgbClr val="0000FF"/>
                </a:solidFill>
              </a:rPr>
              <a:t>()</a:t>
            </a:r>
            <a:r>
              <a:rPr lang="en-US" altLang="ko-KR" sz="1200" dirty="0">
                <a:solidFill>
                  <a:srgbClr val="0000FF"/>
                </a:solidFill>
              </a:rPr>
              <a:t>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h3&gt;HTML </a:t>
            </a:r>
            <a:r>
              <a:rPr lang="ko-KR" altLang="en-US" sz="1200" dirty="0"/>
              <a:t>문서 작성기 만들기 </a:t>
            </a:r>
            <a:r>
              <a:rPr lang="en-US" altLang="ko-KR" sz="1200" dirty="0" smtClean="0"/>
              <a:t>&lt;/</a:t>
            </a:r>
            <a:r>
              <a:rPr lang="en-US" altLang="ko-KR" sz="1200" dirty="0"/>
              <a:t>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smtClean="0"/>
              <a:t>p&gt;</a:t>
            </a:r>
            <a:r>
              <a:rPr lang="ko-KR" altLang="en-US" sz="1200" dirty="0" smtClean="0"/>
              <a:t>아래에 </a:t>
            </a:r>
            <a:r>
              <a:rPr lang="en-US" altLang="ko-KR" sz="1200" dirty="0" smtClean="0"/>
              <a:t>HTML 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새 윈도우에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문서가 출력됩니다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</a:rPr>
              <a:t>textarea</a:t>
            </a:r>
            <a:r>
              <a:rPr lang="en-US" altLang="ko-KR" sz="1200" dirty="0">
                <a:solidFill>
                  <a:srgbClr val="0000FF"/>
                </a:solidFill>
              </a:rPr>
              <a:t> id="</a:t>
            </a:r>
            <a:r>
              <a:rPr lang="en-US" altLang="ko-KR" sz="1200" dirty="0" err="1">
                <a:solidFill>
                  <a:srgbClr val="0000FF"/>
                </a:solidFill>
              </a:rPr>
              <a:t>srcText</a:t>
            </a:r>
            <a:r>
              <a:rPr lang="en-US" altLang="ko-KR" sz="1200" dirty="0">
                <a:solidFill>
                  <a:srgbClr val="0000FF"/>
                </a:solidFill>
              </a:rPr>
              <a:t>" rows="10" cols="50</a:t>
            </a:r>
            <a:r>
              <a:rPr lang="en-US" altLang="ko-KR" sz="1200" dirty="0" smtClean="0">
                <a:solidFill>
                  <a:srgbClr val="0000FF"/>
                </a:solidFill>
              </a:rPr>
              <a:t>"&gt;&lt;/</a:t>
            </a:r>
            <a:r>
              <a:rPr lang="en-US" altLang="ko-KR" sz="1200" dirty="0" err="1">
                <a:solidFill>
                  <a:srgbClr val="0000FF"/>
                </a:solidFill>
              </a:rPr>
              <a:t>textarea</a:t>
            </a:r>
            <a:r>
              <a:rPr lang="en-US" altLang="ko-KR" sz="1200" dirty="0" smtClean="0">
                <a:solidFill>
                  <a:srgbClr val="0000FF"/>
                </a:solidFill>
              </a:rPr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br</a:t>
            </a:r>
            <a:r>
              <a:rPr lang="en-US" altLang="ko-KR" sz="1200" dirty="0" smtClean="0"/>
              <a:t>&gt;</a:t>
            </a:r>
            <a:endParaRPr lang="en-US" altLang="ko-KR" sz="1200" dirty="0"/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&lt;button </a:t>
            </a:r>
            <a:r>
              <a:rPr lang="en-US" altLang="ko-KR" sz="1200" b="1" dirty="0" err="1">
                <a:solidFill>
                  <a:srgbClr val="0000FF"/>
                </a:solidFill>
              </a:rPr>
              <a:t>onclick</a:t>
            </a:r>
            <a:r>
              <a:rPr lang="en-US" altLang="ko-KR" sz="1200" b="1" dirty="0">
                <a:solidFill>
                  <a:srgbClr val="0000FF"/>
                </a:solidFill>
              </a:rPr>
              <a:t>="</a:t>
            </a:r>
            <a:r>
              <a:rPr lang="en-US" altLang="ko-KR" sz="1200" b="1" dirty="0" err="1">
                <a:solidFill>
                  <a:srgbClr val="0000FF"/>
                </a:solidFill>
              </a:rPr>
              <a:t>showHTML</a:t>
            </a:r>
            <a:r>
              <a:rPr lang="en-US" altLang="ko-KR" sz="1200" b="1" dirty="0">
                <a:solidFill>
                  <a:srgbClr val="0000FF"/>
                </a:solidFill>
              </a:rPr>
              <a:t>()"&gt;HTML </a:t>
            </a:r>
            <a:r>
              <a:rPr lang="ko-KR" altLang="en-US" sz="1200" b="1" dirty="0">
                <a:solidFill>
                  <a:srgbClr val="0000FF"/>
                </a:solidFill>
              </a:rPr>
              <a:t>문서 출력하기</a:t>
            </a:r>
            <a:r>
              <a:rPr lang="en-US" altLang="ko-KR" sz="1200" b="1" dirty="0">
                <a:solidFill>
                  <a:srgbClr val="0000FF"/>
                </a:solidFill>
              </a:rPr>
              <a:t>&lt;/button&gt;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1" y="742076"/>
            <a:ext cx="2925461" cy="4636453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5363796" y="5449331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버튼을 클릭하면 새 윈도우 출력</a:t>
            </a:r>
            <a:endParaRPr lang="ko-KR" altLang="en-US" sz="10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5037" y="314096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826164" y="4089699"/>
            <a:ext cx="274228" cy="696908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071" y="4786607"/>
            <a:ext cx="2302841" cy="20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문서의 동적 구성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900" dirty="0" smtClean="0">
                <a:latin typeface="+mn-ea"/>
              </a:rPr>
              <a:t>DOM </a:t>
            </a:r>
            <a:r>
              <a:rPr lang="ko-KR" altLang="en-US" sz="1900" dirty="0" smtClean="0">
                <a:latin typeface="+mn-ea"/>
              </a:rPr>
              <a:t>객체 동적 생성</a:t>
            </a:r>
            <a:r>
              <a:rPr lang="en-US" altLang="ko-KR" sz="1900" dirty="0" smtClean="0">
                <a:latin typeface="+mn-ea"/>
              </a:rPr>
              <a:t>: </a:t>
            </a:r>
            <a:r>
              <a:rPr lang="en-US" altLang="ko-KR" sz="1900" dirty="0" err="1" smtClean="0">
                <a:solidFill>
                  <a:srgbClr val="0000FF"/>
                </a:solidFill>
                <a:latin typeface="+mn-ea"/>
              </a:rPr>
              <a:t>document.createElement</a:t>
            </a:r>
            <a:r>
              <a:rPr lang="en-US" altLang="ko-KR" sz="1900" dirty="0" smtClean="0">
                <a:solidFill>
                  <a:srgbClr val="0000FF"/>
                </a:solidFill>
                <a:latin typeface="+mn-ea"/>
              </a:rPr>
              <a:t>("</a:t>
            </a:r>
            <a:r>
              <a:rPr lang="ko-KR" altLang="en-US" sz="1900" dirty="0" smtClean="0">
                <a:solidFill>
                  <a:srgbClr val="0000FF"/>
                </a:solidFill>
                <a:latin typeface="+mn-ea"/>
              </a:rPr>
              <a:t>태그이름</a:t>
            </a:r>
            <a:r>
              <a:rPr lang="en-US" altLang="ko-KR" sz="1900" dirty="0" smtClean="0">
                <a:solidFill>
                  <a:srgbClr val="0000FF"/>
                </a:solidFill>
                <a:latin typeface="+mn-ea"/>
              </a:rPr>
              <a:t>")</a:t>
            </a:r>
            <a:endParaRPr lang="ko-KR" altLang="en-US" sz="1900" dirty="0" smtClean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태그이름의 </a:t>
            </a:r>
            <a:r>
              <a:rPr lang="en-US" altLang="ko-KR" sz="1700" dirty="0" smtClean="0">
                <a:latin typeface="+mn-ea"/>
              </a:rPr>
              <a:t>DOM </a:t>
            </a:r>
            <a:r>
              <a:rPr lang="ko-KR" altLang="en-US" sz="1700" dirty="0" smtClean="0">
                <a:latin typeface="+mn-ea"/>
              </a:rPr>
              <a:t>객체 생성</a:t>
            </a:r>
            <a:endParaRPr lang="en-US" altLang="ko-KR" sz="1700" dirty="0" smtClean="0">
              <a:latin typeface="+mn-ea"/>
            </a:endParaRPr>
          </a:p>
          <a:p>
            <a:pPr lvl="2"/>
            <a:r>
              <a:rPr lang="ko-KR" altLang="en-US" sz="1500" dirty="0" smtClean="0">
                <a:latin typeface="+mn-ea"/>
                <a:ea typeface="+mn-ea"/>
              </a:rPr>
              <a:t>예</a:t>
            </a:r>
            <a:r>
              <a:rPr lang="en-US" altLang="ko-KR" sz="1500" dirty="0" smtClean="0">
                <a:latin typeface="+mn-ea"/>
                <a:ea typeface="+mn-ea"/>
              </a:rPr>
              <a:t>)</a:t>
            </a:r>
          </a:p>
          <a:p>
            <a:pPr lvl="2"/>
            <a:endParaRPr lang="en-US" altLang="ko-KR" sz="1500" dirty="0" smtClean="0">
              <a:latin typeface="+mn-ea"/>
              <a:ea typeface="+mn-ea"/>
            </a:endParaRPr>
          </a:p>
          <a:p>
            <a:pPr lvl="2"/>
            <a:endParaRPr lang="en-US" altLang="ko-KR" sz="1500" dirty="0" smtClean="0">
              <a:latin typeface="+mn-ea"/>
              <a:ea typeface="+mn-ea"/>
            </a:endParaRPr>
          </a:p>
          <a:p>
            <a:pPr lvl="2"/>
            <a:endParaRPr lang="en-US" altLang="ko-KR" sz="1500" dirty="0" smtClean="0">
              <a:latin typeface="+mn-ea"/>
              <a:ea typeface="+mn-ea"/>
            </a:endParaRPr>
          </a:p>
          <a:p>
            <a:pPr lvl="2"/>
            <a:endParaRPr lang="en-US" altLang="ko-KR" sz="1500" dirty="0" smtClean="0">
              <a:latin typeface="+mn-ea"/>
              <a:ea typeface="+mn-ea"/>
            </a:endParaRPr>
          </a:p>
          <a:p>
            <a:pPr lvl="2"/>
            <a:endParaRPr lang="en-US" altLang="ko-KR" sz="1500" dirty="0" smtClean="0">
              <a:latin typeface="+mn-ea"/>
              <a:ea typeface="+mn-ea"/>
            </a:endParaRPr>
          </a:p>
          <a:p>
            <a:r>
              <a:rPr lang="en-US" altLang="ko-KR" sz="1900" dirty="0" smtClean="0">
                <a:solidFill>
                  <a:srgbClr val="0000FF"/>
                </a:solidFill>
                <a:latin typeface="+mn-ea"/>
              </a:rPr>
              <a:t>DOM </a:t>
            </a:r>
            <a:r>
              <a:rPr lang="ko-KR" altLang="en-US" sz="1900" dirty="0" err="1" smtClean="0">
                <a:solidFill>
                  <a:srgbClr val="0000FF"/>
                </a:solidFill>
                <a:latin typeface="+mn-ea"/>
              </a:rPr>
              <a:t>트리에</a:t>
            </a:r>
            <a:r>
              <a:rPr lang="ko-KR" altLang="en-US" sz="1900" dirty="0" smtClean="0">
                <a:solidFill>
                  <a:srgbClr val="0000FF"/>
                </a:solidFill>
                <a:latin typeface="+mn-ea"/>
              </a:rPr>
              <a:t> 삽입</a:t>
            </a:r>
            <a:endParaRPr lang="en-US" altLang="ko-KR" sz="1900" dirty="0" smtClean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부모</a:t>
            </a:r>
            <a:r>
              <a:rPr lang="en-US" altLang="ko-KR" sz="1700" dirty="0" smtClean="0">
                <a:latin typeface="+mn-ea"/>
              </a:rPr>
              <a:t>.</a:t>
            </a:r>
            <a:r>
              <a:rPr lang="en-US" altLang="ko-KR" sz="1700" dirty="0" err="1" smtClean="0">
                <a:latin typeface="+mn-ea"/>
              </a:rPr>
              <a:t>appendChild</a:t>
            </a:r>
            <a:r>
              <a:rPr lang="en-US" altLang="ko-KR" sz="1700" dirty="0" smtClean="0">
                <a:latin typeface="+mn-ea"/>
              </a:rPr>
              <a:t>(DOM</a:t>
            </a:r>
            <a:r>
              <a:rPr lang="ko-KR" altLang="en-US" sz="1700" dirty="0" smtClean="0">
                <a:latin typeface="+mn-ea"/>
              </a:rPr>
              <a:t>객체</a:t>
            </a:r>
            <a:r>
              <a:rPr lang="en-US" altLang="ko-KR" sz="1700" dirty="0" smtClean="0">
                <a:latin typeface="+mn-ea"/>
              </a:rPr>
              <a:t>); </a:t>
            </a:r>
            <a:endParaRPr lang="ko-KR" altLang="en-US" sz="1700" dirty="0" smtClean="0">
              <a:latin typeface="+mn-ea"/>
            </a:endParaRPr>
          </a:p>
          <a:p>
            <a:pPr lvl="1"/>
            <a:r>
              <a:rPr lang="ko-KR" altLang="en-US" sz="1700" dirty="0" smtClean="0">
                <a:latin typeface="+mn-ea"/>
              </a:rPr>
              <a:t>부모</a:t>
            </a:r>
            <a:r>
              <a:rPr lang="en-US" altLang="ko-KR" sz="1700" dirty="0" smtClean="0">
                <a:latin typeface="+mn-ea"/>
              </a:rPr>
              <a:t>.</a:t>
            </a:r>
            <a:r>
              <a:rPr lang="en-US" altLang="ko-KR" sz="1700" dirty="0" err="1" smtClean="0">
                <a:latin typeface="+mn-ea"/>
              </a:rPr>
              <a:t>insertBefore</a:t>
            </a:r>
            <a:r>
              <a:rPr lang="en-US" altLang="ko-KR" sz="1700" dirty="0" smtClean="0">
                <a:latin typeface="+mn-ea"/>
              </a:rPr>
              <a:t>(DOM</a:t>
            </a:r>
            <a:r>
              <a:rPr lang="ko-KR" altLang="en-US" sz="1700" dirty="0" smtClean="0">
                <a:latin typeface="+mn-ea"/>
              </a:rPr>
              <a:t>객체 </a:t>
            </a:r>
            <a:r>
              <a:rPr lang="en-US" altLang="ko-KR" sz="1700" dirty="0" smtClean="0">
                <a:latin typeface="+mn-ea"/>
              </a:rPr>
              <a:t>[, </a:t>
            </a:r>
            <a:r>
              <a:rPr lang="ko-KR" altLang="en-US" sz="1700" dirty="0" smtClean="0">
                <a:latin typeface="+mn-ea"/>
              </a:rPr>
              <a:t>기준자식</a:t>
            </a:r>
            <a:r>
              <a:rPr lang="en-US" altLang="ko-KR" sz="1700" dirty="0" smtClean="0">
                <a:latin typeface="+mn-ea"/>
              </a:rPr>
              <a:t>]); </a:t>
            </a:r>
            <a:endParaRPr lang="ko-KR" altLang="en-US" sz="1700" dirty="0" smtClean="0">
              <a:latin typeface="+mn-ea"/>
            </a:endParaRPr>
          </a:p>
          <a:p>
            <a:pPr lvl="2"/>
            <a:r>
              <a:rPr lang="ko-KR" altLang="en-US" sz="1700" dirty="0" smtClean="0">
                <a:latin typeface="+mn-ea"/>
                <a:ea typeface="+mn-ea"/>
              </a:rPr>
              <a:t>예</a:t>
            </a:r>
            <a:r>
              <a:rPr lang="en-US" altLang="ko-KR" sz="1700" dirty="0" smtClean="0">
                <a:latin typeface="+mn-ea"/>
                <a:ea typeface="+mn-ea"/>
              </a:rPr>
              <a:t>)</a:t>
            </a:r>
            <a:r>
              <a:rPr lang="ko-KR" altLang="en-US" sz="1700" dirty="0" smtClean="0">
                <a:latin typeface="+mn-ea"/>
                <a:ea typeface="+mn-ea"/>
              </a:rPr>
              <a:t> 생성한 </a:t>
            </a:r>
            <a:r>
              <a:rPr lang="en-US" altLang="ko-KR" sz="1700" dirty="0" smtClean="0">
                <a:latin typeface="+mn-ea"/>
                <a:ea typeface="+mn-ea"/>
              </a:rPr>
              <a:t>&lt;div&gt; </a:t>
            </a:r>
            <a:r>
              <a:rPr lang="ko-KR" altLang="en-US" sz="1700" dirty="0" smtClean="0">
                <a:latin typeface="+mn-ea"/>
                <a:ea typeface="+mn-ea"/>
              </a:rPr>
              <a:t>태그를 </a:t>
            </a:r>
            <a:r>
              <a:rPr lang="en-US" altLang="ko-KR" sz="1700" dirty="0" smtClean="0">
                <a:latin typeface="+mn-ea"/>
                <a:ea typeface="+mn-ea"/>
              </a:rPr>
              <a:t>&lt;p "id=p"&gt; </a:t>
            </a:r>
            <a:r>
              <a:rPr lang="ko-KR" altLang="en-US" sz="1700" dirty="0" smtClean="0">
                <a:latin typeface="+mn-ea"/>
                <a:ea typeface="+mn-ea"/>
              </a:rPr>
              <a:t>태그의 마지막 자식으로 추가    </a:t>
            </a:r>
            <a:endParaRPr lang="en-US" altLang="ko-KR" sz="1700" dirty="0" smtClean="0">
              <a:latin typeface="+mn-ea"/>
              <a:ea typeface="+mn-ea"/>
            </a:endParaRPr>
          </a:p>
          <a:p>
            <a:pPr lvl="2"/>
            <a:endParaRPr lang="en-US" altLang="ko-KR" sz="1500" dirty="0" smtClean="0">
              <a:latin typeface="+mn-ea"/>
              <a:ea typeface="+mn-ea"/>
            </a:endParaRPr>
          </a:p>
          <a:p>
            <a:pPr lvl="2"/>
            <a:endParaRPr lang="en-US" altLang="ko-KR" sz="1500" dirty="0" smtClean="0">
              <a:latin typeface="+mn-ea"/>
              <a:ea typeface="+mn-ea"/>
            </a:endParaRPr>
          </a:p>
          <a:p>
            <a:pPr lvl="2"/>
            <a:endParaRPr lang="en-US" altLang="ko-KR" sz="1500" dirty="0" smtClean="0">
              <a:latin typeface="+mn-ea"/>
              <a:ea typeface="+mn-ea"/>
            </a:endParaRPr>
          </a:p>
          <a:p>
            <a:r>
              <a:rPr lang="en-US" altLang="ko-KR" sz="1900" dirty="0" smtClean="0">
                <a:solidFill>
                  <a:srgbClr val="0000FF"/>
                </a:solidFill>
                <a:latin typeface="+mn-ea"/>
              </a:rPr>
              <a:t>DOM </a:t>
            </a:r>
            <a:r>
              <a:rPr lang="ko-KR" altLang="en-US" sz="1900" dirty="0" smtClean="0">
                <a:solidFill>
                  <a:srgbClr val="0000FF"/>
                </a:solidFill>
                <a:latin typeface="+mn-ea"/>
              </a:rPr>
              <a:t>객체의 삭제</a:t>
            </a:r>
            <a:endParaRPr lang="en-US" altLang="ko-KR" sz="1900" dirty="0" smtClean="0">
              <a:solidFill>
                <a:srgbClr val="0000FF"/>
              </a:solidFill>
              <a:latin typeface="+mn-ea"/>
            </a:endParaRPr>
          </a:p>
          <a:p>
            <a:pPr lvl="1"/>
            <a:r>
              <a:rPr lang="en-US" altLang="ko-KR" sz="1700" dirty="0" err="1" smtClean="0">
                <a:latin typeface="+mn-ea"/>
              </a:rPr>
              <a:t>var</a:t>
            </a:r>
            <a:r>
              <a:rPr lang="en-US" altLang="ko-KR" sz="1700" dirty="0" smtClean="0">
                <a:latin typeface="+mn-ea"/>
              </a:rPr>
              <a:t> </a:t>
            </a:r>
            <a:r>
              <a:rPr lang="en-US" altLang="ko-KR" sz="1700" dirty="0" err="1" smtClean="0">
                <a:latin typeface="+mn-ea"/>
              </a:rPr>
              <a:t>removedObj</a:t>
            </a:r>
            <a:r>
              <a:rPr lang="en-US" altLang="ko-KR" sz="1700" dirty="0" smtClean="0">
                <a:latin typeface="+mn-ea"/>
              </a:rPr>
              <a:t> = </a:t>
            </a:r>
            <a:r>
              <a:rPr lang="ko-KR" altLang="en-US" sz="1700" dirty="0" smtClean="0">
                <a:latin typeface="+mn-ea"/>
              </a:rPr>
              <a:t>부모</a:t>
            </a:r>
            <a:r>
              <a:rPr lang="en-US" altLang="ko-KR" sz="1700" dirty="0" smtClean="0">
                <a:latin typeface="+mn-ea"/>
              </a:rPr>
              <a:t>.</a:t>
            </a:r>
            <a:r>
              <a:rPr lang="en-US" altLang="ko-KR" sz="1700" dirty="0" err="1" smtClean="0">
                <a:latin typeface="+mn-ea"/>
              </a:rPr>
              <a:t>removeChild</a:t>
            </a:r>
            <a:r>
              <a:rPr lang="en-US" altLang="ko-KR" sz="1700" dirty="0" smtClean="0">
                <a:latin typeface="+mn-ea"/>
              </a:rPr>
              <a:t>(</a:t>
            </a:r>
            <a:r>
              <a:rPr lang="ko-KR" altLang="en-US" sz="1700" dirty="0" err="1" smtClean="0">
                <a:latin typeface="+mn-ea"/>
              </a:rPr>
              <a:t>떼어내고자하는자식객체</a:t>
            </a:r>
            <a:r>
              <a:rPr lang="en-US" altLang="ko-KR" sz="1700" dirty="0" smtClean="0">
                <a:latin typeface="+mn-ea"/>
              </a:rPr>
              <a:t>);</a:t>
            </a:r>
          </a:p>
          <a:p>
            <a:pPr lvl="2"/>
            <a:r>
              <a:rPr lang="ko-KR" altLang="en-US" sz="1500" dirty="0" smtClean="0">
                <a:latin typeface="+mn-ea"/>
                <a:ea typeface="+mn-ea"/>
              </a:rPr>
              <a:t>예</a:t>
            </a:r>
            <a:r>
              <a:rPr lang="en-US" altLang="ko-KR" sz="1500" dirty="0" smtClean="0">
                <a:latin typeface="+mn-ea"/>
                <a:ea typeface="+mn-ea"/>
              </a:rPr>
              <a:t>)</a:t>
            </a:r>
            <a:endParaRPr lang="en-US" altLang="ko-KR" dirty="0" smtClean="0">
              <a:latin typeface="+mn-ea"/>
              <a:ea typeface="+mn-ea"/>
            </a:endParaRPr>
          </a:p>
          <a:p>
            <a:pPr marL="685800" lvl="2" indent="0">
              <a:buNone/>
            </a:pPr>
            <a:r>
              <a:rPr lang="en-US" altLang="ko-KR" dirty="0" smtClean="0">
                <a:latin typeface="+mn-ea"/>
                <a:ea typeface="+mn-ea"/>
              </a:rPr>
              <a:t>     </a:t>
            </a:r>
            <a:endParaRPr lang="ko-KR" altLang="en-US" dirty="0" smtClean="0">
              <a:latin typeface="+mn-ea"/>
              <a:ea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916832"/>
            <a:ext cx="568863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document.createElement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("div");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2276872"/>
            <a:ext cx="568863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  <a:ea typeface="+mj-ea"/>
              </a:rPr>
              <a:t>newDIV.innerHTML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ko-KR" altLang="en-US" sz="1600" kern="0" dirty="0" smtClean="0">
                <a:solidFill>
                  <a:srgbClr val="000000"/>
                </a:solidFill>
                <a:latin typeface="+mj-ea"/>
                <a:ea typeface="+mj-ea"/>
              </a:rPr>
              <a:t>새로 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생성된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  <a:ea typeface="+mj-ea"/>
              </a:rPr>
              <a:t>.";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("id", "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myDiv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 = "yellow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";</a:t>
            </a:r>
            <a:endParaRPr lang="en-US" altLang="ko-KR" sz="1600" kern="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4754" y="4365104"/>
            <a:ext cx="456695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p.appendChild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9712" y="5807005"/>
            <a:ext cx="54726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parent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myDiv.parentElement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parent.removeChild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삭제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56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4.1 &lt;div&gt;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 동적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42324" y="2051853"/>
            <a:ext cx="4104456" cy="1868567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newDIV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document.createElement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600" kern="0" dirty="0">
                <a:solidFill>
                  <a:srgbClr val="0000FF"/>
                </a:solidFill>
                <a:latin typeface="+mj-ea"/>
              </a:rPr>
              <a:t>div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newDIV.innerHTML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.";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 </a:t>
            </a:r>
            <a:endParaRPr lang="en-US" altLang="ko-KR" sz="1600" kern="0" dirty="0" smtClean="0">
              <a:solidFill>
                <a:srgbClr val="000000"/>
              </a:solidFill>
              <a:latin typeface="+mj-ea"/>
            </a:endParaRPr>
          </a:p>
          <a:p>
            <a:pPr marL="92075" defTabSz="180000" fontAlgn="base" latinLnBrk="0"/>
            <a:r>
              <a:rPr lang="en-US" altLang="ko-KR" sz="1600" kern="0" dirty="0" err="1" smtClean="0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600" kern="0" dirty="0">
                <a:solidFill>
                  <a:srgbClr val="FF0000"/>
                </a:solidFill>
                <a:latin typeface="+mj-ea"/>
              </a:rPr>
              <a:t>id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", "</a:t>
            </a:r>
            <a:r>
              <a:rPr lang="en-US" altLang="ko-KR" sz="1600" kern="0" dirty="0" err="1">
                <a:solidFill>
                  <a:srgbClr val="FF0000"/>
                </a:solidFill>
                <a:latin typeface="+mj-ea"/>
              </a:rPr>
              <a:t>myDiv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6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en-US" altLang="ko-KR" sz="1600" kern="0" dirty="0">
                <a:solidFill>
                  <a:srgbClr val="FF0000"/>
                </a:solidFill>
                <a:latin typeface="+mj-ea"/>
              </a:rPr>
              <a:t>yellow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";</a:t>
            </a:r>
            <a:endParaRPr lang="en-US" altLang="ko-KR" sz="1600" kern="0" dirty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2447528"/>
            <a:ext cx="3859583" cy="1077218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</a:t>
            </a:r>
            <a:r>
              <a:rPr lang="en-US" altLang="ko-KR" sz="1600" dirty="0" smtClean="0">
                <a:solidFill>
                  <a:srgbClr val="0000FF"/>
                </a:solidFill>
              </a:rPr>
              <a:t>div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id</a:t>
            </a:r>
            <a:r>
              <a:rPr lang="en-US" altLang="ko-KR" sz="1600" dirty="0" smtClean="0"/>
              <a:t>=</a:t>
            </a:r>
            <a:r>
              <a:rPr lang="en-US" altLang="ko-KR" sz="1600" kern="0" dirty="0" smtClean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myDiv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style=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600" dirty="0" err="1" smtClean="0"/>
              <a:t>background-color: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yellow</a:t>
            </a:r>
            <a:r>
              <a:rPr lang="en-US" altLang="ko-KR" sz="16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 smtClean="0"/>
              <a:t>       </a:t>
            </a:r>
            <a:r>
              <a:rPr lang="ko-KR" altLang="en-US" sz="1600" dirty="0" smtClean="0"/>
              <a:t>새로 생성된 </a:t>
            </a:r>
            <a:r>
              <a:rPr lang="en-US" altLang="ko-KR" sz="1600" dirty="0" smtClean="0"/>
              <a:t>DIV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&lt;</a:t>
            </a:r>
            <a:r>
              <a:rPr lang="en-US" altLang="ko-KR" sz="1600" dirty="0" smtClean="0">
                <a:solidFill>
                  <a:srgbClr val="0000FF"/>
                </a:solidFill>
              </a:rPr>
              <a:t>/div</a:t>
            </a:r>
            <a:r>
              <a:rPr lang="en-US" altLang="ko-KR" sz="1600" dirty="0" smtClean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878" y="4077072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자바스크립트 코드는 사실상 오른쪽의 </a:t>
            </a:r>
            <a:endParaRPr lang="en-US" altLang="ko-KR" sz="1400" dirty="0" smtClean="0"/>
          </a:p>
          <a:p>
            <a:r>
              <a:rPr lang="en-US" altLang="ko-KR" sz="1400" dirty="0" smtClean="0"/>
              <a:t>  &lt;div&gt; </a:t>
            </a:r>
            <a:r>
              <a:rPr lang="ko-KR" altLang="en-US" sz="1400" dirty="0" smtClean="0"/>
              <a:t>태그 정보를 가진 </a:t>
            </a:r>
            <a:r>
              <a:rPr lang="en-US" altLang="ko-KR" sz="1400" dirty="0" smtClean="0"/>
              <a:t>DOM </a:t>
            </a:r>
            <a:r>
              <a:rPr lang="ko-KR" altLang="en-US" sz="1400" dirty="0" smtClean="0"/>
              <a:t>객체 생성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4446780" y="2986137"/>
            <a:ext cx="62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</a:t>
            </a:r>
            <a:r>
              <a:rPr lang="en-US" altLang="ko-KR" dirty="0" smtClean="0"/>
              <a:t>-10 HTML </a:t>
            </a:r>
            <a:r>
              <a:rPr lang="ko-KR" altLang="en-US" dirty="0"/>
              <a:t>태그의 동적 추가 및 삭제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332708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문서의 동적 구성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&lt;script&gt;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function </a:t>
            </a:r>
            <a:r>
              <a:rPr lang="en-US" altLang="ko-KR" sz="1200" b="1" dirty="0" err="1">
                <a:solidFill>
                  <a:srgbClr val="0000FF"/>
                </a:solidFill>
              </a:rPr>
              <a:t>createDIV</a:t>
            </a:r>
            <a:r>
              <a:rPr lang="en-US" altLang="ko-KR" sz="1200" b="1" dirty="0">
                <a:solidFill>
                  <a:srgbClr val="0000FF"/>
                </a:solidFill>
              </a:rPr>
              <a:t>()</a:t>
            </a:r>
            <a:r>
              <a:rPr lang="en-US" altLang="ko-KR" sz="1200" dirty="0">
                <a:solidFill>
                  <a:srgbClr val="0000FF"/>
                </a:solidFill>
              </a:rPr>
              <a:t> {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</a:rPr>
              <a:t>obj</a:t>
            </a:r>
            <a:r>
              <a:rPr lang="en-US" altLang="ko-KR" sz="1200" b="1" dirty="0">
                <a:solidFill>
                  <a:srgbClr val="0000FF"/>
                </a:solidFill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</a:rPr>
              <a:t>document.getElementById</a:t>
            </a:r>
            <a:r>
              <a:rPr lang="en-US" altLang="ko-KR" sz="1200" b="1" dirty="0">
                <a:solidFill>
                  <a:srgbClr val="0000FF"/>
                </a:solidFill>
              </a:rPr>
              <a:t>("parent");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var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 err="1">
                <a:solidFill>
                  <a:srgbClr val="0000FF"/>
                </a:solidFill>
              </a:rPr>
              <a:t>newDIV</a:t>
            </a:r>
            <a:r>
              <a:rPr lang="en-US" altLang="ko-KR" sz="1200" b="1" dirty="0">
                <a:solidFill>
                  <a:srgbClr val="0000FF"/>
                </a:solidFill>
              </a:rPr>
              <a:t> = </a:t>
            </a:r>
            <a:r>
              <a:rPr lang="en-US" altLang="ko-KR" sz="1200" b="1" dirty="0" err="1">
                <a:solidFill>
                  <a:srgbClr val="0000FF"/>
                </a:solidFill>
              </a:rPr>
              <a:t>document.createElement</a:t>
            </a:r>
            <a:r>
              <a:rPr lang="en-US" altLang="ko-KR" sz="1200" b="1" dirty="0">
                <a:solidFill>
                  <a:srgbClr val="0000FF"/>
                </a:solidFill>
              </a:rPr>
              <a:t>("div");</a:t>
            </a:r>
          </a:p>
          <a:p>
            <a:pPr defTabSz="180000"/>
            <a:r>
              <a:rPr lang="en-US" altLang="ko-KR" sz="1200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newDIV.innerHTML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= "</a:t>
            </a:r>
            <a:r>
              <a:rPr lang="ko-KR" altLang="en-US" sz="1200" b="1" dirty="0">
                <a:solidFill>
                  <a:srgbClr val="0000FF"/>
                </a:solidFill>
              </a:rPr>
              <a:t>새로 생성된 </a:t>
            </a:r>
            <a:r>
              <a:rPr lang="en-US" altLang="ko-KR" sz="1200" b="1" dirty="0">
                <a:solidFill>
                  <a:srgbClr val="0000FF"/>
                </a:solidFill>
              </a:rPr>
              <a:t>DIV</a:t>
            </a:r>
            <a:r>
              <a:rPr lang="ko-KR" altLang="en-US" sz="1200" b="1" dirty="0">
                <a:solidFill>
                  <a:srgbClr val="0000FF"/>
                </a:solidFill>
              </a:rPr>
              <a:t>입니다</a:t>
            </a:r>
            <a:r>
              <a:rPr lang="en-US" altLang="ko-KR" sz="1200" b="1" dirty="0">
                <a:solidFill>
                  <a:srgbClr val="0000FF"/>
                </a:solidFill>
              </a:rPr>
              <a:t>.";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newDIV.setAttribute</a:t>
            </a:r>
            <a:r>
              <a:rPr lang="en-US" altLang="ko-KR" sz="1200" b="1" dirty="0">
                <a:solidFill>
                  <a:srgbClr val="0000FF"/>
                </a:solidFill>
              </a:rPr>
              <a:t>("id", "</a:t>
            </a:r>
            <a:r>
              <a:rPr lang="en-US" altLang="ko-KR" sz="1200" b="1" dirty="0" err="1">
                <a:solidFill>
                  <a:srgbClr val="0000FF"/>
                </a:solidFill>
              </a:rPr>
              <a:t>myDiv</a:t>
            </a:r>
            <a:r>
              <a:rPr lang="en-US" altLang="ko-KR" sz="1200" b="1" dirty="0">
                <a:solidFill>
                  <a:srgbClr val="0000FF"/>
                </a:solidFill>
              </a:rPr>
              <a:t>");</a:t>
            </a:r>
          </a:p>
          <a:p>
            <a:pPr defTabSz="180000"/>
            <a:r>
              <a:rPr lang="en-US" altLang="ko-KR" sz="1200" b="1" dirty="0" smtClean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newDIV.style.backgroundColor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= "yellow";</a:t>
            </a:r>
          </a:p>
          <a:p>
            <a:pPr defTabSz="180000"/>
            <a:r>
              <a:rPr lang="en-US" altLang="ko-KR" sz="1200" b="1" dirty="0" smtClean="0">
                <a:solidFill>
                  <a:srgbClr val="CC00CC"/>
                </a:solidFill>
              </a:rPr>
              <a:t>	</a:t>
            </a:r>
            <a:r>
              <a:rPr lang="en-US" altLang="ko-KR" sz="1200" b="1" dirty="0" err="1">
                <a:solidFill>
                  <a:srgbClr val="CC00CC"/>
                </a:solidFill>
              </a:rPr>
              <a:t>newDIV.</a:t>
            </a:r>
            <a:r>
              <a:rPr lang="en-US" altLang="ko-KR" sz="1200" b="1" dirty="0" err="1" smtClean="0">
                <a:solidFill>
                  <a:srgbClr val="CC00CC"/>
                </a:solidFill>
              </a:rPr>
              <a:t>onclick</a:t>
            </a:r>
            <a:r>
              <a:rPr lang="en-US" altLang="ko-KR" sz="1200" dirty="0" smtClean="0">
                <a:solidFill>
                  <a:srgbClr val="CC00CC"/>
                </a:solidFill>
              </a:rPr>
              <a:t> </a:t>
            </a:r>
            <a:r>
              <a:rPr lang="en-US" altLang="ko-KR" sz="1200" dirty="0">
                <a:solidFill>
                  <a:srgbClr val="CC00CC"/>
                </a:solidFill>
              </a:rPr>
              <a:t>= </a:t>
            </a:r>
            <a:r>
              <a:rPr lang="en-US" altLang="ko-KR" sz="1200" b="1" dirty="0">
                <a:solidFill>
                  <a:srgbClr val="CC00CC"/>
                </a:solidFill>
              </a:rPr>
              <a:t>function() {</a:t>
            </a:r>
          </a:p>
          <a:p>
            <a:pPr defTabSz="180000"/>
            <a:r>
              <a:rPr lang="en-US" altLang="ko-KR" sz="1200" b="1" dirty="0" smtClean="0">
                <a:solidFill>
                  <a:srgbClr val="CC00CC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CC00CC"/>
                </a:solidFill>
              </a:rPr>
              <a:t>var</a:t>
            </a:r>
            <a:r>
              <a:rPr lang="en-US" altLang="ko-KR" sz="1200" b="1" dirty="0" smtClean="0">
                <a:solidFill>
                  <a:srgbClr val="CC00CC"/>
                </a:solidFill>
              </a:rPr>
              <a:t> </a:t>
            </a:r>
            <a:r>
              <a:rPr lang="en-US" altLang="ko-KR" sz="1200" b="1" dirty="0">
                <a:solidFill>
                  <a:srgbClr val="CC00CC"/>
                </a:solidFill>
              </a:rPr>
              <a:t>p = </a:t>
            </a:r>
            <a:r>
              <a:rPr lang="en-US" altLang="ko-KR" sz="1200" b="1" dirty="0" err="1">
                <a:solidFill>
                  <a:srgbClr val="CC00CC"/>
                </a:solidFill>
              </a:rPr>
              <a:t>this.parentElement</a:t>
            </a:r>
            <a:r>
              <a:rPr lang="en-US" altLang="ko-KR" sz="1200" b="1" dirty="0">
                <a:solidFill>
                  <a:srgbClr val="CC00CC"/>
                </a:solidFill>
              </a:rPr>
              <a:t>; </a:t>
            </a:r>
            <a:r>
              <a:rPr lang="en-US" altLang="ko-KR" sz="1200" dirty="0">
                <a:solidFill>
                  <a:srgbClr val="CC00CC"/>
                </a:solidFill>
              </a:rPr>
              <a:t>// </a:t>
            </a:r>
            <a:r>
              <a:rPr lang="ko-KR" altLang="en-US" sz="1200" dirty="0">
                <a:solidFill>
                  <a:srgbClr val="CC00CC"/>
                </a:solidFill>
              </a:rPr>
              <a:t>부모 </a:t>
            </a:r>
            <a:r>
              <a:rPr lang="en-US" altLang="ko-KR" sz="1200" dirty="0">
                <a:solidFill>
                  <a:srgbClr val="CC00CC"/>
                </a:solidFill>
              </a:rPr>
              <a:t>HTML </a:t>
            </a:r>
            <a:r>
              <a:rPr lang="ko-KR" altLang="en-US" sz="1200" dirty="0">
                <a:solidFill>
                  <a:srgbClr val="CC00CC"/>
                </a:solidFill>
              </a:rPr>
              <a:t>태그 요소</a:t>
            </a:r>
          </a:p>
          <a:p>
            <a:pPr defTabSz="180000"/>
            <a:r>
              <a:rPr lang="en-US" altLang="ko-KR" sz="1200" dirty="0" smtClean="0">
                <a:solidFill>
                  <a:srgbClr val="CC00CC"/>
                </a:solidFill>
              </a:rPr>
              <a:t>		</a:t>
            </a:r>
            <a:r>
              <a:rPr lang="en-US" altLang="ko-KR" sz="1200" b="1" dirty="0" err="1" smtClean="0">
                <a:solidFill>
                  <a:srgbClr val="CC00CC"/>
                </a:solidFill>
              </a:rPr>
              <a:t>p.removeChild</a:t>
            </a:r>
            <a:r>
              <a:rPr lang="en-US" altLang="ko-KR" sz="1200" b="1" dirty="0" smtClean="0">
                <a:solidFill>
                  <a:srgbClr val="CC00CC"/>
                </a:solidFill>
              </a:rPr>
              <a:t>(this</a:t>
            </a:r>
            <a:r>
              <a:rPr lang="en-US" altLang="ko-KR" sz="1200" b="1" dirty="0">
                <a:solidFill>
                  <a:srgbClr val="CC00CC"/>
                </a:solidFill>
              </a:rPr>
              <a:t>); </a:t>
            </a:r>
            <a:r>
              <a:rPr lang="en-US" altLang="ko-KR" sz="1200" dirty="0">
                <a:solidFill>
                  <a:srgbClr val="CC00CC"/>
                </a:solidFill>
              </a:rPr>
              <a:t>// </a:t>
            </a:r>
            <a:r>
              <a:rPr lang="ko-KR" altLang="en-US" sz="1200" dirty="0">
                <a:solidFill>
                  <a:srgbClr val="CC00CC"/>
                </a:solidFill>
              </a:rPr>
              <a:t>자신을 부모로부터 제거</a:t>
            </a:r>
          </a:p>
          <a:p>
            <a:pPr defTabSz="180000"/>
            <a:r>
              <a:rPr lang="en-US" altLang="ko-KR" sz="1200" dirty="0" smtClean="0">
                <a:solidFill>
                  <a:srgbClr val="CC00CC"/>
                </a:solidFill>
              </a:rPr>
              <a:t>	};</a:t>
            </a:r>
            <a:r>
              <a:rPr lang="en-US" altLang="ko-KR" sz="1200" b="1" dirty="0" smtClean="0">
                <a:solidFill>
                  <a:srgbClr val="CC00CC"/>
                </a:solidFill>
              </a:rPr>
              <a:t>	</a:t>
            </a:r>
          </a:p>
          <a:p>
            <a:pPr defTabSz="180000"/>
            <a:r>
              <a:rPr lang="en-US" altLang="ko-KR" sz="1200" b="1" dirty="0">
                <a:solidFill>
                  <a:srgbClr val="0000FF"/>
                </a:solidFill>
              </a:rPr>
              <a:t>	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obj.appendChild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en-US" altLang="ko-KR" sz="1200" b="1" dirty="0" err="1" smtClean="0">
                <a:solidFill>
                  <a:srgbClr val="0000FF"/>
                </a:solidFill>
              </a:rPr>
              <a:t>newDIV</a:t>
            </a:r>
            <a:r>
              <a:rPr lang="en-US" altLang="ko-KR" sz="1200" b="1" dirty="0">
                <a:solidFill>
                  <a:srgbClr val="0000FF"/>
                </a:solidFill>
              </a:rPr>
              <a:t>);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>
                <a:solidFill>
                  <a:srgbClr val="FF0000"/>
                </a:solidFill>
              </a:rPr>
              <a:t>&lt;body id="parent"&gt;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&lt;p&gt;DOM </a:t>
            </a:r>
            <a:r>
              <a:rPr lang="ko-KR" altLang="en-US" sz="1200" dirty="0" err="1"/>
              <a:t>트리에</a:t>
            </a:r>
            <a:r>
              <a:rPr lang="ko-KR" altLang="en-US" sz="1200" dirty="0"/>
              <a:t> 동적으로 객체를 삽입할 수 있습니다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err="1"/>
              <a:t>createElement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</a:p>
          <a:p>
            <a:pPr defTabSz="180000"/>
            <a:r>
              <a:rPr lang="en-US" altLang="ko-KR" sz="1200" dirty="0" err="1"/>
              <a:t>removeChild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생성</a:t>
            </a:r>
            <a:r>
              <a:rPr lang="en-US" altLang="ko-KR" sz="1200" dirty="0"/>
              <a:t>,</a:t>
            </a:r>
          </a:p>
          <a:p>
            <a:pPr defTabSz="180000"/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>
                <a:solidFill>
                  <a:srgbClr val="0000FF"/>
                </a:solidFill>
              </a:rPr>
              <a:t>&lt;a </a:t>
            </a:r>
            <a:r>
              <a:rPr lang="en-US" altLang="ko-KR" sz="1200" dirty="0" err="1">
                <a:solidFill>
                  <a:srgbClr val="0000FF"/>
                </a:solidFill>
              </a:rPr>
              <a:t>href</a:t>
            </a:r>
            <a:r>
              <a:rPr lang="en-US" altLang="ko-KR" sz="1200" dirty="0">
                <a:solidFill>
                  <a:srgbClr val="0000FF"/>
                </a:solidFill>
              </a:rPr>
              <a:t>="</a:t>
            </a:r>
            <a:r>
              <a:rPr lang="en-US" altLang="ko-KR" sz="1200" b="1" dirty="0" err="1">
                <a:solidFill>
                  <a:srgbClr val="0000FF"/>
                </a:solidFill>
              </a:rPr>
              <a:t>javascript:createDIV</a:t>
            </a:r>
            <a:r>
              <a:rPr lang="en-US" altLang="ko-KR" sz="1200" b="1" dirty="0">
                <a:solidFill>
                  <a:srgbClr val="0000FF"/>
                </a:solidFill>
              </a:rPr>
              <a:t>()</a:t>
            </a:r>
            <a:r>
              <a:rPr lang="en-US" altLang="ko-KR" sz="1200" dirty="0">
                <a:solidFill>
                  <a:srgbClr val="0000FF"/>
                </a:solidFill>
              </a:rPr>
              <a:t>"&gt;DIV </a:t>
            </a:r>
            <a:r>
              <a:rPr lang="ko-KR" altLang="en-US" sz="1200" dirty="0">
                <a:solidFill>
                  <a:srgbClr val="0000FF"/>
                </a:solidFill>
              </a:rPr>
              <a:t>생성</a:t>
            </a:r>
            <a:r>
              <a:rPr lang="en-US" altLang="ko-KR" sz="1200" dirty="0">
                <a:solidFill>
                  <a:srgbClr val="0000FF"/>
                </a:solidFill>
              </a:rPr>
              <a:t>&lt;/a&gt;&lt;p&gt;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557" y="862839"/>
            <a:ext cx="2713676" cy="3245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852936"/>
            <a:ext cx="2713677" cy="358767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427983" y="4149080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클릭하면 아래와 같이 </a:t>
            </a:r>
            <a:r>
              <a:rPr lang="en-US" altLang="ko-KR" sz="1000" dirty="0" smtClean="0"/>
              <a:t>&lt;div&gt; </a:t>
            </a:r>
            <a:r>
              <a:rPr lang="ko-KR" altLang="en-US" sz="1000" dirty="0" smtClean="0"/>
              <a:t>태그가 삽입</a:t>
            </a:r>
            <a:endParaRPr lang="ko-KR" altLang="en-US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6021288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클릭하면 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60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1.2 HTML DOM(Document </a:t>
            </a:r>
            <a:r>
              <a:rPr lang="en-US" altLang="ko-KR" dirty="0"/>
              <a:t>Object </a:t>
            </a:r>
            <a:r>
              <a:rPr lang="en-US" altLang="ko-KR" dirty="0" smtClean="0"/>
              <a:t>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+mn-ea"/>
              </a:rPr>
              <a:t>HTML DOM(</a:t>
            </a:r>
            <a:r>
              <a:rPr lang="ko-KR" altLang="en-US" dirty="0" smtClean="0">
                <a:latin typeface="+mn-ea"/>
              </a:rPr>
              <a:t>간단히 </a:t>
            </a:r>
            <a:r>
              <a:rPr lang="en-US" altLang="ko-KR" dirty="0" smtClean="0">
                <a:latin typeface="+mn-ea"/>
              </a:rPr>
              <a:t>DOM) </a:t>
            </a:r>
            <a:endParaRPr lang="en-US" altLang="ko-KR" dirty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웹페이지가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로드될</a:t>
            </a:r>
            <a:r>
              <a:rPr lang="ko-KR" altLang="en-US" dirty="0" smtClean="0">
                <a:latin typeface="+mn-ea"/>
              </a:rPr>
              <a:t> 때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각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당 객체</a:t>
            </a:r>
            <a:r>
              <a:rPr lang="en-US" altLang="ko-KR" dirty="0" smtClean="0">
                <a:latin typeface="+mn-ea"/>
              </a:rPr>
              <a:t>(DOM </a:t>
            </a:r>
            <a:r>
              <a:rPr lang="ko-KR" altLang="en-US" dirty="0" smtClean="0">
                <a:latin typeface="+mn-ea"/>
              </a:rPr>
              <a:t>객체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생성됨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sz="2000" dirty="0">
                <a:latin typeface="+mn-ea"/>
                <a:ea typeface="+mn-ea"/>
              </a:rPr>
              <a:t>DOM </a:t>
            </a:r>
            <a:r>
              <a:rPr lang="ko-KR" altLang="en-US" sz="2000" dirty="0">
                <a:latin typeface="+mn-ea"/>
                <a:ea typeface="+mn-ea"/>
              </a:rPr>
              <a:t>객체는 </a:t>
            </a:r>
            <a:r>
              <a:rPr lang="ko-KR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각 태그의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ea typeface="+mn-ea"/>
              </a:rPr>
              <a:t>속성과 스타일 정보</a:t>
            </a:r>
            <a:r>
              <a:rPr lang="ko-KR" altLang="en-US" sz="2000" dirty="0">
                <a:latin typeface="+mn-ea"/>
                <a:ea typeface="+mn-ea"/>
              </a:rPr>
              <a:t>를 </a:t>
            </a:r>
            <a:r>
              <a:rPr lang="ko-KR" altLang="en-US" sz="2000" dirty="0" smtClean="0">
                <a:latin typeface="+mn-ea"/>
                <a:ea typeface="+mn-ea"/>
              </a:rPr>
              <a:t>가짐</a:t>
            </a:r>
            <a:endParaRPr lang="en-US" altLang="ko-KR" sz="2000" dirty="0">
              <a:latin typeface="+mn-ea"/>
              <a:ea typeface="+mn-ea"/>
            </a:endParaRPr>
          </a:p>
          <a:p>
            <a:pPr lvl="2"/>
            <a:r>
              <a:rPr lang="ko-KR" altLang="en-US" sz="2100" dirty="0" smtClean="0">
                <a:latin typeface="+mn-ea"/>
                <a:ea typeface="+mn-ea"/>
              </a:rPr>
              <a:t>자바스크립트 </a:t>
            </a:r>
            <a:r>
              <a:rPr lang="ko-KR" altLang="en-US" sz="2100" dirty="0">
                <a:latin typeface="+mn-ea"/>
                <a:ea typeface="+mn-ea"/>
              </a:rPr>
              <a:t>코드에서 </a:t>
            </a:r>
            <a:r>
              <a:rPr lang="en-US" altLang="ko-KR" sz="2100" dirty="0">
                <a:latin typeface="+mn-ea"/>
                <a:ea typeface="+mn-ea"/>
              </a:rPr>
              <a:t>DOM</a:t>
            </a:r>
            <a:r>
              <a:rPr lang="ko-KR" altLang="en-US" sz="2100" dirty="0">
                <a:latin typeface="+mn-ea"/>
                <a:ea typeface="+mn-ea"/>
              </a:rPr>
              <a:t>객체를 통해 태그의 </a:t>
            </a:r>
            <a:r>
              <a:rPr lang="ko-KR" altLang="en-US" sz="2100" dirty="0">
                <a:solidFill>
                  <a:srgbClr val="FF0000"/>
                </a:solidFill>
                <a:latin typeface="+mn-ea"/>
                <a:ea typeface="+mn-ea"/>
              </a:rPr>
              <a:t>속성과 스타일 정보를 변경</a:t>
            </a:r>
            <a:endParaRPr lang="en-US" altLang="ko-KR" sz="21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2"/>
            <a:r>
              <a:rPr lang="en-US" altLang="ko-KR" sz="2100" dirty="0">
                <a:latin typeface="+mn-ea"/>
                <a:ea typeface="+mn-ea"/>
              </a:rPr>
              <a:t>HTML </a:t>
            </a:r>
            <a:r>
              <a:rPr lang="ko-KR" altLang="en-US" sz="2100" dirty="0">
                <a:latin typeface="+mn-ea"/>
                <a:ea typeface="+mn-ea"/>
              </a:rPr>
              <a:t>태그가 출력된 </a:t>
            </a:r>
            <a:r>
              <a:rPr lang="ko-KR" altLang="en-US" sz="2100" dirty="0">
                <a:solidFill>
                  <a:srgbClr val="FF0000"/>
                </a:solidFill>
                <a:latin typeface="+mn-ea"/>
                <a:ea typeface="+mn-ea"/>
              </a:rPr>
              <a:t>내용과 모양을 동적으로 제어</a:t>
            </a:r>
            <a:r>
              <a:rPr lang="ko-KR" altLang="en-US" sz="2100" dirty="0">
                <a:latin typeface="+mn-ea"/>
                <a:ea typeface="+mn-ea"/>
              </a:rPr>
              <a:t>하기 위함</a:t>
            </a:r>
            <a:endParaRPr lang="en-US" altLang="ko-KR" sz="2100" dirty="0">
              <a:latin typeface="+mn-ea"/>
              <a:ea typeface="+mn-ea"/>
            </a:endParaRPr>
          </a:p>
          <a:p>
            <a:pPr lvl="2"/>
            <a:endParaRPr lang="ko-KR" altLang="en-US" sz="2100" dirty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트리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HTML </a:t>
            </a:r>
            <a:r>
              <a:rPr lang="ko-KR" altLang="en-US" dirty="0">
                <a:latin typeface="+mn-ea"/>
              </a:rPr>
              <a:t>태그의 포함관계에 따라 </a:t>
            </a:r>
            <a:r>
              <a:rPr lang="en-US" altLang="ko-KR" dirty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객체의 트리</a:t>
            </a:r>
            <a:r>
              <a:rPr lang="en-US" altLang="ko-KR" dirty="0">
                <a:latin typeface="+mn-ea"/>
              </a:rPr>
              <a:t>(tree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err="1" smtClean="0">
                <a:latin typeface="+mn-ea"/>
              </a:rPr>
              <a:t>트리는</a:t>
            </a:r>
            <a:r>
              <a:rPr lang="ko-KR" altLang="en-US" dirty="0" smtClean="0">
                <a:latin typeface="+mn-ea"/>
              </a:rPr>
              <a:t> 부모 자식 관계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err="1">
                <a:latin typeface="+mn-ea"/>
              </a:rPr>
              <a:t>트리의</a:t>
            </a:r>
            <a:r>
              <a:rPr lang="ko-KR" altLang="en-US" dirty="0">
                <a:latin typeface="+mn-ea"/>
              </a:rPr>
              <a:t> 한 </a:t>
            </a:r>
            <a:r>
              <a:rPr lang="ko-KR" altLang="en-US" dirty="0" err="1" smtClean="0">
                <a:latin typeface="+mn-ea"/>
              </a:rPr>
              <a:t>노드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당 하나의 </a:t>
            </a:r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 생성</a:t>
            </a:r>
            <a:endParaRPr lang="ko-KR" altLang="en-US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DOM </a:t>
            </a:r>
            <a:r>
              <a:rPr lang="ko-KR" altLang="en-US" dirty="0" err="1">
                <a:latin typeface="+mn-ea"/>
                <a:ea typeface="+mn-ea"/>
              </a:rPr>
              <a:t>노드</a:t>
            </a:r>
            <a:r>
              <a:rPr lang="en-US" altLang="ko-KR" dirty="0">
                <a:latin typeface="+mn-ea"/>
                <a:ea typeface="+mn-ea"/>
              </a:rPr>
              <a:t>(Node</a:t>
            </a:r>
            <a:r>
              <a:rPr lang="en-US" altLang="ko-KR" dirty="0" smtClean="0">
                <a:latin typeface="+mn-ea"/>
                <a:ea typeface="+mn-ea"/>
              </a:rPr>
              <a:t>), DOM </a:t>
            </a:r>
            <a:r>
              <a:rPr lang="ko-KR" altLang="en-US" dirty="0" err="1">
                <a:latin typeface="+mn-ea"/>
                <a:ea typeface="+mn-ea"/>
              </a:rPr>
              <a:t>엘리먼트</a:t>
            </a:r>
            <a:r>
              <a:rPr lang="en-US" altLang="ko-KR" dirty="0">
                <a:latin typeface="+mn-ea"/>
                <a:ea typeface="+mn-ea"/>
              </a:rPr>
              <a:t>(Element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라고도 불림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pPr lvl="2"/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95536" y="271736"/>
            <a:ext cx="8618863" cy="5976664"/>
            <a:chOff x="179513" y="260648"/>
            <a:chExt cx="8618863" cy="5976664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/>
                  <a:t>&lt;!DOCTYPE html&gt;</a:t>
                </a:r>
              </a:p>
              <a:p>
                <a:r>
                  <a:rPr lang="en-US" altLang="ko-KR" sz="1200" dirty="0"/>
                  <a:t>&lt;html&gt;</a:t>
                </a:r>
              </a:p>
              <a:p>
                <a:r>
                  <a:rPr lang="en-US" altLang="ko-KR" sz="1200" dirty="0"/>
                  <a:t>&lt;head&gt;</a:t>
                </a:r>
              </a:p>
              <a:p>
                <a:r>
                  <a:rPr lang="en-US" altLang="ko-KR" sz="1200" dirty="0"/>
                  <a:t>    &lt;title&gt;HTML DOM </a:t>
                </a:r>
                <a:r>
                  <a:rPr lang="ko-KR" altLang="en-US" sz="1200" dirty="0"/>
                  <a:t>트리</a:t>
                </a:r>
                <a:r>
                  <a:rPr lang="en-US" altLang="ko-KR" sz="1200" dirty="0"/>
                  <a:t>&lt;/title&gt;</a:t>
                </a:r>
              </a:p>
              <a:p>
                <a:r>
                  <a:rPr lang="en-US" altLang="ko-KR" sz="1200" dirty="0"/>
                  <a:t>&lt;/head&gt;</a:t>
                </a:r>
              </a:p>
              <a:p>
                <a:r>
                  <a:rPr lang="en-US" altLang="ko-KR" sz="1200" dirty="0"/>
                  <a:t>&lt;body&gt;</a:t>
                </a:r>
              </a:p>
              <a:p>
                <a:r>
                  <a:rPr lang="en-US" altLang="ko-KR" sz="1200" dirty="0" smtClean="0"/>
                  <a:t>&lt;p style="</a:t>
                </a:r>
                <a:r>
                  <a:rPr lang="en-US" altLang="ko-KR" sz="1200" dirty="0" err="1" smtClean="0"/>
                  <a:t>color:blue</a:t>
                </a:r>
                <a:r>
                  <a:rPr lang="en-US" altLang="ko-KR" sz="1200" dirty="0" smtClean="0"/>
                  <a:t>"&gt;</a:t>
                </a:r>
                <a:r>
                  <a:rPr lang="ko-KR" altLang="en-US" sz="1200" dirty="0" smtClean="0"/>
                  <a:t>이것은 </a:t>
                </a:r>
              </a:p>
              <a:p>
                <a:r>
                  <a:rPr lang="en-US" altLang="ko-KR" sz="1200" dirty="0" smtClean="0"/>
                  <a:t>    &lt;span style="</a:t>
                </a:r>
                <a:r>
                  <a:rPr lang="en-US" altLang="ko-KR" sz="1200" dirty="0" err="1" smtClean="0"/>
                  <a:t>color:red</a:t>
                </a:r>
                <a:r>
                  <a:rPr lang="en-US" altLang="ko-KR" sz="1200" dirty="0" smtClean="0"/>
                  <a:t>"&gt;</a:t>
                </a:r>
                <a:r>
                  <a:rPr lang="ko-KR" altLang="en-US" sz="1200" dirty="0" smtClean="0"/>
                  <a:t>문장입니다</a:t>
                </a:r>
                <a:r>
                  <a:rPr lang="en-US" altLang="ko-KR" sz="1200" dirty="0" smtClean="0"/>
                  <a:t>.</a:t>
                </a:r>
              </a:p>
              <a:p>
                <a:r>
                  <a:rPr lang="en-US" altLang="ko-KR" sz="1200" dirty="0" smtClean="0"/>
                  <a:t>    &lt;/span&gt;</a:t>
                </a:r>
              </a:p>
              <a:p>
                <a:r>
                  <a:rPr lang="en-US" altLang="ko-KR" sz="1200" dirty="0" smtClean="0"/>
                  <a:t>&lt;/p&gt;</a:t>
                </a:r>
              </a:p>
              <a:p>
                <a:r>
                  <a:rPr lang="en-US" altLang="ko-KR" sz="1200" dirty="0" smtClean="0"/>
                  <a:t>&lt;form&gt;</a:t>
                </a:r>
              </a:p>
              <a:p>
                <a:r>
                  <a:rPr lang="en-US" altLang="ko-KR" sz="1200" dirty="0" smtClean="0"/>
                  <a:t>    &lt;input type="text"&gt;</a:t>
                </a:r>
              </a:p>
              <a:p>
                <a:r>
                  <a:rPr lang="en-US" altLang="ko-KR" sz="1200" dirty="0" smtClean="0"/>
                  <a:t>    &lt;input type="button" value="</a:t>
                </a:r>
                <a:r>
                  <a:rPr lang="ko-KR" altLang="en-US" sz="1200" dirty="0" smtClean="0"/>
                  <a:t>테스트</a:t>
                </a:r>
                <a:r>
                  <a:rPr lang="en-US" altLang="ko-KR" sz="1200" dirty="0" smtClean="0"/>
                  <a:t>"&gt;</a:t>
                </a:r>
                <a:endParaRPr lang="ko-KR" altLang="en-US" sz="1200" dirty="0" smtClean="0"/>
              </a:p>
              <a:p>
                <a:r>
                  <a:rPr lang="en-US" altLang="ko-KR" sz="1200" dirty="0" smtClean="0"/>
                  <a:t>    &lt;</a:t>
                </a:r>
                <a:r>
                  <a:rPr lang="en-US" altLang="ko-KR" sz="1200" dirty="0" err="1" smtClean="0"/>
                  <a:t>hr</a:t>
                </a:r>
                <a:r>
                  <a:rPr lang="en-US" altLang="ko-KR" sz="1200" dirty="0" smtClean="0"/>
                  <a:t>&gt;</a:t>
                </a:r>
              </a:p>
              <a:p>
                <a:r>
                  <a:rPr lang="en-US" altLang="ko-KR" sz="1200" dirty="0" smtClean="0"/>
                  <a:t>&lt;/form&gt;</a:t>
                </a:r>
              </a:p>
              <a:p>
                <a:r>
                  <a:rPr lang="en-US" altLang="ko-KR" sz="1200" dirty="0" smtClean="0"/>
                  <a:t>&lt;/</a:t>
                </a:r>
                <a:r>
                  <a:rPr lang="en-US" altLang="ko-KR" sz="1200" dirty="0"/>
                  <a:t>body&gt;</a:t>
                </a:r>
              </a:p>
              <a:p>
                <a:r>
                  <a:rPr lang="en-US" altLang="ko-KR" sz="1200" dirty="0"/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192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BOM(Browser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29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DOM(Document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 smtClean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816838" cy="272415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smtClean="0"/>
                <a:t>DOM </a:t>
              </a:r>
              <a:r>
                <a:rPr lang="ko-KR" altLang="en-US" sz="1000" dirty="0" smtClean="0"/>
                <a:t>객</a:t>
              </a:r>
              <a:r>
                <a:rPr lang="ko-KR" altLang="en-US" sz="1000" dirty="0"/>
                <a:t>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0" y="298563"/>
            <a:ext cx="2565934" cy="1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DOM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브라우저가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태그를 화면에 출력하</a:t>
            </a:r>
            <a:r>
              <a:rPr lang="ko-KR" altLang="en-US" dirty="0"/>
              <a:t>는</a:t>
            </a:r>
            <a:r>
              <a:rPr lang="ko-KR" altLang="en-US" dirty="0" smtClean="0"/>
              <a:t> 과정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/>
              <a:t>브라우저가 </a:t>
            </a:r>
            <a:r>
              <a:rPr lang="en-US" altLang="ko-KR" dirty="0">
                <a:solidFill>
                  <a:srgbClr val="FF0000"/>
                </a:solidFill>
              </a:rPr>
              <a:t>DOM </a:t>
            </a:r>
            <a:r>
              <a:rPr lang="ko-KR" altLang="en-US" dirty="0" err="1" smtClean="0">
                <a:solidFill>
                  <a:srgbClr val="FF0000"/>
                </a:solidFill>
              </a:rPr>
              <a:t>트리의</a:t>
            </a:r>
            <a:r>
              <a:rPr lang="ko-KR" altLang="en-US" dirty="0" smtClean="0">
                <a:solidFill>
                  <a:srgbClr val="FF0000"/>
                </a:solidFill>
              </a:rPr>
              <a:t> 틀</a:t>
            </a:r>
            <a:r>
              <a:rPr lang="en-US" altLang="ko-KR" dirty="0" smtClean="0">
                <a:solidFill>
                  <a:srgbClr val="FF0000"/>
                </a:solidFill>
              </a:rPr>
              <a:t>(document 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/>
              <a:t> 생성</a:t>
            </a:r>
            <a:endParaRPr lang="ko-KR" altLang="en-US" dirty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브라우저가 </a:t>
            </a:r>
            <a:r>
              <a:rPr lang="en-US" altLang="ko-KR" dirty="0">
                <a:solidFill>
                  <a:srgbClr val="FF0000"/>
                </a:solidFill>
              </a:rPr>
              <a:t>HTML </a:t>
            </a:r>
            <a:r>
              <a:rPr lang="ko-KR" altLang="en-US" dirty="0" smtClean="0">
                <a:solidFill>
                  <a:srgbClr val="FF0000"/>
                </a:solidFill>
              </a:rPr>
              <a:t>태그를 읽고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 </a:t>
            </a:r>
            <a:r>
              <a:rPr lang="ko-KR" altLang="en-US" dirty="0" err="1" smtClean="0"/>
              <a:t>트리에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DOM 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r>
              <a:rPr lang="ko-KR" altLang="en-US" dirty="0" smtClean="0"/>
              <a:t> </a:t>
            </a:r>
            <a:r>
              <a:rPr lang="ko-KR" altLang="en-US" dirty="0"/>
              <a:t>생성</a:t>
            </a:r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브라우저는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객체를 </a:t>
            </a:r>
            <a:r>
              <a:rPr lang="ko-KR" altLang="en-US" dirty="0" smtClean="0">
                <a:solidFill>
                  <a:srgbClr val="FF0000"/>
                </a:solidFill>
              </a:rPr>
              <a:t>화면에 출력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ko-KR" dirty="0" smtClean="0"/>
              <a:t>4. HTML </a:t>
            </a:r>
            <a:r>
              <a:rPr lang="ko-KR" altLang="en-US" dirty="0" smtClean="0"/>
              <a:t>문서 로딩이 완료되면 </a:t>
            </a:r>
            <a:r>
              <a:rPr lang="en-US" altLang="ko-KR" dirty="0" smtClean="0">
                <a:solidFill>
                  <a:srgbClr val="FF0000"/>
                </a:solidFill>
              </a:rPr>
              <a:t>DOM </a:t>
            </a:r>
            <a:r>
              <a:rPr lang="ko-KR" altLang="en-US" dirty="0" smtClean="0">
                <a:solidFill>
                  <a:srgbClr val="FF0000"/>
                </a:solidFill>
              </a:rPr>
              <a:t>트리 완성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r>
              <a:rPr lang="en-US" altLang="ko-KR" dirty="0" smtClean="0"/>
              <a:t>5. </a:t>
            </a:r>
            <a:r>
              <a:rPr lang="en-US" altLang="ko-KR" dirty="0" smtClean="0">
                <a:solidFill>
                  <a:srgbClr val="0000FF"/>
                </a:solidFill>
              </a:rPr>
              <a:t>DOM </a:t>
            </a:r>
            <a:r>
              <a:rPr lang="ko-KR" altLang="en-US" dirty="0" smtClean="0">
                <a:solidFill>
                  <a:srgbClr val="0000FF"/>
                </a:solidFill>
              </a:rPr>
              <a:t>객체 변경 시</a:t>
            </a:r>
            <a:r>
              <a:rPr lang="en-US" altLang="ko-KR" dirty="0" smtClean="0">
                <a:solidFill>
                  <a:srgbClr val="0000FF"/>
                </a:solidFill>
              </a:rPr>
              <a:t>,</a:t>
            </a:r>
            <a:r>
              <a:rPr lang="ko-KR" altLang="en-US" dirty="0" smtClean="0">
                <a:solidFill>
                  <a:srgbClr val="0000FF"/>
                </a:solidFill>
              </a:rPr>
              <a:t> 브라우저는 해당 </a:t>
            </a:r>
            <a:r>
              <a:rPr lang="en-US" altLang="ko-KR" dirty="0" smtClean="0">
                <a:solidFill>
                  <a:srgbClr val="0000FF"/>
                </a:solidFill>
              </a:rPr>
              <a:t>HTML </a:t>
            </a:r>
            <a:r>
              <a:rPr lang="ko-KR" altLang="en-US" dirty="0" smtClean="0">
                <a:solidFill>
                  <a:srgbClr val="0000FF"/>
                </a:solidFill>
              </a:rPr>
              <a:t>태그의 출력 내용과  모양을 바로 갱신</a:t>
            </a:r>
          </a:p>
          <a:p>
            <a:endParaRPr lang="ko-KR" altLang="en-US" dirty="0" smtClean="0"/>
          </a:p>
          <a:p>
            <a:pPr lvl="0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0" y="4211684"/>
            <a:ext cx="4423029" cy="258511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1.4 DOM </a:t>
            </a:r>
            <a:r>
              <a:rPr lang="ko-KR" altLang="en-US" dirty="0"/>
              <a:t>객체와 </a:t>
            </a:r>
            <a:r>
              <a:rPr lang="en-US" altLang="ko-KR" dirty="0"/>
              <a:t>HTML </a:t>
            </a:r>
            <a:r>
              <a:rPr lang="ko-KR" altLang="en-US" dirty="0"/>
              <a:t>페이지의 화면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23528" y="1036860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Rectangle 411"/>
          <p:cNvSpPr>
            <a:spLocks noChangeArrowheads="1"/>
          </p:cNvSpPr>
          <p:nvPr/>
        </p:nvSpPr>
        <p:spPr bwMode="auto">
          <a:xfrm>
            <a:off x="4328189" y="109551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4" name="Rectangle 411"/>
          <p:cNvSpPr>
            <a:spLocks noChangeArrowheads="1"/>
          </p:cNvSpPr>
          <p:nvPr/>
        </p:nvSpPr>
        <p:spPr bwMode="auto">
          <a:xfrm>
            <a:off x="4328189" y="162880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5" name="직선 연결선 4"/>
          <p:cNvCxnSpPr>
            <a:stCxn id="3" idx="2"/>
            <a:endCxn id="4" idx="0"/>
          </p:cNvCxnSpPr>
          <p:nvPr/>
        </p:nvCxnSpPr>
        <p:spPr>
          <a:xfrm>
            <a:off x="4899689" y="1383543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2787667" y="2422824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" name="Rectangle 411"/>
          <p:cNvSpPr>
            <a:spLocks noChangeArrowheads="1"/>
          </p:cNvSpPr>
          <p:nvPr/>
        </p:nvSpPr>
        <p:spPr bwMode="auto">
          <a:xfrm>
            <a:off x="6541933" y="241194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2765863" y="3151579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3173013" y="2747703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1"/>
          <p:cNvSpPr>
            <a:spLocks noChangeArrowheads="1"/>
          </p:cNvSpPr>
          <p:nvPr/>
        </p:nvSpPr>
        <p:spPr bwMode="auto">
          <a:xfrm>
            <a:off x="5834005" y="328517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 bwMode="auto">
          <a:xfrm>
            <a:off x="7658566" y="3293841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6115399" y="4245193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6960127" y="4617964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7658566" y="524724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8" name="Rectangle 411"/>
          <p:cNvSpPr>
            <a:spLocks noChangeArrowheads="1"/>
          </p:cNvSpPr>
          <p:nvPr/>
        </p:nvSpPr>
        <p:spPr bwMode="auto">
          <a:xfrm>
            <a:off x="8575611" y="5640121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 smtClean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26449" y="446628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04345" y="5340629"/>
            <a:ext cx="1974201" cy="540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" idx="2"/>
            <a:endCxn id="8" idx="0"/>
          </p:cNvCxnSpPr>
          <p:nvPr/>
        </p:nvCxnSpPr>
        <p:spPr>
          <a:xfrm rot="16200000" flipH="1">
            <a:off x="5676876" y="1164300"/>
            <a:ext cx="470460" cy="202483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" idx="2"/>
            <a:endCxn id="6" idx="0"/>
          </p:cNvCxnSpPr>
          <p:nvPr/>
        </p:nvCxnSpPr>
        <p:spPr>
          <a:xfrm rot="5400000">
            <a:off x="3795683" y="1318818"/>
            <a:ext cx="481336" cy="1726676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690937" y="5416828"/>
            <a:ext cx="1191694" cy="388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2106314" y="3356992"/>
            <a:ext cx="776317" cy="1109296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19" idx="2"/>
            <a:endCxn id="22" idx="0"/>
          </p:cNvCxnSpPr>
          <p:nvPr/>
        </p:nvCxnSpPr>
        <p:spPr>
          <a:xfrm rot="5400000">
            <a:off x="7082982" y="3754347"/>
            <a:ext cx="1022157" cy="705076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8" idx="0"/>
          </p:cNvCxnSpPr>
          <p:nvPr/>
        </p:nvCxnSpPr>
        <p:spPr>
          <a:xfrm rot="16200000" flipH="1">
            <a:off x="7363875" y="4178530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4" idx="0"/>
          </p:cNvCxnSpPr>
          <p:nvPr/>
        </p:nvCxnSpPr>
        <p:spPr>
          <a:xfrm flipH="1">
            <a:off x="7939961" y="3595807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" idx="2"/>
            <a:endCxn id="19" idx="0"/>
          </p:cNvCxnSpPr>
          <p:nvPr/>
        </p:nvCxnSpPr>
        <p:spPr>
          <a:xfrm rot="16200000" flipH="1">
            <a:off x="7157054" y="2504296"/>
            <a:ext cx="557015" cy="102207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" idx="2"/>
            <a:endCxn id="12" idx="0"/>
          </p:cNvCxnSpPr>
          <p:nvPr/>
        </p:nvCxnSpPr>
        <p:spPr>
          <a:xfrm rot="5400000">
            <a:off x="6245790" y="2606436"/>
            <a:ext cx="548344" cy="80912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2" idx="2"/>
            <a:endCxn id="20" idx="0"/>
          </p:cNvCxnSpPr>
          <p:nvPr/>
        </p:nvCxnSpPr>
        <p:spPr>
          <a:xfrm rot="16200000" flipH="1">
            <a:off x="5935740" y="3784139"/>
            <a:ext cx="640714" cy="28139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 107"/>
          <p:cNvSpPr/>
          <p:nvPr/>
        </p:nvSpPr>
        <p:spPr>
          <a:xfrm>
            <a:off x="2985182" y="3470888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2787667" y="4564503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2450585" y="4937272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3315628" y="5566549"/>
            <a:ext cx="4535557" cy="629275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4754841" y="5959430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46883" y="5298715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3611179" y="2585263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30" y="1392217"/>
            <a:ext cx="2169637" cy="221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21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1.5 HTML </a:t>
            </a:r>
            <a:r>
              <a:rPr lang="ko-KR" altLang="en-US" dirty="0" smtClean="0"/>
              <a:t>태그의 요소</a:t>
            </a:r>
            <a:endParaRPr lang="ko-KR" altLang="en-US" dirty="0"/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엘리먼트</a:t>
            </a:r>
            <a:r>
              <a:rPr lang="en-US" altLang="ko-KR" dirty="0" smtClean="0">
                <a:latin typeface="+mn-ea"/>
              </a:rPr>
              <a:t>(element)</a:t>
            </a:r>
            <a:r>
              <a:rPr lang="ko-KR" altLang="en-US" dirty="0" smtClean="0">
                <a:latin typeface="+mn-ea"/>
              </a:rPr>
              <a:t>로도 불림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다음 </a:t>
            </a:r>
            <a:r>
              <a:rPr lang="en-US" altLang="ko-KR" dirty="0">
                <a:latin typeface="+mn-ea"/>
              </a:rPr>
              <a:t>5 </a:t>
            </a:r>
            <a:r>
              <a:rPr lang="ko-KR" altLang="en-US" dirty="0">
                <a:latin typeface="+mn-ea"/>
              </a:rPr>
              <a:t>가지 요소로 </a:t>
            </a:r>
            <a:r>
              <a:rPr lang="ko-KR" altLang="en-US" dirty="0" smtClean="0">
                <a:latin typeface="+mn-ea"/>
              </a:rPr>
              <a:t>구성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err="1">
                <a:latin typeface="+mn-ea"/>
                <a:ea typeface="+mn-ea"/>
              </a:rPr>
              <a:t>엘리먼트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이름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속성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CSS3 </a:t>
            </a:r>
            <a:r>
              <a:rPr lang="ko-KR" altLang="en-US" dirty="0" smtClean="0">
                <a:latin typeface="+mn-ea"/>
                <a:ea typeface="+mn-ea"/>
              </a:rPr>
              <a:t>스타일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이벤트 </a:t>
            </a:r>
            <a:r>
              <a:rPr lang="ko-KR" altLang="en-US" dirty="0" err="1" smtClean="0">
                <a:latin typeface="+mn-ea"/>
                <a:ea typeface="+mn-ea"/>
              </a:rPr>
              <a:t>리스너</a:t>
            </a:r>
            <a:r>
              <a:rPr lang="en-US" altLang="ko-KR" dirty="0" smtClean="0">
                <a:latin typeface="+mn-ea"/>
                <a:ea typeface="+mn-ea"/>
              </a:rPr>
              <a:t>: </a:t>
            </a:r>
            <a:r>
              <a:rPr lang="ko-KR" altLang="en-US" dirty="0" smtClean="0">
                <a:latin typeface="+mn-ea"/>
                <a:ea typeface="+mn-ea"/>
              </a:rPr>
              <a:t>태그에 발생한 이벤트를 처리하는 자바스크립트 코드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dirty="0" err="1" smtClean="0">
                <a:latin typeface="+mn-ea"/>
                <a:ea typeface="+mn-ea"/>
              </a:rPr>
              <a:t>콘텐츠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innerHTML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581128"/>
            <a:ext cx="792088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1.6 DOM </a:t>
            </a:r>
            <a:r>
              <a:rPr lang="ko-KR" altLang="en-US" dirty="0" smtClean="0"/>
              <a:t>객체의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DOM </a:t>
            </a:r>
            <a:r>
              <a:rPr lang="ko-KR" altLang="en-US" dirty="0" smtClean="0">
                <a:latin typeface="+mn-ea"/>
              </a:rPr>
              <a:t>객체는 </a:t>
            </a:r>
            <a:r>
              <a:rPr lang="en-US" altLang="ko-KR" dirty="0" smtClean="0">
                <a:latin typeface="+mn-ea"/>
              </a:rPr>
              <a:t>5 </a:t>
            </a:r>
            <a:r>
              <a:rPr lang="ko-KR" altLang="en-US" dirty="0" smtClean="0">
                <a:latin typeface="+mn-ea"/>
              </a:rPr>
              <a:t>개의 요소 구성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프로퍼티</a:t>
            </a:r>
            <a:r>
              <a:rPr lang="en-US" altLang="ko-KR" dirty="0">
                <a:latin typeface="+mn-ea"/>
              </a:rPr>
              <a:t>(property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태그의 속성</a:t>
            </a:r>
            <a:r>
              <a:rPr lang="en-US" altLang="ko-KR" dirty="0" smtClean="0">
                <a:latin typeface="+mn-ea"/>
                <a:ea typeface="+mn-ea"/>
              </a:rPr>
              <a:t>(attribute)</a:t>
            </a:r>
            <a:r>
              <a:rPr lang="ko-KR" altLang="en-US" dirty="0" smtClean="0">
                <a:latin typeface="+mn-ea"/>
                <a:ea typeface="+mn-ea"/>
              </a:rPr>
              <a:t> 반영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err="1">
                <a:latin typeface="+mn-ea"/>
              </a:rPr>
              <a:t>메소드</a:t>
            </a:r>
            <a:r>
              <a:rPr lang="en-US" altLang="ko-KR" dirty="0">
                <a:latin typeface="+mn-ea"/>
              </a:rPr>
              <a:t>(method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DOM</a:t>
            </a:r>
            <a:r>
              <a:rPr lang="ko-KR" altLang="en-US" dirty="0" smtClean="0">
                <a:latin typeface="+mn-ea"/>
                <a:ea typeface="+mn-ea"/>
              </a:rPr>
              <a:t> 객체의 멤버 함수로서</a:t>
            </a:r>
            <a:r>
              <a:rPr lang="en-US" altLang="ko-KR" dirty="0" smtClean="0">
                <a:latin typeface="+mn-ea"/>
                <a:ea typeface="+mn-ea"/>
              </a:rPr>
              <a:t>, HTML </a:t>
            </a:r>
            <a:r>
              <a:rPr lang="ko-KR" altLang="en-US" dirty="0" smtClean="0">
                <a:latin typeface="+mn-ea"/>
                <a:ea typeface="+mn-ea"/>
              </a:rPr>
              <a:t>태그 제어 기능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</a:rPr>
              <a:t>컬렉션</a:t>
            </a:r>
            <a:r>
              <a:rPr lang="en-US" altLang="ko-KR" dirty="0">
                <a:latin typeface="+mn-ea"/>
              </a:rPr>
              <a:t>(collection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ko-KR" altLang="en-US" dirty="0" smtClean="0">
                <a:latin typeface="+mn-ea"/>
                <a:ea typeface="+mn-ea"/>
              </a:rPr>
              <a:t>자식 </a:t>
            </a:r>
            <a:r>
              <a:rPr lang="en-US" altLang="ko-KR" dirty="0" smtClean="0">
                <a:latin typeface="+mn-ea"/>
                <a:ea typeface="+mn-ea"/>
              </a:rPr>
              <a:t>DOM </a:t>
            </a:r>
            <a:r>
              <a:rPr lang="ko-KR" altLang="en-US" dirty="0" smtClean="0">
                <a:latin typeface="+mn-ea"/>
                <a:ea typeface="+mn-ea"/>
              </a:rPr>
              <a:t>객체들의 주소를 가지는 등 배열과 비슷한 집합적 정보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이벤트 </a:t>
            </a:r>
            <a:r>
              <a:rPr lang="ko-KR" altLang="en-US" dirty="0" err="1">
                <a:latin typeface="+mn-ea"/>
              </a:rPr>
              <a:t>리스너</a:t>
            </a:r>
            <a:r>
              <a:rPr lang="en-US" altLang="ko-KR" dirty="0">
                <a:latin typeface="+mn-ea"/>
              </a:rPr>
              <a:t>(event listener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태그에 작성된 이벤트 </a:t>
            </a:r>
            <a:r>
              <a:rPr lang="ko-KR" altLang="en-US" dirty="0" err="1" smtClean="0">
                <a:latin typeface="+mn-ea"/>
                <a:ea typeface="+mn-ea"/>
              </a:rPr>
              <a:t>리스너</a:t>
            </a:r>
            <a:r>
              <a:rPr lang="ko-KR" altLang="en-US" dirty="0" smtClean="0">
                <a:latin typeface="+mn-ea"/>
                <a:ea typeface="+mn-ea"/>
              </a:rPr>
              <a:t> 반영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CSS3 </a:t>
            </a:r>
            <a:r>
              <a:rPr lang="ko-KR" altLang="en-US" dirty="0" smtClean="0">
                <a:latin typeface="+mn-ea"/>
              </a:rPr>
              <a:t>스타일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en-US" altLang="ko-KR" dirty="0" smtClean="0">
                <a:latin typeface="+mn-ea"/>
                <a:ea typeface="+mn-ea"/>
              </a:rPr>
              <a:t>HTML </a:t>
            </a:r>
            <a:r>
              <a:rPr lang="ko-KR" altLang="en-US" dirty="0" smtClean="0">
                <a:latin typeface="+mn-ea"/>
                <a:ea typeface="+mn-ea"/>
              </a:rPr>
              <a:t>태그에 설정된 </a:t>
            </a:r>
            <a:r>
              <a:rPr lang="en-US" altLang="ko-KR" dirty="0" smtClean="0">
                <a:latin typeface="+mn-ea"/>
                <a:ea typeface="+mn-ea"/>
              </a:rPr>
              <a:t>CSS3 </a:t>
            </a:r>
            <a:r>
              <a:rPr lang="ko-KR" altLang="en-US" dirty="0" smtClean="0">
                <a:latin typeface="+mn-ea"/>
                <a:ea typeface="+mn-ea"/>
              </a:rPr>
              <a:t>스타일 시트 정보를 반영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8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33400" y="116632"/>
            <a:ext cx="8177414" cy="6554573"/>
            <a:chOff x="100196" y="836712"/>
            <a:chExt cx="8177414" cy="65545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920" y="836712"/>
              <a:ext cx="4104456" cy="513445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"</a:t>
              </a:r>
              <a:r>
                <a:rPr lang="en-US" altLang="ko-KR" sz="1100" dirty="0" err="1"/>
                <a:t>firstP</a:t>
              </a:r>
              <a:r>
                <a:rPr lang="en-US" altLang="ko-KR" sz="1100" dirty="0"/>
                <a:t>"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“P"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click()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focus()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050" dirty="0" err="1" smtClean="0">
                  <a:solidFill>
                    <a:schemeClr val="tx1"/>
                  </a:solidFill>
                </a:rPr>
                <a:t>setAttribute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/>
                <a:t>메소드</a:t>
              </a:r>
              <a:endParaRPr lang="ko-KR" alt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 smtClean="0"/>
                <a:t>프로퍼티</a:t>
              </a:r>
              <a:endParaRPr lang="en-US" altLang="ko-KR" sz="1050" b="1" dirty="0" smtClean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6752" y="3356992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44749" y="3442211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38302" y="3528756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컬렉션</a:t>
              </a:r>
              <a:endParaRPr lang="ko-KR" altLang="en-US" sz="105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9251" y="836712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DOM </a:t>
              </a:r>
              <a:r>
                <a:rPr lang="ko-KR" altLang="en-US" sz="1400" b="1" dirty="0" smtClean="0"/>
                <a:t>객체 </a:t>
              </a:r>
              <a:r>
                <a:rPr lang="en-US" altLang="ko-KR" sz="1400" b="1" dirty="0" smtClean="0"/>
                <a:t>p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tagName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id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smtClean="0"/>
                <a:t>style</a:t>
              </a:r>
              <a:endParaRPr lang="en-US" altLang="ko-KR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children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996" y="544267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9585" y="3178212"/>
              <a:ext cx="75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996" y="414033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smtClean="0"/>
                <a:t>이벤트</a:t>
              </a:r>
              <a:endParaRPr lang="en-US" altLang="ko-KR" sz="1050" b="1" dirty="0" smtClean="0"/>
            </a:p>
            <a:p>
              <a:r>
                <a:rPr lang="ko-KR" altLang="en-US" sz="1050" b="1" dirty="0" err="1" smtClean="0"/>
                <a:t>리스너</a:t>
              </a:r>
              <a:endParaRPr lang="ko-KR" altLang="en-US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ko-KR" altLang="en-US" sz="1100" dirty="0" smtClean="0"/>
                <a:t>이것은 </a:t>
              </a:r>
              <a:r>
                <a:rPr lang="en-US" altLang="ko-KR" sz="1100" dirty="0" smtClean="0"/>
                <a:t>&lt;</a:t>
              </a:r>
              <a:r>
                <a:rPr lang="en-US" altLang="ko-KR" sz="1100" dirty="0"/>
                <a:t>span style="</a:t>
              </a:r>
              <a:r>
                <a:rPr lang="en-US" altLang="ko-KR" sz="1100" dirty="0" err="1" smtClean="0"/>
                <a:t>color:red</a:t>
              </a:r>
              <a:r>
                <a:rPr lang="en-US" altLang="ko-KR" sz="1100" dirty="0" smtClean="0"/>
                <a:t>"&gt;</a:t>
              </a:r>
            </a:p>
            <a:p>
              <a:r>
                <a:rPr lang="ko-KR" altLang="en-US" sz="1100" dirty="0" smtClean="0"/>
                <a:t>문장입니다</a:t>
              </a:r>
              <a:r>
                <a:rPr lang="en-US" altLang="ko-KR" sz="1100" dirty="0" smtClean="0"/>
                <a:t>.&lt;/</a:t>
              </a:r>
              <a:r>
                <a:rPr lang="en-US" altLang="ko-KR" sz="1100" dirty="0"/>
                <a:t>span&gt;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err="1" smtClean="0"/>
                <a:t>innerHTML</a:t>
              </a:r>
              <a:endParaRPr lang="en-US" altLang="ko-KR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onclick</a:t>
              </a:r>
              <a:endParaRPr lang="ko-KR" alt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this.style.color</a:t>
              </a:r>
              <a:r>
                <a:rPr lang="en-US" altLang="ko-KR" sz="1050" dirty="0"/>
                <a:t>=</a:t>
              </a:r>
              <a:r>
                <a:rPr lang="en-US" altLang="ko-KR" sz="1050" dirty="0" smtClean="0"/>
                <a:t>'teal'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onload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862" y="5257865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onkeydown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996" y="2492587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862" y="4939698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158952" y="6115178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3080" y="6201693"/>
              <a:ext cx="698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color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2400" y="6212725"/>
              <a:ext cx="222349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"blue"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3081" y="6514946"/>
              <a:ext cx="1316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borderColor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861" y="6525663"/>
              <a:ext cx="2220813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3080" y="7019827"/>
              <a:ext cx="1208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marginTop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2399" y="7030544"/>
              <a:ext cx="221930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…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128" y="6652621"/>
              <a:ext cx="584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 smtClean="0"/>
                <a:t>CSS3 </a:t>
              </a:r>
            </a:p>
            <a:p>
              <a:r>
                <a:rPr lang="ko-KR" altLang="en-US" sz="1050" b="1" dirty="0" smtClean="0"/>
                <a:t>스타일 시트</a:t>
              </a:r>
              <a:endParaRPr lang="en-US" altLang="ko-KR" sz="1050" b="1" dirty="0" smtClean="0"/>
            </a:p>
            <a:p>
              <a:r>
                <a:rPr lang="ko-KR" altLang="en-US" sz="1050" b="1" dirty="0" smtClean="0"/>
                <a:t>객체</a:t>
              </a:r>
              <a:endParaRPr lang="ko-KR" altLang="en-US" sz="105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112" y="6730025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………..</a:t>
              </a:r>
              <a:endParaRPr lang="ko-KR" altLang="en-US" sz="12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0196" y="4068312"/>
              <a:ext cx="3168352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</a:t>
              </a:r>
              <a:r>
                <a:rPr lang="en-US" altLang="ko-KR" sz="1400" dirty="0">
                  <a:solidFill>
                    <a:srgbClr val="00B050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rgbClr val="00B0F0"/>
                  </a:solidFill>
                </a:rPr>
                <a:t>id</a:t>
              </a:r>
              <a:r>
                <a:rPr lang="en-US" altLang="ko-KR" sz="1400" dirty="0" smtClean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firstP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endParaRPr lang="en-US" altLang="ko-KR" sz="1400" dirty="0" smtClean="0">
                <a:solidFill>
                  <a:srgbClr val="CC00CC"/>
                </a:solidFill>
              </a:endParaRPr>
            </a:p>
            <a:p>
              <a:r>
                <a:rPr lang="en-US" altLang="ko-KR" sz="1400" dirty="0" smtClean="0"/>
                <a:t>     </a:t>
              </a:r>
              <a:r>
                <a:rPr lang="en-US" altLang="ko-KR" sz="1400" b="1" dirty="0" smtClean="0">
                  <a:solidFill>
                    <a:srgbClr val="00B0F0"/>
                  </a:solidFill>
                </a:rPr>
                <a:t>style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color:blue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endParaRPr lang="en-US" altLang="ko-KR" sz="1400" dirty="0" smtClean="0">
                <a:solidFill>
                  <a:srgbClr val="CC00CC"/>
                </a:solidFill>
              </a:endParaRPr>
            </a:p>
            <a:p>
              <a:r>
                <a:rPr lang="en-US" altLang="ko-KR" sz="1400" dirty="0"/>
                <a:t> </a:t>
              </a:r>
              <a:r>
                <a:rPr lang="en-US" altLang="ko-KR" sz="1400" dirty="0" smtClean="0"/>
                <a:t>    </a:t>
              </a:r>
              <a:r>
                <a:rPr lang="en-US" altLang="ko-KR" sz="1400" b="1" dirty="0" err="1" smtClean="0">
                  <a:solidFill>
                    <a:srgbClr val="00B0F0"/>
                  </a:solidFill>
                </a:rPr>
                <a:t>onclick</a:t>
              </a:r>
              <a:r>
                <a:rPr lang="en-US" altLang="ko-KR" sz="1400" dirty="0" smtClean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 smtClean="0">
                  <a:solidFill>
                    <a:srgbClr val="CC00CC"/>
                  </a:solidFill>
                </a:rPr>
                <a:t>this.style.color</a:t>
              </a:r>
              <a:r>
                <a:rPr lang="en-US" altLang="ko-KR" sz="1400" dirty="0" smtClean="0">
                  <a:solidFill>
                    <a:srgbClr val="CC00CC"/>
                  </a:solidFill>
                </a:rPr>
                <a:t>='teal'"</a:t>
              </a:r>
              <a:r>
                <a:rPr lang="en-US" altLang="ko-KR" sz="1400" dirty="0" smtClean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C00000"/>
                  </a:solidFill>
                </a:rPr>
                <a:t>  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 이것은 </a:t>
              </a:r>
              <a:endParaRPr lang="ko-KR" altLang="en-US" sz="1400" dirty="0">
                <a:solidFill>
                  <a:srgbClr val="C00000"/>
                </a:solidFill>
              </a:endParaRP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&lt;span style="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color:red</a:t>
              </a:r>
              <a:r>
                <a:rPr lang="en-US" altLang="ko-KR" sz="1400" dirty="0" smtClean="0">
                  <a:solidFill>
                    <a:srgbClr val="C00000"/>
                  </a:solidFill>
                </a:rPr>
                <a:t>"&gt;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	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&lt;/span&gt;</a:t>
              </a:r>
            </a:p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/p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23" idx="3"/>
            </p:cNvCxnSpPr>
            <p:nvPr/>
          </p:nvCxnSpPr>
          <p:spPr>
            <a:xfrm>
              <a:off x="6986465" y="4039742"/>
              <a:ext cx="848585" cy="25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003456">
              <a:off x="6934364" y="4158521"/>
              <a:ext cx="100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/>
                <a:t>자식 </a:t>
              </a:r>
              <a:r>
                <a:rPr lang="en-US" altLang="ko-KR" sz="900" dirty="0" smtClean="0"/>
                <a:t>DOM </a:t>
              </a:r>
              <a:r>
                <a:rPr lang="ko-KR" altLang="en-US" sz="900" dirty="0" smtClean="0"/>
                <a:t>객체</a:t>
              </a:r>
              <a:endParaRPr lang="ko-KR" altLang="en-US" sz="9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5872" y="103985"/>
            <a:ext cx="2834336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 smtClean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fontAlgn="base"/>
            <a:endParaRPr lang="en-US" altLang="ko-KR" sz="1400" kern="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(property)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57915" y="5164114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&lt;p&gt;…&lt;/p&gt;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태그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096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20780</TotalTime>
  <Words>1864</Words>
  <Application>Microsoft Office PowerPoint</Application>
  <PresentationFormat>화면 슬라이드 쇼(4:3)</PresentationFormat>
  <Paragraphs>632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가을</vt:lpstr>
      <vt:lpstr>New_Natural01</vt:lpstr>
      <vt:lpstr>웹 콘텐츠 제작</vt:lpstr>
      <vt:lpstr>1.1 HTML 페이지와 자바스크립트 객체</vt:lpstr>
      <vt:lpstr>1.2 HTML DOM(Document Object Model)</vt:lpstr>
      <vt:lpstr>PowerPoint 프레젠테이션</vt:lpstr>
      <vt:lpstr>1.3 DOM 트리의 특징</vt:lpstr>
      <vt:lpstr>1.4 DOM 객체와 HTML 페이지의 화면 출력</vt:lpstr>
      <vt:lpstr>1.5 HTML 태그의 요소</vt:lpstr>
      <vt:lpstr>1.6 DOM 객체의 구성 요소</vt:lpstr>
      <vt:lpstr>PowerPoint 프레젠테이션</vt:lpstr>
      <vt:lpstr>1.7 DOM 객체의 프로퍼티와 DOM 객체사이의 관계</vt:lpstr>
      <vt:lpstr>예제 8-1 DOM 객체의 구조 출력 : p 객체 사례</vt:lpstr>
      <vt:lpstr>2. DOM 객체 다루기</vt:lpstr>
      <vt:lpstr>예제 8–2 &lt;span&gt;의 CSS3 스타일 동적 변경</vt:lpstr>
      <vt:lpstr>2.1 innerHTML 프로퍼티</vt:lpstr>
      <vt:lpstr>예제 8-3 innerHTML을 이용하여 HTML 콘텐츠 동적 변경</vt:lpstr>
      <vt:lpstr>2.2 this</vt:lpstr>
      <vt:lpstr>예제 8-4 this 활용</vt:lpstr>
      <vt:lpstr>3. document 객체 </vt:lpstr>
      <vt:lpstr>3.1 DOM 트리에서 DOM 객체 찾기</vt:lpstr>
      <vt:lpstr>예제 8-6 태그 이름으로 DOM 객체 찾기, getElementsByTagName()</vt:lpstr>
      <vt:lpstr>3.2 document.write()와 document.writeln()</vt:lpstr>
      <vt:lpstr>예제 8-7 write()와 writeln() 메소드 활용</vt:lpstr>
      <vt:lpstr>3.3 document의 열기와 닫기, open()과 close()</vt:lpstr>
      <vt:lpstr>예제 8-9 HTML 문서 작성기 만들기</vt:lpstr>
      <vt:lpstr>4. 문서의 동적 구성</vt:lpstr>
      <vt:lpstr>4.1 &lt;div&gt; 태그의 DOM 객체 동적 생성</vt:lpstr>
      <vt:lpstr>예제 8-10 HTML 태그의 동적 추가 및 삭제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pc</cp:lastModifiedBy>
  <cp:revision>551</cp:revision>
  <dcterms:created xsi:type="dcterms:W3CDTF">2011-08-27T14:53:28Z</dcterms:created>
  <dcterms:modified xsi:type="dcterms:W3CDTF">2020-05-11T11:47:52Z</dcterms:modified>
</cp:coreProperties>
</file>