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4" r:id="rId2"/>
  </p:sldMasterIdLst>
  <p:notesMasterIdLst>
    <p:notesMasterId r:id="rId44"/>
  </p:notesMasterIdLst>
  <p:sldIdLst>
    <p:sldId id="386" r:id="rId3"/>
    <p:sldId id="363" r:id="rId4"/>
    <p:sldId id="345" r:id="rId5"/>
    <p:sldId id="364" r:id="rId6"/>
    <p:sldId id="346" r:id="rId7"/>
    <p:sldId id="365" r:id="rId8"/>
    <p:sldId id="350" r:id="rId9"/>
    <p:sldId id="366" r:id="rId10"/>
    <p:sldId id="347" r:id="rId11"/>
    <p:sldId id="367" r:id="rId12"/>
    <p:sldId id="348" r:id="rId13"/>
    <p:sldId id="349" r:id="rId14"/>
    <p:sldId id="359" r:id="rId15"/>
    <p:sldId id="368" r:id="rId16"/>
    <p:sldId id="351" r:id="rId17"/>
    <p:sldId id="369" r:id="rId18"/>
    <p:sldId id="370" r:id="rId19"/>
    <p:sldId id="352" r:id="rId20"/>
    <p:sldId id="371" r:id="rId21"/>
    <p:sldId id="354" r:id="rId22"/>
    <p:sldId id="353" r:id="rId23"/>
    <p:sldId id="372" r:id="rId24"/>
    <p:sldId id="360" r:id="rId25"/>
    <p:sldId id="373" r:id="rId26"/>
    <p:sldId id="374" r:id="rId27"/>
    <p:sldId id="375" r:id="rId28"/>
    <p:sldId id="338" r:id="rId29"/>
    <p:sldId id="376" r:id="rId30"/>
    <p:sldId id="340" r:id="rId31"/>
    <p:sldId id="377" r:id="rId32"/>
    <p:sldId id="378" r:id="rId33"/>
    <p:sldId id="341" r:id="rId34"/>
    <p:sldId id="379" r:id="rId35"/>
    <p:sldId id="343" r:id="rId36"/>
    <p:sldId id="381" r:id="rId37"/>
    <p:sldId id="330" r:id="rId38"/>
    <p:sldId id="331" r:id="rId39"/>
    <p:sldId id="382" r:id="rId40"/>
    <p:sldId id="332" r:id="rId41"/>
    <p:sldId id="383" r:id="rId42"/>
    <p:sldId id="35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86"/>
            <p14:sldId id="363"/>
            <p14:sldId id="345"/>
            <p14:sldId id="364"/>
            <p14:sldId id="346"/>
            <p14:sldId id="365"/>
            <p14:sldId id="350"/>
            <p14:sldId id="366"/>
            <p14:sldId id="347"/>
            <p14:sldId id="367"/>
            <p14:sldId id="348"/>
            <p14:sldId id="349"/>
            <p14:sldId id="359"/>
            <p14:sldId id="368"/>
            <p14:sldId id="351"/>
            <p14:sldId id="369"/>
            <p14:sldId id="370"/>
            <p14:sldId id="352"/>
            <p14:sldId id="371"/>
            <p14:sldId id="354"/>
            <p14:sldId id="353"/>
            <p14:sldId id="372"/>
            <p14:sldId id="360"/>
            <p14:sldId id="373"/>
            <p14:sldId id="374"/>
            <p14:sldId id="375"/>
            <p14:sldId id="338"/>
            <p14:sldId id="376"/>
            <p14:sldId id="340"/>
            <p14:sldId id="377"/>
            <p14:sldId id="378"/>
            <p14:sldId id="341"/>
            <p14:sldId id="379"/>
            <p14:sldId id="343"/>
            <p14:sldId id="381"/>
            <p14:sldId id="330"/>
            <p14:sldId id="331"/>
            <p14:sldId id="382"/>
            <p14:sldId id="332"/>
            <p14:sldId id="383"/>
            <p14:sldId id="35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00"/>
    <a:srgbClr val="B95B22"/>
    <a:srgbClr val="C9E7A7"/>
    <a:srgbClr val="8BB0CF"/>
    <a:srgbClr val="7AA5C8"/>
    <a:srgbClr val="42739C"/>
    <a:srgbClr val="FF5B5B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2" autoAdjust="0"/>
    <p:restoredTop sz="99346" autoAdjust="0"/>
  </p:normalViewPr>
  <p:slideViewPr>
    <p:cSldViewPr>
      <p:cViewPr varScale="1">
        <p:scale>
          <a:sx n="51" d="100"/>
          <a:sy n="51" d="100"/>
        </p:scale>
        <p:origin x="-76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F70A4-75B4-4942-B072-2591982738B7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DAD-287A-44FD-9F6E-30A297D1E9E8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32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1302-4CF7-45E2-926C-582B5BC6CFB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1438-CC6F-45D6-A80D-D281D5EBB1ED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4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EAF7-2947-4DF3-94E4-EE618AA85AD1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5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C7E-FBD3-485A-B407-B0223C0E3FB5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1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F01B-5E11-48B1-95DB-BB1BD394CFE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7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A8D6-1077-40F1-A818-B62B035A888F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99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F1B17502-819D-46FB-ACD9-B3551E6E62D0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3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758ACA9E-0932-4541-9856-8994CF6087D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29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C092-5440-431E-9671-5A16DCF45062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11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AD8D9-7CA9-415C-B074-1E12A14CA225}" type="datetime1">
              <a:rPr lang="en-US" altLang="ko-KR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BA6D4867-31C9-4BB6-94B3-5D820992B7D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5/20/2020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0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yasu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2004125"/>
            <a:ext cx="7927848" cy="2203704"/>
          </a:xfrm>
        </p:spPr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64905" y="5820156"/>
            <a:ext cx="6400800" cy="66751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i="0" dirty="0" smtClean="0">
                <a:hlinkClick r:id="rId3"/>
              </a:rPr>
              <a:t>banyasun@gmail.com</a:t>
            </a:r>
            <a:endParaRPr lang="en-US" altLang="ko-KR" i="0" dirty="0" smtClean="0"/>
          </a:p>
          <a:p>
            <a:pPr algn="r"/>
            <a:r>
              <a:rPr lang="ko-KR" altLang="en-US" i="0" dirty="0" smtClean="0"/>
              <a:t>정혜선</a:t>
            </a:r>
            <a:endParaRPr lang="ko-KR" altLang="en-US" i="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 bwMode="gray">
          <a:xfrm>
            <a:off x="1385316" y="3628430"/>
            <a:ext cx="6400800" cy="8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E8C2E"/>
              </a:buClr>
            </a:pPr>
            <a:r>
              <a:rPr altLang="ko-KR" sz="2800" b="1" i="0" dirty="0" smtClean="0">
                <a:solidFill>
                  <a:srgbClr val="1F6299"/>
                </a:solidFill>
              </a:rPr>
              <a:t>12</a:t>
            </a:r>
            <a:r>
              <a:rPr lang="ko-KR" altLang="en-US" sz="2800" b="1" i="0" dirty="0" smtClean="0">
                <a:solidFill>
                  <a:srgbClr val="1F6299"/>
                </a:solidFill>
              </a:rPr>
              <a:t>주차 자바스크립트</a:t>
            </a:r>
            <a:r>
              <a:rPr lang="en-US" altLang="ko-KR" sz="2800" b="1" i="0" dirty="0" smtClean="0">
                <a:solidFill>
                  <a:srgbClr val="1F6299"/>
                </a:solidFill>
              </a:rPr>
              <a:t>-</a:t>
            </a:r>
            <a:r>
              <a:rPr lang="ko-KR" altLang="en-US" sz="2800" b="1" i="0" dirty="0" smtClean="0">
                <a:solidFill>
                  <a:srgbClr val="1F6299"/>
                </a:solidFill>
              </a:rPr>
              <a:t>이벤트 처리</a:t>
            </a:r>
            <a:endParaRPr altLang="ko-KR" sz="2800" b="1" i="0" dirty="0">
              <a:solidFill>
                <a:srgbClr val="1F6299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함수로 이벤트 리스너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이름 없이 필요한 곳에 함수의 코드를 바로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코드가 짧거나 한 곳에서만 사용하는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익명 </a:t>
            </a:r>
            <a:r>
              <a:rPr lang="ko-KR" altLang="en-US" dirty="0" smtClean="0"/>
              <a:t>함수 </a:t>
            </a:r>
            <a:r>
              <a:rPr lang="ko-KR" altLang="en-US" dirty="0"/>
              <a:t>편리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674947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1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9-4 </a:t>
            </a:r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619215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head&gt;</a:t>
            </a:r>
          </a:p>
          <a:p>
            <a:pPr defTabSz="180000"/>
            <a:r>
              <a:rPr lang="en-US" altLang="ko-KR" sz="1200" dirty="0" smtClean="0"/>
              <a:t>&lt;title</a:t>
            </a:r>
            <a:r>
              <a:rPr lang="en-US" altLang="ko-KR" sz="1200" dirty="0"/>
              <a:t>&gt;</a:t>
            </a:r>
            <a:r>
              <a:rPr lang="ko-KR" altLang="en-US" sz="1200" dirty="0"/>
              <a:t>익명 함수로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p;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</a:t>
            </a:r>
            <a:r>
              <a:rPr lang="ko-KR" altLang="en-US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</a:rPr>
              <a:t>init</a:t>
            </a:r>
            <a:r>
              <a:rPr lang="en-US" altLang="ko-KR" sz="1200" b="1" dirty="0">
                <a:solidFill>
                  <a:srgbClr val="0000FF"/>
                </a:solidFill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</a:rPr>
              <a:t>// </a:t>
            </a:r>
            <a:r>
              <a:rPr lang="ko-KR" altLang="en-US" sz="1200" dirty="0">
                <a:solidFill>
                  <a:srgbClr val="0000FF"/>
                </a:solidFill>
              </a:rPr>
              <a:t>문서가 완전히 </a:t>
            </a:r>
            <a:r>
              <a:rPr lang="ko-KR" altLang="en-US" sz="1200" dirty="0" err="1">
                <a:solidFill>
                  <a:srgbClr val="0000FF"/>
                </a:solidFill>
              </a:rPr>
              <a:t>로드되었을</a:t>
            </a:r>
            <a:r>
              <a:rPr lang="ko-KR" altLang="en-US" sz="1200" dirty="0">
                <a:solidFill>
                  <a:srgbClr val="0000FF"/>
                </a:solidFill>
              </a:rPr>
              <a:t> 때 호출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p </a:t>
            </a:r>
            <a:r>
              <a:rPr lang="en-US" altLang="ko-KR" sz="1200" dirty="0">
                <a:solidFill>
                  <a:srgbClr val="0000FF"/>
                </a:solidFill>
              </a:rPr>
              <a:t>= </a:t>
            </a:r>
            <a:r>
              <a:rPr lang="en-US" altLang="ko-KR" sz="12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en-US" altLang="ko-KR" sz="1200" dirty="0" smtClean="0">
                <a:solidFill>
                  <a:srgbClr val="0000FF"/>
                </a:solidFill>
              </a:rPr>
              <a:t>p"); 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p.onmouseover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=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function </a:t>
            </a:r>
            <a:r>
              <a:rPr lang="en-US" altLang="ko-KR" sz="1200" b="1" dirty="0">
                <a:solidFill>
                  <a:srgbClr val="FF0000"/>
                </a:solidFill>
              </a:rPr>
              <a:t>() { </a:t>
            </a:r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익명 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this.style.backgroundColor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= "orchid";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};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p.addEventListener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en-US" altLang="ko-KR" sz="1200" dirty="0" err="1">
                <a:solidFill>
                  <a:srgbClr val="0000FF"/>
                </a:solidFill>
              </a:rPr>
              <a:t>mouseout</a:t>
            </a:r>
            <a:r>
              <a:rPr lang="en-US" altLang="ko-KR" sz="1200" dirty="0">
                <a:solidFill>
                  <a:srgbClr val="0000FF"/>
                </a:solidFill>
              </a:rPr>
              <a:t>", 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function </a:t>
            </a:r>
            <a:r>
              <a:rPr lang="en-US" altLang="ko-KR" sz="1200" b="1" dirty="0">
                <a:solidFill>
                  <a:srgbClr val="FF0000"/>
                </a:solidFill>
              </a:rPr>
              <a:t>() { </a:t>
            </a:r>
            <a:r>
              <a:rPr lang="en-US" altLang="ko-KR" sz="1200" b="1" dirty="0" err="1">
                <a:solidFill>
                  <a:srgbClr val="FF0000"/>
                </a:solidFill>
              </a:rPr>
              <a:t>this.style.backgroundColor</a:t>
            </a:r>
            <a:r>
              <a:rPr lang="en-US" altLang="ko-KR" sz="1200" b="1" dirty="0">
                <a:solidFill>
                  <a:srgbClr val="FF0000"/>
                </a:solidFill>
              </a:rPr>
              <a:t>="white"; } </a:t>
            </a:r>
            <a:r>
              <a:rPr lang="en-US" altLang="ko-KR" sz="1200" dirty="0">
                <a:solidFill>
                  <a:srgbClr val="0000FF"/>
                </a:solidFill>
              </a:rPr>
              <a:t>// </a:t>
            </a:r>
            <a:r>
              <a:rPr lang="ko-KR" altLang="en-US" sz="1200" dirty="0">
                <a:solidFill>
                  <a:srgbClr val="0000FF"/>
                </a:solidFill>
              </a:rPr>
              <a:t>익명 함수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);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&lt;body </a:t>
            </a:r>
            <a:r>
              <a:rPr lang="en-US" altLang="ko-KR" sz="1200" b="1" dirty="0" err="1">
                <a:solidFill>
                  <a:srgbClr val="0000FF"/>
                </a:solidFill>
              </a:rPr>
              <a:t>onload</a:t>
            </a:r>
            <a:r>
              <a:rPr lang="en-US" altLang="ko-KR" sz="1200" b="1" dirty="0">
                <a:solidFill>
                  <a:srgbClr val="0000FF"/>
                </a:solidFill>
              </a:rPr>
              <a:t>="</a:t>
            </a:r>
            <a:r>
              <a:rPr lang="en-US" altLang="ko-KR" sz="1200" b="1" dirty="0" err="1">
                <a:solidFill>
                  <a:srgbClr val="0000FF"/>
                </a:solidFill>
              </a:rPr>
              <a:t>init</a:t>
            </a:r>
            <a:r>
              <a:rPr lang="en-US" altLang="ko-KR" sz="1200" b="1" dirty="0">
                <a:solidFill>
                  <a:srgbClr val="0000FF"/>
                </a:solidFill>
              </a:rPr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익명 함수로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&lt;p</a:t>
            </a:r>
            <a:r>
              <a:rPr lang="en-US" altLang="ko-KR" sz="1200" b="1" dirty="0">
                <a:solidFill>
                  <a:srgbClr val="0000FF"/>
                </a:solidFill>
              </a:rPr>
              <a:t> id="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p"</a:t>
            </a:r>
            <a:r>
              <a:rPr lang="en-US" altLang="ko-KR" sz="1200" dirty="0" smtClean="0">
                <a:solidFill>
                  <a:srgbClr val="0000FF"/>
                </a:solidFill>
              </a:rPr>
              <a:t>&gt;</a:t>
            </a:r>
            <a:r>
              <a:rPr lang="ko-KR" altLang="en-US" sz="1200" dirty="0">
                <a:solidFill>
                  <a:srgbClr val="0000FF"/>
                </a:solidFill>
              </a:rPr>
              <a:t>마우스 올리면 </a:t>
            </a:r>
            <a:r>
              <a:rPr lang="en-US" altLang="ko-KR" sz="1200" dirty="0">
                <a:solidFill>
                  <a:srgbClr val="0000FF"/>
                </a:solidFill>
              </a:rPr>
              <a:t>orchid </a:t>
            </a:r>
            <a:r>
              <a:rPr lang="ko-KR" altLang="en-US" sz="1200" dirty="0">
                <a:solidFill>
                  <a:srgbClr val="0000FF"/>
                </a:solidFill>
              </a:rPr>
              <a:t>색으로 변경</a:t>
            </a:r>
            <a:r>
              <a:rPr lang="en-US" altLang="ko-KR" sz="1200" dirty="0">
                <a:solidFill>
                  <a:srgbClr val="0000FF"/>
                </a:solidFill>
              </a:rPr>
              <a:t>&lt;/p&gt;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00808"/>
            <a:ext cx="2750840" cy="194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97" y="3789040"/>
            <a:ext cx="2750840" cy="1941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8911" y="5629500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45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</a:t>
            </a:r>
            <a:r>
              <a:rPr lang="en-US" altLang="ko-KR" sz="1200" dirty="0" smtClean="0"/>
              <a:t>p id=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p"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&lt;/</a:t>
            </a:r>
            <a:r>
              <a:rPr lang="en-US" altLang="ko-KR" sz="1200" dirty="0"/>
              <a:t>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3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 smtClean="0">
                <a:solidFill>
                  <a:srgbClr val="0000FF"/>
                </a:solidFill>
              </a:rPr>
              <a:t>p.onmouseover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= over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509120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 err="1" smtClean="0">
                <a:solidFill>
                  <a:srgbClr val="0000FF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0000FF"/>
                </a:solidFill>
              </a:rPr>
              <a:t>("</a:t>
            </a:r>
            <a:r>
              <a:rPr lang="en-US" altLang="ko-KR" sz="1200" b="1" dirty="0" err="1">
                <a:solidFill>
                  <a:srgbClr val="0000FF"/>
                </a:solidFill>
              </a:rPr>
              <a:t>mouseover</a:t>
            </a:r>
            <a:r>
              <a:rPr lang="en-US" altLang="ko-KR" sz="1200" b="1" dirty="0">
                <a:solidFill>
                  <a:srgbClr val="0000FF"/>
                </a:solidFill>
              </a:rPr>
              <a:t>", over); 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err="1" smtClean="0">
                <a:solidFill>
                  <a:srgbClr val="0000FF"/>
                </a:solidFill>
              </a:rPr>
              <a:t>p.onmouseover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/>
              <a:t>=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function </a:t>
            </a:r>
            <a:r>
              <a:rPr lang="en-US" altLang="ko-KR" sz="1200" b="1" dirty="0">
                <a:solidFill>
                  <a:srgbClr val="FF0000"/>
                </a:solidFill>
              </a:rPr>
              <a:t>()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{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this.style.backgroundColor</a:t>
            </a:r>
            <a:r>
              <a:rPr lang="en-US" altLang="ko-KR" sz="1200" b="1" dirty="0">
                <a:solidFill>
                  <a:srgbClr val="FF0000"/>
                </a:solidFill>
              </a:rPr>
              <a:t>="orchid";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};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0" y="2365891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태그의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속성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080" y="3301995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DOM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객체의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endParaRPr lang="en-US" altLang="ko-KR" sz="1200" dirty="0" smtClean="0"/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80" y="4437112"/>
            <a:ext cx="16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DOM </a:t>
            </a:r>
            <a:r>
              <a:rPr lang="ko-KR" altLang="en-US" sz="1200" dirty="0" smtClean="0"/>
              <a:t>객체의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addEventListener</a:t>
            </a:r>
            <a:r>
              <a:rPr lang="en-US" altLang="ko-KR" sz="1200" dirty="0" smtClean="0"/>
              <a:t>()</a:t>
            </a:r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이용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080" y="5157192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483768" y="5805264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err="1" smtClean="0">
                <a:solidFill>
                  <a:srgbClr val="0000FF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en-US" altLang="ko-KR" sz="1200" dirty="0"/>
              <a:t>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function </a:t>
            </a:r>
            <a:r>
              <a:rPr lang="en-US" altLang="ko-KR" sz="1200" b="1" dirty="0">
                <a:solidFill>
                  <a:srgbClr val="FF0000"/>
                </a:solidFill>
              </a:rPr>
              <a:t>() { </a:t>
            </a:r>
            <a:r>
              <a:rPr lang="en-US" altLang="ko-KR" sz="1200" b="1" dirty="0" err="1">
                <a:solidFill>
                  <a:srgbClr val="FF0000"/>
                </a:solidFill>
              </a:rPr>
              <a:t>this.style.backgroundColor</a:t>
            </a:r>
            <a:r>
              <a:rPr lang="en-US" altLang="ko-KR" sz="1200" b="1" dirty="0">
                <a:solidFill>
                  <a:srgbClr val="FF0000"/>
                </a:solidFill>
              </a:rPr>
              <a:t>="orchid";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}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080" y="5805264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49133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3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</a:t>
            </a:r>
            <a:r>
              <a:rPr lang="ko-KR" altLang="en-US" dirty="0" smtClean="0"/>
              <a:t>담은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</a:t>
            </a:r>
            <a:r>
              <a:rPr lang="en-US" altLang="ko-KR" dirty="0" err="1" smtClean="0"/>
              <a:t>코드</a:t>
            </a:r>
            <a:r>
              <a:rPr lang="en-US" altLang="ko-KR" dirty="0" smtClean="0"/>
              <a:t> 값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이벤트가 처리되고 나면 이벤트 </a:t>
            </a:r>
            <a:r>
              <a:rPr lang="ko-KR" altLang="en-US" dirty="0" smtClean="0"/>
              <a:t>객체 </a:t>
            </a:r>
            <a:r>
              <a:rPr lang="ko-KR" altLang="en-US" dirty="0"/>
              <a:t>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816935" y="3721241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 smtClean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리스너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자바스크립트 코드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mousedown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이벤트발생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구른 값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이벤트 객체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9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이벤트 객체 전달받기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이벤트 객체는 </a:t>
            </a:r>
            <a:r>
              <a:rPr lang="ko-KR" altLang="en-US" sz="2000" dirty="0" smtClean="0">
                <a:solidFill>
                  <a:srgbClr val="0000FF"/>
                </a:solidFill>
              </a:rPr>
              <a:t>이벤트 </a:t>
            </a:r>
            <a:r>
              <a:rPr lang="ko-KR" altLang="en-US" sz="2000" dirty="0" err="1" smtClean="0">
                <a:solidFill>
                  <a:srgbClr val="0000FF"/>
                </a:solidFill>
              </a:rPr>
              <a:t>리스너</a:t>
            </a:r>
            <a:r>
              <a:rPr lang="ko-KR" altLang="en-US" sz="2000" dirty="0" smtClean="0">
                <a:solidFill>
                  <a:srgbClr val="0000FF"/>
                </a:solidFill>
              </a:rPr>
              <a:t> 함수의 첫 번째 매개변수에 전달</a:t>
            </a:r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이름을 가진 이벤트 </a:t>
            </a:r>
            <a:r>
              <a:rPr lang="ko-KR" altLang="en-US" sz="1800" dirty="0" err="1" smtClean="0"/>
              <a:t>리스너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익명 함수의 경우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3. </a:t>
            </a:r>
            <a:r>
              <a:rPr lang="en-US" altLang="ko-KR" sz="1800" dirty="0" smtClean="0">
                <a:solidFill>
                  <a:srgbClr val="FF0000"/>
                </a:solidFill>
              </a:rPr>
              <a:t>HTML </a:t>
            </a:r>
            <a:r>
              <a:rPr lang="ko-KR" altLang="en-US" sz="1800" dirty="0" smtClean="0">
                <a:solidFill>
                  <a:srgbClr val="FF0000"/>
                </a:solidFill>
              </a:rPr>
              <a:t>태그</a:t>
            </a:r>
            <a:r>
              <a:rPr lang="ko-KR" altLang="en-US" sz="1800" dirty="0" smtClean="0"/>
              <a:t>에 이벤트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반드시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event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라는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이름으로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전달</a:t>
            </a:r>
            <a:endParaRPr lang="en-US" altLang="ko-KR" sz="1600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84269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FF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FF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3491716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FF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FF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FF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FF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698" y="4996333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f(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FF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87313" y="5225774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79912" y="5432235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라는 이름으로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24216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46" y="4284964"/>
            <a:ext cx="2260022" cy="16831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510969"/>
            <a:ext cx="2260022" cy="1683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9-5 </a:t>
            </a:r>
            <a:r>
              <a:rPr lang="ko-KR" altLang="en-US" dirty="0"/>
              <a:t>이벤트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이벤트 </a:t>
            </a:r>
            <a:r>
              <a:rPr lang="ko-KR" altLang="en-US" dirty="0"/>
              <a:t>객체 전달 </a:t>
            </a:r>
            <a:r>
              <a:rPr lang="ko-KR" altLang="en-US" dirty="0" smtClean="0"/>
              <a:t>받기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714230"/>
            <a:ext cx="4623389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이벤트 객체 전달받기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&lt;p id</a:t>
            </a:r>
            <a:r>
              <a:rPr lang="en-US" altLang="ko-KR" sz="1400" dirty="0" smtClean="0">
                <a:solidFill>
                  <a:srgbClr val="FF0000"/>
                </a:solidFill>
              </a:rPr>
              <a:t>="p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ko-KR" altLang="en-US" sz="1400" dirty="0">
                <a:solidFill>
                  <a:srgbClr val="FF0000"/>
                </a:solidFill>
              </a:rPr>
              <a:t>마우스를 올려 보세요</a:t>
            </a:r>
            <a:r>
              <a:rPr lang="en-US" altLang="ko-KR" sz="1400" dirty="0">
                <a:solidFill>
                  <a:srgbClr val="FF0000"/>
                </a:solidFill>
              </a:rPr>
              <a:t>&lt;/p&gt;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&lt;button </a:t>
            </a:r>
            <a:r>
              <a:rPr lang="en-US" altLang="ko-KR" sz="1400" dirty="0" err="1">
                <a:solidFill>
                  <a:srgbClr val="FF0000"/>
                </a:solidFill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b="1" dirty="0">
                <a:solidFill>
                  <a:srgbClr val="FF0000"/>
                </a:solidFill>
              </a:rPr>
              <a:t>f(event)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ko-KR" altLang="en-US" sz="1400" dirty="0">
                <a:solidFill>
                  <a:srgbClr val="FF0000"/>
                </a:solidFill>
              </a:rPr>
              <a:t>클릭하세요</a:t>
            </a:r>
            <a:r>
              <a:rPr lang="en-US" altLang="ko-KR" sz="1400" dirty="0">
                <a:solidFill>
                  <a:srgbClr val="FF0000"/>
                </a:solidFill>
              </a:rPr>
              <a:t>&lt;/button&gt;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function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f(e) { // e</a:t>
            </a:r>
            <a:r>
              <a:rPr lang="ko-KR" altLang="en-US" sz="1400" b="1" dirty="0">
                <a:solidFill>
                  <a:srgbClr val="0000FF"/>
                </a:solidFill>
              </a:rPr>
              <a:t>는 현재 발생한 이벤트 객체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alert(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e.type</a:t>
            </a:r>
            <a:r>
              <a:rPr lang="en-US" altLang="ko-KR" sz="1400" dirty="0">
                <a:solidFill>
                  <a:srgbClr val="0000FF"/>
                </a:solidFill>
              </a:rPr>
              <a:t>); // </a:t>
            </a:r>
            <a:r>
              <a:rPr lang="ko-KR" altLang="en-US" sz="1400" dirty="0">
                <a:solidFill>
                  <a:srgbClr val="0000FF"/>
                </a:solidFill>
              </a:rPr>
              <a:t>이벤트 종류 출력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defTabSz="180000"/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b="1" dirty="0" err="1" smtClean="0">
                <a:solidFill>
                  <a:srgbClr val="0000FF"/>
                </a:solidFill>
              </a:rPr>
              <a:t>document.getElementById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("p</a:t>
            </a:r>
            <a:r>
              <a:rPr lang="en-US" altLang="ko-KR" sz="1400" b="1" dirty="0">
                <a:solidFill>
                  <a:srgbClr val="0000FF"/>
                </a:solidFill>
              </a:rPr>
              <a:t>").</a:t>
            </a:r>
            <a:r>
              <a:rPr lang="en-US" altLang="ko-KR" sz="1400" b="1" dirty="0" err="1">
                <a:solidFill>
                  <a:srgbClr val="0000FF"/>
                </a:solidFill>
              </a:rPr>
              <a:t>onmouseover</a:t>
            </a:r>
            <a:r>
              <a:rPr lang="en-US" altLang="ko-KR" sz="1400" b="1" dirty="0">
                <a:solidFill>
                  <a:srgbClr val="0000FF"/>
                </a:solidFill>
              </a:rPr>
              <a:t> = f;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33470" y="2748115"/>
            <a:ext cx="2229529" cy="1235584"/>
            <a:chOff x="2354158" y="2013942"/>
            <a:chExt cx="5611763" cy="31432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4158" y="2014633"/>
              <a:ext cx="3038475" cy="3124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546" y="2013942"/>
              <a:ext cx="2619375" cy="31432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886684" y="5469104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5"/>
            <a:endCxn id="18" idx="1"/>
          </p:cNvCxnSpPr>
          <p:nvPr/>
        </p:nvCxnSpPr>
        <p:spPr>
          <a:xfrm>
            <a:off x="6200881" y="5723807"/>
            <a:ext cx="332646" cy="1578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533527" y="5266835"/>
            <a:ext cx="2196142" cy="1229587"/>
            <a:chOff x="1095360" y="3140968"/>
            <a:chExt cx="5663270" cy="3114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360" y="3140968"/>
              <a:ext cx="2952750" cy="3114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8755" y="3157976"/>
              <a:ext cx="2809875" cy="3067050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7164288" y="2020524"/>
            <a:ext cx="1716791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fontAlgn="base" latinLnBrk="0"/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마우스를 올릴 때</a:t>
            </a:r>
            <a:endParaRPr lang="ko-KR" altLang="en-US" sz="11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1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이벤트 </a:t>
            </a:r>
            <a:r>
              <a:rPr lang="ko-KR" altLang="en-US" dirty="0"/>
              <a:t>객체에 들어 있는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+mn-ea"/>
              </a:rPr>
              <a:t>이벤트 객체에 들어 있는 </a:t>
            </a:r>
            <a:r>
              <a:rPr lang="ko-KR" altLang="en-US" dirty="0" smtClean="0">
                <a:latin typeface="+mn-ea"/>
              </a:rPr>
              <a:t>정보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현재 발생한 </a:t>
            </a:r>
            <a:r>
              <a:rPr lang="ko-KR" altLang="en-US" dirty="0">
                <a:latin typeface="+mn-ea"/>
              </a:rPr>
              <a:t>이벤트에 관한 </a:t>
            </a:r>
            <a:r>
              <a:rPr lang="ko-KR" altLang="en-US" dirty="0" smtClean="0">
                <a:latin typeface="+mn-ea"/>
              </a:rPr>
              <a:t>다양한 정보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이벤트 객체의 </a:t>
            </a:r>
            <a:r>
              <a:rPr lang="ko-KR" altLang="en-US" dirty="0" err="1" smtClean="0">
                <a:latin typeface="+mn-ea"/>
                <a:ea typeface="+mn-ea"/>
              </a:rPr>
              <a:t>프로퍼티와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메소드로</a:t>
            </a:r>
            <a:r>
              <a:rPr lang="ko-KR" altLang="en-US" dirty="0" smtClean="0">
                <a:latin typeface="+mn-ea"/>
                <a:ea typeface="+mn-ea"/>
              </a:rPr>
              <a:t> 알 수 있음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이벤트의 종류마다 조금씩 다름</a:t>
            </a:r>
            <a:endParaRPr lang="ko-KR" altLang="en-US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이벤트 객체의 공통 멤버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target </a:t>
            </a:r>
            <a:r>
              <a:rPr lang="ko-KR" altLang="en-US" dirty="0" err="1" smtClean="0">
                <a:latin typeface="+mn-ea"/>
              </a:rPr>
              <a:t>프로퍼티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이벤트 </a:t>
            </a:r>
            <a:r>
              <a:rPr lang="ko-KR" altLang="en-US" dirty="0" err="1" smtClean="0">
                <a:latin typeface="+mn-ea"/>
                <a:ea typeface="+mn-ea"/>
              </a:rPr>
              <a:t>타겟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이벤트를 유발시킨 </a:t>
            </a:r>
            <a:r>
              <a:rPr lang="en-US" altLang="ko-KR" dirty="0" smtClean="0">
                <a:latin typeface="+mn-ea"/>
                <a:ea typeface="+mn-ea"/>
              </a:rPr>
              <a:t>DOM </a:t>
            </a:r>
            <a:r>
              <a:rPr lang="ko-KR" altLang="en-US" dirty="0" smtClean="0">
                <a:latin typeface="+mn-ea"/>
                <a:ea typeface="+mn-ea"/>
              </a:rPr>
              <a:t>객체</a:t>
            </a:r>
            <a:endParaRPr lang="en-US" altLang="ko-KR" dirty="0" smtClean="0">
              <a:latin typeface="+mn-ea"/>
              <a:ea typeface="+mn-ea"/>
            </a:endParaRPr>
          </a:p>
          <a:p>
            <a:pPr lvl="3"/>
            <a:r>
              <a:rPr lang="en-US" altLang="ko-KR" sz="1900" dirty="0" smtClean="0">
                <a:latin typeface="+mn-ea"/>
                <a:ea typeface="+mn-ea"/>
              </a:rPr>
              <a:t>&lt;button&gt; </a:t>
            </a:r>
            <a:r>
              <a:rPr lang="ko-KR" altLang="en-US" sz="1900" dirty="0" smtClean="0">
                <a:latin typeface="+mn-ea"/>
                <a:ea typeface="+mn-ea"/>
              </a:rPr>
              <a:t>태그의 버튼을 클릭하였으면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이때 </a:t>
            </a:r>
            <a:r>
              <a:rPr lang="en-US" altLang="ko-KR" sz="1900" dirty="0" smtClean="0">
                <a:latin typeface="+mn-ea"/>
                <a:ea typeface="+mn-ea"/>
              </a:rPr>
              <a:t>click </a:t>
            </a:r>
            <a:r>
              <a:rPr lang="ko-KR" altLang="en-US" sz="1900" dirty="0" smtClean="0">
                <a:latin typeface="+mn-ea"/>
                <a:ea typeface="+mn-ea"/>
              </a:rPr>
              <a:t>이벤트의</a:t>
            </a:r>
            <a:endParaRPr lang="en-US" altLang="ko-KR" sz="1900" dirty="0">
              <a:latin typeface="+mn-ea"/>
              <a:ea typeface="+mn-ea"/>
            </a:endParaRPr>
          </a:p>
          <a:p>
            <a:pPr marL="1143000" lvl="3" indent="0">
              <a:buNone/>
            </a:pPr>
            <a:r>
              <a:rPr lang="en-US" altLang="ko-KR" sz="1900" dirty="0" smtClean="0">
                <a:latin typeface="+mn-ea"/>
                <a:ea typeface="+mn-ea"/>
              </a:rPr>
              <a:t>    </a:t>
            </a:r>
            <a:r>
              <a:rPr lang="ko-KR" altLang="en-US" sz="1900" dirty="0" smtClean="0">
                <a:latin typeface="+mn-ea"/>
                <a:ea typeface="+mn-ea"/>
              </a:rPr>
              <a:t>이벤트 </a:t>
            </a:r>
            <a:r>
              <a:rPr lang="ko-KR" altLang="en-US" sz="1900" dirty="0" err="1" smtClean="0">
                <a:latin typeface="+mn-ea"/>
                <a:ea typeface="+mn-ea"/>
              </a:rPr>
              <a:t>타겟은</a:t>
            </a:r>
            <a:r>
              <a:rPr lang="ko-KR" altLang="en-US" sz="1900" dirty="0" smtClean="0">
                <a:latin typeface="+mn-ea"/>
                <a:ea typeface="+mn-ea"/>
              </a:rPr>
              <a:t> 버튼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73869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이벤트의 </a:t>
            </a:r>
            <a:r>
              <a:rPr lang="ko-KR" altLang="en-US" dirty="0"/>
              <a:t>디폴트 행동 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preventDefault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>
                <a:latin typeface="+mn-ea"/>
              </a:rPr>
              <a:t>이벤트의 디폴트 행동이란</a:t>
            </a:r>
            <a:r>
              <a:rPr lang="en-US" altLang="ko-KR" sz="2000" dirty="0" smtClean="0">
                <a:latin typeface="+mn-ea"/>
              </a:rPr>
              <a:t>?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특정 이벤트에 대한 </a:t>
            </a:r>
            <a:r>
              <a:rPr lang="en-US" altLang="ko-KR" sz="1800" dirty="0" smtClean="0">
                <a:latin typeface="+mn-ea"/>
              </a:rPr>
              <a:t>HTML </a:t>
            </a:r>
            <a:r>
              <a:rPr lang="ko-KR" altLang="en-US" sz="1800" dirty="0" smtClean="0">
                <a:latin typeface="+mn-ea"/>
              </a:rPr>
              <a:t>태그의 기본 행동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&lt;a&gt;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click </a:t>
            </a:r>
            <a:r>
              <a:rPr lang="ko-KR" altLang="en-US" dirty="0" smtClean="0">
                <a:latin typeface="+mn-ea"/>
                <a:ea typeface="+mn-ea"/>
              </a:rPr>
              <a:t>이벤트의 디폴트 행동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웹 페이지 이동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Submit </a:t>
            </a:r>
            <a:r>
              <a:rPr lang="ko-KR" altLang="en-US" dirty="0" smtClean="0">
                <a:latin typeface="+mn-ea"/>
                <a:ea typeface="+mn-ea"/>
              </a:rPr>
              <a:t>버튼의 </a:t>
            </a:r>
            <a:r>
              <a:rPr lang="en-US" altLang="ko-KR" dirty="0" smtClean="0">
                <a:latin typeface="+mn-ea"/>
                <a:ea typeface="+mn-ea"/>
              </a:rPr>
              <a:t>click </a:t>
            </a:r>
            <a:r>
              <a:rPr lang="ko-KR" altLang="en-US" dirty="0" smtClean="0">
                <a:latin typeface="+mn-ea"/>
                <a:ea typeface="+mn-ea"/>
              </a:rPr>
              <a:t>이벤트의 </a:t>
            </a:r>
            <a:r>
              <a:rPr lang="ko-KR" altLang="en-US" dirty="0">
                <a:latin typeface="+mn-ea"/>
                <a:ea typeface="+mn-ea"/>
              </a:rPr>
              <a:t>디폴트 행동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폼 데이터 전송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&lt;input type=“checkbox”&gt;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click </a:t>
            </a:r>
            <a:r>
              <a:rPr lang="ko-KR" altLang="en-US" dirty="0">
                <a:latin typeface="+mn-ea"/>
                <a:ea typeface="+mn-ea"/>
              </a:rPr>
              <a:t>이벤트의 디폴트 행동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체크박스선택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sz="2000" dirty="0" smtClean="0">
                <a:latin typeface="+mn-ea"/>
              </a:rPr>
              <a:t>이벤트의 디폴트 행동을 막는 방법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1. </a:t>
            </a:r>
            <a:r>
              <a:rPr lang="ko-KR" altLang="en-US" sz="1800" dirty="0" smtClean="0">
                <a:latin typeface="+mn-ea"/>
              </a:rPr>
              <a:t>이벤트 </a:t>
            </a:r>
            <a:r>
              <a:rPr lang="ko-KR" altLang="en-US" sz="1800" dirty="0" err="1" smtClean="0">
                <a:latin typeface="+mn-ea"/>
              </a:rPr>
              <a:t>리스너에서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false </a:t>
            </a:r>
            <a:r>
              <a:rPr lang="ko-KR" altLang="en-US" sz="1800" dirty="0" smtClean="0">
                <a:latin typeface="+mn-ea"/>
              </a:rPr>
              <a:t>리턴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2. </a:t>
            </a:r>
            <a:r>
              <a:rPr lang="ko-KR" altLang="en-US" sz="1800" dirty="0" smtClean="0">
                <a:latin typeface="+mn-ea"/>
              </a:rPr>
              <a:t>이벤트 객체의 </a:t>
            </a:r>
            <a:r>
              <a:rPr lang="en-US" altLang="ko-KR" sz="1800" dirty="0" err="1" smtClean="0">
                <a:latin typeface="+mn-ea"/>
              </a:rPr>
              <a:t>preventDefault</a:t>
            </a:r>
            <a:r>
              <a:rPr lang="en-US" altLang="ko-KR" sz="1800" dirty="0" smtClean="0">
                <a:latin typeface="+mn-ea"/>
              </a:rPr>
              <a:t>() </a:t>
            </a:r>
            <a:r>
              <a:rPr lang="ko-KR" altLang="en-US" sz="1800" dirty="0" err="1" smtClean="0">
                <a:latin typeface="+mn-ea"/>
              </a:rPr>
              <a:t>메소드</a:t>
            </a:r>
            <a:r>
              <a:rPr lang="ko-KR" altLang="en-US" sz="1800" dirty="0" smtClean="0">
                <a:latin typeface="+mn-ea"/>
              </a:rPr>
              <a:t> 호출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fontAlgn="base"/>
            <a:r>
              <a:rPr lang="ko-KR" altLang="en-US" sz="2000" dirty="0" smtClean="0">
                <a:latin typeface="+mn-ea"/>
              </a:rPr>
              <a:t>이벤트 객체의 </a:t>
            </a:r>
            <a:r>
              <a:rPr lang="en-US" altLang="ko-KR" sz="2000" dirty="0" smtClean="0">
                <a:latin typeface="+mn-ea"/>
              </a:rPr>
              <a:t>cancelable </a:t>
            </a:r>
            <a:r>
              <a:rPr lang="ko-KR" altLang="en-US" sz="2000" dirty="0" err="1" smtClean="0">
                <a:latin typeface="+mn-ea"/>
              </a:rPr>
              <a:t>프로퍼티가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true</a:t>
            </a:r>
            <a:r>
              <a:rPr lang="ko-KR" altLang="en-US" sz="2000" dirty="0" smtClean="0">
                <a:latin typeface="+mn-ea"/>
              </a:rPr>
              <a:t>인 경우만 취소 가능</a:t>
            </a: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933056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="return false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링크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085184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event.preventDefault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();"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링크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3917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73" y="1484785"/>
            <a:ext cx="2943025" cy="2756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</a:t>
            </a:r>
            <a:r>
              <a:rPr lang="en-US" altLang="ko-KR" dirty="0" smtClean="0"/>
              <a:t>-7 </a:t>
            </a:r>
            <a:r>
              <a:rPr lang="ko-KR" altLang="en-US" dirty="0"/>
              <a:t>이벤트의 디폴트 행동 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42484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 query() {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ret = confirm("</a:t>
            </a:r>
            <a:r>
              <a:rPr lang="ko-KR" altLang="en-US" sz="1200" b="1" dirty="0" err="1">
                <a:solidFill>
                  <a:srgbClr val="0000FF"/>
                </a:solidFill>
              </a:rPr>
              <a:t>네이버로</a:t>
            </a:r>
            <a:r>
              <a:rPr lang="ko-KR" altLang="en-US" sz="1200" b="1" dirty="0">
                <a:solidFill>
                  <a:srgbClr val="0000FF"/>
                </a:solidFill>
              </a:rPr>
              <a:t> 이동하시겠습니까</a:t>
            </a:r>
            <a:r>
              <a:rPr lang="en-US" altLang="ko-KR" sz="1200" b="1" dirty="0">
                <a:solidFill>
                  <a:srgbClr val="0000FF"/>
                </a:solidFill>
              </a:rPr>
              <a:t>?");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return </a:t>
            </a:r>
            <a:r>
              <a:rPr lang="en-US" altLang="ko-KR" sz="1200" b="1" dirty="0">
                <a:solidFill>
                  <a:srgbClr val="0000FF"/>
                </a:solidFill>
              </a:rPr>
              <a:t>ret; </a:t>
            </a:r>
            <a:r>
              <a:rPr lang="en-US" altLang="ko-KR" sz="1200" dirty="0">
                <a:solidFill>
                  <a:srgbClr val="0000FF"/>
                </a:solidFill>
              </a:rPr>
              <a:t>// confirm()</a:t>
            </a:r>
            <a:r>
              <a:rPr lang="ko-KR" altLang="en-US" sz="1200" dirty="0">
                <a:solidFill>
                  <a:srgbClr val="0000FF"/>
                </a:solidFill>
              </a:rPr>
              <a:t>의 리턴 값은 </a:t>
            </a:r>
            <a:r>
              <a:rPr lang="en-US" altLang="ko-KR" sz="1200" dirty="0">
                <a:solidFill>
                  <a:srgbClr val="0000FF"/>
                </a:solidFill>
              </a:rPr>
              <a:t>true </a:t>
            </a:r>
            <a:r>
              <a:rPr lang="ko-KR" altLang="en-US" sz="1200" dirty="0">
                <a:solidFill>
                  <a:srgbClr val="0000FF"/>
                </a:solidFill>
              </a:rPr>
              <a:t>또는 </a:t>
            </a:r>
            <a:r>
              <a:rPr lang="en-US" altLang="ko-KR" sz="1200" dirty="0">
                <a:solidFill>
                  <a:srgbClr val="0000FF"/>
                </a:solidFill>
              </a:rPr>
              <a:t>false 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}</a:t>
            </a:r>
          </a:p>
          <a:p>
            <a:pPr defTabSz="180000"/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 </a:t>
            </a:r>
            <a:r>
              <a:rPr lang="en-US" altLang="ko-KR" sz="1200" b="1" dirty="0" err="1">
                <a:solidFill>
                  <a:srgbClr val="0000FF"/>
                </a:solidFill>
              </a:rPr>
              <a:t>noAction</a:t>
            </a:r>
            <a:r>
              <a:rPr lang="en-US" altLang="ko-KR" sz="1200" b="1" dirty="0">
                <a:solidFill>
                  <a:srgbClr val="0000FF"/>
                </a:solidFill>
              </a:rPr>
              <a:t>(e) {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e.preventDefault</a:t>
            </a:r>
            <a:r>
              <a:rPr lang="en-US" altLang="ko-KR" sz="1200" b="1" dirty="0">
                <a:solidFill>
                  <a:srgbClr val="0000FF"/>
                </a:solidFill>
              </a:rPr>
              <a:t>(); </a:t>
            </a:r>
            <a:r>
              <a:rPr lang="en-US" altLang="ko-KR" sz="1200" dirty="0">
                <a:solidFill>
                  <a:srgbClr val="0000FF"/>
                </a:solidFill>
              </a:rPr>
              <a:t>// </a:t>
            </a:r>
            <a:r>
              <a:rPr lang="ko-KR" altLang="en-US" sz="1200" dirty="0">
                <a:solidFill>
                  <a:srgbClr val="0000FF"/>
                </a:solidFill>
              </a:rPr>
              <a:t>이벤트의 디폴트 행동 강제취소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&lt;a 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="http://www.naver.com" 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200" b="1" dirty="0">
                <a:solidFill>
                  <a:srgbClr val="FF0000"/>
                </a:solidFill>
              </a:rPr>
              <a:t>="return query()"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네이버로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이동할 지 물어보는 링크</a:t>
            </a:r>
            <a:r>
              <a:rPr lang="en-US" altLang="ko-KR" sz="1200" dirty="0">
                <a:solidFill>
                  <a:srgbClr val="FF0000"/>
                </a:solidFill>
              </a:rPr>
              <a:t>&lt;/a&gt;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input type="checkbox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빵</a:t>
            </a:r>
            <a:r>
              <a:rPr lang="en-US" altLang="ko-KR" sz="1200" dirty="0"/>
              <a:t>(</a:t>
            </a:r>
            <a:r>
              <a:rPr lang="ko-KR" altLang="en-US" sz="1200" dirty="0"/>
              <a:t>체크 됨</a:t>
            </a:r>
            <a:r>
              <a:rPr lang="en-US" altLang="ko-KR" sz="1200" dirty="0"/>
              <a:t>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&lt;</a:t>
            </a:r>
            <a:r>
              <a:rPr lang="en-US" altLang="ko-KR" sz="1200" dirty="0">
                <a:solidFill>
                  <a:srgbClr val="FF0000"/>
                </a:solidFill>
              </a:rPr>
              <a:t>input type="checkbox"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200" b="1" dirty="0">
                <a:solidFill>
                  <a:srgbClr val="FF0000"/>
                </a:solidFill>
              </a:rPr>
              <a:t>="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noAction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(event)"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r>
              <a:rPr lang="ko-KR" altLang="en-US" sz="1200" dirty="0">
                <a:solidFill>
                  <a:srgbClr val="FF0000"/>
                </a:solidFill>
              </a:rPr>
              <a:t>술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체크 안됨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08104" y="4403197"/>
            <a:ext cx="3024336" cy="1258051"/>
            <a:chOff x="581025" y="1700808"/>
            <a:chExt cx="7953374" cy="31734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1700808"/>
              <a:ext cx="4105275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1750063"/>
              <a:ext cx="3962400" cy="31242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915153" y="5791366"/>
            <a:ext cx="1656184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 버튼을 누르면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네이버로</a:t>
            </a:r>
            <a:r>
              <a:rPr lang="ko-KR" altLang="en-US" sz="1000" dirty="0" smtClean="0"/>
              <a:t> 이동하지 않음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8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이벤트 흐름</a:t>
            </a:r>
            <a:r>
              <a:rPr lang="en-US" altLang="ko-KR" dirty="0" smtClean="0"/>
              <a:t>(propagation)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>
                <a:latin typeface="+mn-ea"/>
              </a:rPr>
              <a:t>이벤트 흐름이란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r>
              <a:rPr lang="ko-KR" altLang="en-US" sz="1800" dirty="0" smtClean="0">
                <a:latin typeface="+mn-ea"/>
              </a:rPr>
              <a:t>이벤트가 발생하면 </a:t>
            </a:r>
            <a:r>
              <a:rPr lang="en-US" altLang="ko-KR" sz="1800" dirty="0" smtClean="0">
                <a:latin typeface="+mn-ea"/>
              </a:rPr>
              <a:t>window </a:t>
            </a:r>
            <a:r>
              <a:rPr lang="ko-KR" altLang="en-US" sz="1800" dirty="0" smtClean="0">
                <a:latin typeface="+mn-ea"/>
              </a:rPr>
              <a:t>객체에 </a:t>
            </a:r>
            <a:r>
              <a:rPr lang="ko-KR" altLang="en-US" sz="1800" dirty="0">
                <a:latin typeface="+mn-ea"/>
              </a:rPr>
              <a:t>먼저 도달하고</a:t>
            </a:r>
            <a:r>
              <a:rPr lang="en-US" altLang="ko-KR" sz="1800" dirty="0" smtClean="0">
                <a:latin typeface="+mn-ea"/>
              </a:rPr>
              <a:t>, DOM </a:t>
            </a:r>
            <a:r>
              <a:rPr lang="ko-KR" altLang="en-US" sz="1800" dirty="0" err="1" smtClean="0">
                <a:latin typeface="+mn-ea"/>
              </a:rPr>
              <a:t>트리를</a:t>
            </a:r>
            <a:r>
              <a:rPr lang="ko-KR" altLang="en-US" sz="1800" dirty="0" smtClean="0">
                <a:latin typeface="+mn-ea"/>
              </a:rPr>
              <a:t> 따라 이벤트 </a:t>
            </a:r>
            <a:r>
              <a:rPr lang="ko-KR" altLang="en-US" sz="1800" dirty="0" err="1" smtClean="0">
                <a:latin typeface="+mn-ea"/>
              </a:rPr>
              <a:t>타겟에</a:t>
            </a:r>
            <a:r>
              <a:rPr lang="ko-KR" altLang="en-US" sz="1800" dirty="0" smtClean="0">
                <a:latin typeface="+mn-ea"/>
              </a:rPr>
              <a:t> 도착하고 이벤트 </a:t>
            </a:r>
            <a:r>
              <a:rPr lang="ko-KR" altLang="en-US" sz="1800" dirty="0" err="1" smtClean="0">
                <a:latin typeface="+mn-ea"/>
              </a:rPr>
              <a:t>리스너가</a:t>
            </a:r>
            <a:r>
              <a:rPr lang="ko-KR" altLang="en-US" sz="1800" dirty="0" smtClean="0">
                <a:latin typeface="+mn-ea"/>
              </a:rPr>
              <a:t> 실행된 후</a:t>
            </a:r>
            <a:r>
              <a:rPr lang="en-US" altLang="ko-KR" sz="1800" dirty="0" smtClean="0">
                <a:latin typeface="+mn-ea"/>
              </a:rPr>
              <a:t>,</a:t>
            </a:r>
          </a:p>
          <a:p>
            <a:pPr lvl="1"/>
            <a:r>
              <a:rPr lang="ko-KR" altLang="en-US" sz="1800" dirty="0" smtClean="0">
                <a:latin typeface="+mn-ea"/>
              </a:rPr>
              <a:t>다시 이벤트가 반대 방향으로 흘러 </a:t>
            </a:r>
            <a:r>
              <a:rPr lang="en-US" altLang="ko-KR" sz="1800" dirty="0" smtClean="0">
                <a:latin typeface="+mn-ea"/>
              </a:rPr>
              <a:t>window </a:t>
            </a:r>
            <a:r>
              <a:rPr lang="ko-KR" altLang="en-US" sz="1800" dirty="0" smtClean="0">
                <a:latin typeface="+mn-ea"/>
              </a:rPr>
              <a:t>객체에 도달한 다음 사라지는 과정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이벤트가 흘러가는 과정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solidFill>
                  <a:srgbClr val="0000FF"/>
                </a:solidFill>
                <a:latin typeface="+mn-ea"/>
              </a:rPr>
              <a:t>캡쳐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 단계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(capturing phase) </a:t>
            </a:r>
          </a:p>
          <a:p>
            <a:pPr lvl="2"/>
            <a:r>
              <a:rPr lang="ko-KR" altLang="en-US" sz="1700" dirty="0">
                <a:latin typeface="+mn-ea"/>
                <a:ea typeface="+mn-ea"/>
              </a:rPr>
              <a:t>이벤트가 </a:t>
            </a:r>
            <a:r>
              <a:rPr lang="en-US" altLang="ko-KR" sz="1700" dirty="0" smtClean="0">
                <a:latin typeface="+mn-ea"/>
                <a:ea typeface="+mn-ea"/>
              </a:rPr>
              <a:t>window </a:t>
            </a:r>
            <a:r>
              <a:rPr lang="ko-KR" altLang="en-US" sz="1700" dirty="0" smtClean="0">
                <a:latin typeface="+mn-ea"/>
                <a:ea typeface="+mn-ea"/>
              </a:rPr>
              <a:t>객체에서 중간의 모든 </a:t>
            </a:r>
            <a:r>
              <a:rPr lang="en-US" altLang="ko-KR" sz="1700" dirty="0" smtClean="0">
                <a:latin typeface="+mn-ea"/>
                <a:ea typeface="+mn-ea"/>
              </a:rPr>
              <a:t>DOM </a:t>
            </a:r>
            <a:r>
              <a:rPr lang="ko-KR" altLang="en-US" sz="1700" dirty="0" smtClean="0">
                <a:latin typeface="+mn-ea"/>
                <a:ea typeface="+mn-ea"/>
              </a:rPr>
              <a:t>객체를 거쳐 </a:t>
            </a:r>
            <a:r>
              <a:rPr lang="ko-KR" altLang="en-US" sz="1700" dirty="0" err="1">
                <a:latin typeface="+mn-ea"/>
                <a:ea typeface="+mn-ea"/>
              </a:rPr>
              <a:t>타겟</a:t>
            </a:r>
            <a:r>
              <a:rPr lang="en-US" altLang="ko-KR" sz="1700" dirty="0">
                <a:latin typeface="+mn-ea"/>
                <a:ea typeface="+mn-ea"/>
              </a:rPr>
              <a:t> </a:t>
            </a:r>
            <a:r>
              <a:rPr lang="ko-KR" altLang="en-US" sz="1700" dirty="0" smtClean="0">
                <a:latin typeface="+mn-ea"/>
                <a:ea typeface="+mn-ea"/>
              </a:rPr>
              <a:t>객체에 전달되는 과정</a:t>
            </a:r>
            <a:endParaRPr lang="en-US" altLang="ko-KR" sz="1700" dirty="0" smtClean="0">
              <a:latin typeface="+mn-ea"/>
              <a:ea typeface="+mn-ea"/>
            </a:endParaRPr>
          </a:p>
          <a:p>
            <a:pPr lvl="2"/>
            <a:r>
              <a:rPr lang="ko-KR" altLang="en-US" sz="1700" dirty="0" smtClean="0">
                <a:latin typeface="+mn-ea"/>
                <a:ea typeface="+mn-ea"/>
              </a:rPr>
              <a:t>이벤트가 거쳐가는 모든 </a:t>
            </a:r>
            <a:r>
              <a:rPr lang="en-US" altLang="ko-KR" sz="1700" dirty="0" smtClean="0">
                <a:latin typeface="+mn-ea"/>
                <a:ea typeface="+mn-ea"/>
              </a:rPr>
              <a:t>DOM </a:t>
            </a:r>
            <a:r>
              <a:rPr lang="ko-KR" altLang="en-US" sz="1700" dirty="0" smtClean="0">
                <a:latin typeface="+mn-ea"/>
                <a:ea typeface="+mn-ea"/>
              </a:rPr>
              <a:t>객체</a:t>
            </a:r>
            <a:r>
              <a:rPr lang="en-US" altLang="ko-KR" sz="1700" dirty="0" smtClean="0">
                <a:latin typeface="+mn-ea"/>
                <a:ea typeface="+mn-ea"/>
              </a:rPr>
              <a:t>(window</a:t>
            </a:r>
            <a:r>
              <a:rPr lang="ko-KR" altLang="en-US" sz="1700" dirty="0" smtClean="0">
                <a:latin typeface="+mn-ea"/>
                <a:ea typeface="+mn-ea"/>
              </a:rPr>
              <a:t>포함</a:t>
            </a:r>
            <a:r>
              <a:rPr lang="en-US" altLang="ko-KR" sz="1700" dirty="0" smtClean="0">
                <a:latin typeface="+mn-ea"/>
                <a:ea typeface="+mn-ea"/>
              </a:rPr>
              <a:t>)</a:t>
            </a:r>
            <a:r>
              <a:rPr lang="ko-KR" altLang="en-US" sz="1700" dirty="0" smtClean="0">
                <a:latin typeface="+mn-ea"/>
                <a:ea typeface="+mn-ea"/>
              </a:rPr>
              <a:t>의 이벤트 </a:t>
            </a:r>
            <a:r>
              <a:rPr lang="ko-KR" altLang="en-US" sz="1700" dirty="0" err="1" smtClean="0">
                <a:latin typeface="+mn-ea"/>
                <a:ea typeface="+mn-ea"/>
              </a:rPr>
              <a:t>리스너</a:t>
            </a:r>
            <a:r>
              <a:rPr lang="ko-KR" altLang="en-US" sz="1700" dirty="0" smtClean="0">
                <a:latin typeface="+mn-ea"/>
                <a:ea typeface="+mn-ea"/>
              </a:rPr>
              <a:t> 실행 </a:t>
            </a:r>
            <a:endParaRPr lang="en-US" altLang="ko-KR" sz="1700" dirty="0" smtClean="0">
              <a:latin typeface="+mn-ea"/>
              <a:ea typeface="+mn-ea"/>
            </a:endParaRPr>
          </a:p>
          <a:p>
            <a:pPr lvl="1"/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버블 단계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(bubbling phase) </a:t>
            </a:r>
          </a:p>
          <a:p>
            <a:pPr lvl="2"/>
            <a:r>
              <a:rPr lang="ko-KR" altLang="en-US" sz="1700" dirty="0" smtClean="0">
                <a:latin typeface="+mn-ea"/>
                <a:ea typeface="+mn-ea"/>
              </a:rPr>
              <a:t>이벤트가 </a:t>
            </a:r>
            <a:r>
              <a:rPr lang="ko-KR" altLang="en-US" sz="1700" dirty="0" err="1" smtClean="0">
                <a:latin typeface="+mn-ea"/>
                <a:ea typeface="+mn-ea"/>
              </a:rPr>
              <a:t>타겟에서</a:t>
            </a:r>
            <a:r>
              <a:rPr lang="ko-KR" altLang="en-US" sz="1700" dirty="0" smtClean="0">
                <a:latin typeface="+mn-ea"/>
                <a:ea typeface="+mn-ea"/>
              </a:rPr>
              <a:t> 중간의 모든 </a:t>
            </a:r>
            <a:r>
              <a:rPr lang="en-US" altLang="ko-KR" sz="1700" dirty="0" smtClean="0">
                <a:latin typeface="+mn-ea"/>
                <a:ea typeface="+mn-ea"/>
              </a:rPr>
              <a:t>DOM </a:t>
            </a:r>
            <a:r>
              <a:rPr lang="ko-KR" altLang="en-US" sz="1700" dirty="0" smtClean="0">
                <a:latin typeface="+mn-ea"/>
                <a:ea typeface="+mn-ea"/>
              </a:rPr>
              <a:t>객체를 거쳐</a:t>
            </a:r>
            <a:r>
              <a:rPr lang="en-US" altLang="ko-KR" sz="1700" dirty="0" smtClean="0">
                <a:latin typeface="+mn-ea"/>
                <a:ea typeface="+mn-ea"/>
              </a:rPr>
              <a:t> </a:t>
            </a:r>
            <a:r>
              <a:rPr lang="en-US" altLang="ko-KR" sz="1700" dirty="0">
                <a:latin typeface="+mn-ea"/>
                <a:ea typeface="+mn-ea"/>
              </a:rPr>
              <a:t>window </a:t>
            </a:r>
            <a:r>
              <a:rPr lang="ko-KR" altLang="en-US" sz="1700" dirty="0" smtClean="0">
                <a:latin typeface="+mn-ea"/>
                <a:ea typeface="+mn-ea"/>
              </a:rPr>
              <a:t>객체에 전달되는 과정 </a:t>
            </a:r>
            <a:endParaRPr lang="en-US" altLang="ko-KR" sz="1700" dirty="0" smtClean="0">
              <a:latin typeface="+mn-ea"/>
              <a:ea typeface="+mn-ea"/>
            </a:endParaRPr>
          </a:p>
          <a:p>
            <a:pPr lvl="2"/>
            <a:r>
              <a:rPr lang="ko-KR" altLang="en-US" sz="1700" dirty="0">
                <a:latin typeface="+mn-ea"/>
                <a:ea typeface="+mn-ea"/>
              </a:rPr>
              <a:t>이벤트가 거쳐가는 모든 </a:t>
            </a:r>
            <a:r>
              <a:rPr lang="en-US" altLang="ko-KR" sz="1700" dirty="0">
                <a:latin typeface="+mn-ea"/>
                <a:ea typeface="+mn-ea"/>
              </a:rPr>
              <a:t>DOM </a:t>
            </a:r>
            <a:r>
              <a:rPr lang="ko-KR" altLang="en-US" sz="1700" dirty="0">
                <a:latin typeface="+mn-ea"/>
                <a:ea typeface="+mn-ea"/>
              </a:rPr>
              <a:t>객체</a:t>
            </a:r>
            <a:r>
              <a:rPr lang="en-US" altLang="ko-KR" sz="1700" dirty="0">
                <a:latin typeface="+mn-ea"/>
                <a:ea typeface="+mn-ea"/>
              </a:rPr>
              <a:t>(window</a:t>
            </a:r>
            <a:r>
              <a:rPr lang="ko-KR" altLang="en-US" sz="1700" dirty="0">
                <a:latin typeface="+mn-ea"/>
                <a:ea typeface="+mn-ea"/>
              </a:rPr>
              <a:t>포함</a:t>
            </a:r>
            <a:r>
              <a:rPr lang="en-US" altLang="ko-KR" sz="1700" dirty="0">
                <a:latin typeface="+mn-ea"/>
                <a:ea typeface="+mn-ea"/>
              </a:rPr>
              <a:t>)</a:t>
            </a:r>
            <a:r>
              <a:rPr lang="ko-KR" altLang="en-US" sz="1700" dirty="0">
                <a:latin typeface="+mn-ea"/>
                <a:ea typeface="+mn-ea"/>
              </a:rPr>
              <a:t>의 </a:t>
            </a:r>
            <a:r>
              <a:rPr lang="ko-KR" altLang="en-US" sz="1700" dirty="0" smtClean="0">
                <a:latin typeface="+mn-ea"/>
                <a:ea typeface="+mn-ea"/>
              </a:rPr>
              <a:t>이벤트 </a:t>
            </a:r>
            <a:r>
              <a:rPr lang="ko-KR" altLang="en-US" sz="1700" dirty="0" err="1" smtClean="0">
                <a:latin typeface="+mn-ea"/>
                <a:ea typeface="+mn-ea"/>
              </a:rPr>
              <a:t>리스너</a:t>
            </a:r>
            <a:r>
              <a:rPr lang="ko-KR" altLang="en-US" sz="1700" dirty="0" smtClean="0">
                <a:latin typeface="+mn-ea"/>
                <a:ea typeface="+mn-ea"/>
              </a:rPr>
              <a:t> 실행 </a:t>
            </a:r>
            <a:endParaRPr lang="en-US" altLang="ko-KR" sz="1700" dirty="0">
              <a:latin typeface="+mn-ea"/>
              <a:ea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DOM </a:t>
            </a:r>
            <a:r>
              <a:rPr lang="ko-KR" altLang="en-US" sz="2000" dirty="0" smtClean="0">
                <a:latin typeface="+mn-ea"/>
              </a:rPr>
              <a:t>객체에는 </a:t>
            </a:r>
            <a:r>
              <a:rPr lang="ko-KR" altLang="en-US" sz="2000" dirty="0" err="1" smtClean="0">
                <a:latin typeface="+mn-ea"/>
              </a:rPr>
              <a:t>캡쳐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리스너와</a:t>
            </a:r>
            <a:r>
              <a:rPr lang="ko-KR" altLang="en-US" sz="2000" dirty="0" smtClean="0">
                <a:latin typeface="+mn-ea"/>
              </a:rPr>
              <a:t> 버블 </a:t>
            </a:r>
            <a:r>
              <a:rPr lang="ko-KR" altLang="en-US" sz="2000" dirty="0" err="1" smtClean="0">
                <a:latin typeface="+mn-ea"/>
              </a:rPr>
              <a:t>리스너</a:t>
            </a:r>
            <a:r>
              <a:rPr lang="ko-KR" altLang="en-US" sz="2000" dirty="0" smtClean="0">
                <a:latin typeface="+mn-ea"/>
              </a:rPr>
              <a:t> 두 개 모두 작성할 수 있음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이벤트</a:t>
            </a:r>
            <a:r>
              <a:rPr lang="en-US" altLang="ko-KR" dirty="0" smtClean="0">
                <a:latin typeface="+mn-ea"/>
              </a:rPr>
              <a:t>(Event)</a:t>
            </a:r>
          </a:p>
          <a:p>
            <a:pPr lvl="1"/>
            <a:r>
              <a:rPr lang="ko-KR" altLang="en-US" dirty="0">
                <a:latin typeface="+mn-ea"/>
              </a:rPr>
              <a:t>마우스 클릭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키보드 입력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이미지나 </a:t>
            </a:r>
            <a:r>
              <a:rPr lang="en-US" altLang="ko-KR" dirty="0">
                <a:latin typeface="+mn-ea"/>
              </a:rPr>
              <a:t>HTML </a:t>
            </a:r>
            <a:r>
              <a:rPr lang="ko-KR" altLang="en-US" dirty="0">
                <a:latin typeface="+mn-ea"/>
              </a:rPr>
              <a:t>문서의 </a:t>
            </a:r>
            <a:r>
              <a:rPr lang="ko-KR" altLang="en-US" dirty="0" smtClean="0">
                <a:latin typeface="+mn-ea"/>
              </a:rPr>
              <a:t>로딩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사용자의 </a:t>
            </a:r>
            <a:r>
              <a:rPr lang="ko-KR" altLang="en-US" dirty="0">
                <a:latin typeface="+mn-ea"/>
              </a:rPr>
              <a:t>입력 </a:t>
            </a:r>
            <a:r>
              <a:rPr lang="ko-KR" altLang="en-US" dirty="0" smtClean="0">
                <a:latin typeface="+mn-ea"/>
              </a:rPr>
              <a:t>행위나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문서나 </a:t>
            </a:r>
            <a:r>
              <a:rPr lang="ko-KR" altLang="en-US" dirty="0">
                <a:latin typeface="+mn-ea"/>
              </a:rPr>
              <a:t>브라우저의 상태 변화를 자바스크립트 코드에게 알리는 통지</a:t>
            </a:r>
            <a:r>
              <a:rPr lang="en-US" altLang="ko-KR" dirty="0">
                <a:latin typeface="+mn-ea"/>
              </a:rPr>
              <a:t>(notification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endParaRPr lang="ko-KR" altLang="en-US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이벤트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en-US" altLang="ko-KR" dirty="0" smtClean="0">
                <a:latin typeface="+mn-ea"/>
              </a:rPr>
              <a:t>(Event Listener)</a:t>
            </a:r>
          </a:p>
          <a:p>
            <a:pPr lvl="1"/>
            <a:r>
              <a:rPr lang="ko-KR" altLang="en-US" dirty="0">
                <a:latin typeface="+mn-ea"/>
              </a:rPr>
              <a:t>발생한 이벤트에 </a:t>
            </a:r>
            <a:r>
              <a:rPr lang="ko-KR" altLang="en-US" dirty="0" smtClean="0">
                <a:latin typeface="+mn-ea"/>
              </a:rPr>
              <a:t>대처하기 </a:t>
            </a:r>
            <a:r>
              <a:rPr lang="ko-KR" altLang="en-US" dirty="0">
                <a:latin typeface="+mn-ea"/>
              </a:rPr>
              <a:t>위해 작성된 자바스크립트 </a:t>
            </a:r>
            <a:r>
              <a:rPr lang="ko-KR" altLang="en-US" dirty="0" smtClean="0">
                <a:latin typeface="+mn-ea"/>
              </a:rPr>
              <a:t>코드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이벤트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이름은 이벤트 이름 앞에 </a:t>
            </a:r>
            <a:r>
              <a:rPr lang="en-US" altLang="ko-KR" dirty="0" smtClean="0">
                <a:latin typeface="+mn-ea"/>
              </a:rPr>
              <a:t>on</a:t>
            </a:r>
            <a:r>
              <a:rPr lang="ko-KR" altLang="en-US" dirty="0" smtClean="0">
                <a:latin typeface="+mn-ea"/>
              </a:rPr>
              <a:t>을 덧붙임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on</a:t>
            </a:r>
            <a:r>
              <a:rPr lang="en-US" altLang="ko-KR" dirty="0" err="1" smtClean="0">
                <a:latin typeface="+mn-ea"/>
              </a:rPr>
              <a:t>mousedown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mousedown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이벤트의 </a:t>
            </a:r>
            <a:r>
              <a:rPr lang="ko-KR" altLang="en-US" dirty="0" err="1" smtClean="0">
                <a:latin typeface="+mn-ea"/>
              </a:rPr>
              <a:t>리스너</a:t>
            </a:r>
            <a:endParaRPr lang="en-US" altLang="ko-KR" dirty="0" smtClean="0">
              <a:latin typeface="+mn-ea"/>
            </a:endParaRPr>
          </a:p>
          <a:p>
            <a:pPr marL="36576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on</a:t>
            </a:r>
            <a:r>
              <a:rPr lang="en-US" altLang="ko-KR" dirty="0" err="1" smtClean="0">
                <a:latin typeface="+mn-ea"/>
              </a:rPr>
              <a:t>keydown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keydown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이벤트의 </a:t>
            </a:r>
            <a:r>
              <a:rPr lang="ko-KR" altLang="en-US" dirty="0" err="1">
                <a:latin typeface="+mn-ea"/>
              </a:rPr>
              <a:t>리스너</a:t>
            </a:r>
            <a:endParaRPr lang="ko-KR" altLang="en-US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6" name="Rectangle 410"/>
          <p:cNvSpPr>
            <a:spLocks noChangeArrowheads="1"/>
          </p:cNvSpPr>
          <p:nvPr/>
        </p:nvSpPr>
        <p:spPr bwMode="auto">
          <a:xfrm>
            <a:off x="3352428" y="1218610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2" name="직선 연결선 51"/>
          <p:cNvCxnSpPr>
            <a:stCxn id="46" idx="2"/>
            <a:endCxn id="53" idx="0"/>
          </p:cNvCxnSpPr>
          <p:nvPr/>
        </p:nvCxnSpPr>
        <p:spPr>
          <a:xfrm>
            <a:off x="3923928" y="1506642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3352428" y="1860370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54" name="Rectangle 411"/>
          <p:cNvSpPr>
            <a:spLocks noChangeArrowheads="1"/>
          </p:cNvSpPr>
          <p:nvPr/>
        </p:nvSpPr>
        <p:spPr bwMode="auto">
          <a:xfrm>
            <a:off x="3352428" y="2474237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3923928" y="2148402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1"/>
          <p:cNvSpPr>
            <a:spLocks noChangeArrowheads="1"/>
          </p:cNvSpPr>
          <p:nvPr/>
        </p:nvSpPr>
        <p:spPr bwMode="auto">
          <a:xfrm>
            <a:off x="1864278" y="3823995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58" name="Rectangle 411"/>
          <p:cNvSpPr>
            <a:spLocks noChangeArrowheads="1"/>
          </p:cNvSpPr>
          <p:nvPr/>
        </p:nvSpPr>
        <p:spPr bwMode="auto">
          <a:xfrm>
            <a:off x="5258101" y="3823995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0" name="Rectangle 411"/>
          <p:cNvSpPr>
            <a:spLocks noChangeArrowheads="1"/>
          </p:cNvSpPr>
          <p:nvPr/>
        </p:nvSpPr>
        <p:spPr bwMode="auto">
          <a:xfrm>
            <a:off x="1823775" y="5008939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61" name="직선 연결선 60"/>
          <p:cNvCxnSpPr>
            <a:stCxn id="56" idx="2"/>
            <a:endCxn id="60" idx="0"/>
          </p:cNvCxnSpPr>
          <p:nvPr/>
        </p:nvCxnSpPr>
        <p:spPr>
          <a:xfrm flipH="1">
            <a:off x="2239752" y="4148874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11"/>
          <p:cNvSpPr>
            <a:spLocks noChangeArrowheads="1"/>
          </p:cNvSpPr>
          <p:nvPr/>
        </p:nvSpPr>
        <p:spPr bwMode="auto">
          <a:xfrm>
            <a:off x="4328316" y="500893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9" name="Rectangle 411"/>
          <p:cNvSpPr>
            <a:spLocks noChangeArrowheads="1"/>
          </p:cNvSpPr>
          <p:nvPr/>
        </p:nvSpPr>
        <p:spPr bwMode="auto">
          <a:xfrm>
            <a:off x="6385633" y="5008939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2" name="Rectangle 411"/>
          <p:cNvSpPr>
            <a:spLocks noChangeArrowheads="1"/>
          </p:cNvSpPr>
          <p:nvPr/>
        </p:nvSpPr>
        <p:spPr bwMode="auto">
          <a:xfrm>
            <a:off x="4336020" y="6037682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4" name="Rectangle 411"/>
          <p:cNvSpPr>
            <a:spLocks noChangeArrowheads="1"/>
          </p:cNvSpPr>
          <p:nvPr/>
        </p:nvSpPr>
        <p:spPr bwMode="auto">
          <a:xfrm>
            <a:off x="5640692" y="6033631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6" name="Rectangle 411"/>
          <p:cNvSpPr>
            <a:spLocks noChangeArrowheads="1"/>
          </p:cNvSpPr>
          <p:nvPr/>
        </p:nvSpPr>
        <p:spPr bwMode="auto">
          <a:xfrm>
            <a:off x="6507471" y="6037607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0" name="Rectangle 411"/>
          <p:cNvSpPr>
            <a:spLocks noChangeArrowheads="1"/>
          </p:cNvSpPr>
          <p:nvPr/>
        </p:nvSpPr>
        <p:spPr bwMode="auto">
          <a:xfrm>
            <a:off x="7295652" y="6033629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56" idx="0"/>
          </p:cNvCxnSpPr>
          <p:nvPr/>
        </p:nvCxnSpPr>
        <p:spPr>
          <a:xfrm rot="5400000">
            <a:off x="2568241" y="2468308"/>
            <a:ext cx="1037070" cy="16743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54" idx="2"/>
            <a:endCxn id="58" idx="0"/>
          </p:cNvCxnSpPr>
          <p:nvPr/>
        </p:nvCxnSpPr>
        <p:spPr>
          <a:xfrm rot="16200000" flipH="1">
            <a:off x="4263775" y="2447078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8" idx="2"/>
            <a:endCxn id="62" idx="0"/>
          </p:cNvCxnSpPr>
          <p:nvPr/>
        </p:nvCxnSpPr>
        <p:spPr>
          <a:xfrm rot="5400000">
            <a:off x="4695169" y="4063416"/>
            <a:ext cx="860066" cy="103098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2"/>
            <a:endCxn id="69" idx="0"/>
          </p:cNvCxnSpPr>
          <p:nvPr/>
        </p:nvCxnSpPr>
        <p:spPr>
          <a:xfrm rot="16200000" flipH="1">
            <a:off x="5727146" y="4062419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2" idx="2"/>
            <a:endCxn id="72" idx="0"/>
          </p:cNvCxnSpPr>
          <p:nvPr/>
        </p:nvCxnSpPr>
        <p:spPr>
          <a:xfrm>
            <a:off x="4609711" y="5328248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9" idx="2"/>
            <a:endCxn id="74" idx="0"/>
          </p:cNvCxnSpPr>
          <p:nvPr/>
        </p:nvCxnSpPr>
        <p:spPr>
          <a:xfrm rot="5400000">
            <a:off x="5936514" y="5296479"/>
            <a:ext cx="722726" cy="75157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76" idx="0"/>
          </p:cNvCxnSpPr>
          <p:nvPr/>
        </p:nvCxnSpPr>
        <p:spPr>
          <a:xfrm rot="16200000" flipH="1">
            <a:off x="6357610" y="5626961"/>
            <a:ext cx="726702" cy="9459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9" idx="2"/>
            <a:endCxn id="80" idx="0"/>
          </p:cNvCxnSpPr>
          <p:nvPr/>
        </p:nvCxnSpPr>
        <p:spPr>
          <a:xfrm rot="16200000" flipH="1">
            <a:off x="6713613" y="5270958"/>
            <a:ext cx="722724" cy="80261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자유형 154"/>
          <p:cNvSpPr/>
          <p:nvPr/>
        </p:nvSpPr>
        <p:spPr>
          <a:xfrm>
            <a:off x="2927356" y="1040243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 rot="1178354">
            <a:off x="2529793" y="1067783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335132" y="846462"/>
            <a:ext cx="15584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400" dirty="0" smtClean="0">
                <a:solidFill>
                  <a:srgbClr val="C00000"/>
                </a:solidFill>
              </a:rPr>
              <a:t>객체에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400" dirty="0" smtClean="0">
                <a:solidFill>
                  <a:srgbClr val="C00000"/>
                </a:solidFill>
              </a:rPr>
              <a:t>이벤트 발생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40941" y="2243404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캡쳐</a:t>
            </a:r>
            <a:r>
              <a:rPr lang="ko-KR" altLang="en-US" sz="1100" dirty="0" smtClean="0"/>
              <a:t> 단계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(event capture)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82802" y="1216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46303" y="18504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90707" y="24791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94148" y="38239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83309" y="5000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23949" y="577683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47263" y="58073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920604" y="5003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503099" y="24742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61456" y="3812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30867" y="1834616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58859" y="11865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656888" y="2341781"/>
            <a:ext cx="1308394" cy="47672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smtClean="0"/>
              <a:t>버블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bubble)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668479" y="851839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2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2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328708" y="6523935"/>
            <a:ext cx="966944" cy="289441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타겟</a:t>
            </a:r>
            <a:endParaRPr lang="ko-KR" altLang="en-US" sz="1100" dirty="0"/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395536" y="84584"/>
            <a:ext cx="8153400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3. </a:t>
            </a:r>
            <a:r>
              <a:rPr lang="ko-KR" altLang="en-US" smtClean="0"/>
              <a:t>이벤트 흐름</a:t>
            </a:r>
            <a:r>
              <a:rPr lang="en-US" altLang="ko-KR" smtClean="0"/>
              <a:t>(propagation)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0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3998"/>
            <a:ext cx="2807893" cy="202755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이벤트 흐름 사례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샘플 웹 페이지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89796" y="2144177"/>
            <a:ext cx="38884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head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title&gt;HTML DOM </a:t>
            </a:r>
            <a:r>
              <a:rPr lang="ko-KR" altLang="en-US" sz="1100" dirty="0"/>
              <a:t>트리</a:t>
            </a:r>
            <a:r>
              <a:rPr lang="en-US" altLang="ko-KR" sz="1100" dirty="0"/>
              <a:t>&lt;/title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 smtClean="0"/>
              <a:t>&lt;p style="</a:t>
            </a:r>
            <a:r>
              <a:rPr lang="en-US" altLang="ko-KR" sz="1100" dirty="0" err="1" smtClean="0"/>
              <a:t>color:blue</a:t>
            </a:r>
            <a:r>
              <a:rPr lang="en-US" altLang="ko-KR" sz="1100" dirty="0" smtClean="0"/>
              <a:t>" &gt;</a:t>
            </a:r>
            <a:r>
              <a:rPr lang="ko-KR" altLang="en-US" sz="1100" dirty="0" smtClean="0"/>
              <a:t>이것은 </a:t>
            </a:r>
          </a:p>
          <a:p>
            <a:pPr defTabSz="180000"/>
            <a:r>
              <a:rPr lang="en-US" altLang="ko-KR" sz="1100" dirty="0" smtClean="0"/>
              <a:t>    &lt;span style="</a:t>
            </a:r>
            <a:r>
              <a:rPr lang="en-US" altLang="ko-KR" sz="1100" dirty="0" err="1" smtClean="0"/>
              <a:t>color:red</a:t>
            </a:r>
            <a:r>
              <a:rPr lang="en-US" altLang="ko-KR" sz="1100" dirty="0" smtClean="0"/>
              <a:t>"&gt;</a:t>
            </a:r>
            <a:r>
              <a:rPr lang="ko-KR" altLang="en-US" sz="1100" dirty="0" smtClean="0"/>
              <a:t>문장입니다</a:t>
            </a:r>
            <a:r>
              <a:rPr lang="en-US" altLang="ko-KR" sz="1100" dirty="0" smtClean="0"/>
              <a:t>.&lt;/span&gt;</a:t>
            </a:r>
          </a:p>
          <a:p>
            <a:pPr defTabSz="180000"/>
            <a:r>
              <a:rPr lang="en-US" altLang="ko-KR" sz="1100" dirty="0" smtClean="0"/>
              <a:t>&lt;/p&gt;</a:t>
            </a:r>
          </a:p>
          <a:p>
            <a:pPr defTabSz="180000"/>
            <a:r>
              <a:rPr lang="en-US" altLang="ko-KR" sz="1100" dirty="0" smtClean="0"/>
              <a:t>&lt;form&gt;</a:t>
            </a:r>
          </a:p>
          <a:p>
            <a:pPr defTabSz="180000"/>
            <a:r>
              <a:rPr lang="en-US" altLang="ko-KR" sz="1100" dirty="0" smtClean="0"/>
              <a:t>    &lt;input type="text"&gt;</a:t>
            </a:r>
          </a:p>
          <a:p>
            <a:pPr defTabSz="180000"/>
            <a:r>
              <a:rPr lang="en-US" altLang="ko-KR" sz="1100" dirty="0" smtClean="0"/>
              <a:t>    </a:t>
            </a:r>
            <a:r>
              <a:rPr lang="en-US" altLang="ko-KR" sz="1100" b="1" dirty="0" smtClean="0"/>
              <a:t>&lt;input type="button" value="</a:t>
            </a:r>
            <a:r>
              <a:rPr lang="ko-KR" altLang="en-US" sz="1100" b="1" dirty="0" smtClean="0"/>
              <a:t>테스트</a:t>
            </a:r>
            <a:r>
              <a:rPr lang="en-US" altLang="ko-KR" sz="1100" b="1" dirty="0" smtClean="0"/>
              <a:t>" id="button"&gt;</a:t>
            </a:r>
            <a:endParaRPr lang="ko-KR" altLang="en-US" sz="1100" b="1" dirty="0" smtClean="0"/>
          </a:p>
          <a:p>
            <a:pPr defTabSz="180000"/>
            <a:r>
              <a:rPr lang="en-US" altLang="ko-KR" sz="1100" dirty="0" smtClean="0"/>
              <a:t>    &lt;</a:t>
            </a:r>
            <a:r>
              <a:rPr lang="en-US" altLang="ko-KR" sz="1100" dirty="0" err="1" smtClean="0"/>
              <a:t>hr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&lt;/form&gt;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html&gt;</a:t>
            </a:r>
          </a:p>
        </p:txBody>
      </p:sp>
      <p:sp>
        <p:nvSpPr>
          <p:cNvPr id="89" name="타원 88"/>
          <p:cNvSpPr/>
          <p:nvPr/>
        </p:nvSpPr>
        <p:spPr>
          <a:xfrm>
            <a:off x="6851444" y="3545060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300192" y="4293096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 클릭</a:t>
            </a:r>
            <a:r>
              <a:rPr lang="en-US" altLang="ko-KR" sz="1000" dirty="0" smtClean="0"/>
              <a:t>, click </a:t>
            </a:r>
            <a:r>
              <a:rPr lang="ko-KR" altLang="en-US" sz="1000" dirty="0" smtClean="0"/>
              <a:t>이벤트 발생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3107821" y="3437170"/>
            <a:ext cx="3809513" cy="157756"/>
          </a:xfrm>
          <a:custGeom>
            <a:avLst/>
            <a:gdLst>
              <a:gd name="connsiteX0" fmla="*/ 0 w 3809513"/>
              <a:gd name="connsiteY0" fmla="*/ 113935 h 157756"/>
              <a:gd name="connsiteX1" fmla="*/ 493718 w 3809513"/>
              <a:gd name="connsiteY1" fmla="*/ 0 h 157756"/>
              <a:gd name="connsiteX2" fmla="*/ 2760729 w 3809513"/>
              <a:gd name="connsiteY2" fmla="*/ 40899 h 157756"/>
              <a:gd name="connsiteX3" fmla="*/ 3809513 w 3809513"/>
              <a:gd name="connsiteY3" fmla="*/ 157756 h 1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513" h="157756">
                <a:moveTo>
                  <a:pt x="0" y="113935"/>
                </a:moveTo>
                <a:cubicBezTo>
                  <a:pt x="16798" y="63054"/>
                  <a:pt x="493718" y="0"/>
                  <a:pt x="493718" y="0"/>
                </a:cubicBezTo>
                <a:lnTo>
                  <a:pt x="2760729" y="40899"/>
                </a:lnTo>
                <a:cubicBezTo>
                  <a:pt x="3313361" y="67192"/>
                  <a:pt x="3561437" y="112474"/>
                  <a:pt x="3809513" y="15775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1560" y="1340768"/>
            <a:ext cx="8325172" cy="5040560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객체의 이벤트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캡쳐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리스너와</a:t>
            </a:r>
            <a:r>
              <a:rPr lang="ko-KR" altLang="en-US" dirty="0">
                <a:latin typeface="+mn-ea"/>
              </a:rPr>
              <a:t> 버블 </a:t>
            </a:r>
            <a:r>
              <a:rPr lang="ko-KR" altLang="en-US" dirty="0" err="1">
                <a:latin typeface="+mn-ea"/>
              </a:rPr>
              <a:t>리스너를</a:t>
            </a:r>
            <a:r>
              <a:rPr lang="ko-KR" altLang="en-US" dirty="0">
                <a:latin typeface="+mn-ea"/>
              </a:rPr>
              <a:t> 모두 </a:t>
            </a:r>
            <a:r>
              <a:rPr lang="ko-KR" altLang="en-US" dirty="0" smtClean="0">
                <a:latin typeface="+mn-ea"/>
              </a:rPr>
              <a:t>소유 가능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sz="2000" dirty="0">
                <a:latin typeface="+mn-ea"/>
                <a:ea typeface="+mn-ea"/>
              </a:rPr>
              <a:t>이벤트 </a:t>
            </a:r>
            <a:r>
              <a:rPr lang="ko-KR" altLang="en-US" sz="2000" dirty="0" err="1">
                <a:latin typeface="+mn-ea"/>
                <a:ea typeface="+mn-ea"/>
              </a:rPr>
              <a:t>리스너</a:t>
            </a:r>
            <a:r>
              <a:rPr lang="ko-KR" altLang="en-US" sz="2000" dirty="0">
                <a:latin typeface="+mn-ea"/>
                <a:ea typeface="+mn-ea"/>
              </a:rPr>
              <a:t> 등록 시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 err="1">
                <a:latin typeface="+mn-ea"/>
                <a:ea typeface="+mn-ea"/>
              </a:rPr>
              <a:t>캡쳐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리스너인지</a:t>
            </a:r>
            <a:r>
              <a:rPr lang="ko-KR" altLang="en-US" sz="2000" dirty="0">
                <a:latin typeface="+mn-ea"/>
                <a:ea typeface="+mn-ea"/>
              </a:rPr>
              <a:t> 버블 </a:t>
            </a:r>
            <a:r>
              <a:rPr lang="ko-KR" altLang="en-US" sz="2000" dirty="0" err="1">
                <a:latin typeface="+mn-ea"/>
                <a:ea typeface="+mn-ea"/>
              </a:rPr>
              <a:t>리스너인지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구분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dirty="0" err="1" smtClean="0">
                <a:latin typeface="+mn-ea"/>
              </a:rPr>
              <a:t>캡쳐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리스너와</a:t>
            </a:r>
            <a:r>
              <a:rPr lang="ko-KR" altLang="en-US" dirty="0">
                <a:latin typeface="+mn-ea"/>
              </a:rPr>
              <a:t> 버블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등록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addEventListener</a:t>
            </a:r>
            <a:r>
              <a:rPr lang="en-US" altLang="ko-KR" dirty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3 </a:t>
            </a:r>
            <a:r>
              <a:rPr lang="ko-KR" altLang="en-US" dirty="0">
                <a:latin typeface="+mn-ea"/>
              </a:rPr>
              <a:t>번째 매개 </a:t>
            </a:r>
            <a:r>
              <a:rPr lang="ko-KR" altLang="en-US" dirty="0" smtClean="0">
                <a:latin typeface="+mn-ea"/>
              </a:rPr>
              <a:t>변수 이용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true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이면 </a:t>
            </a:r>
            <a:r>
              <a:rPr lang="ko-KR" altLang="en-US" sz="2000" dirty="0" err="1">
                <a:solidFill>
                  <a:srgbClr val="0000FF"/>
                </a:solidFill>
                <a:latin typeface="+mn-ea"/>
                <a:ea typeface="+mn-ea"/>
              </a:rPr>
              <a:t>캡쳐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2000" dirty="0" err="1">
                <a:solidFill>
                  <a:srgbClr val="0000FF"/>
                </a:solidFill>
                <a:latin typeface="+mn-ea"/>
                <a:ea typeface="+mn-ea"/>
              </a:rPr>
              <a:t>리스너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false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이면 버블 </a:t>
            </a:r>
            <a:r>
              <a:rPr lang="ko-KR" altLang="en-US" sz="2000" dirty="0" err="1">
                <a:solidFill>
                  <a:srgbClr val="0000FF"/>
                </a:solidFill>
                <a:latin typeface="+mn-ea"/>
                <a:ea typeface="+mn-ea"/>
              </a:rPr>
              <a:t>리스너</a:t>
            </a:r>
            <a:endParaRPr lang="en-US" altLang="ko-KR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2"/>
            <a:endParaRPr lang="en-US" altLang="ko-KR" sz="2000" dirty="0">
              <a:latin typeface="+mn-ea"/>
              <a:ea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다른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방법의 이벤트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등록의 경우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버블 </a:t>
            </a:r>
            <a:r>
              <a:rPr lang="ko-KR" altLang="en-US" dirty="0" err="1" smtClean="0">
                <a:latin typeface="+mn-ea"/>
                <a:ea typeface="+mn-ea"/>
              </a:rPr>
              <a:t>리스너로</a:t>
            </a:r>
            <a:r>
              <a:rPr lang="ko-KR" altLang="en-US" dirty="0" smtClean="0">
                <a:latin typeface="+mn-ea"/>
                <a:ea typeface="+mn-ea"/>
              </a:rPr>
              <a:t> 자동 등록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3770456"/>
            <a:ext cx="79928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b 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("button");</a:t>
            </a:r>
          </a:p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600" b="1" kern="0" dirty="0" err="1">
                <a:solidFill>
                  <a:srgbClr val="0000FF"/>
                </a:solidFill>
                <a:latin typeface="+mj-ea"/>
                <a:ea typeface="+mj-ea"/>
              </a:rPr>
              <a:t>capFunc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600" b="1" kern="0" dirty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캡쳐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단계에서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600" b="1" kern="0" dirty="0" err="1">
                <a:solidFill>
                  <a:srgbClr val="0000FF"/>
                </a:solidFill>
                <a:latin typeface="+mj-ea"/>
                <a:ea typeface="+mj-ea"/>
              </a:rPr>
              <a:t>bubbleFunc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600" b="1" kern="0" dirty="0">
                <a:solidFill>
                  <a:srgbClr val="FF0000"/>
                </a:solidFill>
                <a:latin typeface="+mj-ea"/>
                <a:ea typeface="+mj-ea"/>
              </a:rPr>
              <a:t>false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570656"/>
            <a:ext cx="44644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버블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작동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6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Rectangle 410"/>
          <p:cNvSpPr>
            <a:spLocks noChangeArrowheads="1"/>
          </p:cNvSpPr>
          <p:nvPr/>
        </p:nvSpPr>
        <p:spPr bwMode="auto">
          <a:xfrm>
            <a:off x="4067944" y="733213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" name="직선 연결선 4"/>
          <p:cNvCxnSpPr>
            <a:stCxn id="4" idx="2"/>
            <a:endCxn id="6" idx="0"/>
          </p:cNvCxnSpPr>
          <p:nvPr/>
        </p:nvCxnSpPr>
        <p:spPr>
          <a:xfrm>
            <a:off x="4639444" y="1021245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4067944" y="1374973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7" name="Rectangle 411"/>
          <p:cNvSpPr>
            <a:spLocks noChangeArrowheads="1"/>
          </p:cNvSpPr>
          <p:nvPr/>
        </p:nvSpPr>
        <p:spPr bwMode="auto">
          <a:xfrm>
            <a:off x="4067944" y="198884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4639444" y="1663005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11"/>
          <p:cNvSpPr>
            <a:spLocks noChangeArrowheads="1"/>
          </p:cNvSpPr>
          <p:nvPr/>
        </p:nvSpPr>
        <p:spPr bwMode="auto">
          <a:xfrm>
            <a:off x="2472322" y="3360564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6064238" y="3360563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1" name="Rectangle 411"/>
          <p:cNvSpPr>
            <a:spLocks noChangeArrowheads="1"/>
          </p:cNvSpPr>
          <p:nvPr/>
        </p:nvSpPr>
        <p:spPr bwMode="auto">
          <a:xfrm>
            <a:off x="2443468" y="4440888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>
            <a:stCxn id="9" idx="2"/>
            <a:endCxn id="11" idx="0"/>
          </p:cNvCxnSpPr>
          <p:nvPr/>
        </p:nvCxnSpPr>
        <p:spPr>
          <a:xfrm>
            <a:off x="2857668" y="3685443"/>
            <a:ext cx="1777" cy="75544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5116592" y="444955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4" name="Rectangle 411"/>
          <p:cNvSpPr>
            <a:spLocks noChangeArrowheads="1"/>
          </p:cNvSpPr>
          <p:nvPr/>
        </p:nvSpPr>
        <p:spPr bwMode="auto">
          <a:xfrm>
            <a:off x="7173909" y="4449559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 bwMode="auto">
          <a:xfrm>
            <a:off x="5127186" y="5530790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 bwMode="auto">
          <a:xfrm>
            <a:off x="6431858" y="552673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7" name="Rectangle 411"/>
          <p:cNvSpPr>
            <a:spLocks noChangeArrowheads="1"/>
          </p:cNvSpPr>
          <p:nvPr/>
        </p:nvSpPr>
        <p:spPr bwMode="auto">
          <a:xfrm>
            <a:off x="7298637" y="5530715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8" name="Rectangle 411"/>
          <p:cNvSpPr>
            <a:spLocks noChangeArrowheads="1"/>
          </p:cNvSpPr>
          <p:nvPr/>
        </p:nvSpPr>
        <p:spPr bwMode="auto">
          <a:xfrm>
            <a:off x="8086818" y="5526737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9" name="꺾인 연결선 18"/>
          <p:cNvCxnSpPr>
            <a:stCxn id="7" idx="2"/>
            <a:endCxn id="9" idx="0"/>
          </p:cNvCxnSpPr>
          <p:nvPr/>
        </p:nvCxnSpPr>
        <p:spPr>
          <a:xfrm rot="5400000">
            <a:off x="3219038" y="1940158"/>
            <a:ext cx="1059036" cy="178177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0" idx="0"/>
          </p:cNvCxnSpPr>
          <p:nvPr/>
        </p:nvCxnSpPr>
        <p:spPr>
          <a:xfrm rot="16200000" flipH="1">
            <a:off x="5013619" y="1927352"/>
            <a:ext cx="1059035" cy="180738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3" idx="0"/>
          </p:cNvCxnSpPr>
          <p:nvPr/>
        </p:nvCxnSpPr>
        <p:spPr>
          <a:xfrm rot="5400000">
            <a:off x="5540349" y="3543079"/>
            <a:ext cx="764118" cy="104884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4" idx="0"/>
          </p:cNvCxnSpPr>
          <p:nvPr/>
        </p:nvCxnSpPr>
        <p:spPr>
          <a:xfrm rot="16200000" flipH="1">
            <a:off x="6572326" y="3559943"/>
            <a:ext cx="764118" cy="10151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5" idx="0"/>
          </p:cNvCxnSpPr>
          <p:nvPr/>
        </p:nvCxnSpPr>
        <p:spPr>
          <a:xfrm>
            <a:off x="5397987" y="4768868"/>
            <a:ext cx="14858" cy="7619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2"/>
            <a:endCxn id="16" idx="0"/>
          </p:cNvCxnSpPr>
          <p:nvPr/>
        </p:nvCxnSpPr>
        <p:spPr>
          <a:xfrm rot="5400000">
            <a:off x="6699991" y="4764788"/>
            <a:ext cx="775214" cy="74868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7" idx="0"/>
          </p:cNvCxnSpPr>
          <p:nvPr/>
        </p:nvCxnSpPr>
        <p:spPr>
          <a:xfrm rot="16200000" flipH="1">
            <a:off x="7121087" y="5092380"/>
            <a:ext cx="779190" cy="9748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2"/>
            <a:endCxn id="18" idx="0"/>
          </p:cNvCxnSpPr>
          <p:nvPr/>
        </p:nvCxnSpPr>
        <p:spPr>
          <a:xfrm rot="16200000" flipH="1">
            <a:off x="7477090" y="4736377"/>
            <a:ext cx="775212" cy="80550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3563454" y="528384"/>
            <a:ext cx="4185182" cy="5287654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1178354">
            <a:off x="3245309" y="582386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50648" y="361065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100" dirty="0" smtClean="0">
                <a:solidFill>
                  <a:srgbClr val="C00000"/>
                </a:solidFill>
              </a:rPr>
              <a:t>객체에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발생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4659" y="3138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3664" y="5660114"/>
            <a:ext cx="261238" cy="31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7534" y="3094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3995" y="366442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1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51032" y="3285031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capture()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80176" y="3473911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87108" y="6000885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7" idx="2"/>
            <a:endCxn id="46" idx="3"/>
          </p:cNvCxnSpPr>
          <p:nvPr/>
        </p:nvCxnSpPr>
        <p:spPr>
          <a:xfrm flipH="1">
            <a:off x="5782218" y="3501055"/>
            <a:ext cx="2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569739" y="5782718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6" idx="5"/>
            <a:endCxn id="49" idx="1"/>
          </p:cNvCxnSpPr>
          <p:nvPr/>
        </p:nvCxnSpPr>
        <p:spPr>
          <a:xfrm>
            <a:off x="7608763" y="5829056"/>
            <a:ext cx="178345" cy="38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7117682" y="3298974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67534" y="3487854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>
            <a:off x="6713253" y="3514998"/>
            <a:ext cx="404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46072" y="340758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캡쳐</a:t>
            </a:r>
            <a:r>
              <a:rPr lang="ko-KR" altLang="en-US" sz="900" dirty="0" smtClean="0">
                <a:solidFill>
                  <a:srgbClr val="C0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01084" y="338563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586" y="1318090"/>
            <a:ext cx="269336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이벤트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 순</a:t>
            </a:r>
            <a:r>
              <a:rPr lang="ko-KR" altLang="en-US" sz="1200" dirty="0">
                <a:latin typeface="+mj-ea"/>
                <a:ea typeface="+mj-ea"/>
              </a:rPr>
              <a:t>서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1. &lt;body&gt; </a:t>
            </a:r>
            <a:r>
              <a:rPr lang="ko-KR" altLang="en-US" sz="1200" dirty="0" smtClean="0">
                <a:latin typeface="+mj-ea"/>
                <a:ea typeface="+mj-ea"/>
              </a:rPr>
              <a:t>태그의 </a:t>
            </a:r>
            <a:r>
              <a:rPr lang="ko-KR" altLang="en-US" sz="1200" dirty="0" err="1" smtClean="0">
                <a:latin typeface="+mj-ea"/>
                <a:ea typeface="+mj-ea"/>
              </a:rPr>
              <a:t>캡처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</a:rPr>
              <a:t>2. &lt;input&gt;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 smtClean="0">
                <a:latin typeface="+mj-ea"/>
              </a:rPr>
              <a:t>리스너</a:t>
            </a:r>
            <a:r>
              <a:rPr lang="ko-KR" altLang="en-US" sz="1200" dirty="0" smtClean="0">
                <a:latin typeface="+mj-ea"/>
              </a:rPr>
              <a:t> 실행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&lt;body&gt;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실행</a:t>
            </a:r>
            <a:endParaRPr lang="en-US" altLang="ko-KR" sz="1200" dirty="0">
              <a:latin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1223" y="60832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마우스 핸들링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+mn-ea"/>
              </a:rPr>
              <a:t>마우스 이벤트 객체의 </a:t>
            </a:r>
            <a:r>
              <a:rPr lang="ko-KR" altLang="en-US" dirty="0" err="1" smtClean="0">
                <a:latin typeface="+mn-ea"/>
              </a:rPr>
              <a:t>프로퍼티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fontAlgn="base"/>
            <a:endParaRPr lang="en-US" altLang="ko-KR" dirty="0" smtClean="0">
              <a:latin typeface="+mn-ea"/>
            </a:endParaRPr>
          </a:p>
          <a:p>
            <a:pPr fontAlgn="base"/>
            <a:endParaRPr lang="en-US" altLang="ko-KR" dirty="0" smtClean="0">
              <a:latin typeface="+mn-ea"/>
            </a:endParaRPr>
          </a:p>
          <a:p>
            <a:pPr fontAlgn="base"/>
            <a:endParaRPr lang="en-US" altLang="ko-KR" dirty="0">
              <a:latin typeface="+mn-ea"/>
            </a:endParaRPr>
          </a:p>
          <a:p>
            <a:pPr lvl="1" fontAlgn="base"/>
            <a:endParaRPr lang="en-US" altLang="ko-KR" dirty="0" smtClean="0">
              <a:latin typeface="+mn-ea"/>
            </a:endParaRPr>
          </a:p>
          <a:p>
            <a:pPr lvl="1" fontAlgn="base"/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onclick</a:t>
            </a:r>
            <a:endParaRPr lang="ko-KR" altLang="en-US" dirty="0">
              <a:solidFill>
                <a:srgbClr val="0000FF"/>
              </a:solidFill>
              <a:latin typeface="+mn-ea"/>
            </a:endParaRPr>
          </a:p>
          <a:p>
            <a:pPr lvl="2" fontAlgn="base"/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태그가 클릭될 때</a:t>
            </a:r>
            <a:endParaRPr lang="en-US" altLang="ko-KR" dirty="0" smtClean="0">
              <a:latin typeface="+mn-ea"/>
              <a:ea typeface="+mn-ea"/>
            </a:endParaRPr>
          </a:p>
          <a:p>
            <a:pPr lvl="1" fontAlgn="base"/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ondblclick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2" fontAlgn="base"/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태그가 </a:t>
            </a:r>
            <a:r>
              <a:rPr lang="ko-KR" altLang="en-US" dirty="0" err="1" smtClean="0">
                <a:latin typeface="+mn-ea"/>
                <a:ea typeface="+mn-ea"/>
              </a:rPr>
              <a:t>더블클릭될</a:t>
            </a:r>
            <a:r>
              <a:rPr lang="ko-KR" altLang="en-US" dirty="0" smtClean="0">
                <a:latin typeface="+mn-ea"/>
                <a:ea typeface="+mn-ea"/>
              </a:rPr>
              <a:t> 때</a:t>
            </a:r>
            <a:endParaRPr lang="ko-KR" altLang="en-US" dirty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3608" y="1700808"/>
            <a:ext cx="7272808" cy="3600400"/>
            <a:chOff x="1038032" y="1988840"/>
            <a:chExt cx="7846556" cy="39943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4.1 </a:t>
            </a:r>
            <a:r>
              <a:rPr lang="ko-KR" altLang="en-US" sz="2800" dirty="0" smtClean="0"/>
              <a:t>여러 마우스 관련 이벤트 </a:t>
            </a:r>
            <a:r>
              <a:rPr lang="ko-KR" altLang="en-US" sz="2800" dirty="0" err="1" smtClean="0"/>
              <a:t>리스너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+mn-ea"/>
              </a:rPr>
              <a:t>마우스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관련 이벤트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호출 경우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  <a:ea typeface="+mn-ea"/>
              </a:rPr>
              <a:t>onmouse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down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 :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마우스 버튼을 누르는 순간 </a:t>
            </a:r>
          </a:p>
          <a:p>
            <a:pPr lvl="2"/>
            <a:r>
              <a:rPr lang="en-US" altLang="ko-KR" dirty="0" err="1" smtClean="0">
                <a:latin typeface="+mn-ea"/>
                <a:ea typeface="+mn-ea"/>
              </a:rPr>
              <a:t>onmouse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up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 : </a:t>
            </a:r>
            <a:r>
              <a:rPr lang="ko-KR" altLang="en-US" dirty="0" smtClean="0">
                <a:latin typeface="+mn-ea"/>
                <a:ea typeface="+mn-ea"/>
              </a:rPr>
              <a:t>눌러진 버튼이 놓여지는 순간</a:t>
            </a:r>
          </a:p>
          <a:p>
            <a:pPr lvl="2"/>
            <a:r>
              <a:rPr lang="en-US" altLang="ko-KR" dirty="0" err="1" smtClean="0">
                <a:latin typeface="+mn-ea"/>
                <a:ea typeface="+mn-ea"/>
              </a:rPr>
              <a:t>onmouse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over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: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마우스가 태그 위로 올라오는 순간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err="1" smtClean="0">
                <a:latin typeface="+mn-ea"/>
                <a:ea typeface="+mn-ea"/>
              </a:rPr>
              <a:t>onmouse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  <a:ea typeface="+mn-ea"/>
              </a:rPr>
              <a:t>out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 :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마우스가 태그를 벗어나는 순간</a:t>
            </a:r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  <a:latin typeface="+mn-ea"/>
                <a:ea typeface="+mn-ea"/>
              </a:rPr>
              <a:t>onwheel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 : </a:t>
            </a:r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태그에 마우스 </a:t>
            </a:r>
            <a:r>
              <a:rPr lang="ko-KR" altLang="en-US" dirty="0" err="1" smtClean="0">
                <a:latin typeface="+mn-ea"/>
                <a:ea typeface="+mn-ea"/>
              </a:rPr>
              <a:t>휠이</a:t>
            </a:r>
            <a:r>
              <a:rPr lang="ko-KR" altLang="en-US" dirty="0" smtClean="0">
                <a:latin typeface="+mn-ea"/>
                <a:ea typeface="+mn-ea"/>
              </a:rPr>
              <a:t> 구르는 동안 계속 호출</a:t>
            </a:r>
          </a:p>
          <a:p>
            <a:pPr lvl="3"/>
            <a:r>
              <a:rPr lang="ko-KR" altLang="en-US" sz="1700" dirty="0" smtClean="0">
                <a:latin typeface="+mn-ea"/>
                <a:ea typeface="+mn-ea"/>
              </a:rPr>
              <a:t>위쪽으로 굴린 경우 </a:t>
            </a:r>
            <a:r>
              <a:rPr lang="en-US" altLang="ko-KR" sz="1700" dirty="0" smtClean="0">
                <a:latin typeface="+mn-ea"/>
                <a:ea typeface="+mn-ea"/>
              </a:rPr>
              <a:t>: </a:t>
            </a:r>
            <a:r>
              <a:rPr lang="en-US" altLang="ko-KR" sz="1700" dirty="0" err="1" smtClean="0">
                <a:latin typeface="+mn-ea"/>
                <a:ea typeface="+mn-ea"/>
              </a:rPr>
              <a:t>wheelDelta</a:t>
            </a:r>
            <a:r>
              <a:rPr lang="en-US" altLang="ko-KR" sz="1700" dirty="0" smtClean="0">
                <a:latin typeface="+mn-ea"/>
                <a:ea typeface="+mn-ea"/>
              </a:rPr>
              <a:t> </a:t>
            </a:r>
            <a:r>
              <a:rPr lang="ko-KR" altLang="en-US" sz="1700" dirty="0" err="1" smtClean="0">
                <a:latin typeface="+mn-ea"/>
                <a:ea typeface="+mn-ea"/>
              </a:rPr>
              <a:t>프로퍼티</a:t>
            </a:r>
            <a:r>
              <a:rPr lang="ko-KR" altLang="en-US" sz="1700" dirty="0" smtClean="0">
                <a:latin typeface="+mn-ea"/>
                <a:ea typeface="+mn-ea"/>
              </a:rPr>
              <a:t> 값 양수</a:t>
            </a:r>
            <a:r>
              <a:rPr lang="en-US" altLang="ko-KR" sz="1700" dirty="0" smtClean="0">
                <a:latin typeface="+mn-ea"/>
                <a:ea typeface="+mn-ea"/>
              </a:rPr>
              <a:t>(120)</a:t>
            </a:r>
          </a:p>
          <a:p>
            <a:pPr lvl="3"/>
            <a:r>
              <a:rPr lang="ko-KR" altLang="en-US" sz="1700" dirty="0" smtClean="0">
                <a:latin typeface="+mn-ea"/>
                <a:ea typeface="+mn-ea"/>
              </a:rPr>
              <a:t>아래쪽으로 굴린 경우 </a:t>
            </a:r>
            <a:r>
              <a:rPr lang="en-US" altLang="ko-KR" sz="1700" dirty="0" smtClean="0">
                <a:latin typeface="+mn-ea"/>
                <a:ea typeface="+mn-ea"/>
              </a:rPr>
              <a:t>: </a:t>
            </a:r>
            <a:r>
              <a:rPr lang="en-US" altLang="ko-KR" sz="1700" dirty="0" err="1" smtClean="0">
                <a:latin typeface="+mn-ea"/>
                <a:ea typeface="+mn-ea"/>
              </a:rPr>
              <a:t>wheelDelta</a:t>
            </a:r>
            <a:r>
              <a:rPr lang="en-US" altLang="ko-KR" sz="1700" dirty="0" smtClean="0">
                <a:latin typeface="+mn-ea"/>
                <a:ea typeface="+mn-ea"/>
              </a:rPr>
              <a:t> </a:t>
            </a:r>
            <a:r>
              <a:rPr lang="ko-KR" altLang="en-US" sz="1700" dirty="0" err="1" smtClean="0">
                <a:latin typeface="+mn-ea"/>
                <a:ea typeface="+mn-ea"/>
              </a:rPr>
              <a:t>프로퍼티</a:t>
            </a:r>
            <a:r>
              <a:rPr lang="ko-KR" altLang="en-US" sz="1700" dirty="0" smtClean="0">
                <a:latin typeface="+mn-ea"/>
                <a:ea typeface="+mn-ea"/>
              </a:rPr>
              <a:t> 값 음수</a:t>
            </a:r>
            <a:r>
              <a:rPr lang="en-US" altLang="ko-KR" sz="1700" dirty="0" smtClean="0">
                <a:latin typeface="+mn-ea"/>
                <a:ea typeface="+mn-ea"/>
              </a:rPr>
              <a:t>(-120)</a:t>
            </a:r>
            <a:endParaRPr lang="ko-KR" altLang="en-US" sz="1700" dirty="0" smtClean="0">
              <a:latin typeface="+mn-ea"/>
              <a:ea typeface="+mn-ea"/>
            </a:endParaRPr>
          </a:p>
          <a:p>
            <a:pPr lvl="2"/>
            <a:endParaRPr lang="ko-KR" altLang="en-US" dirty="0" smtClean="0">
              <a:latin typeface="+mn-ea"/>
              <a:ea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4221088"/>
            <a:ext cx="58326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obj.onwheel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e.wheelDelta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&lt; 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아래쪽으로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7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4.2 </a:t>
            </a:r>
            <a:r>
              <a:rPr lang="en-US" altLang="ko-KR" dirty="0" err="1" smtClean="0"/>
              <a:t>oncontextmenu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o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ncontextmenu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 </a:t>
            </a: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>
                <a:latin typeface="+mn-ea"/>
              </a:rPr>
              <a:t>태그 위에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마우스 오른쪽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버튼</a:t>
            </a:r>
            <a:r>
              <a:rPr lang="ko-KR" altLang="en-US" dirty="0" smtClean="0">
                <a:latin typeface="+mn-ea"/>
              </a:rPr>
              <a:t> 클릭하면 호출되는 이벤트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디폴트로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ko-KR" altLang="en-US" dirty="0">
                <a:latin typeface="+mn-ea"/>
              </a:rPr>
              <a:t> 메뉴</a:t>
            </a:r>
            <a:r>
              <a:rPr lang="en-US" altLang="ko-KR" dirty="0">
                <a:latin typeface="+mn-ea"/>
              </a:rPr>
              <a:t>(context menu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출력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sz="2000" dirty="0">
                <a:latin typeface="+mn-ea"/>
                <a:ea typeface="+mn-ea"/>
              </a:rPr>
              <a:t>‘</a:t>
            </a:r>
            <a:r>
              <a:rPr lang="en-US" altLang="ko-KR" sz="2000" dirty="0" err="1">
                <a:latin typeface="+mn-ea"/>
                <a:ea typeface="+mn-ea"/>
              </a:rPr>
              <a:t>소스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보기’나</a:t>
            </a:r>
            <a:r>
              <a:rPr lang="en-US" altLang="ko-KR" sz="2000" dirty="0">
                <a:latin typeface="+mn-ea"/>
                <a:ea typeface="+mn-ea"/>
              </a:rPr>
              <a:t> ‘</a:t>
            </a:r>
            <a:r>
              <a:rPr lang="en-US" altLang="ko-KR" sz="2000" dirty="0" err="1">
                <a:latin typeface="+mn-ea"/>
                <a:ea typeface="+mn-ea"/>
              </a:rPr>
              <a:t>이미지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다운로드</a:t>
            </a:r>
            <a:r>
              <a:rPr lang="en-US" altLang="ko-KR" sz="2000" dirty="0">
                <a:latin typeface="+mn-ea"/>
                <a:ea typeface="+mn-ea"/>
              </a:rPr>
              <a:t>’ </a:t>
            </a:r>
            <a:r>
              <a:rPr lang="en-US" altLang="ko-KR" sz="2000" dirty="0" err="1">
                <a:latin typeface="+mn-ea"/>
                <a:ea typeface="+mn-ea"/>
              </a:rPr>
              <a:t>등의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메뉴</a:t>
            </a:r>
            <a:endParaRPr lang="en-US" altLang="ko-KR" sz="2000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oncontextmenu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이벤트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등록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sz="2000" dirty="0">
                <a:latin typeface="+mn-ea"/>
                <a:ea typeface="+mn-ea"/>
              </a:rPr>
              <a:t>false</a:t>
            </a:r>
            <a:r>
              <a:rPr lang="ko-KR" altLang="en-US" sz="2000" dirty="0">
                <a:latin typeface="+mn-ea"/>
                <a:ea typeface="+mn-ea"/>
              </a:rPr>
              <a:t>를 </a:t>
            </a:r>
            <a:r>
              <a:rPr lang="ko-KR" altLang="en-US" sz="2000" dirty="0" err="1">
                <a:latin typeface="+mn-ea"/>
                <a:ea typeface="+mn-ea"/>
              </a:rPr>
              <a:t>리턴하면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컨텍스트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메뉴를 출력하는 </a:t>
            </a:r>
            <a:r>
              <a:rPr lang="ko-KR" altLang="en-US" sz="2000" dirty="0">
                <a:latin typeface="+mn-ea"/>
                <a:ea typeface="+mn-ea"/>
              </a:rPr>
              <a:t>디폴트 </a:t>
            </a:r>
            <a:r>
              <a:rPr lang="ko-KR" altLang="en-US" sz="2000" dirty="0" smtClean="0">
                <a:latin typeface="+mn-ea"/>
                <a:ea typeface="+mn-ea"/>
              </a:rPr>
              <a:t>행동 </a:t>
            </a:r>
            <a:r>
              <a:rPr lang="ko-KR" altLang="en-US" sz="2000" dirty="0">
                <a:latin typeface="+mn-ea"/>
                <a:ea typeface="+mn-ea"/>
              </a:rPr>
              <a:t>취소</a:t>
            </a:r>
          </a:p>
          <a:p>
            <a:pPr lvl="2"/>
            <a:endParaRPr lang="ko-KR" altLang="en-US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4509120"/>
            <a:ext cx="54006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b="1" kern="0" dirty="0" err="1">
                <a:solidFill>
                  <a:srgbClr val="0000FF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</a:p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defTabSz="180000" fontAlgn="base" latinLnBrk="0"/>
            <a:r>
              <a:rPr lang="en-US" altLang="ko-KR" kern="0" dirty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ko-KR" b="1" kern="0" dirty="0">
                <a:solidFill>
                  <a:srgbClr val="FF0000"/>
                </a:solidFill>
                <a:latin typeface="+mj-ea"/>
                <a:ea typeface="+mj-ea"/>
              </a:rPr>
              <a:t>return false</a:t>
            </a:r>
            <a:r>
              <a:rPr lang="en-US" altLang="ko-KR" kern="0" dirty="0">
                <a:solidFill>
                  <a:srgbClr val="FF0000"/>
                </a:solidFill>
                <a:latin typeface="+mj-ea"/>
                <a:ea typeface="+mj-ea"/>
              </a:rPr>
              <a:t>;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컨텍스트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 메뉴 출력 금지</a:t>
            </a:r>
          </a:p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9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12776"/>
            <a:ext cx="3261987" cy="2753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9-12 </a:t>
            </a:r>
            <a:r>
              <a:rPr lang="en-US" altLang="ko-KR" dirty="0" err="1"/>
              <a:t>oncontextmenu</a:t>
            </a:r>
            <a:r>
              <a:rPr lang="ko-KR" altLang="en-US" dirty="0"/>
              <a:t>로 소스 보기나 이미지 다운로드 </a:t>
            </a:r>
            <a:r>
              <a:rPr lang="ko-KR" altLang="en-US" dirty="0" smtClean="0"/>
              <a:t>금지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0454" y="1412776"/>
            <a:ext cx="4051927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oncontextmenu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function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hideMenu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() </a:t>
            </a:r>
            <a:r>
              <a:rPr lang="en-US" altLang="ko-KR" sz="1400" b="1" dirty="0">
                <a:solidFill>
                  <a:srgbClr val="0000FF"/>
                </a:solidFill>
              </a:rPr>
              <a:t>{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alert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ko-KR" altLang="en-US" sz="1400" dirty="0">
                <a:solidFill>
                  <a:srgbClr val="0000FF"/>
                </a:solidFill>
              </a:rPr>
              <a:t>오른쪽 클릭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ko-KR" altLang="en-US" sz="1400" dirty="0" err="1">
                <a:solidFill>
                  <a:srgbClr val="0000FF"/>
                </a:solidFill>
              </a:rPr>
              <a:t>컨텍스트</a:t>
            </a:r>
            <a:r>
              <a:rPr lang="ko-KR" altLang="en-US" sz="1400" dirty="0">
                <a:solidFill>
                  <a:srgbClr val="0000FF"/>
                </a:solidFill>
              </a:rPr>
              <a:t> 메뉴</a:t>
            </a:r>
            <a:r>
              <a:rPr lang="en-US" altLang="ko-KR" sz="1400" dirty="0">
                <a:solidFill>
                  <a:srgbClr val="0000FF"/>
                </a:solidFill>
              </a:rPr>
              <a:t>&gt;</a:t>
            </a:r>
            <a:r>
              <a:rPr lang="ko-KR" altLang="en-US" sz="1400" dirty="0">
                <a:solidFill>
                  <a:srgbClr val="0000FF"/>
                </a:solidFill>
              </a:rPr>
              <a:t>금지</a:t>
            </a:r>
            <a:r>
              <a:rPr lang="en-US" altLang="ko-KR" sz="1400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return </a:t>
            </a:r>
            <a:r>
              <a:rPr lang="en-US" altLang="ko-KR" sz="1400" b="1" dirty="0">
                <a:solidFill>
                  <a:srgbClr val="0000FF"/>
                </a:solidFill>
              </a:rPr>
              <a:t>false;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400" b="1" dirty="0" err="1" smtClean="0">
                <a:solidFill>
                  <a:srgbClr val="0000FF"/>
                </a:solidFill>
              </a:rPr>
              <a:t>document.oncontextmenu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=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hideMenu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;</a:t>
            </a:r>
            <a:endParaRPr lang="en-US" altLang="ko-KR" sz="14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oncontextmenu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컨텍스트</a:t>
            </a:r>
            <a:r>
              <a:rPr lang="ko-KR" altLang="en-US" sz="1400" dirty="0"/>
              <a:t> 메뉴 금지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마우스 오른쪽 클릭은 금지됩니다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아무곳이나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클릭해도 </a:t>
            </a:r>
            <a:r>
              <a:rPr lang="ko-KR" altLang="en-US" sz="1400" dirty="0" err="1"/>
              <a:t>컨텍스트</a:t>
            </a:r>
            <a:r>
              <a:rPr lang="ko-KR" altLang="en-US" sz="1400" dirty="0"/>
              <a:t> 메뉴를 볼 수 없습니다</a:t>
            </a:r>
            <a:r>
              <a:rPr lang="en-US" altLang="ko-KR" sz="1400" dirty="0" smtClean="0"/>
              <a:t>.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img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src</a:t>
            </a:r>
            <a:r>
              <a:rPr lang="en-US" altLang="ko-KR" sz="1400" dirty="0">
                <a:solidFill>
                  <a:srgbClr val="FF0000"/>
                </a:solidFill>
              </a:rPr>
              <a:t>="media/beach2.png" alt="</a:t>
            </a:r>
            <a:r>
              <a:rPr lang="en-US" altLang="ko-KR" sz="1400" dirty="0" err="1">
                <a:solidFill>
                  <a:srgbClr val="FF0000"/>
                </a:solidFill>
              </a:rPr>
              <a:t>miami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76056" y="4400342"/>
            <a:ext cx="2803362" cy="1512168"/>
            <a:chOff x="2224087" y="1868573"/>
            <a:chExt cx="6996502" cy="3152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4087" y="1876425"/>
              <a:ext cx="4695825" cy="31051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2664" y="1868573"/>
              <a:ext cx="2447925" cy="31527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00471" y="3081802"/>
            <a:ext cx="1187112" cy="442674"/>
          </a:xfrm>
          <a:prstGeom prst="wedgeRoundRectCallout">
            <a:avLst>
              <a:gd name="adj1" fmla="val -36446"/>
              <a:gd name="adj2" fmla="val 85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아무곳이나</a:t>
            </a:r>
            <a:r>
              <a:rPr lang="ko-KR" altLang="en-US" sz="1000" dirty="0" smtClean="0"/>
              <a:t> 마우스 오른쪽  클릭</a:t>
            </a:r>
            <a:endParaRPr lang="ko-KR" altLang="en-US" sz="1000" dirty="0"/>
          </a:p>
        </p:txBody>
      </p:sp>
      <p:sp>
        <p:nvSpPr>
          <p:cNvPr id="12" name="자유형 11"/>
          <p:cNvSpPr/>
          <p:nvPr/>
        </p:nvSpPr>
        <p:spPr>
          <a:xfrm>
            <a:off x="7207241" y="3704496"/>
            <a:ext cx="570246" cy="725714"/>
          </a:xfrm>
          <a:custGeom>
            <a:avLst/>
            <a:gdLst>
              <a:gd name="connsiteX0" fmla="*/ 570246 w 570246"/>
              <a:gd name="connsiteY0" fmla="*/ 0 h 725714"/>
              <a:gd name="connsiteX1" fmla="*/ 483160 w 570246"/>
              <a:gd name="connsiteY1" fmla="*/ 370114 h 725714"/>
              <a:gd name="connsiteX2" fmla="*/ 69503 w 570246"/>
              <a:gd name="connsiteY2" fmla="*/ 478971 h 725714"/>
              <a:gd name="connsiteX3" fmla="*/ 4189 w 570246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46" h="725714">
                <a:moveTo>
                  <a:pt x="570246" y="0"/>
                </a:moveTo>
                <a:cubicBezTo>
                  <a:pt x="568431" y="145143"/>
                  <a:pt x="566617" y="290286"/>
                  <a:pt x="483160" y="370114"/>
                </a:cubicBezTo>
                <a:cubicBezTo>
                  <a:pt x="399703" y="449942"/>
                  <a:pt x="149331" y="419704"/>
                  <a:pt x="69503" y="478971"/>
                </a:cubicBezTo>
                <a:cubicBezTo>
                  <a:pt x="-10325" y="538238"/>
                  <a:pt x="-3068" y="631976"/>
                  <a:pt x="4189" y="72571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문서와 이미지의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smtClean="0">
                <a:latin typeface="+mn-ea"/>
              </a:rPr>
              <a:t>5.1 </a:t>
            </a:r>
            <a:r>
              <a:rPr lang="ko-KR" altLang="en-US" dirty="0">
                <a:latin typeface="+mn-ea"/>
              </a:rPr>
              <a:t>문서의 로딩 완료와 </a:t>
            </a:r>
            <a:r>
              <a:rPr lang="en-US" altLang="ko-KR" dirty="0" err="1" smtClean="0">
                <a:latin typeface="+mn-ea"/>
              </a:rPr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>
                <a:solidFill>
                  <a:srgbClr val="0000FF"/>
                </a:solidFill>
                <a:latin typeface="+mn-ea"/>
              </a:rPr>
              <a:t>onload</a:t>
            </a:r>
            <a:r>
              <a:rPr lang="en-US" altLang="ko-KR" sz="28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 </a:t>
            </a:r>
          </a:p>
          <a:p>
            <a:pPr lvl="1"/>
            <a:r>
              <a:rPr lang="ko-KR" altLang="en-US" sz="2200" dirty="0" smtClean="0">
                <a:latin typeface="+mn-ea"/>
                <a:ea typeface="+mn-ea"/>
              </a:rPr>
              <a:t>웹 </a:t>
            </a:r>
            <a:r>
              <a:rPr lang="ko-KR" altLang="en-US" sz="2200" dirty="0">
                <a:latin typeface="+mn-ea"/>
                <a:ea typeface="+mn-ea"/>
              </a:rPr>
              <a:t>페이지의 로딩 </a:t>
            </a:r>
            <a:r>
              <a:rPr lang="ko-KR" altLang="en-US" sz="2200" dirty="0" err="1">
                <a:latin typeface="+mn-ea"/>
                <a:ea typeface="+mn-ea"/>
              </a:rPr>
              <a:t>완료시</a:t>
            </a:r>
            <a:r>
              <a:rPr lang="en-US" altLang="ko-KR" sz="2200" dirty="0">
                <a:latin typeface="+mn-ea"/>
                <a:ea typeface="+mn-ea"/>
              </a:rPr>
              <a:t> </a:t>
            </a:r>
            <a:r>
              <a:rPr lang="en-US" altLang="ko-KR" sz="2200" dirty="0">
                <a:latin typeface="+mn-ea"/>
              </a:rPr>
              <a:t>window </a:t>
            </a:r>
            <a:r>
              <a:rPr lang="ko-KR" altLang="en-US" sz="2200" dirty="0">
                <a:latin typeface="+mn-ea"/>
              </a:rPr>
              <a:t>객체에서 </a:t>
            </a:r>
            <a:r>
              <a:rPr lang="en-US" altLang="ko-KR" sz="2200" dirty="0">
                <a:latin typeface="+mn-ea"/>
              </a:rPr>
              <a:t>load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이벤트가 발생하고 </a:t>
            </a:r>
            <a:r>
              <a:rPr lang="en-US" altLang="ko-KR" sz="2200" dirty="0" err="1" smtClean="0">
                <a:latin typeface="+mn-ea"/>
                <a:ea typeface="+mn-ea"/>
              </a:rPr>
              <a:t>onload</a:t>
            </a:r>
            <a:r>
              <a:rPr lang="en-US" altLang="ko-KR" sz="2200" dirty="0" smtClean="0">
                <a:latin typeface="+mn-ea"/>
                <a:ea typeface="+mn-ea"/>
              </a:rPr>
              <a:t> </a:t>
            </a:r>
            <a:r>
              <a:rPr lang="ko-KR" altLang="en-US" sz="2200" dirty="0" smtClean="0">
                <a:latin typeface="+mn-ea"/>
                <a:ea typeface="+mn-ea"/>
              </a:rPr>
              <a:t>이벤트 </a:t>
            </a:r>
            <a:r>
              <a:rPr lang="ko-KR" altLang="en-US" sz="2200" dirty="0" err="1" smtClean="0">
                <a:latin typeface="+mn-ea"/>
              </a:rPr>
              <a:t>리스너</a:t>
            </a:r>
            <a:r>
              <a:rPr lang="ko-KR" altLang="en-US" sz="2200" dirty="0" smtClean="0">
                <a:latin typeface="+mn-ea"/>
              </a:rPr>
              <a:t> 호출됨</a:t>
            </a:r>
            <a:r>
              <a:rPr lang="ko-KR" altLang="en-US" sz="2200" dirty="0" smtClean="0">
                <a:latin typeface="+mn-ea"/>
                <a:ea typeface="+mn-ea"/>
              </a:rPr>
              <a:t> </a:t>
            </a:r>
            <a:endParaRPr lang="en-US" altLang="ko-KR" sz="2200" dirty="0" smtClean="0">
              <a:latin typeface="+mn-ea"/>
              <a:ea typeface="+mn-ea"/>
            </a:endParaRPr>
          </a:p>
          <a:p>
            <a:pPr lvl="1"/>
            <a:endParaRPr lang="en-US" altLang="ko-KR" sz="2000" dirty="0" smtClean="0">
              <a:latin typeface="+mn-ea"/>
              <a:ea typeface="+mn-ea"/>
            </a:endParaRPr>
          </a:p>
          <a:p>
            <a:pPr lvl="1"/>
            <a:r>
              <a:rPr lang="en-US" altLang="ko-KR" sz="2200" dirty="0" smtClean="0">
                <a:latin typeface="+mn-ea"/>
                <a:ea typeface="+mn-ea"/>
              </a:rPr>
              <a:t> </a:t>
            </a:r>
            <a:r>
              <a:rPr lang="en-US" altLang="ko-KR" sz="2200" dirty="0" err="1" smtClean="0">
                <a:latin typeface="+mn-ea"/>
                <a:ea typeface="+mn-ea"/>
              </a:rPr>
              <a:t>onload</a:t>
            </a:r>
            <a:r>
              <a:rPr lang="en-US" altLang="ko-KR" sz="2200" dirty="0" smtClean="0">
                <a:latin typeface="+mn-ea"/>
                <a:ea typeface="+mn-ea"/>
              </a:rPr>
              <a:t> </a:t>
            </a:r>
            <a:r>
              <a:rPr lang="ko-KR" altLang="en-US" sz="2200" dirty="0" smtClean="0">
                <a:latin typeface="+mn-ea"/>
                <a:ea typeface="+mn-ea"/>
              </a:rPr>
              <a:t>이벤트 </a:t>
            </a:r>
            <a:r>
              <a:rPr lang="ko-KR" altLang="en-US" sz="2200" dirty="0" err="1" smtClean="0">
                <a:latin typeface="+mn-ea"/>
                <a:ea typeface="+mn-ea"/>
              </a:rPr>
              <a:t>리스너</a:t>
            </a:r>
            <a:r>
              <a:rPr lang="ko-KR" altLang="en-US" sz="2200" dirty="0" smtClean="0">
                <a:latin typeface="+mn-ea"/>
                <a:ea typeface="+mn-ea"/>
              </a:rPr>
              <a:t> 작성 방법</a:t>
            </a:r>
            <a:endParaRPr lang="en-US" altLang="ko-KR" sz="2200" dirty="0" smtClean="0">
              <a:latin typeface="+mn-ea"/>
              <a:ea typeface="+mn-ea"/>
            </a:endParaRPr>
          </a:p>
          <a:p>
            <a:pPr marL="685800" lvl="2" indent="0"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 1.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window.onload</a:t>
            </a:r>
            <a:r>
              <a:rPr lang="en-US" altLang="ko-KR" sz="2000" dirty="0" smtClean="0">
                <a:latin typeface="+mn-ea"/>
                <a:ea typeface="+mn-ea"/>
              </a:rPr>
              <a:t>="alert('</a:t>
            </a:r>
            <a:r>
              <a:rPr lang="en-US" altLang="ko-KR" sz="2000" dirty="0" err="1" smtClean="0">
                <a:latin typeface="+mn-ea"/>
                <a:ea typeface="+mn-ea"/>
              </a:rPr>
              <a:t>onload</a:t>
            </a:r>
            <a:r>
              <a:rPr lang="en-US" altLang="ko-KR" sz="2000" dirty="0" smtClean="0">
                <a:latin typeface="+mn-ea"/>
                <a:ea typeface="+mn-ea"/>
              </a:rPr>
              <a:t>');";</a:t>
            </a:r>
          </a:p>
          <a:p>
            <a:pPr marL="685800" lvl="2" indent="0"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 2.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ea typeface="+mn-ea"/>
              </a:rPr>
              <a:t>body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onload</a:t>
            </a:r>
            <a:r>
              <a:rPr lang="en-US" altLang="ko-KR" sz="2000" dirty="0" smtClean="0">
                <a:latin typeface="+mn-ea"/>
                <a:ea typeface="+mn-ea"/>
              </a:rPr>
              <a:t>="alert('</a:t>
            </a:r>
            <a:r>
              <a:rPr lang="en-US" altLang="ko-KR" sz="2000" dirty="0" err="1" smtClean="0">
                <a:latin typeface="+mn-ea"/>
                <a:ea typeface="+mn-ea"/>
              </a:rPr>
              <a:t>onload</a:t>
            </a:r>
            <a:r>
              <a:rPr lang="en-US" altLang="ko-KR" sz="2000" dirty="0" smtClean="0">
                <a:latin typeface="+mn-ea"/>
                <a:ea typeface="+mn-ea"/>
              </a:rPr>
              <a:t>');"&gt;</a:t>
            </a:r>
          </a:p>
          <a:p>
            <a:pPr marL="685800" lvl="2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685800" lvl="2" indent="0">
              <a:buNone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9-13 </a:t>
            </a:r>
            <a:r>
              <a:rPr lang="en-US" altLang="ko-KR" dirty="0" err="1"/>
              <a:t>onload</a:t>
            </a:r>
            <a:r>
              <a:rPr lang="ko-KR" altLang="en-US" dirty="0"/>
              <a:t>에서 사이트 이전을 알리는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공고창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766" y="1435422"/>
            <a:ext cx="507605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&lt;head&gt;&lt;title&gt;HTML </a:t>
            </a:r>
            <a:r>
              <a:rPr lang="ko-KR" altLang="en-US" sz="1400" dirty="0"/>
              <a:t>문서의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body </a:t>
            </a:r>
            <a:r>
              <a:rPr lang="en-US" altLang="ko-KR" sz="1400" b="1" dirty="0" err="1">
                <a:solidFill>
                  <a:srgbClr val="FF0000"/>
                </a:solidFill>
              </a:rPr>
              <a:t>onload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="</a:t>
            </a:r>
            <a:r>
              <a:rPr lang="en-US" altLang="ko-KR" sz="1400" b="1" dirty="0">
                <a:solidFill>
                  <a:srgbClr val="0000FF"/>
                </a:solidFill>
              </a:rPr>
              <a:t>alert('</a:t>
            </a:r>
            <a:r>
              <a:rPr lang="ko-KR" altLang="en-US" sz="1400" b="1" dirty="0">
                <a:solidFill>
                  <a:srgbClr val="0000FF"/>
                </a:solidFill>
              </a:rPr>
              <a:t>이 사이트는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2020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년 </a:t>
            </a:r>
            <a:r>
              <a:rPr lang="en-US" altLang="ko-KR" sz="1400" b="1" dirty="0">
                <a:solidFill>
                  <a:srgbClr val="0000FF"/>
                </a:solidFill>
              </a:rPr>
              <a:t>6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월</a:t>
            </a:r>
            <a:r>
              <a:rPr lang="en-US" altLang="ko-KR" sz="1400" b="1" dirty="0">
                <a:solidFill>
                  <a:srgbClr val="0000FF"/>
                </a:solidFill>
              </a:rPr>
              <a:t>1</a:t>
            </a:r>
            <a:r>
              <a:rPr lang="ko-KR" altLang="en-US" sz="1400" b="1" dirty="0">
                <a:solidFill>
                  <a:srgbClr val="0000FF"/>
                </a:solidFill>
              </a:rPr>
              <a:t>일부터 </a:t>
            </a:r>
            <a:r>
              <a:rPr lang="en-US" altLang="ko-KR" sz="1400" b="1" dirty="0">
                <a:solidFill>
                  <a:srgbClr val="0000FF"/>
                </a:solidFill>
              </a:rPr>
              <a:t>\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www.js.co.kr</a:t>
            </a:r>
            <a:r>
              <a:rPr lang="ko-KR" altLang="en-US" sz="1400" b="1" dirty="0">
                <a:solidFill>
                  <a:srgbClr val="0000FF"/>
                </a:solidFill>
              </a:rPr>
              <a:t>로 옮겨지게 됩니다</a:t>
            </a:r>
            <a:r>
              <a:rPr lang="en-US" altLang="ko-KR" sz="1400" b="1" dirty="0">
                <a:solidFill>
                  <a:srgbClr val="0000FF"/>
                </a:solidFill>
              </a:rPr>
              <a:t>.')"</a:t>
            </a:r>
            <a:r>
              <a:rPr lang="en-US" altLang="ko-KR" sz="1400" dirty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1400" dirty="0"/>
              <a:t>&lt;h3&gt;HTML </a:t>
            </a:r>
            <a:r>
              <a:rPr lang="ko-KR" altLang="en-US" sz="1400" dirty="0"/>
              <a:t>문서의 로딩 완료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이 페이지는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리스너의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pPr defTabSz="180000"/>
            <a:r>
              <a:rPr lang="ko-KR" altLang="en-US" sz="1400" dirty="0" smtClean="0"/>
              <a:t>사용 </a:t>
            </a:r>
            <a:r>
              <a:rPr lang="ko-KR" altLang="en-US" sz="1400" dirty="0"/>
              <a:t>예를 보여줍니다</a:t>
            </a:r>
          </a:p>
          <a:p>
            <a:pPr defTabSz="180000"/>
            <a:r>
              <a:rPr lang="ko-KR" altLang="en-US" sz="1400" dirty="0"/>
              <a:t>이 페이지가 출력되고 난 바로 </a:t>
            </a:r>
            <a:r>
              <a:rPr lang="ko-KR" altLang="en-US" sz="1400" dirty="0" smtClean="0"/>
              <a:t>직후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onload</a:t>
            </a:r>
            <a:r>
              <a:rPr lang="en-US" altLang="ko-KR" sz="1400" dirty="0" smtClean="0"/>
              <a:t>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통해 </a:t>
            </a:r>
          </a:p>
          <a:p>
            <a:pPr defTabSz="180000"/>
            <a:r>
              <a:rPr lang="ko-KR" altLang="en-US" sz="1400" dirty="0" err="1"/>
              <a:t>경고창을</a:t>
            </a:r>
            <a:r>
              <a:rPr lang="ko-KR" altLang="en-US" sz="1400" dirty="0"/>
              <a:t> 출력합니다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36454" y="2280800"/>
            <a:ext cx="216024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72204" y="1524949"/>
            <a:ext cx="1404156" cy="442674"/>
          </a:xfrm>
          <a:prstGeom prst="wedgeRoundRectCallout">
            <a:avLst>
              <a:gd name="adj1" fmla="val 33434"/>
              <a:gd name="adj2" fmla="val 109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\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뒤에 </a:t>
            </a:r>
            <a:r>
              <a:rPr lang="en-US" altLang="ko-KR" sz="1000" dirty="0" smtClean="0"/>
              <a:t>&lt;enter&gt; </a:t>
            </a:r>
            <a:r>
              <a:rPr lang="ko-KR" altLang="en-US" sz="1000" dirty="0" smtClean="0"/>
              <a:t>키를 무시하게 만듦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24949"/>
            <a:ext cx="3207817" cy="26832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941168"/>
            <a:ext cx="4813151" cy="162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2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브라우저에 발생하는 다양한 이벤트들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4003" y="2205332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dblclick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마우스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729" y="5864951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키를 </a:t>
            </a:r>
            <a:r>
              <a:rPr lang="ko-KR" altLang="en-US" sz="1200" dirty="0">
                <a:solidFill>
                  <a:srgbClr val="C00000"/>
                </a:solidFill>
              </a:rPr>
              <a:t>누를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865" y="5864951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keyup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23" y="3754373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</a:t>
            </a:r>
            <a:r>
              <a:rPr lang="ko-KR" altLang="en-US" sz="1200" dirty="0" smtClean="0">
                <a:solidFill>
                  <a:srgbClr val="C00000"/>
                </a:solidFill>
              </a:rPr>
              <a:t>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8287" y="3478656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change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라디오버튼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선택 </a:t>
            </a:r>
            <a:r>
              <a:rPr lang="ko-KR" altLang="en-US" sz="1200" dirty="0">
                <a:solidFill>
                  <a:srgbClr val="C00000"/>
                </a:solidFill>
              </a:rPr>
              <a:t>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936" y="4797620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윈도우 크기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변경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0370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5518843" y="4562123"/>
            <a:ext cx="371545" cy="1302827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648885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5890388" y="3677342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7947" y="5837644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submit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(submit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3099150" y="5347223"/>
            <a:ext cx="63600" cy="4904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3765" y="5822950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reset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(reset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/>
          <p:cNvCxnSpPr>
            <a:stCxn id="40" idx="0"/>
          </p:cNvCxnSpPr>
          <p:nvPr/>
        </p:nvCxnSpPr>
        <p:spPr>
          <a:xfrm flipH="1" flipV="1">
            <a:off x="4067944" y="5347224"/>
            <a:ext cx="446967" cy="4757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5652120" y="4562124"/>
            <a:ext cx="2585336" cy="131613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885" y="5805264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click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</a:t>
            </a:r>
            <a:r>
              <a:rPr lang="ko-KR" altLang="en-US" sz="1200" dirty="0">
                <a:solidFill>
                  <a:srgbClr val="C00000"/>
                </a:solidFill>
              </a:rPr>
              <a:t>스</a:t>
            </a:r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1294876" y="5347223"/>
            <a:ext cx="1088036" cy="45804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73" y="2205332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문서 전체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94130" y="2349348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718899" y="2562877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이미지 로딩 완료와 </a:t>
            </a:r>
            <a:r>
              <a:rPr lang="en-US" altLang="ko-KR" dirty="0" err="1" smtClean="0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Image</a:t>
            </a:r>
            <a:r>
              <a:rPr lang="ko-KR" altLang="en-US" dirty="0" smtClean="0">
                <a:latin typeface="+mn-ea"/>
              </a:rPr>
              <a:t> 객체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img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태그에 의해 생성되는 </a:t>
            </a:r>
            <a:r>
              <a:rPr lang="en-US" altLang="ko-KR" dirty="0" smtClean="0">
                <a:latin typeface="+mn-ea"/>
                <a:ea typeface="+mn-ea"/>
              </a:rPr>
              <a:t>DOM </a:t>
            </a:r>
            <a:r>
              <a:rPr lang="ko-KR" altLang="en-US" dirty="0" smtClean="0">
                <a:latin typeface="+mn-ea"/>
                <a:ea typeface="+mn-ea"/>
              </a:rPr>
              <a:t>객체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new Image(); </a:t>
            </a:r>
            <a:r>
              <a:rPr lang="ko-KR" altLang="en-US" dirty="0" smtClean="0">
                <a:latin typeface="+mn-ea"/>
                <a:ea typeface="+mn-ea"/>
              </a:rPr>
              <a:t>자바스크립트 코드에 의해 생성되는 객체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err="1" smtClean="0">
                <a:latin typeface="+mn-ea"/>
              </a:rPr>
              <a:t>onload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이미지의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로딩이 완료되면 </a:t>
            </a:r>
            <a:r>
              <a:rPr lang="en-US" altLang="ko-KR" dirty="0" smtClean="0">
                <a:latin typeface="+mn-ea"/>
                <a:ea typeface="+mn-ea"/>
              </a:rPr>
              <a:t>Image  </a:t>
            </a:r>
            <a:r>
              <a:rPr lang="ko-KR" altLang="en-US" dirty="0" smtClean="0">
                <a:latin typeface="+mn-ea"/>
                <a:ea typeface="+mn-ea"/>
              </a:rPr>
              <a:t>객체에 발생하는 </a:t>
            </a:r>
            <a:r>
              <a:rPr lang="en-US" altLang="ko-KR" dirty="0" smtClean="0">
                <a:latin typeface="+mn-ea"/>
                <a:ea typeface="+mn-ea"/>
              </a:rPr>
              <a:t>load </a:t>
            </a:r>
            <a:r>
              <a:rPr lang="ko-KR" altLang="en-US" dirty="0" smtClean="0">
                <a:latin typeface="+mn-ea"/>
                <a:ea typeface="+mn-ea"/>
              </a:rPr>
              <a:t>이벤트를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처리하는 이벤트 </a:t>
            </a:r>
            <a:r>
              <a:rPr lang="ko-KR" altLang="en-US" dirty="0" err="1" smtClean="0">
                <a:latin typeface="+mn-ea"/>
                <a:ea typeface="+mn-ea"/>
              </a:rPr>
              <a:t>리스너</a:t>
            </a:r>
            <a:endParaRPr lang="ko-KR" altLang="en-US" dirty="0" smtClean="0">
              <a:latin typeface="+mn-ea"/>
              <a:ea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r>
              <a:rPr lang="ko-KR" altLang="en-US" sz="2200" dirty="0" smtClean="0">
                <a:latin typeface="+mn-ea"/>
              </a:rPr>
              <a:t>새로운 이미지를 동적으로 로딩하는 방법</a:t>
            </a:r>
            <a:endParaRPr lang="en-US" altLang="ko-KR" sz="2200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593235"/>
            <a:ext cx="676875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5097291"/>
            <a:ext cx="597666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"); 		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 = “banana.png";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6145559"/>
            <a:ext cx="563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anana.png </a:t>
            </a:r>
            <a:r>
              <a:rPr lang="ko-KR" altLang="en-US" sz="1400" dirty="0" smtClean="0"/>
              <a:t>이미지의 로딩이 완료된 </a:t>
            </a:r>
            <a:r>
              <a:rPr lang="en-US" altLang="ko-KR" sz="1400" dirty="0" err="1" smtClean="0"/>
              <a:t>myImg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onload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실행 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1974574" y="5571845"/>
            <a:ext cx="373341" cy="609600"/>
          </a:xfrm>
          <a:custGeom>
            <a:avLst/>
            <a:gdLst>
              <a:gd name="connsiteX0" fmla="*/ 0 w 373341"/>
              <a:gd name="connsiteY0" fmla="*/ 0 h 609600"/>
              <a:gd name="connsiteX1" fmla="*/ 318052 w 373341"/>
              <a:gd name="connsiteY1" fmla="*/ 234121 h 609600"/>
              <a:gd name="connsiteX2" fmla="*/ 371061 w 373341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41" h="609600">
                <a:moveTo>
                  <a:pt x="0" y="0"/>
                </a:moveTo>
                <a:cubicBezTo>
                  <a:pt x="128104" y="66260"/>
                  <a:pt x="256209" y="132521"/>
                  <a:pt x="318052" y="234121"/>
                </a:cubicBezTo>
                <a:cubicBezTo>
                  <a:pt x="379895" y="335721"/>
                  <a:pt x="375478" y="472660"/>
                  <a:pt x="371061" y="6096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로딩시</a:t>
            </a:r>
            <a:r>
              <a:rPr lang="ko-KR" altLang="en-US" dirty="0" smtClean="0"/>
              <a:t>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잘못된 이미지 로딩 코드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이미지를 로딩하여 이미지 폭을 알아내는 코드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문제점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  <a:ea typeface="+mn-ea"/>
              </a:rPr>
              <a:t>myImg.src</a:t>
            </a:r>
            <a:r>
              <a:rPr lang="en-US" altLang="ko-KR" dirty="0" smtClean="0">
                <a:latin typeface="+mn-ea"/>
                <a:ea typeface="+mn-ea"/>
              </a:rPr>
              <a:t> = "banana.png"; </a:t>
            </a:r>
            <a:r>
              <a:rPr lang="ko-KR" altLang="en-US" dirty="0" smtClean="0">
                <a:latin typeface="+mn-ea"/>
                <a:ea typeface="+mn-ea"/>
              </a:rPr>
              <a:t>실행 직후 이미지 로딩 완료되지 않음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err="1" smtClean="0">
                <a:latin typeface="+mn-ea"/>
                <a:ea typeface="+mn-ea"/>
              </a:rPr>
              <a:t>var</a:t>
            </a:r>
            <a:r>
              <a:rPr lang="en-US" altLang="ko-KR" dirty="0" smtClean="0">
                <a:latin typeface="+mn-ea"/>
                <a:ea typeface="+mn-ea"/>
              </a:rPr>
              <a:t> width = </a:t>
            </a:r>
            <a:r>
              <a:rPr lang="en-US" altLang="ko-KR" dirty="0" err="1" smtClean="0">
                <a:latin typeface="+mn-ea"/>
                <a:ea typeface="+mn-ea"/>
              </a:rPr>
              <a:t>myImg.width</a:t>
            </a:r>
            <a:r>
              <a:rPr lang="en-US" altLang="ko-KR" dirty="0" smtClean="0">
                <a:latin typeface="+mn-ea"/>
                <a:ea typeface="+mn-ea"/>
              </a:rPr>
              <a:t>; </a:t>
            </a:r>
            <a:r>
              <a:rPr lang="ko-KR" altLang="en-US" dirty="0" smtClean="0">
                <a:latin typeface="+mn-ea"/>
                <a:ea typeface="+mn-ea"/>
              </a:rPr>
              <a:t>이미지 로딩 완료전이면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err="1" smtClean="0">
                <a:latin typeface="+mn-ea"/>
                <a:ea typeface="+mn-ea"/>
              </a:rPr>
              <a:t>myImg.width</a:t>
            </a:r>
            <a:r>
              <a:rPr lang="en-US" altLang="ko-KR" dirty="0" smtClean="0">
                <a:latin typeface="+mn-ea"/>
                <a:ea typeface="+mn-ea"/>
              </a:rPr>
              <a:t>=0</a:t>
            </a:r>
          </a:p>
          <a:p>
            <a:r>
              <a:rPr lang="ko-KR" altLang="en-US" dirty="0" smtClean="0">
                <a:latin typeface="+mn-ea"/>
              </a:rPr>
              <a:t>코드 수정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onload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리스너에서</a:t>
            </a:r>
            <a:r>
              <a:rPr lang="ko-KR" altLang="en-US" dirty="0" smtClean="0">
                <a:latin typeface="+mn-ea"/>
              </a:rPr>
              <a:t> 이미지 폭을 알아내는 코드 작성</a:t>
            </a:r>
            <a:endParaRPr lang="en-US" altLang="ko-KR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194989"/>
            <a:ext cx="53285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banana.png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이미지의 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644" y="5013176"/>
            <a:ext cx="55446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");</a:t>
            </a:r>
            <a:endParaRPr lang="en-US" altLang="ko-KR" sz="1400" b="1" kern="0" dirty="0" smtClean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b="1" kern="0" dirty="0" err="1" smtClean="0">
                <a:solidFill>
                  <a:srgbClr val="0000FF"/>
                </a:solidFill>
                <a:latin typeface="+mj-ea"/>
              </a:rPr>
              <a:t>myImg.onload</a:t>
            </a:r>
            <a:r>
              <a:rPr lang="en-US" altLang="ko-KR" sz="1400" b="1" kern="0" dirty="0" smtClean="0">
                <a:solidFill>
                  <a:srgbClr val="0000FF"/>
                </a:solidFill>
                <a:latin typeface="+mj-ea"/>
              </a:rPr>
              <a:t> </a:t>
            </a:r>
            <a:r>
              <a:rPr lang="en-US" altLang="ko-KR" sz="1400" b="1" kern="0" dirty="0">
                <a:solidFill>
                  <a:srgbClr val="0000FF"/>
                </a:solidFill>
                <a:latin typeface="+mj-ea"/>
              </a:rPr>
              <a:t>= function () { 		</a:t>
            </a:r>
            <a:r>
              <a:rPr lang="en-US" altLang="ko-KR" sz="1400" kern="0" dirty="0">
                <a:solidFill>
                  <a:srgbClr val="0000FF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FF"/>
                </a:solidFill>
                <a:latin typeface="+mj-ea"/>
              </a:rPr>
              <a:t>이미지 로딩 완료 시 실행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FF"/>
                </a:solidFill>
                <a:latin typeface="+mj-ea"/>
              </a:rPr>
              <a:t>		</a:t>
            </a:r>
            <a:r>
              <a:rPr lang="en-US" altLang="ko-KR" sz="1400" b="1" kern="0" dirty="0" err="1">
                <a:solidFill>
                  <a:srgbClr val="0000FF"/>
                </a:solidFill>
                <a:latin typeface="+mj-ea"/>
              </a:rPr>
              <a:t>var</a:t>
            </a:r>
            <a:r>
              <a:rPr lang="en-US" altLang="ko-KR" sz="1400" b="1" kern="0" dirty="0">
                <a:solidFill>
                  <a:srgbClr val="0000FF"/>
                </a:solidFill>
                <a:latin typeface="+mj-ea"/>
              </a:rPr>
              <a:t> width = </a:t>
            </a:r>
            <a:r>
              <a:rPr lang="en-US" altLang="ko-KR" sz="1400" b="1" kern="0" dirty="0" err="1">
                <a:solidFill>
                  <a:srgbClr val="0000FF"/>
                </a:solidFill>
                <a:latin typeface="+mj-ea"/>
              </a:rPr>
              <a:t>myImg.width</a:t>
            </a:r>
            <a:r>
              <a:rPr lang="en-US" altLang="ko-KR" sz="1400" b="1" kern="0" dirty="0">
                <a:solidFill>
                  <a:srgbClr val="0000FF"/>
                </a:solidFill>
                <a:latin typeface="+mj-ea"/>
              </a:rPr>
              <a:t>; 		</a:t>
            </a:r>
            <a:r>
              <a:rPr lang="en-US" altLang="ko-KR" sz="1400" kern="0" dirty="0">
                <a:solidFill>
                  <a:srgbClr val="0000FF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FF"/>
                </a:solidFill>
                <a:latin typeface="+mj-ea"/>
              </a:rPr>
              <a:t>정확한 이미지 폭 읽기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FF"/>
                </a:solidFill>
                <a:latin typeface="+mj-ea"/>
              </a:rPr>
              <a:t>}</a:t>
            </a:r>
            <a:endParaRPr lang="ko-KR" altLang="en-US" sz="1400" b="1" kern="0" dirty="0">
              <a:solidFill>
                <a:srgbClr val="0000FF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“banana.png"; 	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지시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5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56065"/>
            <a:ext cx="3216027" cy="39885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466" y="-102612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9-14 </a:t>
            </a:r>
            <a:r>
              <a:rPr lang="en-US" altLang="ko-KR" dirty="0" err="1"/>
              <a:t>onload</a:t>
            </a:r>
            <a:r>
              <a:rPr lang="ko-KR" altLang="en-US" dirty="0"/>
              <a:t>로 이미지의 크기 </a:t>
            </a:r>
            <a:r>
              <a:rPr lang="ko-KR" altLang="en-US" dirty="0" smtClean="0"/>
              <a:t>알아내기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6299" y="476672"/>
            <a:ext cx="5247829" cy="6093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300" dirty="0"/>
              <a:t>&lt;!DOCTYPE html&gt;</a:t>
            </a:r>
          </a:p>
          <a:p>
            <a:pPr defTabSz="180000"/>
            <a:r>
              <a:rPr lang="en-US" altLang="ko-KR" sz="1300" dirty="0"/>
              <a:t>&lt;html&gt;</a:t>
            </a:r>
          </a:p>
          <a:p>
            <a:pPr defTabSz="180000"/>
            <a:r>
              <a:rPr lang="en-US" altLang="ko-KR" sz="1300" dirty="0"/>
              <a:t>&lt;head&gt;&lt;title&gt;</a:t>
            </a:r>
            <a:r>
              <a:rPr lang="en-US" altLang="ko-KR" sz="1300" dirty="0" err="1"/>
              <a:t>onload</a:t>
            </a:r>
            <a:r>
              <a:rPr lang="ko-KR" altLang="en-US" sz="1300" dirty="0"/>
              <a:t>로 이미지 크기 출력</a:t>
            </a:r>
            <a:r>
              <a:rPr lang="en-US" altLang="ko-KR" sz="1300" dirty="0"/>
              <a:t>&lt;/title&gt;</a:t>
            </a:r>
          </a:p>
          <a:p>
            <a:pPr defTabSz="180000"/>
            <a:r>
              <a:rPr lang="en-US" altLang="ko-KR" sz="1300" dirty="0"/>
              <a:t>&lt;script&gt;</a:t>
            </a:r>
          </a:p>
          <a:p>
            <a:pPr defTabSz="180000"/>
            <a:r>
              <a:rPr lang="en-US" altLang="ko-KR" sz="1300" dirty="0">
                <a:solidFill>
                  <a:srgbClr val="0000FF"/>
                </a:solidFill>
              </a:rPr>
              <a:t>function </a:t>
            </a:r>
            <a:r>
              <a:rPr lang="en-US" altLang="ko-KR" sz="1300" dirty="0" err="1">
                <a:solidFill>
                  <a:srgbClr val="0000FF"/>
                </a:solidFill>
              </a:rPr>
              <a:t>changeImage</a:t>
            </a:r>
            <a:r>
              <a:rPr lang="en-US" altLang="ko-KR" sz="1300" dirty="0">
                <a:solidFill>
                  <a:srgbClr val="0000FF"/>
                </a:solidFill>
              </a:rPr>
              <a:t>() {</a:t>
            </a:r>
          </a:p>
          <a:p>
            <a:pPr defTabSz="180000"/>
            <a:r>
              <a:rPr lang="en-US" altLang="ko-KR" sz="1300" dirty="0" smtClean="0">
                <a:solidFill>
                  <a:srgbClr val="0000FF"/>
                </a:solidFill>
              </a:rPr>
              <a:t>	</a:t>
            </a:r>
            <a:r>
              <a:rPr lang="en-US" altLang="ko-KR" sz="13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300" dirty="0" smtClean="0">
                <a:solidFill>
                  <a:srgbClr val="0000FF"/>
                </a:solidFill>
              </a:rPr>
              <a:t> </a:t>
            </a:r>
            <a:r>
              <a:rPr lang="en-US" altLang="ko-KR" sz="1300" dirty="0" err="1">
                <a:solidFill>
                  <a:srgbClr val="0000FF"/>
                </a:solidFill>
              </a:rPr>
              <a:t>sel</a:t>
            </a:r>
            <a:r>
              <a:rPr lang="en-US" altLang="ko-KR" sz="1300" dirty="0">
                <a:solidFill>
                  <a:srgbClr val="0000FF"/>
                </a:solidFill>
              </a:rPr>
              <a:t> = </a:t>
            </a:r>
            <a:r>
              <a:rPr lang="en-US" altLang="ko-KR" sz="13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300" dirty="0">
                <a:solidFill>
                  <a:srgbClr val="0000FF"/>
                </a:solidFill>
              </a:rPr>
              <a:t>("</a:t>
            </a:r>
            <a:r>
              <a:rPr lang="en-US" altLang="ko-KR" sz="1300" dirty="0" err="1">
                <a:solidFill>
                  <a:srgbClr val="0000FF"/>
                </a:solidFill>
              </a:rPr>
              <a:t>sel</a:t>
            </a:r>
            <a:r>
              <a:rPr lang="en-US" altLang="ko-KR" sz="1300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300" dirty="0" smtClean="0">
                <a:solidFill>
                  <a:srgbClr val="0000FF"/>
                </a:solidFill>
              </a:rPr>
              <a:t>	</a:t>
            </a:r>
            <a:r>
              <a:rPr lang="en-US" altLang="ko-KR" sz="13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300" dirty="0" smtClean="0">
                <a:solidFill>
                  <a:srgbClr val="0000FF"/>
                </a:solidFill>
              </a:rPr>
              <a:t> </a:t>
            </a:r>
            <a:r>
              <a:rPr lang="en-US" altLang="ko-KR" sz="1300" dirty="0" err="1">
                <a:solidFill>
                  <a:srgbClr val="0000FF"/>
                </a:solidFill>
              </a:rPr>
              <a:t>img</a:t>
            </a:r>
            <a:r>
              <a:rPr lang="en-US" altLang="ko-KR" sz="1300" dirty="0">
                <a:solidFill>
                  <a:srgbClr val="0000FF"/>
                </a:solidFill>
              </a:rPr>
              <a:t> = </a:t>
            </a:r>
            <a:r>
              <a:rPr lang="en-US" altLang="ko-KR" sz="13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300" dirty="0">
                <a:solidFill>
                  <a:srgbClr val="0000FF"/>
                </a:solidFill>
              </a:rPr>
              <a:t>("</a:t>
            </a:r>
            <a:r>
              <a:rPr lang="en-US" altLang="ko-KR" sz="1300" dirty="0" err="1">
                <a:solidFill>
                  <a:srgbClr val="0000FF"/>
                </a:solidFill>
              </a:rPr>
              <a:t>myImg</a:t>
            </a:r>
            <a:r>
              <a:rPr lang="en-US" altLang="ko-KR" sz="1300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300" dirty="0" smtClean="0">
                <a:solidFill>
                  <a:srgbClr val="0000FF"/>
                </a:solidFill>
              </a:rPr>
              <a:t>	</a:t>
            </a:r>
            <a:r>
              <a:rPr lang="en-US" altLang="ko-KR" sz="1300" b="1" dirty="0" err="1" smtClean="0">
                <a:solidFill>
                  <a:srgbClr val="0000FF"/>
                </a:solidFill>
              </a:rPr>
              <a:t>img.onload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300" b="1" dirty="0">
                <a:solidFill>
                  <a:srgbClr val="0000FF"/>
                </a:solidFill>
              </a:rPr>
              <a:t>= function () 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{ </a:t>
            </a:r>
            <a:r>
              <a:rPr lang="ko-KR" altLang="en-US" sz="1300" dirty="0" smtClean="0">
                <a:solidFill>
                  <a:srgbClr val="0000FF"/>
                </a:solidFill>
              </a:rPr>
              <a:t> </a:t>
            </a:r>
            <a:r>
              <a:rPr lang="en-US" altLang="ko-KR" sz="1300" dirty="0">
                <a:solidFill>
                  <a:srgbClr val="0000FF"/>
                </a:solidFill>
              </a:rPr>
              <a:t>// </a:t>
            </a:r>
            <a:r>
              <a:rPr lang="ko-KR" altLang="en-US" sz="1300" dirty="0">
                <a:solidFill>
                  <a:srgbClr val="0000FF"/>
                </a:solidFill>
              </a:rPr>
              <a:t>이미지 크기 출력</a:t>
            </a:r>
          </a:p>
          <a:p>
            <a:pPr defTabSz="180000"/>
            <a:r>
              <a:rPr lang="en-US" altLang="ko-KR" sz="1300" b="1" dirty="0" smtClean="0">
                <a:solidFill>
                  <a:srgbClr val="0000FF"/>
                </a:solidFill>
              </a:rPr>
              <a:t>		 </a:t>
            </a:r>
            <a:r>
              <a:rPr lang="en-US" altLang="ko-KR" sz="1300" b="1" dirty="0" err="1">
                <a:solidFill>
                  <a:srgbClr val="0000FF"/>
                </a:solidFill>
              </a:rPr>
              <a:t>var</a:t>
            </a:r>
            <a:r>
              <a:rPr lang="en-US" altLang="ko-KR" sz="1300" b="1" dirty="0">
                <a:solidFill>
                  <a:srgbClr val="0000FF"/>
                </a:solidFill>
              </a:rPr>
              <a:t> </a:t>
            </a:r>
            <a:r>
              <a:rPr lang="en-US" altLang="ko-KR" sz="1300" b="1" dirty="0" err="1">
                <a:solidFill>
                  <a:srgbClr val="0000FF"/>
                </a:solidFill>
              </a:rPr>
              <a:t>mySpan</a:t>
            </a:r>
            <a:r>
              <a:rPr lang="en-US" altLang="ko-KR" sz="1300" b="1" dirty="0">
                <a:solidFill>
                  <a:srgbClr val="0000FF"/>
                </a:solidFill>
              </a:rPr>
              <a:t> = </a:t>
            </a:r>
            <a:r>
              <a:rPr lang="en-US" altLang="ko-KR" sz="1300" b="1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300" b="1" dirty="0">
                <a:solidFill>
                  <a:srgbClr val="0000FF"/>
                </a:solidFill>
              </a:rPr>
              <a:t>("</a:t>
            </a:r>
            <a:r>
              <a:rPr lang="en-US" altLang="ko-KR" sz="1300" b="1" dirty="0" err="1">
                <a:solidFill>
                  <a:srgbClr val="0000FF"/>
                </a:solidFill>
              </a:rPr>
              <a:t>mySpan</a:t>
            </a:r>
            <a:r>
              <a:rPr lang="en-US" altLang="ko-KR" sz="1300" b="1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300" b="1" dirty="0" smtClean="0">
                <a:solidFill>
                  <a:srgbClr val="0000FF"/>
                </a:solidFill>
              </a:rPr>
              <a:t>		</a:t>
            </a:r>
            <a:r>
              <a:rPr lang="en-US" altLang="ko-KR" sz="1300" b="1" dirty="0" err="1" smtClean="0">
                <a:solidFill>
                  <a:srgbClr val="0000FF"/>
                </a:solidFill>
              </a:rPr>
              <a:t>mySpan.innerHTML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300" b="1" dirty="0">
                <a:solidFill>
                  <a:srgbClr val="0000FF"/>
                </a:solidFill>
              </a:rPr>
              <a:t>= </a:t>
            </a:r>
            <a:r>
              <a:rPr lang="en-US" altLang="ko-KR" sz="1300" b="1" dirty="0" err="1">
                <a:solidFill>
                  <a:srgbClr val="0000FF"/>
                </a:solidFill>
              </a:rPr>
              <a:t>img.width</a:t>
            </a:r>
            <a:r>
              <a:rPr lang="en-US" altLang="ko-KR" sz="1300" b="1" dirty="0">
                <a:solidFill>
                  <a:srgbClr val="0000FF"/>
                </a:solidFill>
              </a:rPr>
              <a:t> + "x" + </a:t>
            </a:r>
            <a:r>
              <a:rPr lang="en-US" altLang="ko-KR" sz="1300" b="1" dirty="0" err="1">
                <a:solidFill>
                  <a:srgbClr val="0000FF"/>
                </a:solidFill>
              </a:rPr>
              <a:t>img.height</a:t>
            </a:r>
            <a:r>
              <a:rPr lang="en-US" altLang="ko-KR" sz="1300" b="1" dirty="0">
                <a:solidFill>
                  <a:srgbClr val="0000FF"/>
                </a:solidFill>
              </a:rPr>
              <a:t>;</a:t>
            </a:r>
          </a:p>
          <a:p>
            <a:pPr defTabSz="180000"/>
            <a:r>
              <a:rPr lang="en-US" altLang="ko-KR" sz="1300" b="1" dirty="0" smtClean="0">
                <a:solidFill>
                  <a:srgbClr val="0000FF"/>
                </a:solidFill>
              </a:rPr>
              <a:t>	}</a:t>
            </a:r>
            <a:endParaRPr lang="en-US" altLang="ko-KR" sz="13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300" dirty="0" smtClean="0">
                <a:solidFill>
                  <a:srgbClr val="0000FF"/>
                </a:solidFill>
              </a:rPr>
              <a:t>	</a:t>
            </a:r>
            <a:r>
              <a:rPr lang="en-US" altLang="ko-KR" sz="13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300" dirty="0" smtClean="0">
                <a:solidFill>
                  <a:srgbClr val="0000FF"/>
                </a:solidFill>
              </a:rPr>
              <a:t> </a:t>
            </a:r>
            <a:r>
              <a:rPr lang="en-US" altLang="ko-KR" sz="1300" dirty="0">
                <a:solidFill>
                  <a:srgbClr val="0000FF"/>
                </a:solidFill>
              </a:rPr>
              <a:t>index= </a:t>
            </a:r>
            <a:r>
              <a:rPr lang="en-US" altLang="ko-KR" sz="1300" dirty="0" err="1">
                <a:solidFill>
                  <a:srgbClr val="0000FF"/>
                </a:solidFill>
              </a:rPr>
              <a:t>sel.selectedIndex</a:t>
            </a:r>
            <a:r>
              <a:rPr lang="en-US" altLang="ko-KR" sz="1300" dirty="0">
                <a:solidFill>
                  <a:srgbClr val="0000FF"/>
                </a:solidFill>
              </a:rPr>
              <a:t>; // </a:t>
            </a:r>
            <a:r>
              <a:rPr lang="ko-KR" altLang="en-US" sz="1300" dirty="0">
                <a:solidFill>
                  <a:srgbClr val="0000FF"/>
                </a:solidFill>
              </a:rPr>
              <a:t>선택된 옵션 인덱스</a:t>
            </a:r>
          </a:p>
          <a:p>
            <a:pPr defTabSz="180000"/>
            <a:r>
              <a:rPr lang="en-US" altLang="ko-KR" sz="1300" dirty="0" smtClean="0">
                <a:solidFill>
                  <a:srgbClr val="0000FF"/>
                </a:solidFill>
              </a:rPr>
              <a:t>	</a:t>
            </a:r>
            <a:r>
              <a:rPr lang="en-US" altLang="ko-KR" sz="1300" dirty="0" err="1" smtClean="0">
                <a:solidFill>
                  <a:srgbClr val="0000FF"/>
                </a:solidFill>
              </a:rPr>
              <a:t>img.src</a:t>
            </a:r>
            <a:r>
              <a:rPr lang="en-US" altLang="ko-KR" sz="1300" dirty="0" smtClean="0">
                <a:solidFill>
                  <a:srgbClr val="0000FF"/>
                </a:solidFill>
              </a:rPr>
              <a:t> </a:t>
            </a:r>
            <a:r>
              <a:rPr lang="en-US" altLang="ko-KR" sz="1300" dirty="0">
                <a:solidFill>
                  <a:srgbClr val="0000FF"/>
                </a:solidFill>
              </a:rPr>
              <a:t>= </a:t>
            </a:r>
            <a:r>
              <a:rPr lang="en-US" altLang="ko-KR" sz="1300" dirty="0" err="1">
                <a:solidFill>
                  <a:srgbClr val="0000FF"/>
                </a:solidFill>
              </a:rPr>
              <a:t>sel.options</a:t>
            </a:r>
            <a:r>
              <a:rPr lang="en-US" altLang="ko-KR" sz="1300" dirty="0">
                <a:solidFill>
                  <a:srgbClr val="0000FF"/>
                </a:solidFill>
              </a:rPr>
              <a:t>[index].value; // &lt;option&gt;</a:t>
            </a:r>
            <a:r>
              <a:rPr lang="ko-KR" altLang="en-US" sz="1300" dirty="0">
                <a:solidFill>
                  <a:srgbClr val="0000FF"/>
                </a:solidFill>
              </a:rPr>
              <a:t>의 </a:t>
            </a:r>
            <a:r>
              <a:rPr lang="en-US" altLang="ko-KR" sz="1300" dirty="0">
                <a:solidFill>
                  <a:srgbClr val="0000FF"/>
                </a:solidFill>
              </a:rPr>
              <a:t>value </a:t>
            </a:r>
            <a:r>
              <a:rPr lang="ko-KR" altLang="en-US" sz="1300" dirty="0">
                <a:solidFill>
                  <a:srgbClr val="0000FF"/>
                </a:solidFill>
              </a:rPr>
              <a:t>속성</a:t>
            </a:r>
          </a:p>
          <a:p>
            <a:pPr defTabSz="180000"/>
            <a:r>
              <a:rPr lang="en-US" altLang="ko-KR" sz="1300" dirty="0" smtClean="0">
                <a:solidFill>
                  <a:srgbClr val="0000FF"/>
                </a:solidFill>
              </a:rPr>
              <a:t>}</a:t>
            </a:r>
            <a:endParaRPr lang="en-US" altLang="ko-KR" sz="13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300" dirty="0"/>
              <a:t>&lt;/script&gt;</a:t>
            </a:r>
          </a:p>
          <a:p>
            <a:pPr defTabSz="180000"/>
            <a:r>
              <a:rPr lang="en-US" altLang="ko-KR" sz="1300" dirty="0"/>
              <a:t>&lt;/head&gt;</a:t>
            </a:r>
          </a:p>
          <a:p>
            <a:pPr defTabSz="180000"/>
            <a:r>
              <a:rPr lang="en-US" altLang="ko-KR" sz="1300" b="1" dirty="0">
                <a:solidFill>
                  <a:srgbClr val="FF0000"/>
                </a:solidFill>
              </a:rPr>
              <a:t>&lt;body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onload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1300" b="1" dirty="0">
                <a:solidFill>
                  <a:srgbClr val="FF0000"/>
                </a:solidFill>
              </a:rPr>
              <a:t>"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changeImage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()"&gt;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300" dirty="0"/>
              <a:t>&lt;h3&gt;</a:t>
            </a:r>
            <a:r>
              <a:rPr lang="en-US" altLang="ko-KR" sz="1300" dirty="0" err="1"/>
              <a:t>onload</a:t>
            </a:r>
            <a:r>
              <a:rPr lang="ko-KR" altLang="en-US" sz="1300" dirty="0"/>
              <a:t>로 이미지 크기 출력</a:t>
            </a:r>
            <a:r>
              <a:rPr lang="en-US" altLang="ko-KR" sz="1300" dirty="0"/>
              <a:t>&lt;/h3&gt;</a:t>
            </a:r>
          </a:p>
          <a:p>
            <a:pPr defTabSz="180000"/>
            <a:r>
              <a:rPr lang="en-US" altLang="ko-KR" sz="1300" dirty="0"/>
              <a:t>&lt;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&gt;</a:t>
            </a:r>
          </a:p>
          <a:p>
            <a:pPr defTabSz="180000"/>
            <a:r>
              <a:rPr lang="en-US" altLang="ko-KR" sz="1300" dirty="0"/>
              <a:t>&lt;form&gt;</a:t>
            </a:r>
          </a:p>
          <a:p>
            <a:pPr defTabSz="180000"/>
            <a:r>
              <a:rPr lang="en-US" altLang="ko-KR" sz="1300" b="1" dirty="0">
                <a:solidFill>
                  <a:srgbClr val="FF0000"/>
                </a:solidFill>
              </a:rPr>
              <a:t>&lt;select id="</a:t>
            </a:r>
            <a:r>
              <a:rPr lang="en-US" altLang="ko-KR" sz="1300" b="1" dirty="0" err="1">
                <a:solidFill>
                  <a:srgbClr val="FF0000"/>
                </a:solidFill>
              </a:rPr>
              <a:t>sel</a:t>
            </a:r>
            <a:r>
              <a:rPr lang="en-US" altLang="ko-KR" sz="1300" b="1" dirty="0">
                <a:solidFill>
                  <a:srgbClr val="FF0000"/>
                </a:solidFill>
              </a:rPr>
              <a:t>" </a:t>
            </a:r>
            <a:r>
              <a:rPr lang="en-US" altLang="ko-KR" sz="1300" b="1" dirty="0" err="1">
                <a:solidFill>
                  <a:srgbClr val="FF0000"/>
                </a:solidFill>
              </a:rPr>
              <a:t>onchange</a:t>
            </a:r>
            <a:r>
              <a:rPr lang="en-US" altLang="ko-KR" sz="1300" b="1" dirty="0">
                <a:solidFill>
                  <a:srgbClr val="FF0000"/>
                </a:solidFill>
              </a:rPr>
              <a:t>="</a:t>
            </a:r>
            <a:r>
              <a:rPr lang="en-US" altLang="ko-KR" sz="1300" b="1" dirty="0" err="1">
                <a:solidFill>
                  <a:srgbClr val="FF0000"/>
                </a:solidFill>
              </a:rPr>
              <a:t>changeImage</a:t>
            </a:r>
            <a:r>
              <a:rPr lang="en-US" altLang="ko-KR" sz="1300" b="1" dirty="0">
                <a:solidFill>
                  <a:srgbClr val="FF0000"/>
                </a:solidFill>
              </a:rPr>
              <a:t>()"&gt;</a:t>
            </a:r>
          </a:p>
          <a:p>
            <a:pPr defTabSz="180000"/>
            <a:r>
              <a:rPr lang="en-US" altLang="ko-KR" sz="1300" dirty="0" smtClean="0"/>
              <a:t>	&lt;</a:t>
            </a:r>
            <a:r>
              <a:rPr lang="en-US" altLang="ko-KR" sz="1300" dirty="0"/>
              <a:t>option value="images/apple.png"&gt;</a:t>
            </a:r>
            <a:r>
              <a:rPr lang="ko-KR" altLang="en-US" sz="1300" dirty="0"/>
              <a:t>사과</a:t>
            </a:r>
          </a:p>
          <a:p>
            <a:pPr defTabSz="180000"/>
            <a:r>
              <a:rPr lang="en-US" altLang="ko-KR" sz="1300" dirty="0" smtClean="0"/>
              <a:t>	&lt;</a:t>
            </a:r>
            <a:r>
              <a:rPr lang="en-US" altLang="ko-KR" sz="1300" dirty="0"/>
              <a:t>option value="images/banana.png</a:t>
            </a:r>
            <a:r>
              <a:rPr lang="en-US" altLang="ko-KR" sz="1300" dirty="0" smtClean="0"/>
              <a:t>"&gt;</a:t>
            </a:r>
            <a:r>
              <a:rPr lang="ko-KR" altLang="en-US" sz="1300" dirty="0" smtClean="0"/>
              <a:t>바나</a:t>
            </a:r>
            <a:r>
              <a:rPr lang="ko-KR" altLang="en-US" sz="1300" dirty="0"/>
              <a:t>나</a:t>
            </a:r>
          </a:p>
          <a:p>
            <a:pPr defTabSz="180000"/>
            <a:r>
              <a:rPr lang="en-US" altLang="ko-KR" sz="1300" dirty="0" smtClean="0"/>
              <a:t>	&lt;</a:t>
            </a:r>
            <a:r>
              <a:rPr lang="en-US" altLang="ko-KR" sz="1300" dirty="0"/>
              <a:t>option value="images/mango.png"&gt;</a:t>
            </a:r>
            <a:r>
              <a:rPr lang="ko-KR" altLang="en-US" sz="1300" dirty="0"/>
              <a:t>망고</a:t>
            </a:r>
          </a:p>
          <a:p>
            <a:pPr defTabSz="180000"/>
            <a:r>
              <a:rPr lang="en-US" altLang="ko-KR" sz="1300" dirty="0"/>
              <a:t>&lt;/select&gt;</a:t>
            </a:r>
          </a:p>
          <a:p>
            <a:pPr defTabSz="180000"/>
            <a:r>
              <a:rPr lang="en-US" altLang="ko-KR" sz="1300" b="1" dirty="0">
                <a:solidFill>
                  <a:srgbClr val="FF0000"/>
                </a:solidFill>
              </a:rPr>
              <a:t>&lt;span id="</a:t>
            </a:r>
            <a:r>
              <a:rPr lang="en-US" altLang="ko-KR" sz="1300" b="1" dirty="0" err="1">
                <a:solidFill>
                  <a:srgbClr val="FF0000"/>
                </a:solidFill>
              </a:rPr>
              <a:t>mySpan</a:t>
            </a:r>
            <a:r>
              <a:rPr lang="en-US" altLang="ko-KR" sz="1300" b="1" dirty="0">
                <a:solidFill>
                  <a:srgbClr val="FF0000"/>
                </a:solidFill>
              </a:rPr>
              <a:t>"&gt;</a:t>
            </a:r>
            <a:r>
              <a:rPr lang="ko-KR" altLang="en-US" sz="1300" b="1" dirty="0">
                <a:solidFill>
                  <a:srgbClr val="FF0000"/>
                </a:solidFill>
              </a:rPr>
              <a:t>이미지 크기</a:t>
            </a:r>
            <a:r>
              <a:rPr lang="en-US" altLang="ko-KR" sz="1300" b="1" dirty="0">
                <a:solidFill>
                  <a:srgbClr val="FF0000"/>
                </a:solidFill>
              </a:rPr>
              <a:t>&lt;/span&gt;</a:t>
            </a:r>
          </a:p>
          <a:p>
            <a:pPr defTabSz="180000"/>
            <a:r>
              <a:rPr lang="en-US" altLang="ko-KR" sz="1300" dirty="0"/>
              <a:t>&lt;/form&gt;</a:t>
            </a:r>
          </a:p>
          <a:p>
            <a:pPr defTabSz="180000"/>
            <a:r>
              <a:rPr lang="en-US" altLang="ko-KR" sz="1300" dirty="0"/>
              <a:t>&lt;p&gt;</a:t>
            </a:r>
            <a:r>
              <a:rPr lang="en-US" altLang="ko-KR" sz="1300" b="1" dirty="0">
                <a:solidFill>
                  <a:srgbClr val="FF0000"/>
                </a:solidFill>
              </a:rPr>
              <a:t>&lt;</a:t>
            </a:r>
            <a:r>
              <a:rPr lang="en-US" altLang="ko-KR" sz="1300" b="1" dirty="0" err="1">
                <a:solidFill>
                  <a:srgbClr val="FF0000"/>
                </a:solidFill>
              </a:rPr>
              <a:t>img</a:t>
            </a:r>
            <a:r>
              <a:rPr lang="en-US" altLang="ko-KR" sz="1300" b="1" dirty="0">
                <a:solidFill>
                  <a:srgbClr val="FF0000"/>
                </a:solidFill>
              </a:rPr>
              <a:t> id="</a:t>
            </a:r>
            <a:r>
              <a:rPr lang="en-US" altLang="ko-KR" sz="1300" b="1" dirty="0" err="1">
                <a:solidFill>
                  <a:srgbClr val="FF0000"/>
                </a:solidFill>
              </a:rPr>
              <a:t>myImg</a:t>
            </a:r>
            <a:r>
              <a:rPr lang="en-US" altLang="ko-KR" sz="1300" b="1" dirty="0">
                <a:solidFill>
                  <a:srgbClr val="FF0000"/>
                </a:solidFill>
              </a:rPr>
              <a:t>" </a:t>
            </a:r>
            <a:r>
              <a:rPr lang="en-US" altLang="ko-KR" sz="1300" b="1" dirty="0" err="1">
                <a:solidFill>
                  <a:srgbClr val="FF0000"/>
                </a:solidFill>
              </a:rPr>
              <a:t>src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="media/apple.png</a:t>
            </a:r>
            <a:r>
              <a:rPr lang="en-US" altLang="ko-KR" sz="1300" b="1" dirty="0">
                <a:solidFill>
                  <a:srgbClr val="FF0000"/>
                </a:solidFill>
              </a:rPr>
              <a:t>" alt="."&gt;</a:t>
            </a:r>
            <a:r>
              <a:rPr lang="en-US" altLang="ko-KR" sz="1300" dirty="0"/>
              <a:t>&lt;/p&gt;</a:t>
            </a:r>
          </a:p>
          <a:p>
            <a:pPr defTabSz="180000"/>
            <a:r>
              <a:rPr lang="en-US" altLang="ko-KR" sz="1300" dirty="0"/>
              <a:t>&lt;/body&gt;</a:t>
            </a:r>
          </a:p>
          <a:p>
            <a:pPr defTabSz="180000"/>
            <a:r>
              <a:rPr lang="en-US" altLang="ko-KR" sz="1300" dirty="0"/>
              <a:t>&lt;/html&gt;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7626052" y="3600282"/>
            <a:ext cx="1176197" cy="442674"/>
          </a:xfrm>
          <a:prstGeom prst="wedgeRoundRectCallout">
            <a:avLst>
              <a:gd name="adj1" fmla="val -62355"/>
              <a:gd name="adj2" fmla="val -63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banana.png</a:t>
            </a:r>
            <a:r>
              <a:rPr lang="ko-KR" altLang="en-US" sz="1000" dirty="0" smtClean="0"/>
              <a:t>의 이미지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18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5.4 new </a:t>
            </a:r>
            <a:r>
              <a:rPr lang="en-US" altLang="ko-KR" dirty="0"/>
              <a:t>Image()</a:t>
            </a:r>
            <a:r>
              <a:rPr lang="ko-KR" altLang="en-US" dirty="0"/>
              <a:t>로 이미지 로딩과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동적으로 이미지 객체 생성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sz="2400" dirty="0" smtClean="0">
                <a:latin typeface="+mn-ea"/>
              </a:rPr>
              <a:t>new </a:t>
            </a:r>
            <a:r>
              <a:rPr lang="en-US" altLang="ko-KR" sz="2400" dirty="0">
                <a:latin typeface="+mn-ea"/>
              </a:rPr>
              <a:t>Image</a:t>
            </a:r>
            <a:r>
              <a:rPr lang="en-US" altLang="ko-KR" sz="2400" dirty="0" smtClean="0">
                <a:latin typeface="+mn-ea"/>
              </a:rPr>
              <a:t>()</a:t>
            </a:r>
          </a:p>
          <a:p>
            <a:pPr lvl="2"/>
            <a:r>
              <a:rPr lang="ko-KR" altLang="en-US" sz="2000" dirty="0" smtClean="0">
                <a:latin typeface="+mn-ea"/>
                <a:ea typeface="+mn-ea"/>
              </a:rPr>
              <a:t>이미지 객체가 생겼지만 화면에 출력되지 않음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</a:rPr>
              <a:t>n</a:t>
            </a:r>
            <a:r>
              <a:rPr lang="en-US" altLang="ko-KR" dirty="0" smtClean="0">
                <a:latin typeface="+mn-ea"/>
              </a:rPr>
              <a:t>ew Image()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이미지 객체에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이미지 로딩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로딩된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이미지 출력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&lt;</a:t>
            </a:r>
            <a:r>
              <a:rPr lang="en-US" altLang="ko-KR" dirty="0" err="1" smtClean="0">
                <a:latin typeface="+mn-ea"/>
              </a:rPr>
              <a:t>img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태그에 할당된 브라우저 공간에 이미지 출력</a:t>
            </a: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068960"/>
            <a:ext cx="60486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bananaImg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new Image();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이미지 객체 생성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이미지 로딩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5373216"/>
            <a:ext cx="52565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			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이미지 출력</a:t>
            </a:r>
            <a:endParaRPr lang="en-US" altLang="ko-KR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4941168"/>
            <a:ext cx="64807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</p:spTree>
    <p:extLst>
      <p:ext uri="{BB962C8B-B14F-4D97-AF65-F5344CB8AC3E}">
        <p14:creationId xmlns:p14="http://schemas.microsoft.com/office/powerpoint/2010/main" val="36334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2682731" cy="48764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153400" cy="752128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9-15 </a:t>
            </a:r>
            <a:r>
              <a:rPr lang="en-US" altLang="ko-KR" dirty="0"/>
              <a:t>new Image()</a:t>
            </a:r>
            <a:r>
              <a:rPr lang="ko-KR" altLang="en-US" dirty="0"/>
              <a:t>로 이미지 </a:t>
            </a:r>
            <a:r>
              <a:rPr lang="ko-KR" altLang="en-US" dirty="0" smtClean="0"/>
              <a:t>로딩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4930" y="747746"/>
            <a:ext cx="4572000" cy="584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head&gt;&lt;title&gt;new Image()</a:t>
            </a:r>
            <a:r>
              <a:rPr lang="ko-KR" altLang="en-US" sz="1100" dirty="0"/>
              <a:t>로 이미지 </a:t>
            </a:r>
            <a:r>
              <a:rPr lang="ko-KR" altLang="en-US" sz="1100" dirty="0" smtClean="0"/>
              <a:t>로딩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// </a:t>
            </a:r>
            <a:r>
              <a:rPr lang="ko-KR" altLang="en-US" sz="1100" dirty="0">
                <a:solidFill>
                  <a:srgbClr val="0000FF"/>
                </a:solidFill>
              </a:rPr>
              <a:t>미리 로딩해둘 이미지 이름 </a:t>
            </a:r>
            <a:r>
              <a:rPr lang="ko-KR" altLang="en-US" sz="1100" dirty="0" smtClean="0">
                <a:solidFill>
                  <a:srgbClr val="0000FF"/>
                </a:solidFill>
              </a:rPr>
              <a:t>배열</a:t>
            </a:r>
            <a:endParaRPr lang="en-US" altLang="ko-KR" sz="11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1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</a:rPr>
              <a:t>files </a:t>
            </a:r>
            <a:r>
              <a:rPr lang="en-US" altLang="ko-KR" sz="1100" dirty="0">
                <a:solidFill>
                  <a:srgbClr val="0000FF"/>
                </a:solidFill>
              </a:rPr>
              <a:t>= ["media/penguins.jpg", 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             "media/lighthouse.jpg",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             "</a:t>
            </a:r>
            <a:r>
              <a:rPr lang="en-US" altLang="ko-KR" sz="1100" dirty="0" smtClean="0">
                <a:solidFill>
                  <a:srgbClr val="0000FF"/>
                </a:solidFill>
              </a:rPr>
              <a:t>media/Chrysanthemum.jpg</a:t>
            </a:r>
            <a:r>
              <a:rPr lang="en-US" altLang="ko-KR" sz="1100" dirty="0">
                <a:solidFill>
                  <a:srgbClr val="0000FF"/>
                </a:solidFill>
              </a:rPr>
              <a:t>",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             "</a:t>
            </a:r>
            <a:r>
              <a:rPr lang="en-US" altLang="ko-KR" sz="1100" dirty="0" smtClean="0">
                <a:solidFill>
                  <a:srgbClr val="0000FF"/>
                </a:solidFill>
              </a:rPr>
              <a:t>media/Desert.jpg</a:t>
            </a:r>
            <a:r>
              <a:rPr lang="en-US" altLang="ko-KR" sz="1100" dirty="0">
                <a:solidFill>
                  <a:srgbClr val="0000FF"/>
                </a:solidFill>
              </a:rPr>
              <a:t>",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             "media/Hydrangeas.jpg",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             "media/Jellyfish.jpg",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             "media/Koala.jpg",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             "media/Tulips.jpg"];</a:t>
            </a:r>
          </a:p>
          <a:p>
            <a:pPr defTabSz="180000"/>
            <a:r>
              <a:rPr lang="en-US" altLang="ko-KR" sz="1100" b="1" dirty="0" err="1">
                <a:solidFill>
                  <a:srgbClr val="0000FF"/>
                </a:solidFill>
              </a:rPr>
              <a:t>var</a:t>
            </a:r>
            <a:r>
              <a:rPr lang="en-US" altLang="ko-KR" sz="1100" b="1" dirty="0">
                <a:solidFill>
                  <a:srgbClr val="0000FF"/>
                </a:solidFill>
              </a:rPr>
              <a:t> </a:t>
            </a:r>
            <a:r>
              <a:rPr lang="en-US" altLang="ko-KR" sz="1100" b="1" dirty="0" err="1">
                <a:solidFill>
                  <a:srgbClr val="0000FF"/>
                </a:solidFill>
              </a:rPr>
              <a:t>imgs</a:t>
            </a:r>
            <a:r>
              <a:rPr lang="en-US" altLang="ko-KR" sz="1100" b="1" dirty="0">
                <a:solidFill>
                  <a:srgbClr val="0000FF"/>
                </a:solidFill>
              </a:rPr>
              <a:t> = new Array();</a:t>
            </a:r>
          </a:p>
          <a:p>
            <a:pPr defTabSz="180000"/>
            <a:r>
              <a:rPr lang="en-US" altLang="ko-KR" sz="1100" b="1" dirty="0">
                <a:solidFill>
                  <a:srgbClr val="0000FF"/>
                </a:solidFill>
              </a:rPr>
              <a:t>for(</a:t>
            </a:r>
            <a:r>
              <a:rPr lang="en-US" altLang="ko-KR" sz="1100" b="1" dirty="0" err="1">
                <a:solidFill>
                  <a:srgbClr val="0000FF"/>
                </a:solidFill>
              </a:rPr>
              <a:t>var</a:t>
            </a:r>
            <a:r>
              <a:rPr lang="en-US" altLang="ko-KR" sz="1100" b="1" dirty="0">
                <a:solidFill>
                  <a:srgbClr val="0000FF"/>
                </a:solidFill>
              </a:rPr>
              <a:t> </a:t>
            </a:r>
            <a:r>
              <a:rPr lang="en-US" altLang="ko-KR" sz="1100" b="1" dirty="0" err="1">
                <a:solidFill>
                  <a:srgbClr val="0000FF"/>
                </a:solidFill>
              </a:rPr>
              <a:t>i</a:t>
            </a:r>
            <a:r>
              <a:rPr lang="en-US" altLang="ko-KR" sz="1100" b="1" dirty="0">
                <a:solidFill>
                  <a:srgbClr val="0000FF"/>
                </a:solidFill>
              </a:rPr>
              <a:t>=0; </a:t>
            </a:r>
            <a:r>
              <a:rPr lang="en-US" altLang="ko-KR" sz="1100" b="1" dirty="0" err="1">
                <a:solidFill>
                  <a:srgbClr val="0000FF"/>
                </a:solidFill>
              </a:rPr>
              <a:t>i</a:t>
            </a:r>
            <a:r>
              <a:rPr lang="en-US" altLang="ko-KR" sz="1100" b="1" dirty="0">
                <a:solidFill>
                  <a:srgbClr val="0000FF"/>
                </a:solidFill>
              </a:rPr>
              <a:t>&lt;</a:t>
            </a:r>
            <a:r>
              <a:rPr lang="en-US" altLang="ko-KR" sz="1100" b="1" dirty="0" err="1">
                <a:solidFill>
                  <a:srgbClr val="0000FF"/>
                </a:solidFill>
              </a:rPr>
              <a:t>files.length</a:t>
            </a:r>
            <a:r>
              <a:rPr lang="en-US" altLang="ko-KR" sz="1100" b="1" dirty="0">
                <a:solidFill>
                  <a:srgbClr val="0000FF"/>
                </a:solidFill>
              </a:rPr>
              <a:t>; </a:t>
            </a:r>
            <a:r>
              <a:rPr lang="en-US" altLang="ko-KR" sz="1100" b="1" dirty="0" err="1">
                <a:solidFill>
                  <a:srgbClr val="0000FF"/>
                </a:solidFill>
              </a:rPr>
              <a:t>i</a:t>
            </a:r>
            <a:r>
              <a:rPr lang="en-US" altLang="ko-KR" sz="1100" b="1" dirty="0">
                <a:solidFill>
                  <a:srgbClr val="0000FF"/>
                </a:solidFill>
              </a:rPr>
              <a:t>++) {</a:t>
            </a:r>
          </a:p>
          <a:p>
            <a:pPr defTabSz="180000"/>
            <a:r>
              <a:rPr lang="en-US" altLang="ko-KR" sz="1100" dirty="0" smtClean="0">
                <a:solidFill>
                  <a:srgbClr val="0000FF"/>
                </a:solidFill>
              </a:rPr>
              <a:t>	</a:t>
            </a:r>
            <a:r>
              <a:rPr lang="en-US" altLang="ko-KR" sz="1100" b="1" dirty="0" err="1" smtClean="0">
                <a:solidFill>
                  <a:srgbClr val="0000FF"/>
                </a:solidFill>
              </a:rPr>
              <a:t>imgs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[</a:t>
            </a:r>
            <a:r>
              <a:rPr lang="en-US" altLang="ko-KR" sz="11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1100" b="1" dirty="0">
                <a:solidFill>
                  <a:srgbClr val="0000FF"/>
                </a:solidFill>
              </a:rPr>
              <a:t>] = new Image(); </a:t>
            </a:r>
            <a:r>
              <a:rPr lang="en-US" altLang="ko-KR" sz="1100" dirty="0">
                <a:solidFill>
                  <a:srgbClr val="0000FF"/>
                </a:solidFill>
              </a:rPr>
              <a:t>// </a:t>
            </a:r>
            <a:r>
              <a:rPr lang="ko-KR" altLang="en-US" sz="1100" dirty="0">
                <a:solidFill>
                  <a:srgbClr val="0000FF"/>
                </a:solidFill>
              </a:rPr>
              <a:t>이미지 객체 생성</a:t>
            </a:r>
          </a:p>
          <a:p>
            <a:pPr defTabSz="180000"/>
            <a:r>
              <a:rPr lang="en-US" altLang="ko-KR" sz="1100" dirty="0" smtClean="0">
                <a:solidFill>
                  <a:srgbClr val="0000FF"/>
                </a:solidFill>
              </a:rPr>
              <a:t>	</a:t>
            </a:r>
            <a:r>
              <a:rPr lang="en-US" altLang="ko-KR" sz="1100" b="1" dirty="0" err="1" smtClean="0">
                <a:solidFill>
                  <a:srgbClr val="0000FF"/>
                </a:solidFill>
              </a:rPr>
              <a:t>imgs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[</a:t>
            </a:r>
            <a:r>
              <a:rPr lang="en-US" altLang="ko-KR" sz="11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1100" b="1" dirty="0">
                <a:solidFill>
                  <a:srgbClr val="0000FF"/>
                </a:solidFill>
              </a:rPr>
              <a:t>].</a:t>
            </a:r>
            <a:r>
              <a:rPr lang="en-US" altLang="ko-KR" sz="1100" b="1" dirty="0" err="1">
                <a:solidFill>
                  <a:srgbClr val="0000FF"/>
                </a:solidFill>
              </a:rPr>
              <a:t>src</a:t>
            </a:r>
            <a:r>
              <a:rPr lang="en-US" altLang="ko-KR" sz="1100" b="1" dirty="0">
                <a:solidFill>
                  <a:srgbClr val="0000FF"/>
                </a:solidFill>
              </a:rPr>
              <a:t> = files[</a:t>
            </a:r>
            <a:r>
              <a:rPr lang="en-US" altLang="ko-KR" sz="1100" b="1" dirty="0" err="1">
                <a:solidFill>
                  <a:srgbClr val="0000FF"/>
                </a:solidFill>
              </a:rPr>
              <a:t>i</a:t>
            </a:r>
            <a:r>
              <a:rPr lang="en-US" altLang="ko-KR" sz="1100" b="1" dirty="0">
                <a:solidFill>
                  <a:srgbClr val="0000FF"/>
                </a:solidFill>
              </a:rPr>
              <a:t>];</a:t>
            </a:r>
            <a:r>
              <a:rPr lang="en-US" altLang="ko-KR" sz="1100" dirty="0">
                <a:solidFill>
                  <a:srgbClr val="0000FF"/>
                </a:solidFill>
              </a:rPr>
              <a:t> // </a:t>
            </a:r>
            <a:r>
              <a:rPr lang="ko-KR" altLang="en-US" sz="1100" dirty="0">
                <a:solidFill>
                  <a:srgbClr val="0000FF"/>
                </a:solidFill>
              </a:rPr>
              <a:t>이미지 로딩</a:t>
            </a: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}</a:t>
            </a:r>
          </a:p>
          <a:p>
            <a:pPr defTabSz="180000"/>
            <a:endParaRPr lang="ko-KR" altLang="en-US" sz="11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// </a:t>
            </a:r>
            <a:r>
              <a:rPr lang="ko-KR" altLang="en-US" sz="1100" dirty="0" smtClean="0">
                <a:solidFill>
                  <a:srgbClr val="0000FF"/>
                </a:solidFill>
              </a:rPr>
              <a:t>다음 이미지 출력</a:t>
            </a:r>
            <a:endParaRPr lang="ko-KR" altLang="en-US" sz="11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100" dirty="0" err="1">
                <a:solidFill>
                  <a:srgbClr val="0000FF"/>
                </a:solidFill>
              </a:rPr>
              <a:t>var</a:t>
            </a:r>
            <a:r>
              <a:rPr lang="en-US" altLang="ko-KR" sz="1100" dirty="0">
                <a:solidFill>
                  <a:srgbClr val="0000FF"/>
                </a:solidFill>
              </a:rPr>
              <a:t> next = 1;</a:t>
            </a:r>
          </a:p>
          <a:p>
            <a:pPr defTabSz="180000"/>
            <a:r>
              <a:rPr lang="en-US" altLang="ko-KR" sz="1100" b="1" dirty="0">
                <a:solidFill>
                  <a:srgbClr val="0000FF"/>
                </a:solidFill>
              </a:rPr>
              <a:t>function change(</a:t>
            </a:r>
            <a:r>
              <a:rPr lang="en-US" altLang="ko-KR" sz="1100" b="1" dirty="0" err="1">
                <a:solidFill>
                  <a:srgbClr val="0000FF"/>
                </a:solidFill>
              </a:rPr>
              <a:t>img</a:t>
            </a:r>
            <a:r>
              <a:rPr lang="en-US" altLang="ko-KR" sz="1100" b="1" dirty="0">
                <a:solidFill>
                  <a:srgbClr val="0000FF"/>
                </a:solidFill>
              </a:rPr>
              <a:t>) {</a:t>
            </a:r>
          </a:p>
          <a:p>
            <a:pPr defTabSz="180000"/>
            <a:r>
              <a:rPr lang="en-US" altLang="ko-KR" sz="1100" dirty="0" smtClean="0">
                <a:solidFill>
                  <a:srgbClr val="0000FF"/>
                </a:solidFill>
              </a:rPr>
              <a:t>	</a:t>
            </a:r>
            <a:r>
              <a:rPr lang="en-US" altLang="ko-KR" sz="1100" dirty="0" err="1" smtClean="0">
                <a:solidFill>
                  <a:srgbClr val="0000FF"/>
                </a:solidFill>
              </a:rPr>
              <a:t>img.src</a:t>
            </a:r>
            <a:r>
              <a:rPr lang="en-US" altLang="ko-KR" sz="1100" dirty="0" smtClean="0">
                <a:solidFill>
                  <a:srgbClr val="0000FF"/>
                </a:solidFill>
              </a:rPr>
              <a:t> </a:t>
            </a:r>
            <a:r>
              <a:rPr lang="en-US" altLang="ko-KR" sz="1100" dirty="0">
                <a:solidFill>
                  <a:srgbClr val="0000FF"/>
                </a:solidFill>
              </a:rPr>
              <a:t>= </a:t>
            </a:r>
            <a:r>
              <a:rPr lang="en-US" altLang="ko-KR" sz="1100" dirty="0" err="1">
                <a:solidFill>
                  <a:srgbClr val="0000FF"/>
                </a:solidFill>
              </a:rPr>
              <a:t>imgs</a:t>
            </a:r>
            <a:r>
              <a:rPr lang="en-US" altLang="ko-KR" sz="1100" dirty="0">
                <a:solidFill>
                  <a:srgbClr val="0000FF"/>
                </a:solidFill>
              </a:rPr>
              <a:t>[next].</a:t>
            </a:r>
            <a:r>
              <a:rPr lang="en-US" altLang="ko-KR" sz="1100" dirty="0" err="1">
                <a:solidFill>
                  <a:srgbClr val="0000FF"/>
                </a:solidFill>
              </a:rPr>
              <a:t>src</a:t>
            </a:r>
            <a:r>
              <a:rPr lang="en-US" altLang="ko-KR" sz="1100" dirty="0">
                <a:solidFill>
                  <a:srgbClr val="0000FF"/>
                </a:solidFill>
              </a:rPr>
              <a:t>; // </a:t>
            </a:r>
            <a:r>
              <a:rPr lang="ko-KR" altLang="en-US" sz="1100" dirty="0">
                <a:solidFill>
                  <a:srgbClr val="0000FF"/>
                </a:solidFill>
              </a:rPr>
              <a:t>이미지 변경</a:t>
            </a:r>
          </a:p>
          <a:p>
            <a:pPr defTabSz="180000"/>
            <a:r>
              <a:rPr lang="en-US" altLang="ko-KR" sz="1100" dirty="0" smtClean="0">
                <a:solidFill>
                  <a:srgbClr val="0000FF"/>
                </a:solidFill>
              </a:rPr>
              <a:t>	next</a:t>
            </a:r>
            <a:r>
              <a:rPr lang="en-US" altLang="ko-KR" sz="1100" dirty="0">
                <a:solidFill>
                  <a:srgbClr val="0000FF"/>
                </a:solidFill>
              </a:rPr>
              <a:t>++; // </a:t>
            </a:r>
            <a:r>
              <a:rPr lang="ko-KR" altLang="en-US" sz="1100" dirty="0">
                <a:solidFill>
                  <a:srgbClr val="0000FF"/>
                </a:solidFill>
              </a:rPr>
              <a:t>다음 이미지</a:t>
            </a:r>
          </a:p>
          <a:p>
            <a:pPr defTabSz="180000"/>
            <a:r>
              <a:rPr lang="en-US" altLang="ko-KR" sz="1100" dirty="0" smtClean="0">
                <a:solidFill>
                  <a:srgbClr val="0000FF"/>
                </a:solidFill>
              </a:rPr>
              <a:t>	next </a:t>
            </a:r>
            <a:r>
              <a:rPr lang="en-US" altLang="ko-KR" sz="1100" dirty="0">
                <a:solidFill>
                  <a:srgbClr val="0000FF"/>
                </a:solidFill>
              </a:rPr>
              <a:t>%= </a:t>
            </a:r>
            <a:r>
              <a:rPr lang="en-US" altLang="ko-KR" sz="1100" dirty="0" err="1">
                <a:solidFill>
                  <a:srgbClr val="0000FF"/>
                </a:solidFill>
              </a:rPr>
              <a:t>imgs.length</a:t>
            </a:r>
            <a:r>
              <a:rPr lang="en-US" altLang="ko-KR" sz="1100" dirty="0">
                <a:solidFill>
                  <a:srgbClr val="0000FF"/>
                </a:solidFill>
              </a:rPr>
              <a:t>; // </a:t>
            </a:r>
            <a:r>
              <a:rPr lang="ko-KR" altLang="en-US" sz="1100" dirty="0">
                <a:solidFill>
                  <a:srgbClr val="0000FF"/>
                </a:solidFill>
              </a:rPr>
              <a:t>개수를 넘으면 </a:t>
            </a:r>
            <a:r>
              <a:rPr lang="ko-KR" altLang="en-US" sz="1100" dirty="0" smtClean="0">
                <a:solidFill>
                  <a:srgbClr val="0000FF"/>
                </a:solidFill>
              </a:rPr>
              <a:t>처음으로</a:t>
            </a:r>
            <a:endParaRPr lang="ko-KR" altLang="en-US" sz="11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1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100" dirty="0"/>
              <a:t>&lt;/script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&lt;h3&gt;new Image()</a:t>
            </a:r>
            <a:r>
              <a:rPr lang="ko-KR" altLang="en-US" sz="1100" dirty="0"/>
              <a:t>로 </a:t>
            </a:r>
            <a:r>
              <a:rPr lang="ko-KR" altLang="en-US" sz="1100" dirty="0" smtClean="0"/>
              <a:t>이미지 </a:t>
            </a:r>
            <a:r>
              <a:rPr lang="ko-KR" altLang="en-US" sz="1100" dirty="0"/>
              <a:t>로딩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ko-KR" altLang="en-US" sz="1100" dirty="0" smtClean="0"/>
              <a:t>이미지를 </a:t>
            </a:r>
            <a:r>
              <a:rPr lang="ko-KR" altLang="en-US" sz="1100" dirty="0"/>
              <a:t>클릭하면 </a:t>
            </a:r>
            <a:r>
              <a:rPr lang="ko-KR" altLang="en-US" sz="1100" dirty="0" smtClean="0"/>
              <a:t>다음 </a:t>
            </a:r>
            <a:r>
              <a:rPr lang="ko-KR" altLang="en-US" sz="1100" dirty="0"/>
              <a:t>이미지를 보여줍니다</a:t>
            </a:r>
            <a:r>
              <a:rPr lang="en-US" altLang="ko-KR" sz="1100" dirty="0"/>
              <a:t>.&lt;p&gt;</a:t>
            </a:r>
          </a:p>
          <a:p>
            <a:pPr defTabSz="180000"/>
            <a:r>
              <a:rPr lang="en-US" altLang="ko-KR" sz="1100" dirty="0">
                <a:solidFill>
                  <a:srgbClr val="FF0000"/>
                </a:solidFill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</a:rPr>
              <a:t>img</a:t>
            </a:r>
            <a:r>
              <a:rPr lang="en-US" altLang="ko-KR" sz="1100" dirty="0">
                <a:solidFill>
                  <a:srgbClr val="FF0000"/>
                </a:solidFill>
              </a:rPr>
              <a:t> style="border:20px ridge wheat" </a:t>
            </a:r>
          </a:p>
          <a:p>
            <a:pPr defTabSz="180000"/>
            <a:r>
              <a:rPr lang="en-US" altLang="ko-KR" sz="1100" dirty="0" smtClean="0">
                <a:solidFill>
                  <a:srgbClr val="FF0000"/>
                </a:solidFill>
              </a:rPr>
              <a:t>		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100" dirty="0">
                <a:solidFill>
                  <a:srgbClr val="FF0000"/>
                </a:solidFill>
              </a:rPr>
              <a:t>="media/penguins.jpg" alt</a:t>
            </a:r>
            <a:r>
              <a:rPr lang="en-US" altLang="ko-KR" sz="1100" dirty="0" smtClean="0">
                <a:solidFill>
                  <a:srgbClr val="FF0000"/>
                </a:solidFill>
              </a:rPr>
              <a:t>="."  width</a:t>
            </a:r>
            <a:r>
              <a:rPr lang="en-US" altLang="ko-KR" sz="1100" dirty="0">
                <a:solidFill>
                  <a:srgbClr val="FF0000"/>
                </a:solidFill>
              </a:rPr>
              <a:t>="200" height="200"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100" dirty="0" smtClean="0">
                <a:solidFill>
                  <a:srgbClr val="FF0000"/>
                </a:solidFill>
              </a:rPr>
              <a:t> 		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100" b="1" dirty="0">
                <a:solidFill>
                  <a:srgbClr val="FF0000"/>
                </a:solidFill>
              </a:rPr>
              <a:t>="change(this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)"</a:t>
            </a:r>
            <a:r>
              <a:rPr lang="en-US" altLang="ko-KR" sz="1100" dirty="0" smtClean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html&gt;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6165304"/>
            <a:ext cx="1404156" cy="442674"/>
          </a:xfrm>
          <a:prstGeom prst="wedgeRoundRectCallout">
            <a:avLst>
              <a:gd name="adj1" fmla="val -11427"/>
              <a:gd name="adj2" fmla="val -151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클릭하면 다음 이미지를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88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폼과 이벤트 활용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라디오버튼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&lt;input type="radio"&gt;</a:t>
            </a:r>
            <a:r>
              <a:rPr lang="ko-KR" altLang="en-US" dirty="0" smtClean="0"/>
              <a:t>로 만들어진 라디오 버튼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라디오 버튼 객체들 알아내기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체크박스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&lt;input type="checkbox"&gt;</a:t>
            </a:r>
            <a:r>
              <a:rPr lang="ko-KR" altLang="en-US" dirty="0" smtClean="0"/>
              <a:t>로 만들어진 체크박스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그룹을 형성하지 않기 때문에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속성이 모두 다름</a:t>
            </a:r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5018" y="2281566"/>
            <a:ext cx="53198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form&gt;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&lt;input </a:t>
            </a:r>
            <a:r>
              <a:rPr lang="en-US" altLang="ko-KR" sz="1400" kern="0" dirty="0">
                <a:solidFill>
                  <a:srgbClr val="FF0000"/>
                </a:solidFill>
                <a:latin typeface="+mj-ea"/>
                <a:ea typeface="+mj-ea"/>
              </a:rPr>
              <a:t>type="radio" </a:t>
            </a:r>
            <a:r>
              <a:rPr lang="en-US" altLang="ko-KR" sz="1400" kern="0" dirty="0">
                <a:solidFill>
                  <a:srgbClr val="0000FF"/>
                </a:solidFill>
                <a:latin typeface="+mj-ea"/>
                <a:ea typeface="+mj-ea"/>
              </a:rPr>
              <a:t>name="city"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seoul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</a:t>
            </a:r>
            <a:r>
              <a:rPr lang="en-US" altLang="ko-KR" sz="1400" kern="0" dirty="0">
                <a:solidFill>
                  <a:srgbClr val="0000FF"/>
                </a:solidFill>
                <a:latin typeface="+mj-ea"/>
                <a:ea typeface="+mj-ea"/>
              </a:rPr>
              <a:t>name="city"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busan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</a:t>
            </a:r>
            <a:r>
              <a:rPr lang="en-US" altLang="ko-KR" sz="1400" kern="0" dirty="0">
                <a:solidFill>
                  <a:srgbClr val="0000FF"/>
                </a:solidFill>
                <a:latin typeface="+mj-ea"/>
                <a:ea typeface="+mj-ea"/>
              </a:rPr>
              <a:t>name="city"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chunchen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72359" y="914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0418032" descr="EMB000019b007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2046334" cy="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88936" y="4077072"/>
            <a:ext cx="673944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document.getElementsByName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("city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");  //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[0],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[1],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[2]</a:t>
            </a:r>
            <a:endParaRPr lang="en-US" altLang="ko-KR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06" y="1718366"/>
            <a:ext cx="2864107" cy="23046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8700" y="-99392"/>
            <a:ext cx="8153400" cy="752128"/>
          </a:xfrm>
        </p:spPr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9-17 </a:t>
            </a:r>
            <a:r>
              <a:rPr lang="ko-KR" altLang="en-US" dirty="0"/>
              <a:t>선택된 라디오버튼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3018" y="529709"/>
            <a:ext cx="5683158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</a:t>
            </a:r>
            <a:r>
              <a:rPr lang="en-US" altLang="ko-KR" sz="1400" dirty="0" smtClean="0"/>
              <a:t>&gt;</a:t>
            </a:r>
            <a:r>
              <a:rPr lang="ko-KR" altLang="en-US" sz="1400" dirty="0"/>
              <a:t>선택된 라디오버튼 알아내기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function </a:t>
            </a:r>
            <a:r>
              <a:rPr lang="en-US" altLang="ko-KR" sz="1400" b="1" dirty="0" err="1">
                <a:solidFill>
                  <a:srgbClr val="0000FF"/>
                </a:solidFill>
              </a:rPr>
              <a:t>findChecked</a:t>
            </a:r>
            <a:r>
              <a:rPr lang="en-US" altLang="ko-KR" sz="1400" b="1" dirty="0">
                <a:solidFill>
                  <a:srgbClr val="0000FF"/>
                </a:solidFill>
              </a:rPr>
              <a:t>() {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found = null;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</a:rPr>
              <a:t>kcity</a:t>
            </a:r>
            <a:r>
              <a:rPr lang="en-US" altLang="ko-KR" sz="1400" b="1" dirty="0">
                <a:solidFill>
                  <a:srgbClr val="0000FF"/>
                </a:solidFill>
              </a:rPr>
              <a:t> = </a:t>
            </a:r>
            <a:r>
              <a:rPr lang="en-US" altLang="ko-KR" sz="1400" b="1" dirty="0" err="1">
                <a:solidFill>
                  <a:srgbClr val="0000FF"/>
                </a:solidFill>
              </a:rPr>
              <a:t>document.getElementsByName</a:t>
            </a:r>
            <a:r>
              <a:rPr lang="en-US" altLang="ko-KR" sz="1400" b="1" dirty="0">
                <a:solidFill>
                  <a:srgbClr val="0000FF"/>
                </a:solidFill>
              </a:rPr>
              <a:t>("city");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for(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</a:rPr>
              <a:t>i</a:t>
            </a:r>
            <a:r>
              <a:rPr lang="en-US" altLang="ko-KR" sz="1400" b="1" dirty="0">
                <a:solidFill>
                  <a:srgbClr val="0000FF"/>
                </a:solidFill>
              </a:rPr>
              <a:t>=0; </a:t>
            </a:r>
            <a:r>
              <a:rPr lang="en-US" altLang="ko-KR" sz="1400" b="1" dirty="0" err="1">
                <a:solidFill>
                  <a:srgbClr val="0000FF"/>
                </a:solidFill>
              </a:rPr>
              <a:t>i</a:t>
            </a:r>
            <a:r>
              <a:rPr lang="en-US" altLang="ko-KR" sz="1400" b="1" dirty="0">
                <a:solidFill>
                  <a:srgbClr val="0000FF"/>
                </a:solidFill>
              </a:rPr>
              <a:t>&lt;</a:t>
            </a:r>
            <a:r>
              <a:rPr lang="en-US" altLang="ko-KR" sz="1400" b="1" dirty="0" err="1">
                <a:solidFill>
                  <a:srgbClr val="0000FF"/>
                </a:solidFill>
              </a:rPr>
              <a:t>kcity.length</a:t>
            </a:r>
            <a:r>
              <a:rPr lang="en-US" altLang="ko-KR" sz="1400" b="1" dirty="0">
                <a:solidFill>
                  <a:srgbClr val="0000FF"/>
                </a:solidFill>
              </a:rPr>
              <a:t>; </a:t>
            </a:r>
            <a:r>
              <a:rPr lang="en-US" altLang="ko-KR" sz="1400" b="1" dirty="0" err="1">
                <a:solidFill>
                  <a:srgbClr val="0000FF"/>
                </a:solidFill>
              </a:rPr>
              <a:t>i</a:t>
            </a:r>
            <a:r>
              <a:rPr lang="en-US" altLang="ko-KR" sz="1400" b="1" dirty="0">
                <a:solidFill>
                  <a:srgbClr val="0000FF"/>
                </a:solidFill>
              </a:rPr>
              <a:t>++) {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	if(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kcity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[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1400" b="1" dirty="0">
                <a:solidFill>
                  <a:srgbClr val="0000FF"/>
                </a:solidFill>
              </a:rPr>
              <a:t>].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checked == true) 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	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		found </a:t>
            </a:r>
            <a:r>
              <a:rPr lang="en-US" altLang="ko-KR" sz="1400" b="1" dirty="0">
                <a:solidFill>
                  <a:srgbClr val="0000FF"/>
                </a:solidFill>
              </a:rPr>
              <a:t>= </a:t>
            </a:r>
            <a:r>
              <a:rPr lang="en-US" altLang="ko-KR" sz="1400" b="1" dirty="0" err="1">
                <a:solidFill>
                  <a:srgbClr val="0000FF"/>
                </a:solidFill>
              </a:rPr>
              <a:t>kcity</a:t>
            </a:r>
            <a:r>
              <a:rPr lang="en-US" altLang="ko-KR" sz="1400" b="1" dirty="0">
                <a:solidFill>
                  <a:srgbClr val="0000FF"/>
                </a:solidFill>
              </a:rPr>
              <a:t>[</a:t>
            </a:r>
            <a:r>
              <a:rPr lang="en-US" altLang="ko-KR" sz="1400" b="1" dirty="0" err="1">
                <a:solidFill>
                  <a:srgbClr val="0000FF"/>
                </a:solidFill>
              </a:rPr>
              <a:t>i</a:t>
            </a:r>
            <a:r>
              <a:rPr lang="en-US" altLang="ko-KR" sz="1400" b="1" dirty="0">
                <a:solidFill>
                  <a:srgbClr val="0000FF"/>
                </a:solidFill>
              </a:rPr>
              <a:t>];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}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if(found != null) 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	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	alert(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found.value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+ "</a:t>
            </a:r>
            <a:r>
              <a:rPr lang="ko-KR" altLang="en-US" sz="1400" b="1" dirty="0">
                <a:solidFill>
                  <a:srgbClr val="0000FF"/>
                </a:solidFill>
              </a:rPr>
              <a:t>이 선택되었음</a:t>
            </a:r>
            <a:r>
              <a:rPr lang="en-US" altLang="ko-KR" sz="1400" b="1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else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	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	alert</a:t>
            </a:r>
            <a:r>
              <a:rPr lang="en-US" altLang="ko-KR" sz="1400" b="1" dirty="0">
                <a:solidFill>
                  <a:srgbClr val="0000FF"/>
                </a:solidFill>
              </a:rPr>
              <a:t>("</a:t>
            </a:r>
            <a:r>
              <a:rPr lang="ko-KR" altLang="en-US" sz="1400" b="1" dirty="0">
                <a:solidFill>
                  <a:srgbClr val="0000FF"/>
                </a:solidFill>
              </a:rPr>
              <a:t>선택된 것이 없음</a:t>
            </a:r>
            <a:r>
              <a:rPr lang="en-US" altLang="ko-KR" sz="1400" b="1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버튼을 클릭하면 선택된 라디오 버튼의 </a:t>
            </a:r>
            <a:r>
              <a:rPr lang="en-US" altLang="ko-KR" sz="1400" dirty="0"/>
              <a:t>value</a:t>
            </a:r>
            <a:r>
              <a:rPr lang="ko-KR" altLang="en-US" sz="1400" dirty="0"/>
              <a:t>를 출력합니다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smtClean="0">
                <a:solidFill>
                  <a:srgbClr val="FF0000"/>
                </a:solidFill>
              </a:rPr>
              <a:t>form&gt;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</a:rPr>
              <a:t>input type="radio" </a:t>
            </a:r>
            <a:r>
              <a:rPr lang="en-US" altLang="ko-KR" sz="1400" b="1" dirty="0">
                <a:solidFill>
                  <a:srgbClr val="FF0000"/>
                </a:solidFill>
              </a:rPr>
              <a:t>name="city"</a:t>
            </a:r>
            <a:r>
              <a:rPr lang="en-US" altLang="ko-KR" sz="1400" dirty="0">
                <a:solidFill>
                  <a:srgbClr val="FF0000"/>
                </a:solidFill>
              </a:rPr>
              <a:t> value="</a:t>
            </a:r>
            <a:r>
              <a:rPr lang="en-US" altLang="ko-KR" sz="1400" dirty="0" err="1">
                <a:solidFill>
                  <a:srgbClr val="FF0000"/>
                </a:solidFill>
              </a:rPr>
              <a:t>seoul</a:t>
            </a:r>
            <a:r>
              <a:rPr lang="en-US" altLang="ko-KR" sz="1400" dirty="0">
                <a:solidFill>
                  <a:srgbClr val="FF0000"/>
                </a:solidFill>
              </a:rPr>
              <a:t>" checked&gt;</a:t>
            </a:r>
            <a:r>
              <a:rPr lang="ko-KR" altLang="en-US" sz="1400" dirty="0">
                <a:solidFill>
                  <a:srgbClr val="FF0000"/>
                </a:solidFill>
              </a:rPr>
              <a:t>서울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</a:rPr>
              <a:t>input type="radio" </a:t>
            </a:r>
            <a:r>
              <a:rPr lang="en-US" altLang="ko-KR" sz="1400" b="1" dirty="0">
                <a:solidFill>
                  <a:srgbClr val="FF0000"/>
                </a:solidFill>
              </a:rPr>
              <a:t>name="city"</a:t>
            </a:r>
            <a:r>
              <a:rPr lang="en-US" altLang="ko-KR" sz="1400" dirty="0">
                <a:solidFill>
                  <a:srgbClr val="FF0000"/>
                </a:solidFill>
              </a:rPr>
              <a:t> value="</a:t>
            </a:r>
            <a:r>
              <a:rPr lang="en-US" altLang="ko-KR" sz="1400" dirty="0" err="1">
                <a:solidFill>
                  <a:srgbClr val="FF0000"/>
                </a:solidFill>
              </a:rPr>
              <a:t>busan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ko-KR" altLang="en-US" sz="1400" dirty="0">
                <a:solidFill>
                  <a:srgbClr val="FF0000"/>
                </a:solidFill>
              </a:rPr>
              <a:t>부산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</a:rPr>
              <a:t>input type="radio" </a:t>
            </a:r>
            <a:r>
              <a:rPr lang="en-US" altLang="ko-KR" sz="1400" b="1" dirty="0">
                <a:solidFill>
                  <a:srgbClr val="FF0000"/>
                </a:solidFill>
              </a:rPr>
              <a:t>name="city"</a:t>
            </a:r>
            <a:r>
              <a:rPr lang="en-US" altLang="ko-KR" sz="1400" dirty="0">
                <a:solidFill>
                  <a:srgbClr val="FF0000"/>
                </a:solidFill>
              </a:rPr>
              <a:t> value="</a:t>
            </a:r>
            <a:r>
              <a:rPr lang="en-US" altLang="ko-KR" sz="1400" dirty="0" err="1">
                <a:solidFill>
                  <a:srgbClr val="FF0000"/>
                </a:solidFill>
              </a:rPr>
              <a:t>chunchen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ko-KR" altLang="en-US" sz="1400" dirty="0">
                <a:solidFill>
                  <a:srgbClr val="FF0000"/>
                </a:solidFill>
              </a:rPr>
              <a:t>춘천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</a:rPr>
              <a:t>input type="button" value="find checked" </a:t>
            </a:r>
            <a:r>
              <a:rPr lang="en-US" altLang="ko-KR" sz="1400" dirty="0" err="1">
                <a:solidFill>
                  <a:srgbClr val="FF0000"/>
                </a:solidFill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findChecked</a:t>
            </a:r>
            <a:r>
              <a:rPr lang="en-US" altLang="ko-KR" sz="1400" dirty="0">
                <a:solidFill>
                  <a:srgbClr val="FF0000"/>
                </a:solidFill>
              </a:rPr>
              <a:t>()"&gt;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&lt;/form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r>
              <a:rPr lang="en-US" altLang="ko-KR" sz="1400" dirty="0" smtClean="0"/>
              <a:t> &lt;/</a:t>
            </a:r>
            <a:r>
              <a:rPr lang="en-US" altLang="ko-KR" sz="1400" dirty="0"/>
              <a:t>body</a:t>
            </a:r>
            <a:r>
              <a:rPr lang="en-US" altLang="ko-KR" sz="1400" dirty="0" smtClean="0"/>
              <a:t>&gt; 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8004467" y="3471570"/>
            <a:ext cx="1012136" cy="41560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427475" y="4085782"/>
            <a:ext cx="2775702" cy="1684565"/>
            <a:chOff x="3043237" y="1865540"/>
            <a:chExt cx="5381625" cy="3248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3237" y="1885950"/>
              <a:ext cx="3057525" cy="3086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0762" y="1865540"/>
              <a:ext cx="2324100" cy="3248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-99392"/>
            <a:ext cx="8153400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9–18 </a:t>
            </a:r>
            <a:r>
              <a:rPr lang="ko-KR" altLang="en-US" dirty="0"/>
              <a:t>체크박스로 선택한 물품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3229" y="547930"/>
            <a:ext cx="4752528" cy="634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선택된 물품 계산하기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err="1">
                <a:solidFill>
                  <a:srgbClr val="0000FF"/>
                </a:solidFill>
              </a:rPr>
              <a:t>var</a:t>
            </a:r>
            <a:r>
              <a:rPr lang="en-US" altLang="ko-KR" sz="1400" dirty="0">
                <a:solidFill>
                  <a:srgbClr val="0000FF"/>
                </a:solidFill>
              </a:rPr>
              <a:t> sum=0;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function </a:t>
            </a:r>
            <a:r>
              <a:rPr lang="en-US" altLang="ko-KR" sz="1400" b="1" dirty="0" err="1">
                <a:solidFill>
                  <a:srgbClr val="0000FF"/>
                </a:solidFill>
              </a:rPr>
              <a:t>calc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cBox</a:t>
            </a:r>
            <a:r>
              <a:rPr lang="en-US" altLang="ko-KR" sz="1400" b="1" dirty="0">
                <a:solidFill>
                  <a:srgbClr val="0000FF"/>
                </a:solidFill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</a:rPr>
              <a:t>{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if(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cBox.checked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sum </a:t>
            </a:r>
            <a:r>
              <a:rPr lang="en-US" altLang="ko-KR" sz="1400" dirty="0">
                <a:solidFill>
                  <a:srgbClr val="0000FF"/>
                </a:solidFill>
              </a:rPr>
              <a:t>+= </a:t>
            </a:r>
            <a:r>
              <a:rPr lang="en-US" altLang="ko-KR" sz="1400" dirty="0" err="1">
                <a:solidFill>
                  <a:srgbClr val="0000FF"/>
                </a:solidFill>
              </a:rPr>
              <a:t>parseInt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</a:rPr>
              <a:t>cBox.value</a:t>
            </a:r>
            <a:r>
              <a:rPr lang="en-US" altLang="ko-KR" sz="1400" dirty="0">
                <a:solidFill>
                  <a:srgbClr val="0000FF"/>
                </a:solidFill>
              </a:rPr>
              <a:t>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else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sum </a:t>
            </a:r>
            <a:r>
              <a:rPr lang="en-US" altLang="ko-KR" sz="1400" dirty="0">
                <a:solidFill>
                  <a:srgbClr val="0000FF"/>
                </a:solidFill>
              </a:rPr>
              <a:t>-= </a:t>
            </a:r>
            <a:r>
              <a:rPr lang="en-US" altLang="ko-KR" sz="1400" dirty="0" err="1">
                <a:solidFill>
                  <a:srgbClr val="0000FF"/>
                </a:solidFill>
              </a:rPr>
              <a:t>parseInt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</a:rPr>
              <a:t>cBox.value</a:t>
            </a:r>
            <a:r>
              <a:rPr lang="en-US" altLang="ko-KR" sz="1400" dirty="0">
                <a:solidFill>
                  <a:srgbClr val="0000FF"/>
                </a:solidFill>
              </a:rPr>
              <a:t>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document.getElementById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sumtext</a:t>
            </a:r>
            <a:r>
              <a:rPr lang="en-US" altLang="ko-KR" sz="1400" dirty="0">
                <a:solidFill>
                  <a:srgbClr val="0000FF"/>
                </a:solidFill>
              </a:rPr>
              <a:t>").value = sum;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물품을 선택하면 금액이 자동 계산됩니다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smtClean="0">
                <a:solidFill>
                  <a:srgbClr val="FF0000"/>
                </a:solidFill>
              </a:rPr>
              <a:t>form&gt;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&lt;input type="checkbox" name="hap" value="10000"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	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400" b="1" dirty="0">
                <a:solidFill>
                  <a:srgbClr val="FF0000"/>
                </a:solidFill>
              </a:rPr>
              <a:t>="</a:t>
            </a:r>
            <a:r>
              <a:rPr lang="en-US" altLang="ko-KR" sz="1400" b="1" dirty="0" err="1">
                <a:solidFill>
                  <a:srgbClr val="FF0000"/>
                </a:solidFill>
              </a:rPr>
              <a:t>calc</a:t>
            </a:r>
            <a:r>
              <a:rPr lang="en-US" altLang="ko-KR" sz="1400" b="1" dirty="0">
                <a:solidFill>
                  <a:srgbClr val="FF0000"/>
                </a:solidFill>
              </a:rPr>
              <a:t>(this)"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en-US" sz="1400" dirty="0">
                <a:solidFill>
                  <a:srgbClr val="FF0000"/>
                </a:solidFill>
              </a:rPr>
              <a:t>모자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만원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&lt;input type="checkbox" name="</a:t>
            </a:r>
            <a:r>
              <a:rPr lang="en-US" altLang="ko-KR" sz="1400" dirty="0" err="1">
                <a:solidFill>
                  <a:srgbClr val="FF0000"/>
                </a:solidFill>
              </a:rPr>
              <a:t>shose</a:t>
            </a:r>
            <a:r>
              <a:rPr lang="en-US" altLang="ko-KR" sz="1400" dirty="0">
                <a:solidFill>
                  <a:srgbClr val="FF0000"/>
                </a:solidFill>
              </a:rPr>
              <a:t>" value="30000"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	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400" b="1" dirty="0">
                <a:solidFill>
                  <a:srgbClr val="FF0000"/>
                </a:solidFill>
              </a:rPr>
              <a:t>="</a:t>
            </a:r>
            <a:r>
              <a:rPr lang="en-US" altLang="ko-KR" sz="1400" b="1" dirty="0" err="1">
                <a:solidFill>
                  <a:srgbClr val="FF0000"/>
                </a:solidFill>
              </a:rPr>
              <a:t>calc</a:t>
            </a:r>
            <a:r>
              <a:rPr lang="en-US" altLang="ko-KR" sz="1400" b="1" dirty="0">
                <a:solidFill>
                  <a:srgbClr val="FF0000"/>
                </a:solidFill>
              </a:rPr>
              <a:t>(this)"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en-US" sz="1400" dirty="0">
                <a:solidFill>
                  <a:srgbClr val="FF0000"/>
                </a:solidFill>
              </a:rPr>
              <a:t>구두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만원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&lt;input type="checkbox" name="bag" value="80000"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	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400" b="1" dirty="0">
                <a:solidFill>
                  <a:srgbClr val="FF0000"/>
                </a:solidFill>
              </a:rPr>
              <a:t>="</a:t>
            </a:r>
            <a:r>
              <a:rPr lang="en-US" altLang="ko-KR" sz="1400" b="1" dirty="0" err="1">
                <a:solidFill>
                  <a:srgbClr val="FF0000"/>
                </a:solidFill>
              </a:rPr>
              <a:t>calc</a:t>
            </a:r>
            <a:r>
              <a:rPr lang="en-US" altLang="ko-KR" sz="1400" b="1" dirty="0">
                <a:solidFill>
                  <a:srgbClr val="FF0000"/>
                </a:solidFill>
              </a:rPr>
              <a:t>(this)"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en-US" sz="1400" dirty="0">
                <a:solidFill>
                  <a:srgbClr val="FF0000"/>
                </a:solidFill>
              </a:rPr>
              <a:t>명품가방 </a:t>
            </a:r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r>
              <a:rPr lang="ko-KR" altLang="en-US" sz="1400" dirty="0">
                <a:solidFill>
                  <a:srgbClr val="FF0000"/>
                </a:solidFill>
              </a:rPr>
              <a:t>만원</a:t>
            </a:r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ko-KR" altLang="en-US" sz="1400" dirty="0">
                <a:solidFill>
                  <a:srgbClr val="FF0000"/>
                </a:solidFill>
              </a:rPr>
              <a:t>지불하실 금액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input type="text" id="</a:t>
            </a:r>
            <a:r>
              <a:rPr lang="en-US" altLang="ko-KR" sz="1400" dirty="0" err="1">
                <a:solidFill>
                  <a:srgbClr val="FF0000"/>
                </a:solidFill>
              </a:rPr>
              <a:t>sumtext</a:t>
            </a:r>
            <a:r>
              <a:rPr lang="en-US" altLang="ko-KR" sz="1400" dirty="0">
                <a:solidFill>
                  <a:srgbClr val="FF0000"/>
                </a:solidFill>
              </a:rPr>
              <a:t>" value="0" 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&lt;/form&gt;</a:t>
            </a:r>
          </a:p>
          <a:p>
            <a:pPr defTabSz="180000"/>
            <a:r>
              <a:rPr lang="en-US" altLang="ko-KR" sz="1400" dirty="0"/>
              <a:t>&lt;/body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40768"/>
            <a:ext cx="3712277" cy="22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select </a:t>
            </a:r>
            <a:r>
              <a:rPr lang="ko-KR" altLang="en-US" dirty="0" smtClean="0"/>
              <a:t>객체와 </a:t>
            </a:r>
            <a:r>
              <a:rPr lang="en-US" altLang="ko-KR" dirty="0" err="1" smtClean="0"/>
              <a:t>onchange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>
                <a:latin typeface="+mn-ea"/>
              </a:rPr>
              <a:t>select </a:t>
            </a:r>
            <a:r>
              <a:rPr lang="ko-KR" altLang="en-US" sz="1800" dirty="0" smtClean="0">
                <a:latin typeface="+mn-ea"/>
              </a:rPr>
              <a:t>객체는 </a:t>
            </a:r>
            <a:r>
              <a:rPr lang="en-US" altLang="ko-KR" sz="1800" dirty="0" smtClean="0">
                <a:latin typeface="+mn-ea"/>
              </a:rPr>
              <a:t>&lt;select&gt; </a:t>
            </a:r>
            <a:r>
              <a:rPr lang="ko-KR" altLang="en-US" sz="1800" dirty="0" smtClean="0">
                <a:latin typeface="+mn-ea"/>
              </a:rPr>
              <a:t>태그로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만들어진 </a:t>
            </a:r>
            <a:r>
              <a:rPr lang="ko-KR" altLang="en-US" sz="1800" dirty="0" err="1" smtClean="0">
                <a:latin typeface="+mn-ea"/>
              </a:rPr>
              <a:t>콤보박스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option </a:t>
            </a:r>
            <a:r>
              <a:rPr lang="ko-KR" altLang="en-US" sz="1800" dirty="0" smtClean="0">
                <a:latin typeface="+mn-ea"/>
              </a:rPr>
              <a:t>객체는 </a:t>
            </a:r>
            <a:r>
              <a:rPr lang="en-US" altLang="ko-KR" sz="1800" dirty="0" smtClean="0">
                <a:latin typeface="+mn-ea"/>
              </a:rPr>
              <a:t>&lt;option&gt;</a:t>
            </a:r>
            <a:r>
              <a:rPr lang="ko-KR" altLang="en-US" sz="1800" dirty="0" smtClean="0">
                <a:latin typeface="+mn-ea"/>
              </a:rPr>
              <a:t>태그로 표현되는 옵션 아이템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선택된 옵션 알아내기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옵션 선택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select</a:t>
            </a:r>
            <a:r>
              <a:rPr lang="ko-KR" altLang="en-US" sz="1800" dirty="0" smtClean="0">
                <a:latin typeface="+mn-ea"/>
              </a:rPr>
              <a:t>와 </a:t>
            </a:r>
            <a:r>
              <a:rPr lang="en-US" altLang="ko-KR" sz="1800" dirty="0" err="1" smtClean="0">
                <a:latin typeface="+mn-ea"/>
              </a:rPr>
              <a:t>onchange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err="1" smtClean="0">
                <a:latin typeface="+mn-ea"/>
              </a:rPr>
              <a:t>리스너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  <a:ea typeface="+mn-ea"/>
              </a:rPr>
              <a:t>선택된 옵션이 변경되면 </a:t>
            </a:r>
            <a:r>
              <a:rPr lang="en-US" altLang="ko-KR" sz="1600" dirty="0">
                <a:latin typeface="+mn-ea"/>
                <a:ea typeface="+mn-ea"/>
              </a:rPr>
              <a:t>select </a:t>
            </a:r>
            <a:r>
              <a:rPr lang="ko-KR" altLang="en-US" sz="1600" dirty="0">
                <a:latin typeface="+mn-ea"/>
                <a:ea typeface="+mn-ea"/>
              </a:rPr>
              <a:t>객체의 </a:t>
            </a:r>
            <a:r>
              <a:rPr lang="en-US" altLang="ko-KR" sz="1600" dirty="0" err="1">
                <a:latin typeface="+mn-ea"/>
                <a:ea typeface="+mn-ea"/>
              </a:rPr>
              <a:t>onchange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리스너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호출</a:t>
            </a:r>
          </a:p>
          <a:p>
            <a:pPr lvl="2"/>
            <a:endParaRPr lang="ko-KR" altLang="en-US" sz="1600" dirty="0" smtClean="0">
              <a:latin typeface="+mn-ea"/>
              <a:ea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1640" y="1996863"/>
            <a:ext cx="5976664" cy="1228719"/>
            <a:chOff x="1331640" y="2130565"/>
            <a:chExt cx="5976664" cy="1228719"/>
          </a:xfrm>
        </p:grpSpPr>
        <p:sp>
          <p:nvSpPr>
            <p:cNvPr id="5" name="직사각형 4"/>
            <p:cNvSpPr/>
            <p:nvPr/>
          </p:nvSpPr>
          <p:spPr>
            <a:xfrm>
              <a:off x="1331640" y="2171861"/>
              <a:ext cx="4572000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</a:t>
              </a:r>
              <a:r>
                <a:rPr lang="en-US" altLang="ko-KR" sz="1400" kern="0" dirty="0">
                  <a:solidFill>
                    <a:srgbClr val="0000FF"/>
                  </a:solidFill>
                  <a:latin typeface="+mj-ea"/>
                  <a:ea typeface="+mj-ea"/>
                </a:rPr>
                <a:t>select </a:t>
              </a:r>
              <a:r>
                <a:rPr lang="en-US" altLang="ko-KR" sz="1400" kern="0" dirty="0">
                  <a:solidFill>
                    <a:srgbClr val="FF0000"/>
                  </a:solidFill>
                  <a:latin typeface="+mj-ea"/>
                  <a:ea typeface="+mj-ea"/>
                </a:rPr>
                <a:t>id="fruits"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</a:t>
              </a:r>
              <a:r>
                <a:rPr lang="en-US" altLang="ko-KR" sz="1400" kern="0" dirty="0">
                  <a:solidFill>
                    <a:srgbClr val="0000FF"/>
                  </a:solidFill>
                  <a:latin typeface="+mj-ea"/>
                  <a:ea typeface="+mj-ea"/>
                </a:rPr>
                <a:t>option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 value="1"&gt;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</a:t>
              </a:r>
              <a:r>
                <a:rPr lang="en-US" altLang="ko-KR" sz="1400" kern="0" dirty="0">
                  <a:solidFill>
                    <a:srgbClr val="0000FF"/>
                  </a:solidFill>
                  <a:latin typeface="+mj-ea"/>
                  <a:ea typeface="+mj-ea"/>
                </a:rPr>
                <a:t>option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 value="2" selected&gt;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</a:t>
              </a:r>
              <a:r>
                <a:rPr lang="en-US" altLang="ko-KR" sz="1400" kern="0" dirty="0">
                  <a:solidFill>
                    <a:srgbClr val="0000FF"/>
                  </a:solidFill>
                  <a:latin typeface="+mj-ea"/>
                  <a:ea typeface="+mj-ea"/>
                </a:rPr>
                <a:t>option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 value="3"&gt;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</a:p>
          </p:txBody>
        </p:sp>
        <p:pic>
          <p:nvPicPr>
            <p:cNvPr id="4097" name="_x210417472" descr="EMB000019b0076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0565"/>
              <a:ext cx="1080120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331640" y="3661363"/>
            <a:ext cx="698477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sel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("fruits");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index 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// index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선택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객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체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옵션 인덱스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4616631"/>
            <a:ext cx="597666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2;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				//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FF0000"/>
                </a:solidFill>
                <a:latin typeface="+mj-ea"/>
                <a:ea typeface="+mj-ea"/>
              </a:rPr>
              <a:t>sel.options</a:t>
            </a:r>
            <a:r>
              <a:rPr lang="en-US" altLang="ko-KR" sz="1600" kern="0" dirty="0">
                <a:solidFill>
                  <a:srgbClr val="FF0000"/>
                </a:solidFill>
                <a:latin typeface="+mj-ea"/>
                <a:ea typeface="+mj-ea"/>
              </a:rPr>
              <a:t>[2].selected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 true;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6001543"/>
            <a:ext cx="58143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&lt;select id="fruits"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onchange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drawImage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29841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153400" cy="752128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9-19 </a:t>
            </a:r>
            <a:r>
              <a:rPr lang="en-US" altLang="ko-KR" dirty="0"/>
              <a:t>select </a:t>
            </a:r>
            <a:r>
              <a:rPr lang="ko-KR" altLang="en-US" dirty="0"/>
              <a:t>객체에서 선택한 과일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733246"/>
            <a:ext cx="5040560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title&gt;select </a:t>
            </a:r>
            <a:r>
              <a:rPr lang="ko-KR" altLang="en-US" sz="1400" dirty="0"/>
              <a:t>객체에서 선택한 과일출력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function </a:t>
            </a:r>
            <a:r>
              <a:rPr lang="en-US" altLang="ko-KR" sz="1400" b="1" dirty="0" err="1">
                <a:solidFill>
                  <a:srgbClr val="0000FF"/>
                </a:solidFill>
              </a:rPr>
              <a:t>drawImage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 {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sel</a:t>
            </a:r>
            <a:r>
              <a:rPr lang="en-US" altLang="ko-KR" sz="1400" dirty="0">
                <a:solidFill>
                  <a:srgbClr val="0000FF"/>
                </a:solidFill>
              </a:rPr>
              <a:t> = </a:t>
            </a:r>
            <a:r>
              <a:rPr lang="en-US" altLang="ko-KR" sz="14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400" dirty="0">
                <a:solidFill>
                  <a:srgbClr val="0000FF"/>
                </a:solidFill>
              </a:rPr>
              <a:t>("fruits");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img</a:t>
            </a:r>
            <a:r>
              <a:rPr lang="en-US" altLang="ko-KR" sz="1400" dirty="0">
                <a:solidFill>
                  <a:srgbClr val="0000FF"/>
                </a:solidFill>
              </a:rPr>
              <a:t> = </a:t>
            </a:r>
            <a:r>
              <a:rPr lang="en-US" altLang="ko-KR" sz="14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fruitimage</a:t>
            </a:r>
            <a:r>
              <a:rPr lang="en-US" altLang="ko-KR" sz="1400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img.src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= </a:t>
            </a:r>
            <a:r>
              <a:rPr lang="en-US" altLang="ko-KR" sz="1400" b="1" dirty="0" err="1">
                <a:solidFill>
                  <a:srgbClr val="0000FF"/>
                </a:solidFill>
              </a:rPr>
              <a:t>sel.options</a:t>
            </a:r>
            <a:r>
              <a:rPr lang="en-US" altLang="ko-KR" sz="1400" b="1" dirty="0">
                <a:solidFill>
                  <a:srgbClr val="0000FF"/>
                </a:solidFill>
              </a:rPr>
              <a:t>[</a:t>
            </a:r>
            <a:r>
              <a:rPr lang="en-US" altLang="ko-KR" sz="1400" b="1" dirty="0" err="1">
                <a:solidFill>
                  <a:srgbClr val="0000FF"/>
                </a:solidFill>
              </a:rPr>
              <a:t>sel.selectedIndex</a:t>
            </a:r>
            <a:r>
              <a:rPr lang="en-US" altLang="ko-KR" sz="1400" b="1" dirty="0">
                <a:solidFill>
                  <a:srgbClr val="0000FF"/>
                </a:solidFill>
              </a:rPr>
              <a:t>].value;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}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drawImage</a:t>
            </a:r>
            <a:r>
              <a:rPr lang="en-US" altLang="ko-KR" sz="1400" dirty="0"/>
              <a:t>()"&gt;</a:t>
            </a:r>
          </a:p>
          <a:p>
            <a:pPr defTabSz="180000"/>
            <a:r>
              <a:rPr lang="en-US" altLang="ko-KR" sz="1400" dirty="0"/>
              <a:t>&lt;h3&gt;select </a:t>
            </a:r>
            <a:r>
              <a:rPr lang="ko-KR" altLang="en-US" sz="1400" dirty="0"/>
              <a:t>객체에서 선택한 과일 출력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과일을 선택하면 이미지가 출력됩니다</a:t>
            </a:r>
            <a:r>
              <a:rPr lang="en-US" altLang="ko-KR" sz="1400" dirty="0"/>
              <a:t>.&lt;p&gt;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&lt;form&gt;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&lt;select id="fruits" </a:t>
            </a:r>
            <a:r>
              <a:rPr lang="en-US" altLang="ko-KR" sz="1400" b="1" dirty="0" err="1">
                <a:solidFill>
                  <a:srgbClr val="FF0000"/>
                </a:solidFill>
              </a:rPr>
              <a:t>onchange</a:t>
            </a:r>
            <a:r>
              <a:rPr lang="en-US" altLang="ko-KR" sz="1400" b="1" dirty="0">
                <a:solidFill>
                  <a:srgbClr val="FF0000"/>
                </a:solidFill>
              </a:rPr>
              <a:t>="</a:t>
            </a:r>
            <a:r>
              <a:rPr lang="en-US" altLang="ko-KR" sz="1400" b="1" dirty="0" err="1">
                <a:solidFill>
                  <a:srgbClr val="FF0000"/>
                </a:solidFill>
              </a:rPr>
              <a:t>drawImage</a:t>
            </a:r>
            <a:r>
              <a:rPr lang="en-US" altLang="ko-KR" sz="1400" b="1" dirty="0">
                <a:solidFill>
                  <a:srgbClr val="FF0000"/>
                </a:solidFill>
              </a:rPr>
              <a:t>()"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</a:rPr>
              <a:t>option value="media/strawberry.png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ko-KR" altLang="en-US" sz="1400" dirty="0">
                <a:solidFill>
                  <a:srgbClr val="FF0000"/>
                </a:solidFill>
              </a:rPr>
              <a:t>딸기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</a:rPr>
              <a:t>option value="media/banana.png" selected&gt;</a:t>
            </a:r>
            <a:r>
              <a:rPr lang="ko-KR" altLang="en-US" sz="1400" dirty="0">
                <a:solidFill>
                  <a:srgbClr val="FF0000"/>
                </a:solidFill>
              </a:rPr>
              <a:t>바나나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</a:rPr>
              <a:t>option value="media/apple.png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ko-KR" altLang="en-US" sz="1400" dirty="0">
                <a:solidFill>
                  <a:srgbClr val="FF0000"/>
                </a:solidFill>
              </a:rPr>
              <a:t>사과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&lt;/select&gt;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img</a:t>
            </a:r>
            <a:r>
              <a:rPr lang="en-US" altLang="ko-KR" sz="1400" dirty="0">
                <a:solidFill>
                  <a:srgbClr val="FF0000"/>
                </a:solidFill>
              </a:rPr>
              <a:t> id="</a:t>
            </a:r>
            <a:r>
              <a:rPr lang="en-US" altLang="ko-KR" sz="1400" dirty="0" err="1">
                <a:solidFill>
                  <a:srgbClr val="FF0000"/>
                </a:solidFill>
              </a:rPr>
              <a:t>fruitimage</a:t>
            </a:r>
            <a:r>
              <a:rPr lang="en-US" altLang="ko-KR" sz="1400" dirty="0">
                <a:solidFill>
                  <a:srgbClr val="FF0000"/>
                </a:solidFill>
              </a:rPr>
              <a:t>" </a:t>
            </a:r>
            <a:r>
              <a:rPr lang="en-US" altLang="ko-KR" sz="1400" dirty="0" err="1">
                <a:solidFill>
                  <a:srgbClr val="FF0000"/>
                </a:solidFill>
              </a:rPr>
              <a:t>src</a:t>
            </a:r>
            <a:r>
              <a:rPr lang="en-US" altLang="ko-KR" sz="1400" dirty="0">
                <a:solidFill>
                  <a:srgbClr val="FF0000"/>
                </a:solidFill>
              </a:rPr>
              <a:t>="media/banana.gif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>
                <a:solidFill>
                  <a:srgbClr val="FF0000"/>
                </a:solidFill>
              </a:rPr>
              <a:t>alt=""&gt;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427470"/>
            <a:ext cx="25772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만드는 </a:t>
            </a:r>
            <a:r>
              <a:rPr lang="en-US" altLang="ko-KR" dirty="0" smtClean="0">
                <a:latin typeface="+mn-ea"/>
              </a:rPr>
              <a:t>3 </a:t>
            </a:r>
            <a:r>
              <a:rPr lang="ko-KR" altLang="en-US" dirty="0" smtClean="0">
                <a:latin typeface="+mn-ea"/>
              </a:rPr>
              <a:t>가지 방법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태그의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이벤트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리스너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속성</a:t>
            </a:r>
            <a:r>
              <a:rPr lang="ko-KR" altLang="en-US" dirty="0" smtClean="0">
                <a:latin typeface="+mn-ea"/>
              </a:rPr>
              <a:t>에 작성</a:t>
            </a:r>
          </a:p>
          <a:p>
            <a:pPr lvl="1"/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객체의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이벤트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리스너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프로퍼티</a:t>
            </a:r>
            <a:r>
              <a:rPr lang="ko-KR" altLang="en-US" dirty="0" err="1" smtClean="0">
                <a:latin typeface="+mn-ea"/>
              </a:rPr>
              <a:t>에</a:t>
            </a:r>
            <a:r>
              <a:rPr lang="ko-KR" altLang="en-US" dirty="0" smtClean="0">
                <a:latin typeface="+mn-ea"/>
              </a:rPr>
              <a:t> 작성</a:t>
            </a:r>
          </a:p>
          <a:p>
            <a:pPr lvl="1"/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객체의 </a:t>
            </a: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addEventListener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()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[1] HTML </a:t>
            </a:r>
            <a:r>
              <a:rPr lang="ko-KR" altLang="en-US" dirty="0" smtClean="0">
                <a:latin typeface="+mn-ea"/>
              </a:rPr>
              <a:t>태그 내에 이벤트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HTML </a:t>
            </a:r>
            <a:r>
              <a:rPr lang="ko-KR" altLang="en-US" dirty="0">
                <a:latin typeface="+mn-ea"/>
              </a:rPr>
              <a:t>태그의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이벤트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리스너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속성</a:t>
            </a:r>
            <a:r>
              <a:rPr lang="ko-KR" altLang="en-US" dirty="0">
                <a:latin typeface="+mn-ea"/>
              </a:rPr>
              <a:t>에 </a:t>
            </a:r>
            <a:r>
              <a:rPr lang="ko-KR" altLang="en-US" dirty="0" err="1">
                <a:latin typeface="+mn-ea"/>
              </a:rPr>
              <a:t>리스너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직접 </a:t>
            </a:r>
            <a:r>
              <a:rPr lang="ko-KR" altLang="en-US" dirty="0" smtClean="0">
                <a:latin typeface="+mn-ea"/>
              </a:rPr>
              <a:t>작성</a:t>
            </a:r>
            <a:endParaRPr lang="en-US" altLang="ko-KR" dirty="0" smtClean="0">
              <a:latin typeface="+mn-ea"/>
            </a:endParaRPr>
          </a:p>
          <a:p>
            <a:pPr marL="640080" lvl="2" indent="0">
              <a:buNone/>
            </a:pPr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&lt;p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  <a:r>
              <a:rPr lang="ko-KR" altLang="en-US" dirty="0" smtClean="0">
                <a:latin typeface="+mn-ea"/>
                <a:ea typeface="+mn-ea"/>
              </a:rPr>
              <a:t>태그에 마우스 </a:t>
            </a:r>
            <a:r>
              <a:rPr lang="ko-KR" altLang="en-US" dirty="0">
                <a:latin typeface="+mn-ea"/>
                <a:ea typeface="+mn-ea"/>
              </a:rPr>
              <a:t>올리면 </a:t>
            </a:r>
            <a:r>
              <a:rPr lang="en-US" altLang="ko-KR" dirty="0" smtClean="0">
                <a:latin typeface="+mn-ea"/>
                <a:ea typeface="+mn-ea"/>
              </a:rPr>
              <a:t>orchid, </a:t>
            </a:r>
            <a:r>
              <a:rPr lang="ko-KR" altLang="en-US" dirty="0">
                <a:latin typeface="+mn-ea"/>
                <a:ea typeface="+mn-ea"/>
              </a:rPr>
              <a:t>내리면 흰색으로 </a:t>
            </a:r>
            <a:r>
              <a:rPr lang="ko-KR" altLang="en-US" dirty="0" smtClean="0">
                <a:latin typeface="+mn-ea"/>
                <a:ea typeface="+mn-ea"/>
              </a:rPr>
              <a:t>배경변경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4706560"/>
            <a:ext cx="771973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600" b="1" kern="0" dirty="0" err="1">
                <a:solidFill>
                  <a:srgbClr val="FF0000"/>
                </a:solidFill>
                <a:latin typeface="+mj-ea"/>
                <a:ea typeface="+mj-ea"/>
              </a:rPr>
              <a:t>onmouseover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600" b="1" kern="0" dirty="0" err="1" smtClean="0">
                <a:solidFill>
                  <a:srgbClr val="FF0000"/>
                </a:solidFill>
                <a:latin typeface="+mj-ea"/>
                <a:ea typeface="+mj-ea"/>
              </a:rPr>
              <a:t>onmouseout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='white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'"&gt;</a:t>
            </a:r>
          </a:p>
          <a:p>
            <a:pPr marL="190500"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마우스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올리면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8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키 이벤트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onkeydown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onkeypress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onkeyup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onkeydown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키가 눌러지는 순간 호출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모든 키에 대해 작동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ko-KR" altLang="en-US" dirty="0" smtClean="0">
              <a:latin typeface="+mn-ea"/>
              <a:ea typeface="+mn-ea"/>
            </a:endParaRP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onkeypress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문자 키와</a:t>
            </a:r>
            <a:r>
              <a:rPr lang="en-US" altLang="ko-KR" dirty="0" smtClean="0">
                <a:latin typeface="+mn-ea"/>
                <a:ea typeface="+mn-ea"/>
              </a:rPr>
              <a:t> &lt;Enter&gt;, &lt;Space&gt;, &lt;Esc&gt; </a:t>
            </a:r>
            <a:r>
              <a:rPr lang="ko-KR" altLang="en-US" dirty="0" smtClean="0">
                <a:latin typeface="+mn-ea"/>
                <a:ea typeface="+mn-ea"/>
              </a:rPr>
              <a:t>키에 대해서만 눌러지는 순간에 추가 호출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문자 키가 아닌 경우</a:t>
            </a:r>
            <a:r>
              <a:rPr lang="en-US" altLang="ko-KR" dirty="0">
                <a:latin typeface="+mn-ea"/>
                <a:ea typeface="+mn-ea"/>
              </a:rPr>
              <a:t>(&lt;F1&gt;, &lt;Shift&gt;, &lt;</a:t>
            </a:r>
            <a:r>
              <a:rPr lang="en-US" altLang="ko-KR" dirty="0" err="1">
                <a:latin typeface="+mn-ea"/>
                <a:ea typeface="+mn-ea"/>
              </a:rPr>
              <a:t>PgDn</a:t>
            </a:r>
            <a:r>
              <a:rPr lang="en-US" altLang="ko-KR" dirty="0">
                <a:latin typeface="+mn-ea"/>
                <a:ea typeface="+mn-ea"/>
              </a:rPr>
              <a:t>&gt;, &lt;Del&gt;, &lt;Ins&gt; </a:t>
            </a:r>
            <a:r>
              <a:rPr lang="ko-KR" altLang="en-US" dirty="0">
                <a:latin typeface="+mn-ea"/>
                <a:ea typeface="+mn-ea"/>
              </a:rPr>
              <a:t>등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호출되지 않음 </a:t>
            </a: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onkeyup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눌러진 키가 떼어지는 순간 호출 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7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800" dirty="0"/>
              <a:t>예제 </a:t>
            </a:r>
            <a:r>
              <a:rPr lang="en-US" altLang="ko-KR" sz="2800" dirty="0" smtClean="0"/>
              <a:t>9-20 </a:t>
            </a:r>
            <a:r>
              <a:rPr lang="ko-KR" altLang="en-US" sz="2800" dirty="0"/>
              <a:t>키 이벤트 </a:t>
            </a:r>
            <a:r>
              <a:rPr lang="ko-KR" altLang="en-US" sz="2800" dirty="0" err="1"/>
              <a:t>리스너와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이벤트객체의 </a:t>
            </a:r>
            <a:r>
              <a:rPr lang="ko-KR" altLang="en-US" sz="2800" dirty="0" err="1" smtClean="0"/>
              <a:t>프로퍼</a:t>
            </a:r>
            <a:r>
              <a:rPr lang="ko-KR" altLang="en-US" sz="2800" dirty="0" err="1"/>
              <a:t>티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3098" y="733246"/>
            <a:ext cx="5472608" cy="634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&lt;meta charset="UTF-8"&gt;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키 이벤트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function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</a:rPr>
              <a:t>whatKeyDown</a:t>
            </a:r>
            <a:r>
              <a:rPr lang="en-US" altLang="ko-KR" sz="1400" b="1" dirty="0">
                <a:solidFill>
                  <a:srgbClr val="0000FF"/>
                </a:solidFill>
              </a:rPr>
              <a:t>(e)</a:t>
            </a:r>
            <a:r>
              <a:rPr lang="en-US" altLang="ko-KR" sz="1400" dirty="0">
                <a:solidFill>
                  <a:srgbClr val="0000FF"/>
                </a:solidFill>
              </a:rPr>
              <a:t> {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var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str</a:t>
            </a:r>
            <a:r>
              <a:rPr lang="en-US" altLang="ko-KR" sz="1400" dirty="0">
                <a:solidFill>
                  <a:srgbClr val="0000FF"/>
                </a:solidFill>
              </a:rPr>
              <a:t> = "";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var</a:t>
            </a:r>
            <a:r>
              <a:rPr lang="en-US" altLang="ko-KR" sz="1400" dirty="0">
                <a:solidFill>
                  <a:srgbClr val="0000FF"/>
                </a:solidFill>
              </a:rPr>
              <a:t> div = </a:t>
            </a:r>
            <a:r>
              <a:rPr lang="en-US" altLang="ko-KR" sz="14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400" dirty="0">
                <a:solidFill>
                  <a:srgbClr val="0000FF"/>
                </a:solidFill>
              </a:rPr>
              <a:t>("div");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div.innerHTML</a:t>
            </a:r>
            <a:r>
              <a:rPr lang="en-US" altLang="ko-KR" sz="1400" dirty="0">
                <a:solidFill>
                  <a:srgbClr val="0000FF"/>
                </a:solidFill>
              </a:rPr>
              <a:t> = ""; </a:t>
            </a:r>
            <a:r>
              <a:rPr lang="en-US" altLang="ko-KR" sz="1400" dirty="0" smtClean="0">
                <a:solidFill>
                  <a:srgbClr val="0000FF"/>
                </a:solidFill>
              </a:rPr>
              <a:t>   </a:t>
            </a:r>
            <a:r>
              <a:rPr lang="en-US" altLang="ko-KR" sz="1400" b="1" dirty="0" smtClean="0">
                <a:solidFill>
                  <a:srgbClr val="669900"/>
                </a:solidFill>
              </a:rPr>
              <a:t>// </a:t>
            </a:r>
            <a:r>
              <a:rPr lang="en-US" altLang="ko-KR" sz="1400" b="1" dirty="0">
                <a:solidFill>
                  <a:srgbClr val="669900"/>
                </a:solidFill>
              </a:rPr>
              <a:t>div </a:t>
            </a:r>
            <a:r>
              <a:rPr lang="ko-KR" altLang="en-US" sz="1400" b="1" dirty="0">
                <a:solidFill>
                  <a:srgbClr val="669900"/>
                </a:solidFill>
              </a:rPr>
              <a:t>객체 내용 초기화</a:t>
            </a:r>
          </a:p>
          <a:p>
            <a:pPr defTabSz="180000"/>
            <a:r>
              <a:rPr lang="ko-KR" altLang="en-US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str</a:t>
            </a:r>
            <a:r>
              <a:rPr lang="en-US" altLang="ko-KR" sz="1400" dirty="0">
                <a:solidFill>
                  <a:srgbClr val="0000FF"/>
                </a:solidFill>
              </a:rPr>
              <a:t> += "</a:t>
            </a:r>
            <a:r>
              <a:rPr lang="en-US" altLang="ko-KR" sz="1400" dirty="0" err="1">
                <a:solidFill>
                  <a:srgbClr val="0000FF"/>
                </a:solidFill>
              </a:rPr>
              <a:t>e.key</a:t>
            </a:r>
            <a:r>
              <a:rPr lang="en-US" altLang="ko-KR" sz="1400" dirty="0">
                <a:solidFill>
                  <a:srgbClr val="0000FF"/>
                </a:solidFill>
              </a:rPr>
              <a:t> = " + </a:t>
            </a:r>
            <a:r>
              <a:rPr lang="en-US" altLang="ko-KR" sz="1400" b="1" dirty="0" err="1">
                <a:solidFill>
                  <a:srgbClr val="0000FF"/>
                </a:solidFill>
              </a:rPr>
              <a:t>e.key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str</a:t>
            </a:r>
            <a:r>
              <a:rPr lang="en-US" altLang="ko-KR" sz="1400" dirty="0">
                <a:solidFill>
                  <a:srgbClr val="0000FF"/>
                </a:solidFill>
              </a:rPr>
              <a:t> += "</a:t>
            </a:r>
            <a:r>
              <a:rPr lang="en-US" altLang="ko-KR" sz="1400" dirty="0" err="1">
                <a:solidFill>
                  <a:srgbClr val="0000FF"/>
                </a:solidFill>
              </a:rPr>
              <a:t>e.code</a:t>
            </a:r>
            <a:r>
              <a:rPr lang="en-US" altLang="ko-KR" sz="1400" dirty="0">
                <a:solidFill>
                  <a:srgbClr val="0000FF"/>
                </a:solidFill>
              </a:rPr>
              <a:t> = " + </a:t>
            </a:r>
            <a:r>
              <a:rPr lang="en-US" altLang="ko-KR" sz="1400" b="1" dirty="0" err="1">
                <a:solidFill>
                  <a:srgbClr val="0000FF"/>
                </a:solidFill>
              </a:rPr>
              <a:t>e.code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div.innerHTML</a:t>
            </a:r>
            <a:r>
              <a:rPr lang="en-US" altLang="ko-KR" sz="1400" dirty="0">
                <a:solidFill>
                  <a:srgbClr val="0000FF"/>
                </a:solidFill>
              </a:rPr>
              <a:t> = </a:t>
            </a:r>
            <a:r>
              <a:rPr lang="en-US" altLang="ko-KR" sz="1400" dirty="0" err="1">
                <a:solidFill>
                  <a:srgbClr val="0000FF"/>
                </a:solidFill>
              </a:rPr>
              <a:t>str</a:t>
            </a:r>
            <a:r>
              <a:rPr lang="en-US" altLang="ko-KR" sz="1400" dirty="0">
                <a:solidFill>
                  <a:srgbClr val="0000FF"/>
                </a:solidFill>
              </a:rPr>
              <a:t>; </a:t>
            </a:r>
            <a:r>
              <a:rPr lang="en-US" altLang="ko-KR" sz="1400" dirty="0" smtClean="0">
                <a:solidFill>
                  <a:srgbClr val="0000FF"/>
                </a:solidFill>
              </a:rPr>
              <a:t>      </a:t>
            </a:r>
            <a:r>
              <a:rPr lang="en-US" altLang="ko-KR" sz="1400" b="1" dirty="0" smtClean="0">
                <a:solidFill>
                  <a:srgbClr val="669900"/>
                </a:solidFill>
              </a:rPr>
              <a:t>// </a:t>
            </a:r>
            <a:r>
              <a:rPr lang="en-US" altLang="ko-KR" sz="1400" b="1" dirty="0">
                <a:solidFill>
                  <a:srgbClr val="669900"/>
                </a:solidFill>
              </a:rPr>
              <a:t>div </a:t>
            </a:r>
            <a:r>
              <a:rPr lang="ko-KR" altLang="en-US" sz="1400" b="1" dirty="0">
                <a:solidFill>
                  <a:srgbClr val="669900"/>
                </a:solidFill>
              </a:rPr>
              <a:t>객체에 </a:t>
            </a:r>
            <a:r>
              <a:rPr lang="en-US" altLang="ko-KR" sz="1400" b="1" dirty="0">
                <a:solidFill>
                  <a:srgbClr val="669900"/>
                </a:solidFill>
              </a:rPr>
              <a:t>html </a:t>
            </a:r>
            <a:r>
              <a:rPr lang="ko-KR" altLang="en-US" sz="1400" b="1" dirty="0">
                <a:solidFill>
                  <a:srgbClr val="669900"/>
                </a:solidFill>
              </a:rPr>
              <a:t>문자열 출력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키 </a:t>
            </a:r>
            <a:r>
              <a:rPr lang="ko-KR" altLang="en-US" sz="1400" dirty="0" err="1"/>
              <a:t>리스너와</a:t>
            </a:r>
            <a:r>
              <a:rPr lang="ko-KR" altLang="en-US" sz="1400" dirty="0"/>
              <a:t> 키 이벤트 객체의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텍스트 창에 키를 눌러 보세요</a:t>
            </a:r>
            <a:r>
              <a:rPr lang="en-US" altLang="ko-KR" sz="1400" dirty="0"/>
              <a:t>. Alt, Shift, Ctrl </a:t>
            </a:r>
            <a:r>
              <a:rPr lang="ko-KR" altLang="en-US" sz="1400" dirty="0"/>
              <a:t>키도 가능합니다</a:t>
            </a:r>
            <a:r>
              <a:rPr lang="en-US" altLang="ko-KR" sz="1400" dirty="0"/>
              <a:t>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&lt;input type="text" id="text"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</a:p>
          <a:p>
            <a:pPr defTabSz="180000"/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onkeydown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b="1" dirty="0" err="1">
                <a:solidFill>
                  <a:srgbClr val="FF0000"/>
                </a:solidFill>
              </a:rPr>
              <a:t>whatKeyDown</a:t>
            </a:r>
            <a:r>
              <a:rPr lang="en-US" altLang="ko-KR" sz="1400" b="1" dirty="0">
                <a:solidFill>
                  <a:srgbClr val="FF0000"/>
                </a:solidFill>
              </a:rPr>
              <a:t>(event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&lt;div id="div" style="</a:t>
            </a:r>
            <a:r>
              <a:rPr lang="en-US" altLang="ko-KR" sz="1400" dirty="0" err="1">
                <a:solidFill>
                  <a:srgbClr val="0000FF"/>
                </a:solidFill>
              </a:rPr>
              <a:t>background-color:skyblue</a:t>
            </a:r>
            <a:r>
              <a:rPr lang="en-US" altLang="ko-KR" sz="1400" dirty="0">
                <a:solidFill>
                  <a:srgbClr val="0000FF"/>
                </a:solidFill>
              </a:rPr>
              <a:t>; width:250px; </a:t>
            </a:r>
            <a:r>
              <a:rPr lang="en-US" altLang="ko-KR" sz="1400" dirty="0" smtClean="0">
                <a:solidFill>
                  <a:srgbClr val="0000FF"/>
                </a:solidFill>
              </a:rPr>
              <a:t>  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 height:50px</a:t>
            </a:r>
            <a:r>
              <a:rPr lang="en-US" altLang="ko-KR" sz="1400" dirty="0">
                <a:solidFill>
                  <a:srgbClr val="0000FF"/>
                </a:solidFill>
              </a:rPr>
              <a:t>"&gt;</a:t>
            </a:r>
          </a:p>
          <a:p>
            <a:pPr defTabSz="180000"/>
            <a:r>
              <a:rPr lang="en-US" altLang="ko-KR" sz="1400" dirty="0"/>
              <a:t>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08720"/>
            <a:ext cx="4080759" cy="222883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789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23" y="4077072"/>
            <a:ext cx="3163615" cy="235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9-1 </a:t>
            </a:r>
            <a:r>
              <a:rPr lang="en-US" altLang="ko-KR" dirty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3" y="1484784"/>
            <a:ext cx="5338229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&lt;!DOCTYPE html&gt;</a:t>
            </a:r>
          </a:p>
          <a:p>
            <a:pPr defTabSz="180000"/>
            <a:r>
              <a:rPr lang="en-US" altLang="ko-KR" sz="1600" dirty="0"/>
              <a:t>&lt;html</a:t>
            </a:r>
            <a:r>
              <a:rPr lang="en-US" altLang="ko-KR" sz="1600" dirty="0" smtClean="0"/>
              <a:t>&gt;</a:t>
            </a:r>
          </a:p>
          <a:p>
            <a:pPr defTabSz="180000"/>
            <a:r>
              <a:rPr lang="en-US" altLang="ko-KR" sz="1600" dirty="0" smtClean="0"/>
              <a:t>&lt;</a:t>
            </a:r>
            <a:r>
              <a:rPr lang="en-US" altLang="ko-KR" sz="1600" dirty="0"/>
              <a:t>head</a:t>
            </a:r>
            <a:r>
              <a:rPr lang="en-US" altLang="ko-KR" sz="1600" dirty="0" smtClean="0"/>
              <a:t>&gt;&lt;title&gt;HTML </a:t>
            </a:r>
            <a:r>
              <a:rPr lang="ko-KR" altLang="en-US" sz="1600" dirty="0"/>
              <a:t>태그에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title</a:t>
            </a:r>
            <a:r>
              <a:rPr lang="en-US" altLang="ko-KR" sz="1600" dirty="0" smtClean="0"/>
              <a:t>&gt;</a:t>
            </a:r>
          </a:p>
          <a:p>
            <a:pPr defTabSz="180000"/>
            <a:r>
              <a:rPr lang="en-US" altLang="ko-KR" sz="1600" dirty="0" smtClean="0"/>
              <a:t>&lt;/</a:t>
            </a:r>
            <a:r>
              <a:rPr lang="en-US" altLang="ko-KR" sz="1600" dirty="0"/>
              <a:t>head&gt;</a:t>
            </a:r>
          </a:p>
          <a:p>
            <a:pPr defTabSz="180000"/>
            <a:r>
              <a:rPr lang="en-US" altLang="ko-KR" sz="1600" dirty="0"/>
              <a:t>&lt;body&gt;</a:t>
            </a:r>
          </a:p>
          <a:p>
            <a:pPr defTabSz="180000"/>
            <a:r>
              <a:rPr lang="en-US" altLang="ko-KR" sz="1600" dirty="0"/>
              <a:t>&lt;p&gt;HTML </a:t>
            </a:r>
            <a:r>
              <a:rPr lang="ko-KR" altLang="en-US" sz="1600" dirty="0"/>
              <a:t>태그에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p&gt;</a:t>
            </a:r>
          </a:p>
          <a:p>
            <a:pPr defTabSz="180000"/>
            <a:r>
              <a:rPr lang="en-US" altLang="ko-KR" sz="1600" dirty="0"/>
              <a:t>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>
                <a:solidFill>
                  <a:srgbClr val="0000FF"/>
                </a:solidFill>
              </a:rPr>
              <a:t>&lt;p </a:t>
            </a:r>
            <a:r>
              <a:rPr lang="en-US" altLang="ko-KR" sz="1600" b="1" dirty="0" err="1">
                <a:solidFill>
                  <a:srgbClr val="0000FF"/>
                </a:solidFill>
              </a:rPr>
              <a:t>onmouseover</a:t>
            </a:r>
            <a:r>
              <a:rPr lang="en-US" altLang="ko-KR" sz="1600" b="1" dirty="0">
                <a:solidFill>
                  <a:srgbClr val="0000FF"/>
                </a:solidFill>
              </a:rPr>
              <a:t>="</a:t>
            </a:r>
            <a:r>
              <a:rPr lang="en-US" altLang="ko-KR" sz="1600" b="1" dirty="0" err="1">
                <a:solidFill>
                  <a:srgbClr val="0000FF"/>
                </a:solidFill>
              </a:rPr>
              <a:t>this.style.backgroundColor</a:t>
            </a:r>
            <a:r>
              <a:rPr lang="en-US" altLang="ko-KR" sz="1600" b="1" dirty="0">
                <a:solidFill>
                  <a:srgbClr val="0000FF"/>
                </a:solidFill>
              </a:rPr>
              <a:t>='orchid'"</a:t>
            </a:r>
          </a:p>
          <a:p>
            <a:pPr defTabSz="180000"/>
            <a:r>
              <a:rPr lang="en-US" altLang="ko-KR" sz="1600" b="1" dirty="0" err="1" smtClean="0">
                <a:solidFill>
                  <a:srgbClr val="0000FF"/>
                </a:solidFill>
              </a:rPr>
              <a:t>onmouseout</a:t>
            </a:r>
            <a:r>
              <a:rPr lang="en-US" altLang="ko-KR" sz="1600" b="1" dirty="0">
                <a:solidFill>
                  <a:srgbClr val="0000FF"/>
                </a:solidFill>
              </a:rPr>
              <a:t>="</a:t>
            </a:r>
            <a:r>
              <a:rPr lang="en-US" altLang="ko-KR" sz="1600" b="1" dirty="0" err="1">
                <a:solidFill>
                  <a:srgbClr val="0000FF"/>
                </a:solidFill>
              </a:rPr>
              <a:t>this.style.backgroundColor</a:t>
            </a:r>
            <a:r>
              <a:rPr lang="en-US" altLang="ko-KR" sz="1600" b="1" dirty="0">
                <a:solidFill>
                  <a:srgbClr val="0000FF"/>
                </a:solidFill>
              </a:rPr>
              <a:t>='white'"</a:t>
            </a:r>
            <a:r>
              <a:rPr lang="en-US" altLang="ko-KR" sz="1600" dirty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1600" dirty="0" smtClean="0">
                <a:solidFill>
                  <a:srgbClr val="0000FF"/>
                </a:solidFill>
              </a:rPr>
              <a:t>	</a:t>
            </a:r>
            <a:r>
              <a:rPr lang="ko-KR" altLang="en-US" sz="1600" dirty="0" smtClean="0">
                <a:solidFill>
                  <a:srgbClr val="0000FF"/>
                </a:solidFill>
              </a:rPr>
              <a:t>마우스 </a:t>
            </a:r>
            <a:r>
              <a:rPr lang="ko-KR" altLang="en-US" sz="1600" dirty="0">
                <a:solidFill>
                  <a:srgbClr val="0000FF"/>
                </a:solidFill>
              </a:rPr>
              <a:t>올리면 </a:t>
            </a:r>
            <a:r>
              <a:rPr lang="en-US" altLang="ko-KR" sz="1600" dirty="0">
                <a:solidFill>
                  <a:srgbClr val="0000FF"/>
                </a:solidFill>
              </a:rPr>
              <a:t>orchid </a:t>
            </a:r>
            <a:r>
              <a:rPr lang="ko-KR" altLang="en-US" sz="1600" dirty="0">
                <a:solidFill>
                  <a:srgbClr val="0000FF"/>
                </a:solidFill>
              </a:rPr>
              <a:t>색으로 </a:t>
            </a:r>
            <a:r>
              <a:rPr lang="ko-KR" altLang="en-US" sz="1600" dirty="0" smtClean="0">
                <a:solidFill>
                  <a:srgbClr val="0000FF"/>
                </a:solidFill>
              </a:rPr>
              <a:t>변경</a:t>
            </a:r>
            <a:r>
              <a:rPr lang="en-US" altLang="ko-KR" sz="1600" dirty="0" smtClean="0">
                <a:solidFill>
                  <a:srgbClr val="0000FF"/>
                </a:solidFill>
              </a:rPr>
              <a:t>&lt;/</a:t>
            </a:r>
            <a:r>
              <a:rPr lang="en-US" altLang="ko-KR" sz="1600" dirty="0">
                <a:solidFill>
                  <a:srgbClr val="0000FF"/>
                </a:solidFill>
              </a:rPr>
              <a:t>p&gt;</a:t>
            </a:r>
          </a:p>
          <a:p>
            <a:pPr defTabSz="180000"/>
            <a:r>
              <a:rPr lang="en-US" altLang="ko-KR" sz="1600" dirty="0" smtClean="0"/>
              <a:t>&lt;/</a:t>
            </a:r>
            <a:r>
              <a:rPr lang="en-US" altLang="ko-KR" sz="1600" dirty="0"/>
              <a:t>body&gt;</a:t>
            </a:r>
          </a:p>
          <a:p>
            <a:pPr defTabSz="180000"/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917681" y="5805264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85" y="1484784"/>
            <a:ext cx="3163615" cy="23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1.2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만들기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[2] DOM </a:t>
            </a:r>
            <a:r>
              <a:rPr lang="ko-KR" altLang="en-US" dirty="0" smtClean="0"/>
              <a:t>객체의 </a:t>
            </a:r>
            <a:r>
              <a:rPr lang="ko-KR" altLang="en-US" dirty="0" smtClean="0">
                <a:solidFill>
                  <a:srgbClr val="FF0000"/>
                </a:solidFill>
              </a:rPr>
              <a:t>이벤트 </a:t>
            </a:r>
            <a:r>
              <a:rPr lang="ko-KR" altLang="en-US" dirty="0" err="1" smtClean="0">
                <a:solidFill>
                  <a:srgbClr val="FF0000"/>
                </a:solidFill>
              </a:rPr>
              <a:t>리스너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프로퍼티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87623" y="2348880"/>
            <a:ext cx="76931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7623" y="2852936"/>
            <a:ext cx="769312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kern="0" dirty="0">
                <a:solidFill>
                  <a:srgbClr val="0000FF"/>
                </a:solidFill>
                <a:latin typeface="+mj-ea"/>
                <a:ea typeface="+mj-ea"/>
              </a:rPr>
              <a:t>over()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{ // </a:t>
            </a:r>
            <a:r>
              <a:rPr lang="en-US" altLang="ko-KR" kern="0" dirty="0" err="1" smtClean="0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사용할 </a:t>
            </a:r>
            <a:r>
              <a:rPr lang="ko-KR" altLang="en-US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18878" y="3933056"/>
            <a:ext cx="76736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b="1" kern="0" dirty="0" err="1">
                <a:solidFill>
                  <a:srgbClr val="FF0000"/>
                </a:solidFill>
                <a:latin typeface="+mj-ea"/>
                <a:ea typeface="+mj-ea"/>
              </a:rPr>
              <a:t>p.onmouseover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b="1" kern="0" dirty="0">
                <a:solidFill>
                  <a:srgbClr val="0000FF"/>
                </a:solidFill>
                <a:latin typeface="+mj-ea"/>
                <a:ea typeface="+mj-ea"/>
              </a:rPr>
              <a:t>over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kern="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kern="0" dirty="0" err="1">
                <a:solidFill>
                  <a:srgbClr val="00B050"/>
                </a:solidFill>
                <a:latin typeface="+mj-ea"/>
                <a:ea typeface="+mj-ea"/>
              </a:rPr>
              <a:t>onmouseover</a:t>
            </a:r>
            <a:r>
              <a:rPr lang="en-US" altLang="ko-KR" kern="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kern="0" dirty="0" err="1">
                <a:solidFill>
                  <a:srgbClr val="00B050"/>
                </a:solidFill>
                <a:latin typeface="+mj-ea"/>
                <a:ea typeface="+mj-ea"/>
              </a:rPr>
              <a:t>리스너로</a:t>
            </a:r>
            <a:r>
              <a:rPr lang="ko-KR" altLang="en-US" kern="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kern="0" dirty="0">
                <a:solidFill>
                  <a:srgbClr val="00B050"/>
                </a:solidFill>
                <a:latin typeface="+mj-ea"/>
                <a:ea typeface="+mj-ea"/>
              </a:rPr>
              <a:t>over() </a:t>
            </a:r>
            <a:r>
              <a:rPr lang="ko-KR" altLang="en-US" kern="0" dirty="0">
                <a:solidFill>
                  <a:srgbClr val="00B05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18878" y="4987627"/>
            <a:ext cx="767360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kern="0" dirty="0" err="1" smtClean="0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trike="sngStrike" kern="0" dirty="0">
                <a:solidFill>
                  <a:srgbClr val="0000FF"/>
                </a:solidFill>
                <a:latin typeface="+mj-ea"/>
                <a:ea typeface="+mj-ea"/>
              </a:rPr>
              <a:t>over()</a:t>
            </a:r>
            <a:r>
              <a:rPr lang="en-US" altLang="ko-KR" kern="0" dirty="0">
                <a:solidFill>
                  <a:srgbClr val="0000FF"/>
                </a:solidFill>
                <a:latin typeface="+mj-ea"/>
                <a:ea typeface="+mj-ea"/>
              </a:rPr>
              <a:t>;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//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31972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83" y="3907077"/>
            <a:ext cx="2460936" cy="1956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9-2 </a:t>
            </a:r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70205"/>
            <a:ext cx="51125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&lt;head&gt;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&lt;title&gt;DOM </a:t>
            </a:r>
            <a:r>
              <a:rPr lang="ko-KR" altLang="en-US" sz="1200" dirty="0"/>
              <a:t>객체의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함수 </a:t>
            </a:r>
            <a:r>
              <a:rPr lang="ko-KR" altLang="en-US" sz="1200" dirty="0"/>
              <a:t>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>
                <a:solidFill>
                  <a:srgbClr val="0000FF"/>
                </a:solidFill>
              </a:rPr>
              <a:t>var</a:t>
            </a:r>
            <a:r>
              <a:rPr lang="en-US" altLang="ko-KR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p;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</a:t>
            </a:r>
            <a:r>
              <a:rPr lang="ko-KR" altLang="en-US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</a:rPr>
              <a:t>init</a:t>
            </a:r>
            <a:r>
              <a:rPr lang="en-US" altLang="ko-KR" sz="1200" b="1" dirty="0">
                <a:solidFill>
                  <a:srgbClr val="0000FF"/>
                </a:solidFill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</a:rPr>
              <a:t>// </a:t>
            </a:r>
            <a:r>
              <a:rPr lang="ko-KR" altLang="en-US" sz="1200" dirty="0">
                <a:solidFill>
                  <a:srgbClr val="0000FF"/>
                </a:solidFill>
              </a:rPr>
              <a:t>문서가 완전히 </a:t>
            </a:r>
            <a:r>
              <a:rPr lang="ko-KR" altLang="en-US" sz="1200" dirty="0" err="1">
                <a:solidFill>
                  <a:srgbClr val="0000FF"/>
                </a:solidFill>
              </a:rPr>
              <a:t>로드되었을</a:t>
            </a:r>
            <a:r>
              <a:rPr lang="ko-KR" altLang="en-US" sz="1200" dirty="0">
                <a:solidFill>
                  <a:srgbClr val="0000FF"/>
                </a:solidFill>
              </a:rPr>
              <a:t> 때 </a:t>
            </a:r>
            <a:r>
              <a:rPr lang="ko-KR" altLang="en-US" sz="1200" dirty="0" smtClean="0">
                <a:solidFill>
                  <a:srgbClr val="0000FF"/>
                </a:solidFill>
              </a:rPr>
              <a:t>호출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p </a:t>
            </a:r>
            <a:r>
              <a:rPr lang="en-US" altLang="ko-KR" sz="1200" dirty="0">
                <a:solidFill>
                  <a:srgbClr val="0000FF"/>
                </a:solidFill>
              </a:rPr>
              <a:t>= </a:t>
            </a:r>
            <a:r>
              <a:rPr lang="en-US" altLang="ko-KR" sz="12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en-US" altLang="ko-KR" sz="1200" dirty="0" smtClean="0">
                <a:solidFill>
                  <a:srgbClr val="0000FF"/>
                </a:solidFill>
              </a:rPr>
              <a:t>p");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p.onmouseover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= over; </a:t>
            </a:r>
            <a:r>
              <a:rPr lang="en-US" altLang="ko-KR" sz="1200" dirty="0">
                <a:solidFill>
                  <a:srgbClr val="0000FF"/>
                </a:solidFill>
              </a:rPr>
              <a:t>// over</a:t>
            </a:r>
            <a:r>
              <a:rPr lang="en-US" altLang="ko-KR" sz="1200" dirty="0" smtClean="0">
                <a:solidFill>
                  <a:srgbClr val="0000FF"/>
                </a:solidFill>
              </a:rPr>
              <a:t>()</a:t>
            </a:r>
            <a:r>
              <a:rPr lang="ko-KR" altLang="en-US" sz="1200" dirty="0" smtClean="0">
                <a:solidFill>
                  <a:srgbClr val="0000FF"/>
                </a:solidFill>
              </a:rPr>
              <a:t>를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onmouseover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리스너로</a:t>
            </a:r>
            <a:r>
              <a:rPr lang="ko-KR" altLang="en-US" sz="1200" dirty="0">
                <a:solidFill>
                  <a:srgbClr val="0000FF"/>
                </a:solidFill>
              </a:rPr>
              <a:t> 등록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p.onmouseout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= out; </a:t>
            </a:r>
            <a:r>
              <a:rPr lang="en-US" altLang="ko-KR" sz="1200" dirty="0">
                <a:solidFill>
                  <a:srgbClr val="0000FF"/>
                </a:solidFill>
              </a:rPr>
              <a:t>// out</a:t>
            </a:r>
            <a:r>
              <a:rPr lang="en-US" altLang="ko-KR" sz="1200" dirty="0" smtClean="0">
                <a:solidFill>
                  <a:srgbClr val="0000FF"/>
                </a:solidFill>
              </a:rPr>
              <a:t>()</a:t>
            </a:r>
            <a:r>
              <a:rPr lang="ko-KR" altLang="en-US" sz="1200" dirty="0" smtClean="0">
                <a:solidFill>
                  <a:srgbClr val="0000FF"/>
                </a:solidFill>
              </a:rPr>
              <a:t>를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onmouseout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리스너로</a:t>
            </a:r>
            <a:r>
              <a:rPr lang="ko-KR" altLang="en-US" sz="1200" dirty="0">
                <a:solidFill>
                  <a:srgbClr val="0000FF"/>
                </a:solidFill>
              </a:rPr>
              <a:t> 등록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}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function </a:t>
            </a:r>
            <a:r>
              <a:rPr lang="en-US" altLang="ko-KR" sz="1200" b="1" dirty="0">
                <a:solidFill>
                  <a:srgbClr val="0000FF"/>
                </a:solidFill>
              </a:rPr>
              <a:t>over() {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p.style.backgroundColor</a:t>
            </a:r>
            <a:r>
              <a:rPr lang="en-US" altLang="ko-KR" sz="1200" dirty="0">
                <a:solidFill>
                  <a:srgbClr val="0000FF"/>
                </a:solidFill>
              </a:rPr>
              <a:t>="orchid";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 out() {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p.style.backgroundColor</a:t>
            </a:r>
            <a:r>
              <a:rPr lang="en-US" altLang="ko-KR" sz="1200" dirty="0">
                <a:solidFill>
                  <a:srgbClr val="0000FF"/>
                </a:solidFill>
              </a:rPr>
              <a:t>="white";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&lt;body </a:t>
            </a:r>
            <a:r>
              <a:rPr lang="en-US" altLang="ko-KR" sz="1200" b="1" dirty="0" err="1">
                <a:solidFill>
                  <a:srgbClr val="0000FF"/>
                </a:solidFill>
              </a:rPr>
              <a:t>onload</a:t>
            </a:r>
            <a:r>
              <a:rPr lang="en-US" altLang="ko-KR" sz="1200" b="1" dirty="0">
                <a:solidFill>
                  <a:srgbClr val="0000FF"/>
                </a:solidFill>
              </a:rPr>
              <a:t>="</a:t>
            </a:r>
            <a:r>
              <a:rPr lang="en-US" altLang="ko-KR" sz="1200" b="1" dirty="0" err="1">
                <a:solidFill>
                  <a:srgbClr val="0000FF"/>
                </a:solidFill>
              </a:rPr>
              <a:t>init</a:t>
            </a:r>
            <a:r>
              <a:rPr lang="en-US" altLang="ko-KR" sz="1200" b="1" dirty="0">
                <a:solidFill>
                  <a:srgbClr val="0000FF"/>
                </a:solidFill>
              </a:rPr>
              <a:t>()"&gt;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함수 </a:t>
            </a:r>
            <a:r>
              <a:rPr lang="ko-KR" altLang="en-US" sz="1200" dirty="0"/>
              <a:t>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&lt;p </a:t>
            </a:r>
            <a:r>
              <a:rPr lang="en-US" altLang="ko-KR" sz="1200" b="1" dirty="0">
                <a:solidFill>
                  <a:srgbClr val="0000FF"/>
                </a:solidFill>
              </a:rPr>
              <a:t>id="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p"</a:t>
            </a:r>
            <a:r>
              <a:rPr lang="en-US" altLang="ko-KR" sz="1200" dirty="0" smtClean="0">
                <a:solidFill>
                  <a:srgbClr val="0000FF"/>
                </a:solidFill>
              </a:rPr>
              <a:t>&gt;</a:t>
            </a:r>
            <a:r>
              <a:rPr lang="ko-KR" altLang="en-US" sz="1200" dirty="0">
                <a:solidFill>
                  <a:srgbClr val="0000FF"/>
                </a:solidFill>
              </a:rPr>
              <a:t>마우스 올리면 </a:t>
            </a:r>
            <a:r>
              <a:rPr lang="en-US" altLang="ko-KR" sz="1200" dirty="0">
                <a:solidFill>
                  <a:srgbClr val="0000FF"/>
                </a:solidFill>
              </a:rPr>
              <a:t>orchid </a:t>
            </a:r>
            <a:r>
              <a:rPr lang="ko-KR" altLang="en-US" sz="1200" dirty="0">
                <a:solidFill>
                  <a:srgbClr val="0000FF"/>
                </a:solidFill>
              </a:rPr>
              <a:t>색으로 변경</a:t>
            </a:r>
            <a:r>
              <a:rPr lang="en-US" altLang="ko-KR" sz="1200" dirty="0">
                <a:solidFill>
                  <a:srgbClr val="0000FF"/>
                </a:solidFill>
              </a:rPr>
              <a:t>&lt;/p&gt;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00140" y="5716594"/>
            <a:ext cx="1528052" cy="442674"/>
          </a:xfrm>
          <a:prstGeom prst="wedgeRoundRectCallout">
            <a:avLst>
              <a:gd name="adj1" fmla="val -74189"/>
              <a:gd name="adj2" fmla="val -61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00808"/>
            <a:ext cx="2460936" cy="19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[3] DOM </a:t>
            </a:r>
            <a:r>
              <a:rPr lang="ko-KR" altLang="en-US" dirty="0"/>
              <a:t>객체의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 smtClean="0"/>
              <a:t>addEventListener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5425479"/>
            <a:ext cx="770485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66" y="2204864"/>
            <a:ext cx="7835265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29" y="4077438"/>
            <a:ext cx="2475729" cy="2028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9–3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50199"/>
            <a:ext cx="570286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&lt;title&gt;</a:t>
            </a:r>
            <a:r>
              <a:rPr lang="en-US" altLang="ko-KR" sz="1200" dirty="0" err="1" smtClean="0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p;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</a:t>
            </a:r>
            <a:r>
              <a:rPr lang="ko-KR" altLang="en-US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</a:rPr>
              <a:t>init</a:t>
            </a:r>
            <a:r>
              <a:rPr lang="en-US" altLang="ko-KR" sz="1200" b="1" dirty="0">
                <a:solidFill>
                  <a:srgbClr val="0000FF"/>
                </a:solidFill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</a:rPr>
              <a:t>// </a:t>
            </a:r>
            <a:r>
              <a:rPr lang="ko-KR" altLang="en-US" sz="1200" dirty="0">
                <a:solidFill>
                  <a:srgbClr val="0000FF"/>
                </a:solidFill>
              </a:rPr>
              <a:t>문서가 완전히 </a:t>
            </a:r>
            <a:r>
              <a:rPr lang="ko-KR" altLang="en-US" sz="1200" dirty="0" err="1">
                <a:solidFill>
                  <a:srgbClr val="0000FF"/>
                </a:solidFill>
              </a:rPr>
              <a:t>로드되었을</a:t>
            </a:r>
            <a:r>
              <a:rPr lang="ko-KR" altLang="en-US" sz="1200" dirty="0">
                <a:solidFill>
                  <a:srgbClr val="0000FF"/>
                </a:solidFill>
              </a:rPr>
              <a:t> 때 호출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p </a:t>
            </a:r>
            <a:r>
              <a:rPr lang="en-US" altLang="ko-KR" sz="1200" dirty="0">
                <a:solidFill>
                  <a:srgbClr val="0000FF"/>
                </a:solidFill>
              </a:rPr>
              <a:t>= </a:t>
            </a:r>
            <a:r>
              <a:rPr lang="en-US" altLang="ko-KR" sz="12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en-US" altLang="ko-KR" sz="1200" dirty="0" smtClean="0">
                <a:solidFill>
                  <a:srgbClr val="0000FF"/>
                </a:solidFill>
              </a:rPr>
              <a:t>p");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FF0000"/>
                </a:solidFill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</a:rPr>
              <a:t>mouseover</a:t>
            </a:r>
            <a:r>
              <a:rPr lang="en-US" altLang="ko-KR" sz="1200" b="1" dirty="0">
                <a:solidFill>
                  <a:srgbClr val="FF0000"/>
                </a:solidFill>
              </a:rPr>
              <a:t>", over); </a:t>
            </a:r>
            <a:r>
              <a:rPr lang="en-US" altLang="ko-KR" sz="1200" dirty="0">
                <a:solidFill>
                  <a:srgbClr val="0000FF"/>
                </a:solidFill>
              </a:rPr>
              <a:t>// </a:t>
            </a:r>
            <a:r>
              <a:rPr lang="ko-KR" altLang="en-US" sz="1200" dirty="0">
                <a:solidFill>
                  <a:srgbClr val="0000FF"/>
                </a:solidFill>
              </a:rPr>
              <a:t>이벤트 </a:t>
            </a:r>
            <a:r>
              <a:rPr lang="ko-KR" altLang="en-US" sz="1200" dirty="0" err="1">
                <a:solidFill>
                  <a:srgbClr val="0000FF"/>
                </a:solidFill>
              </a:rPr>
              <a:t>리스너</a:t>
            </a:r>
            <a:r>
              <a:rPr lang="ko-KR" altLang="en-US" sz="1200" dirty="0">
                <a:solidFill>
                  <a:srgbClr val="0000FF"/>
                </a:solidFill>
              </a:rPr>
              <a:t> 등록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FF0000"/>
                </a:solidFill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</a:rPr>
              <a:t>mouseout</a:t>
            </a:r>
            <a:r>
              <a:rPr lang="en-US" altLang="ko-KR" sz="1200" b="1" dirty="0">
                <a:solidFill>
                  <a:srgbClr val="FF0000"/>
                </a:solidFill>
              </a:rPr>
              <a:t>", out); </a:t>
            </a:r>
            <a:r>
              <a:rPr lang="en-US" altLang="ko-KR" sz="1200" dirty="0">
                <a:solidFill>
                  <a:srgbClr val="0000FF"/>
                </a:solidFill>
              </a:rPr>
              <a:t>// </a:t>
            </a:r>
            <a:r>
              <a:rPr lang="ko-KR" altLang="en-US" sz="1200" dirty="0">
                <a:solidFill>
                  <a:srgbClr val="0000FF"/>
                </a:solidFill>
              </a:rPr>
              <a:t>이벤트  </a:t>
            </a:r>
            <a:r>
              <a:rPr lang="ko-KR" altLang="en-US" sz="1200" dirty="0" err="1">
                <a:solidFill>
                  <a:srgbClr val="0000FF"/>
                </a:solidFill>
              </a:rPr>
              <a:t>리스너</a:t>
            </a:r>
            <a:r>
              <a:rPr lang="ko-KR" altLang="en-US" sz="1200" dirty="0">
                <a:solidFill>
                  <a:srgbClr val="0000FF"/>
                </a:solidFill>
              </a:rPr>
              <a:t> 등록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 over() {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p.style.backgroundColor</a:t>
            </a:r>
            <a:r>
              <a:rPr lang="en-US" altLang="ko-KR" sz="1200" dirty="0">
                <a:solidFill>
                  <a:srgbClr val="0000FF"/>
                </a:solidFill>
              </a:rPr>
              <a:t>="orchid";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 out() {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p.style.backgroundColor</a:t>
            </a:r>
            <a:r>
              <a:rPr lang="en-US" altLang="ko-KR" sz="1200" dirty="0">
                <a:solidFill>
                  <a:srgbClr val="0000FF"/>
                </a:solidFill>
              </a:rPr>
              <a:t>="white";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&lt;body </a:t>
            </a:r>
            <a:r>
              <a:rPr lang="en-US" altLang="ko-KR" sz="1200" b="1" dirty="0" err="1">
                <a:solidFill>
                  <a:srgbClr val="0000FF"/>
                </a:solidFill>
              </a:rPr>
              <a:t>onload</a:t>
            </a:r>
            <a:r>
              <a:rPr lang="en-US" altLang="ko-KR" sz="1200" b="1" dirty="0">
                <a:solidFill>
                  <a:srgbClr val="0000FF"/>
                </a:solidFill>
              </a:rPr>
              <a:t>="</a:t>
            </a:r>
            <a:r>
              <a:rPr lang="en-US" altLang="ko-KR" sz="1200" b="1" dirty="0" err="1">
                <a:solidFill>
                  <a:srgbClr val="0000FF"/>
                </a:solidFill>
              </a:rPr>
              <a:t>init</a:t>
            </a:r>
            <a:r>
              <a:rPr lang="en-US" altLang="ko-KR" sz="1200" b="1" dirty="0">
                <a:solidFill>
                  <a:srgbClr val="0000FF"/>
                </a:solidFill>
              </a:rPr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&lt;p </a:t>
            </a:r>
            <a:r>
              <a:rPr lang="en-US" altLang="ko-KR" sz="1200" b="1" dirty="0">
                <a:solidFill>
                  <a:srgbClr val="0000FF"/>
                </a:solidFill>
              </a:rPr>
              <a:t>id="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p"</a:t>
            </a:r>
            <a:r>
              <a:rPr lang="en-US" altLang="ko-KR" sz="1200" dirty="0" smtClean="0">
                <a:solidFill>
                  <a:srgbClr val="0000FF"/>
                </a:solidFill>
              </a:rPr>
              <a:t>&gt;</a:t>
            </a:r>
            <a:r>
              <a:rPr lang="ko-KR" altLang="en-US" sz="1200" dirty="0">
                <a:solidFill>
                  <a:srgbClr val="0000FF"/>
                </a:solidFill>
              </a:rPr>
              <a:t>마우스 올리면 </a:t>
            </a:r>
            <a:r>
              <a:rPr lang="en-US" altLang="ko-KR" sz="1200" dirty="0">
                <a:solidFill>
                  <a:srgbClr val="0000FF"/>
                </a:solidFill>
              </a:rPr>
              <a:t>orchid </a:t>
            </a:r>
            <a:r>
              <a:rPr lang="ko-KR" altLang="en-US" sz="1200" dirty="0">
                <a:solidFill>
                  <a:srgbClr val="0000FF"/>
                </a:solidFill>
              </a:rPr>
              <a:t>색으로 변경</a:t>
            </a:r>
            <a:r>
              <a:rPr lang="en-US" altLang="ko-KR" sz="1200" dirty="0">
                <a:solidFill>
                  <a:srgbClr val="0000FF"/>
                </a:solidFill>
              </a:rPr>
              <a:t>&lt;/p&gt;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28779" y="5157192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71" y="1628800"/>
            <a:ext cx="2475729" cy="20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19221</TotalTime>
  <Words>2543</Words>
  <Application>Microsoft Office PowerPoint</Application>
  <PresentationFormat>화면 슬라이드 쇼(4:3)</PresentationFormat>
  <Paragraphs>882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3" baseType="lpstr">
      <vt:lpstr>가을</vt:lpstr>
      <vt:lpstr>New_Natural01</vt:lpstr>
      <vt:lpstr>웹 콘텐츠 제작</vt:lpstr>
      <vt:lpstr>1. 이벤트 </vt:lpstr>
      <vt:lpstr>1.1 브라우저에 발생하는 다양한 이벤트들</vt:lpstr>
      <vt:lpstr>1.2 이벤트 리스너 만들기</vt:lpstr>
      <vt:lpstr>예제 9-1 HTML 태그 내에 이벤트 리스너 작성</vt:lpstr>
      <vt:lpstr>1.2 이벤트 리스너 만들기</vt:lpstr>
      <vt:lpstr>예제 9-2 DOM 객체의 이벤트 리스너 프로퍼티에 리스너 등록</vt:lpstr>
      <vt:lpstr>1.2 이벤트 리스너 만들기</vt:lpstr>
      <vt:lpstr>예제 9–3 addEventListener() 사용</vt:lpstr>
      <vt:lpstr>익명 함수로 이벤트 리스너 작성</vt:lpstr>
      <vt:lpstr>예제 9-4 익명 함수로 이벤트 리스너 작성</vt:lpstr>
      <vt:lpstr>이벤트 리스너 작성 방법 4 가지 비교</vt:lpstr>
      <vt:lpstr>2. 이벤트 객체</vt:lpstr>
      <vt:lpstr>2.1 이벤트 객체 전달받기</vt:lpstr>
      <vt:lpstr>예제 9-5 이벤트 리스너에서 이벤트 객체 전달 받기</vt:lpstr>
      <vt:lpstr>2.2 이벤트 객체에 들어 있는 정보</vt:lpstr>
      <vt:lpstr>2.3 이벤트의 디폴트 행동 취소, preventDefault()</vt:lpstr>
      <vt:lpstr>예제 9-7 이벤트의 디폴트 행동 취소</vt:lpstr>
      <vt:lpstr>3. 이벤트 흐름(propagation)</vt:lpstr>
      <vt:lpstr>PowerPoint 프레젠테이션</vt:lpstr>
      <vt:lpstr>3.1 이벤트 흐름 사례</vt:lpstr>
      <vt:lpstr>3.2 캡쳐 리스너와 버블 리스너</vt:lpstr>
      <vt:lpstr>PowerPoint 프레젠테이션</vt:lpstr>
      <vt:lpstr>4. 마우스 핸들링</vt:lpstr>
      <vt:lpstr>4.1 여러 마우스 관련 이벤트 리스너</vt:lpstr>
      <vt:lpstr>4.2 oncontextmenu</vt:lpstr>
      <vt:lpstr>예제 9-12 oncontextmenu로 소스 보기나 이미지 다운로드 금지</vt:lpstr>
      <vt:lpstr>5. 문서와 이미지의 load 이벤트    5.1 문서의 로딩 완료와 onload</vt:lpstr>
      <vt:lpstr>예제 9-13 onload에서 사이트 이전을 알리는       공고창 출력</vt:lpstr>
      <vt:lpstr>5.2 이미지 로딩 완료와 onload</vt:lpstr>
      <vt:lpstr>5.3 이미지 로딩시 주의할 점</vt:lpstr>
      <vt:lpstr>예제 9-14 onload로 이미지의 크기 알아내기</vt:lpstr>
      <vt:lpstr>5.4 new Image()로 이미지 로딩과 출력</vt:lpstr>
      <vt:lpstr>예제 9-15 new Image()로 이미지 로딩</vt:lpstr>
      <vt:lpstr>6. 폼과 이벤트 활용</vt:lpstr>
      <vt:lpstr>예제 9-17 선택된 라디오버튼 알아내기</vt:lpstr>
      <vt:lpstr>예제 9–18 체크박스로 선택한 물품 계산</vt:lpstr>
      <vt:lpstr>5.2 select 객체와 onchange</vt:lpstr>
      <vt:lpstr>예제 9-19 select 객체에서 선택한 과일 출력</vt:lpstr>
      <vt:lpstr>5.3 키 이벤트</vt:lpstr>
      <vt:lpstr>예제 9-20 키 이벤트 리스너와 이벤트객체의 프로퍼티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pc</cp:lastModifiedBy>
  <cp:revision>596</cp:revision>
  <dcterms:created xsi:type="dcterms:W3CDTF">2011-08-27T14:53:28Z</dcterms:created>
  <dcterms:modified xsi:type="dcterms:W3CDTF">2020-05-20T02:26:38Z</dcterms:modified>
</cp:coreProperties>
</file>