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65" r:id="rId2"/>
  </p:sldMasterIdLst>
  <p:notesMasterIdLst>
    <p:notesMasterId r:id="rId30"/>
  </p:notesMasterIdLst>
  <p:sldIdLst>
    <p:sldId id="411" r:id="rId3"/>
    <p:sldId id="393" r:id="rId4"/>
    <p:sldId id="360" r:id="rId5"/>
    <p:sldId id="394" r:id="rId6"/>
    <p:sldId id="410" r:id="rId7"/>
    <p:sldId id="395" r:id="rId8"/>
    <p:sldId id="396" r:id="rId9"/>
    <p:sldId id="397" r:id="rId10"/>
    <p:sldId id="374" r:id="rId11"/>
    <p:sldId id="375" r:id="rId12"/>
    <p:sldId id="398" r:id="rId13"/>
    <p:sldId id="399" r:id="rId14"/>
    <p:sldId id="366" r:id="rId15"/>
    <p:sldId id="400" r:id="rId16"/>
    <p:sldId id="367" r:id="rId17"/>
    <p:sldId id="401" r:id="rId18"/>
    <p:sldId id="371" r:id="rId19"/>
    <p:sldId id="402" r:id="rId20"/>
    <p:sldId id="388" r:id="rId21"/>
    <p:sldId id="403" r:id="rId22"/>
    <p:sldId id="372" r:id="rId23"/>
    <p:sldId id="405" r:id="rId24"/>
    <p:sldId id="385" r:id="rId25"/>
    <p:sldId id="407" r:id="rId26"/>
    <p:sldId id="383" r:id="rId27"/>
    <p:sldId id="408" r:id="rId28"/>
    <p:sldId id="386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11"/>
            <p14:sldId id="393"/>
            <p14:sldId id="360"/>
            <p14:sldId id="394"/>
            <p14:sldId id="410"/>
            <p14:sldId id="395"/>
            <p14:sldId id="396"/>
            <p14:sldId id="397"/>
            <p14:sldId id="374"/>
            <p14:sldId id="375"/>
            <p14:sldId id="398"/>
            <p14:sldId id="399"/>
            <p14:sldId id="366"/>
            <p14:sldId id="400"/>
            <p14:sldId id="367"/>
            <p14:sldId id="401"/>
            <p14:sldId id="371"/>
            <p14:sldId id="402"/>
            <p14:sldId id="388"/>
            <p14:sldId id="403"/>
            <p14:sldId id="372"/>
            <p14:sldId id="405"/>
            <p14:sldId id="385"/>
            <p14:sldId id="407"/>
            <p14:sldId id="383"/>
            <p14:sldId id="408"/>
            <p14:sldId id="38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669900"/>
    <a:srgbClr val="42739C"/>
    <a:srgbClr val="8BB0CF"/>
    <a:srgbClr val="7AA5C8"/>
    <a:srgbClr val="FF5B5B"/>
    <a:srgbClr val="C9E7A7"/>
    <a:srgbClr val="FFFF66"/>
    <a:srgbClr val="8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4" autoAdjust="0"/>
    <p:restoredTop sz="99229" autoAdjust="0"/>
  </p:normalViewPr>
  <p:slideViewPr>
    <p:cSldViewPr>
      <p:cViewPr varScale="1">
        <p:scale>
          <a:sx n="51" d="100"/>
          <a:sy n="51" d="100"/>
        </p:scale>
        <p:origin x="-72" y="-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164" y="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F70A4-75B4-4942-B072-2591982738B7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4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6DAD-287A-44FD-9F6E-30A297D1E9E8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273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1302-4CF7-45E2-926C-582B5BC6CFB7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53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1438-CC6F-45D6-A80D-D281D5EBB1ED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68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EAF7-2947-4DF3-94E4-EE618AA85AD1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048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C7E-FBD3-485A-B407-B0223C0E3FB5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060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F01B-5E11-48B1-95DB-BB1BD394CFEB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94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A8D6-1077-40F1-A818-B62B035A888F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79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F1B17502-819D-46FB-ACD9-B3551E6E62D0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758ACA9E-0932-4541-9856-8994CF6087DB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971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C092-5440-431E-9671-5A16DCF45062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498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8AD8D9-7CA9-415C-B074-1E12A14CA225}" type="datetime1">
              <a:rPr lang="en-US" altLang="ko-KR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4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46040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fld id="{BA6D4867-31C9-4BB6-94B3-5D820992B7DE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 defTabSz="457200" latinLnBrk="0"/>
              <a:t>5/27/2020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4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nyasu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1792" y="2004125"/>
            <a:ext cx="7927848" cy="2203704"/>
          </a:xfrm>
        </p:spPr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제작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64905" y="5820156"/>
            <a:ext cx="6400800" cy="66751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altLang="ko-KR" i="0" dirty="0" smtClean="0">
                <a:hlinkClick r:id="rId3"/>
              </a:rPr>
              <a:t>banyasun@gmail.com</a:t>
            </a:r>
            <a:endParaRPr lang="en-US" altLang="ko-KR" i="0" dirty="0" smtClean="0"/>
          </a:p>
          <a:p>
            <a:pPr algn="r"/>
            <a:r>
              <a:rPr lang="ko-KR" altLang="en-US" i="0" dirty="0" smtClean="0"/>
              <a:t>정혜선</a:t>
            </a:r>
            <a:endParaRPr lang="ko-KR" altLang="en-US" i="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 bwMode="gray">
          <a:xfrm>
            <a:off x="1385316" y="3628430"/>
            <a:ext cx="6400800" cy="8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None/>
              <a:defRPr lang="en-US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None/>
              <a:defRPr lang="en-US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FE8C2E"/>
              </a:buClr>
            </a:pPr>
            <a:r>
              <a:rPr altLang="ko-KR" sz="2800" b="1" i="0" dirty="0" smtClean="0">
                <a:solidFill>
                  <a:srgbClr val="1F6299"/>
                </a:solidFill>
              </a:rPr>
              <a:t>13</a:t>
            </a:r>
            <a:r>
              <a:rPr lang="ko-KR" altLang="en-US" sz="2800" b="1" i="0" dirty="0" smtClean="0">
                <a:solidFill>
                  <a:srgbClr val="1F6299"/>
                </a:solidFill>
              </a:rPr>
              <a:t>주차 </a:t>
            </a:r>
            <a:r>
              <a:rPr lang="ko-KR" altLang="en-US" sz="2800" b="1" i="0" dirty="0">
                <a:solidFill>
                  <a:srgbClr val="1F6299"/>
                </a:solidFill>
              </a:rPr>
              <a:t>자바스크립트</a:t>
            </a:r>
            <a:r>
              <a:rPr altLang="ko-KR" sz="2800" b="1" i="0" dirty="0" smtClean="0">
                <a:solidFill>
                  <a:srgbClr val="1F6299"/>
                </a:solidFill>
              </a:rPr>
              <a:t>-5 </a:t>
            </a:r>
            <a:r>
              <a:rPr lang="en-US" altLang="ko-KR" sz="2800" b="1" i="0" dirty="0" smtClean="0">
                <a:solidFill>
                  <a:srgbClr val="1F6299"/>
                </a:solidFill>
              </a:rPr>
              <a:t>BOM</a:t>
            </a:r>
            <a:r>
              <a:rPr lang="ko-KR" altLang="en-US" sz="2800" b="1" i="0" dirty="0" smtClean="0">
                <a:solidFill>
                  <a:srgbClr val="1F6299"/>
                </a:solidFill>
              </a:rPr>
              <a:t>객체</a:t>
            </a:r>
            <a:endParaRPr altLang="ko-KR" sz="2800" b="1" i="0" dirty="0">
              <a:solidFill>
                <a:srgbClr val="1F6299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10-2 </a:t>
            </a:r>
            <a:r>
              <a:rPr lang="ko-KR" altLang="en-US" dirty="0"/>
              <a:t>윈도우 닫기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1679859"/>
            <a:ext cx="5544616" cy="5001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&lt;head&gt;</a:t>
            </a:r>
          </a:p>
          <a:p>
            <a:pPr defTabSz="180000"/>
            <a:r>
              <a:rPr lang="en-US" altLang="ko-KR" sz="1100" dirty="0"/>
              <a:t>&lt;title&gt;</a:t>
            </a:r>
            <a:r>
              <a:rPr lang="ko-KR" altLang="en-US" sz="1100" dirty="0"/>
              <a:t>윈도우 닫기</a:t>
            </a:r>
            <a:r>
              <a:rPr lang="en-US" altLang="ko-KR" sz="1100" dirty="0"/>
              <a:t>&lt;/title&gt;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dirty="0" err="1">
                <a:solidFill>
                  <a:srgbClr val="FF0000"/>
                </a:solidFill>
              </a:rPr>
              <a:t>var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</a:rPr>
              <a:t>newWin</a:t>
            </a:r>
            <a:r>
              <a:rPr lang="en-US" altLang="ko-KR" sz="1100" dirty="0">
                <a:solidFill>
                  <a:srgbClr val="FF0000"/>
                </a:solidFill>
              </a:rPr>
              <a:t>=null; // </a:t>
            </a:r>
            <a:r>
              <a:rPr lang="ko-KR" altLang="en-US" sz="1100" dirty="0">
                <a:solidFill>
                  <a:srgbClr val="FF0000"/>
                </a:solidFill>
              </a:rPr>
              <a:t>새로 연 윈도우 기억</a:t>
            </a:r>
          </a:p>
          <a:p>
            <a:pPr defTabSz="180000"/>
            <a:r>
              <a:rPr lang="en-US" altLang="ko-KR" sz="1100" dirty="0">
                <a:solidFill>
                  <a:srgbClr val="FF0000"/>
                </a:solidFill>
              </a:rPr>
              <a:t>function </a:t>
            </a:r>
            <a:r>
              <a:rPr lang="en-US" altLang="ko-KR" sz="1100" b="1" dirty="0">
                <a:solidFill>
                  <a:srgbClr val="FF0000"/>
                </a:solidFill>
              </a:rPr>
              <a:t>load(URL) </a:t>
            </a:r>
            <a:r>
              <a:rPr lang="en-US" altLang="ko-KR" sz="1100" dirty="0">
                <a:solidFill>
                  <a:srgbClr val="FF0000"/>
                </a:solidFill>
              </a:rPr>
              <a:t>{</a:t>
            </a:r>
          </a:p>
          <a:p>
            <a:pPr defTabSz="180000"/>
            <a:r>
              <a:rPr lang="en-US" altLang="ko-KR" sz="1100" dirty="0" smtClean="0">
                <a:solidFill>
                  <a:srgbClr val="FF0000"/>
                </a:solidFill>
              </a:rPr>
              <a:t>	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newWin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= </a:t>
            </a:r>
            <a:r>
              <a:rPr lang="en-US" altLang="ko-KR" sz="1100" dirty="0" err="1">
                <a:solidFill>
                  <a:srgbClr val="FF0000"/>
                </a:solidFill>
              </a:rPr>
              <a:t>window.open</a:t>
            </a:r>
            <a:r>
              <a:rPr lang="en-US" altLang="ko-KR" sz="1100" dirty="0">
                <a:solidFill>
                  <a:srgbClr val="FF0000"/>
                </a:solidFill>
              </a:rPr>
              <a:t>(URL, "</a:t>
            </a:r>
            <a:r>
              <a:rPr lang="en-US" altLang="ko-KR" sz="1100" dirty="0" err="1">
                <a:solidFill>
                  <a:srgbClr val="FF0000"/>
                </a:solidFill>
              </a:rPr>
              <a:t>myWin</a:t>
            </a:r>
            <a:r>
              <a:rPr lang="en-US" altLang="ko-KR" sz="1100" dirty="0">
                <a:solidFill>
                  <a:srgbClr val="FF0000"/>
                </a:solidFill>
              </a:rPr>
              <a:t>", "left=300,top=300,width=400,height=300");</a:t>
            </a:r>
          </a:p>
          <a:p>
            <a:pPr defTabSz="180000"/>
            <a:r>
              <a:rPr lang="en-US" altLang="ko-KR" sz="1100" dirty="0" smtClean="0">
                <a:solidFill>
                  <a:srgbClr val="FF0000"/>
                </a:solidFill>
              </a:rPr>
              <a:t>}</a:t>
            </a:r>
            <a:endParaRPr lang="ko-KR" altLang="en-US" sz="11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100" dirty="0">
                <a:solidFill>
                  <a:srgbClr val="FF0000"/>
                </a:solidFill>
              </a:rPr>
              <a:t>function </a:t>
            </a:r>
            <a:r>
              <a:rPr lang="en-US" altLang="ko-KR" sz="1100" b="1" dirty="0" err="1">
                <a:solidFill>
                  <a:srgbClr val="FF0000"/>
                </a:solidFill>
              </a:rPr>
              <a:t>closeNewWindow</a:t>
            </a:r>
            <a:r>
              <a:rPr lang="en-US" altLang="ko-KR" sz="1100" b="1" dirty="0">
                <a:solidFill>
                  <a:srgbClr val="FF0000"/>
                </a:solidFill>
              </a:rPr>
              <a:t>() </a:t>
            </a:r>
            <a:r>
              <a:rPr lang="en-US" altLang="ko-KR" sz="1100" dirty="0">
                <a:solidFill>
                  <a:srgbClr val="FF0000"/>
                </a:solidFill>
              </a:rPr>
              <a:t>{</a:t>
            </a:r>
          </a:p>
          <a:p>
            <a:pPr defTabSz="180000"/>
            <a:r>
              <a:rPr lang="en-US" altLang="ko-KR" sz="1100" dirty="0" smtClean="0">
                <a:solidFill>
                  <a:srgbClr val="FF0000"/>
                </a:solidFill>
              </a:rPr>
              <a:t>	if(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newWin</a:t>
            </a:r>
            <a:r>
              <a:rPr lang="en-US" altLang="ko-KR" sz="1100" dirty="0">
                <a:solidFill>
                  <a:srgbClr val="FF0000"/>
                </a:solidFill>
              </a:rPr>
              <a:t>==null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|| </a:t>
            </a:r>
            <a:r>
              <a:rPr lang="en-US" altLang="ko-KR" sz="1100" dirty="0" err="1">
                <a:solidFill>
                  <a:srgbClr val="FF0000"/>
                </a:solidFill>
              </a:rPr>
              <a:t>newWin.closed</a:t>
            </a:r>
            <a:r>
              <a:rPr lang="en-US" altLang="ko-KR" sz="1100" dirty="0">
                <a:solidFill>
                  <a:srgbClr val="FF0000"/>
                </a:solidFill>
              </a:rPr>
              <a:t>) // </a:t>
            </a:r>
            <a:r>
              <a:rPr lang="ko-KR" altLang="en-US" sz="1100" dirty="0">
                <a:solidFill>
                  <a:srgbClr val="FF0000"/>
                </a:solidFill>
              </a:rPr>
              <a:t>윈도우가 열리지 않았거나 닫힌 경우</a:t>
            </a:r>
          </a:p>
          <a:p>
            <a:pPr defTabSz="180000"/>
            <a:r>
              <a:rPr lang="en-US" altLang="ko-KR" sz="1100" dirty="0" smtClean="0">
                <a:solidFill>
                  <a:srgbClr val="FF0000"/>
                </a:solidFill>
              </a:rPr>
              <a:t>		return</a:t>
            </a:r>
            <a:r>
              <a:rPr lang="en-US" altLang="ko-KR" sz="1100" dirty="0">
                <a:solidFill>
                  <a:srgbClr val="FF0000"/>
                </a:solidFill>
              </a:rPr>
              <a:t>; // </a:t>
            </a:r>
            <a:r>
              <a:rPr lang="ko-KR" altLang="en-US" sz="1100" dirty="0">
                <a:solidFill>
                  <a:srgbClr val="FF0000"/>
                </a:solidFill>
              </a:rPr>
              <a:t>윈도우가 없는 경우 그냥 리턴 </a:t>
            </a:r>
          </a:p>
          <a:p>
            <a:pPr defTabSz="180000"/>
            <a:r>
              <a:rPr lang="en-US" altLang="ko-KR" sz="1100" dirty="0" smtClean="0">
                <a:solidFill>
                  <a:srgbClr val="FF0000"/>
                </a:solidFill>
              </a:rPr>
              <a:t>	else 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100" dirty="0" smtClean="0">
                <a:solidFill>
                  <a:srgbClr val="FF0000"/>
                </a:solidFill>
              </a:rPr>
              <a:t>		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newWin.close</a:t>
            </a:r>
            <a:r>
              <a:rPr lang="en-US" altLang="ko-KR" sz="1100" b="1" dirty="0">
                <a:solidFill>
                  <a:srgbClr val="FF0000"/>
                </a:solidFill>
              </a:rPr>
              <a:t>()</a:t>
            </a:r>
            <a:r>
              <a:rPr lang="en-US" altLang="ko-KR" sz="1100" dirty="0">
                <a:solidFill>
                  <a:srgbClr val="FF0000"/>
                </a:solidFill>
              </a:rPr>
              <a:t>; // </a:t>
            </a:r>
            <a:r>
              <a:rPr lang="ko-KR" altLang="en-US" sz="1100" dirty="0">
                <a:solidFill>
                  <a:srgbClr val="FF0000"/>
                </a:solidFill>
              </a:rPr>
              <a:t>열어 놓은 윈도우 닫기</a:t>
            </a:r>
          </a:p>
          <a:p>
            <a:pPr defTabSz="180000"/>
            <a:r>
              <a:rPr lang="en-US" altLang="ko-KR" sz="1100" dirty="0">
                <a:solidFill>
                  <a:srgbClr val="FF0000"/>
                </a:solidFill>
              </a:rPr>
              <a:t>}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&lt;h3&gt;window</a:t>
            </a:r>
            <a:r>
              <a:rPr lang="ko-KR" altLang="en-US" sz="1100" dirty="0"/>
              <a:t>의 </a:t>
            </a:r>
            <a:r>
              <a:rPr lang="en-US" altLang="ko-KR" sz="1100" dirty="0"/>
              <a:t>close()</a:t>
            </a:r>
            <a:r>
              <a:rPr lang="ko-KR" altLang="en-US" sz="1100" dirty="0"/>
              <a:t>로 윈도우 닫기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pt-BR" altLang="ko-KR" sz="1100" dirty="0">
                <a:solidFill>
                  <a:srgbClr val="0000FF"/>
                </a:solidFill>
              </a:rPr>
              <a:t>&lt;a href="javascript:</a:t>
            </a:r>
            <a:r>
              <a:rPr lang="pt-BR" altLang="ko-KR" sz="1100" b="1" dirty="0">
                <a:solidFill>
                  <a:srgbClr val="0000FF"/>
                </a:solidFill>
              </a:rPr>
              <a:t>load('http://www.disneyworld.com')</a:t>
            </a:r>
            <a:r>
              <a:rPr lang="pt-BR" altLang="ko-KR" sz="1100" dirty="0">
                <a:solidFill>
                  <a:srgbClr val="0000FF"/>
                </a:solidFill>
              </a:rPr>
              <a:t>"&gt;</a:t>
            </a:r>
          </a:p>
          <a:p>
            <a:pPr defTabSz="180000"/>
            <a:r>
              <a:rPr lang="ko-KR" altLang="en-US" sz="1100" dirty="0">
                <a:solidFill>
                  <a:srgbClr val="0000FF"/>
                </a:solidFill>
              </a:rPr>
              <a:t>         새 윈도우 열기</a:t>
            </a:r>
            <a:r>
              <a:rPr lang="en-US" altLang="ko-KR" sz="1100" dirty="0">
                <a:solidFill>
                  <a:srgbClr val="0000FF"/>
                </a:solidFill>
              </a:rPr>
              <a:t>(</a:t>
            </a:r>
            <a:r>
              <a:rPr lang="ko-KR" altLang="en-US" sz="1100" dirty="0">
                <a:solidFill>
                  <a:srgbClr val="0000FF"/>
                </a:solidFill>
              </a:rPr>
              <a:t>디즈니월드</a:t>
            </a:r>
            <a:r>
              <a:rPr lang="en-US" altLang="ko-KR" sz="1100" dirty="0">
                <a:solidFill>
                  <a:srgbClr val="0000FF"/>
                </a:solidFill>
              </a:rPr>
              <a:t>)&lt;/a&gt;&lt;</a:t>
            </a:r>
            <a:r>
              <a:rPr lang="en-US" altLang="ko-KR" sz="1100" dirty="0" err="1">
                <a:solidFill>
                  <a:srgbClr val="0000FF"/>
                </a:solidFill>
              </a:rPr>
              <a:t>br</a:t>
            </a:r>
            <a:r>
              <a:rPr lang="en-US" altLang="ko-KR" sz="1100" dirty="0">
                <a:solidFill>
                  <a:srgbClr val="0000FF"/>
                </a:solidFill>
              </a:rPr>
              <a:t>&gt;</a:t>
            </a:r>
          </a:p>
          <a:p>
            <a:pPr defTabSz="180000"/>
            <a:r>
              <a:rPr lang="en-US" altLang="ko-KR" sz="1100" dirty="0">
                <a:solidFill>
                  <a:srgbClr val="0000FF"/>
                </a:solidFill>
              </a:rPr>
              <a:t>&lt;a </a:t>
            </a:r>
            <a:r>
              <a:rPr lang="en-US" altLang="ko-KR" sz="1100" dirty="0" err="1">
                <a:solidFill>
                  <a:srgbClr val="0000FF"/>
                </a:solidFill>
              </a:rPr>
              <a:t>href</a:t>
            </a:r>
            <a:r>
              <a:rPr lang="en-US" altLang="ko-KR" sz="1100" dirty="0">
                <a:solidFill>
                  <a:srgbClr val="0000FF"/>
                </a:solidFill>
              </a:rPr>
              <a:t>="</a:t>
            </a:r>
            <a:r>
              <a:rPr lang="en-US" altLang="ko-KR" sz="1100" dirty="0" err="1" smtClean="0">
                <a:solidFill>
                  <a:srgbClr val="0000FF"/>
                </a:solidFill>
              </a:rPr>
              <a:t>javascript:</a:t>
            </a:r>
            <a:r>
              <a:rPr lang="en-US" altLang="ko-KR" sz="1100" b="1" dirty="0" err="1" smtClean="0">
                <a:solidFill>
                  <a:srgbClr val="0000FF"/>
                </a:solidFill>
              </a:rPr>
              <a:t>window.close</a:t>
            </a:r>
            <a:r>
              <a:rPr lang="en-US" altLang="ko-KR" sz="1100" b="1" dirty="0">
                <a:solidFill>
                  <a:srgbClr val="0000FF"/>
                </a:solidFill>
              </a:rPr>
              <a:t>()</a:t>
            </a:r>
            <a:r>
              <a:rPr lang="en-US" altLang="ko-KR" sz="1100" dirty="0">
                <a:solidFill>
                  <a:srgbClr val="0000FF"/>
                </a:solidFill>
              </a:rPr>
              <a:t>"&gt;</a:t>
            </a:r>
          </a:p>
          <a:p>
            <a:pPr defTabSz="180000"/>
            <a:r>
              <a:rPr lang="ko-KR" altLang="en-US" sz="1100" dirty="0">
                <a:solidFill>
                  <a:srgbClr val="0000FF"/>
                </a:solidFill>
              </a:rPr>
              <a:t>         현재 윈도우 닫기</a:t>
            </a:r>
            <a:r>
              <a:rPr lang="en-US" altLang="ko-KR" sz="1100" dirty="0">
                <a:solidFill>
                  <a:srgbClr val="0000FF"/>
                </a:solidFill>
              </a:rPr>
              <a:t>&lt;/a&gt;&lt;</a:t>
            </a:r>
            <a:r>
              <a:rPr lang="en-US" altLang="ko-KR" sz="1100" dirty="0" err="1">
                <a:solidFill>
                  <a:srgbClr val="0000FF"/>
                </a:solidFill>
              </a:rPr>
              <a:t>br</a:t>
            </a:r>
            <a:r>
              <a:rPr lang="en-US" altLang="ko-KR" sz="1100" dirty="0">
                <a:solidFill>
                  <a:srgbClr val="0000FF"/>
                </a:solidFill>
              </a:rPr>
              <a:t>&gt;</a:t>
            </a:r>
            <a:r>
              <a:rPr lang="ko-KR" altLang="en-US" sz="1100" dirty="0">
                <a:solidFill>
                  <a:srgbClr val="0000FF"/>
                </a:solidFill>
              </a:rPr>
              <a:t>         </a:t>
            </a:r>
          </a:p>
          <a:p>
            <a:pPr defTabSz="180000"/>
            <a:r>
              <a:rPr lang="en-US" altLang="ko-KR" sz="1100" dirty="0">
                <a:solidFill>
                  <a:srgbClr val="0000FF"/>
                </a:solidFill>
              </a:rPr>
              <a:t>&lt;a </a:t>
            </a:r>
            <a:r>
              <a:rPr lang="en-US" altLang="ko-KR" sz="1100" dirty="0" err="1">
                <a:solidFill>
                  <a:srgbClr val="0000FF"/>
                </a:solidFill>
              </a:rPr>
              <a:t>href</a:t>
            </a:r>
            <a:r>
              <a:rPr lang="en-US" altLang="ko-KR" sz="1100" dirty="0">
                <a:solidFill>
                  <a:srgbClr val="0000FF"/>
                </a:solidFill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</a:rPr>
              <a:t>javascript:</a:t>
            </a:r>
            <a:r>
              <a:rPr lang="en-US" altLang="ko-KR" sz="1100" b="1" dirty="0" err="1">
                <a:solidFill>
                  <a:srgbClr val="0000FF"/>
                </a:solidFill>
              </a:rPr>
              <a:t>closeNewWindow</a:t>
            </a:r>
            <a:r>
              <a:rPr lang="en-US" altLang="ko-KR" sz="1100" b="1" dirty="0">
                <a:solidFill>
                  <a:srgbClr val="0000FF"/>
                </a:solidFill>
              </a:rPr>
              <a:t>()</a:t>
            </a:r>
            <a:r>
              <a:rPr lang="en-US" altLang="ko-KR" sz="1100" dirty="0">
                <a:solidFill>
                  <a:srgbClr val="0000FF"/>
                </a:solidFill>
              </a:rPr>
              <a:t>"&gt;</a:t>
            </a:r>
          </a:p>
          <a:p>
            <a:pPr defTabSz="180000"/>
            <a:r>
              <a:rPr lang="ko-KR" altLang="en-US" sz="1100" dirty="0">
                <a:solidFill>
                  <a:srgbClr val="0000FF"/>
                </a:solidFill>
              </a:rPr>
              <a:t>         새 윈도우 닫기</a:t>
            </a:r>
            <a:r>
              <a:rPr lang="en-US" altLang="ko-KR" sz="1100" dirty="0">
                <a:solidFill>
                  <a:srgbClr val="0000FF"/>
                </a:solidFill>
              </a:rPr>
              <a:t>&lt;/a&gt;</a:t>
            </a:r>
            <a:r>
              <a:rPr lang="ko-KR" altLang="en-US" sz="1100" dirty="0">
                <a:solidFill>
                  <a:srgbClr val="0000FF"/>
                </a:solidFill>
              </a:rPr>
              <a:t>         </a:t>
            </a:r>
          </a:p>
          <a:p>
            <a:pPr defTabSz="180000"/>
            <a:r>
              <a:rPr lang="en-US" altLang="ko-KR" sz="1100" dirty="0"/>
              <a:t>&lt;/body&gt;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2852936"/>
            <a:ext cx="2382730" cy="24001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2280" y="4676994"/>
            <a:ext cx="2013075" cy="272415"/>
          </a:xfrm>
          <a:prstGeom prst="wedgeRoundRectCallout">
            <a:avLst>
              <a:gd name="adj1" fmla="val -67635"/>
              <a:gd name="adj2" fmla="val -365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자신의 윈도우 스스로 닫기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521023" y="5183546"/>
            <a:ext cx="2013075" cy="442674"/>
          </a:xfrm>
          <a:prstGeom prst="wedgeRoundRectCallout">
            <a:avLst>
              <a:gd name="adj1" fmla="val -68129"/>
              <a:gd name="adj2" fmla="val -957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첫번째</a:t>
            </a:r>
            <a:r>
              <a:rPr lang="ko-KR" altLang="en-US" sz="1000" dirty="0" smtClean="0"/>
              <a:t> 링크에 의해 열려진 디즈니 월드 윈도우 닫기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62088" y="1348468"/>
            <a:ext cx="8214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FF"/>
                </a:solidFill>
              </a:rPr>
              <a:t>윈도우를 스스로 닫는 경우</a:t>
            </a:r>
            <a:r>
              <a:rPr lang="ko-KR" altLang="en-US" sz="1400" dirty="0" smtClean="0"/>
              <a:t>와 </a:t>
            </a:r>
            <a:r>
              <a:rPr lang="ko-KR" altLang="en-US" sz="1400" dirty="0" smtClean="0">
                <a:solidFill>
                  <a:srgbClr val="0000FF"/>
                </a:solidFill>
              </a:rPr>
              <a:t>자신이 생성한 윈도우를 닫는 사례</a:t>
            </a:r>
            <a:r>
              <a:rPr lang="ko-KR" altLang="en-US" sz="1400" dirty="0" smtClean="0"/>
              <a:t>를 보인다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39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window </a:t>
            </a:r>
            <a:r>
              <a:rPr lang="ko-KR" altLang="en-US" dirty="0" smtClean="0"/>
              <a:t>객체의 타이머 활용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window </a:t>
            </a:r>
            <a:r>
              <a:rPr lang="ko-KR" altLang="en-US" dirty="0" smtClean="0">
                <a:latin typeface="+mn-ea"/>
              </a:rPr>
              <a:t>객체의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타이머 기능 </a:t>
            </a:r>
            <a:r>
              <a:rPr lang="en-US" altLang="ko-KR" dirty="0" smtClean="0">
                <a:latin typeface="+mn-ea"/>
              </a:rPr>
              <a:t>2 </a:t>
            </a:r>
            <a:r>
              <a:rPr lang="ko-KR" altLang="en-US" dirty="0" smtClean="0">
                <a:latin typeface="+mn-ea"/>
              </a:rPr>
              <a:t>가지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타임아웃 코드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회 호출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sz="2000" dirty="0" err="1">
                <a:latin typeface="+mn-ea"/>
                <a:ea typeface="+mn-ea"/>
              </a:rPr>
              <a:t>setTimeout</a:t>
            </a:r>
            <a:r>
              <a:rPr lang="en-US" altLang="ko-KR" sz="2000" dirty="0">
                <a:latin typeface="+mn-ea"/>
                <a:ea typeface="+mn-ea"/>
              </a:rPr>
              <a:t>()/</a:t>
            </a:r>
            <a:r>
              <a:rPr lang="en-US" altLang="ko-KR" sz="2000" dirty="0" err="1">
                <a:latin typeface="+mn-ea"/>
                <a:ea typeface="+mn-ea"/>
              </a:rPr>
              <a:t>clearTimeout</a:t>
            </a:r>
            <a:r>
              <a:rPr lang="en-US" altLang="ko-KR" sz="2000" dirty="0">
                <a:latin typeface="+mn-ea"/>
                <a:ea typeface="+mn-ea"/>
              </a:rPr>
              <a:t>() </a:t>
            </a:r>
            <a:r>
              <a:rPr lang="ko-KR" altLang="en-US" sz="2000" dirty="0" err="1" smtClean="0">
                <a:latin typeface="+mn-ea"/>
                <a:ea typeface="+mn-ea"/>
              </a:rPr>
              <a:t>메소드</a:t>
            </a:r>
            <a:endParaRPr lang="en-US" altLang="ko-KR" sz="2000" dirty="0" smtClean="0">
              <a:latin typeface="+mn-ea"/>
              <a:ea typeface="+mn-ea"/>
            </a:endParaRPr>
          </a:p>
          <a:p>
            <a:pPr lvl="2"/>
            <a:endParaRPr lang="en-US" altLang="ko-KR" sz="2000" dirty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타임아웃 코드 반복 호출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sz="2000" dirty="0" err="1">
                <a:latin typeface="+mn-ea"/>
                <a:ea typeface="+mn-ea"/>
              </a:rPr>
              <a:t>setInterval</a:t>
            </a:r>
            <a:r>
              <a:rPr lang="en-US" altLang="ko-KR" sz="2000" dirty="0">
                <a:latin typeface="+mn-ea"/>
                <a:ea typeface="+mn-ea"/>
              </a:rPr>
              <a:t>()/</a:t>
            </a:r>
            <a:r>
              <a:rPr lang="en-US" altLang="ko-KR" sz="2000" dirty="0" err="1">
                <a:latin typeface="+mn-ea"/>
                <a:ea typeface="+mn-ea"/>
              </a:rPr>
              <a:t>clearInterval</a:t>
            </a:r>
            <a:r>
              <a:rPr lang="en-US" altLang="ko-KR" sz="2000" dirty="0">
                <a:latin typeface="+mn-ea"/>
                <a:ea typeface="+mn-ea"/>
              </a:rPr>
              <a:t>() </a:t>
            </a:r>
            <a:r>
              <a:rPr lang="ko-KR" altLang="en-US" sz="2000" dirty="0" err="1">
                <a:latin typeface="+mn-ea"/>
                <a:ea typeface="+mn-ea"/>
              </a:rPr>
              <a:t>메소드</a:t>
            </a:r>
            <a:endParaRPr lang="ko-KR" altLang="en-US" sz="2000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2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1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en-US" altLang="ko-KR" dirty="0" err="1" smtClean="0"/>
              <a:t>setTimeout</a:t>
            </a:r>
            <a:r>
              <a:rPr lang="en-US" altLang="ko-KR" dirty="0" smtClean="0"/>
              <a:t>()/</a:t>
            </a:r>
            <a:r>
              <a:rPr lang="en-US" altLang="ko-KR" dirty="0" err="1" smtClean="0"/>
              <a:t>clearTimeout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setTimeout</a:t>
            </a:r>
            <a:r>
              <a:rPr lang="en-US" altLang="ko-KR" sz="2000" dirty="0" smtClean="0"/>
              <a:t>() :  </a:t>
            </a:r>
            <a:r>
              <a:rPr lang="ko-KR" altLang="en-US" sz="2000" dirty="0" smtClean="0"/>
              <a:t>타임아웃 코드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회 실행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pPr marL="365760" lvl="1" indent="0">
              <a:buNone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3</a:t>
            </a:r>
            <a:r>
              <a:rPr lang="ko-KR" altLang="en-US" sz="1800" dirty="0" smtClean="0"/>
              <a:t>초 후 </a:t>
            </a:r>
            <a:r>
              <a:rPr lang="ko-KR" altLang="en-US" sz="1800" dirty="0" err="1" smtClean="0"/>
              <a:t>경고창</a:t>
            </a:r>
            <a:r>
              <a:rPr lang="ko-KR" altLang="en-US" sz="1800" dirty="0" smtClean="0"/>
              <a:t> 출력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marL="365760" lvl="1" indent="0">
              <a:buNone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3</a:t>
            </a:r>
            <a:r>
              <a:rPr lang="ko-KR" altLang="en-US" sz="1800" dirty="0" smtClean="0"/>
              <a:t>초가 되기 전에 타이머 해제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42010" y="4437112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myAlert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(time)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{ </a:t>
            </a: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alert(time + "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초 지났습니다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");</a:t>
            </a:r>
            <a:endParaRPr lang="ko-KR" altLang="en-US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  <a:p>
            <a:pPr marL="190500" fontAlgn="base" latinLnBrk="0"/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b="1" dirty="0" err="1"/>
              <a:t>timerID</a:t>
            </a:r>
            <a:r>
              <a:rPr lang="en-US" altLang="ko-KR" sz="1400" dirty="0"/>
              <a:t> = </a:t>
            </a:r>
            <a:r>
              <a:rPr lang="en-US" altLang="ko-KR" sz="1400" b="1" dirty="0" err="1"/>
              <a:t>setTimeout</a:t>
            </a:r>
            <a:r>
              <a:rPr lang="en-US" altLang="ko-KR" sz="1400" b="1" dirty="0"/>
              <a:t>("</a:t>
            </a:r>
            <a:r>
              <a:rPr lang="en-US" altLang="ko-KR" sz="1400" b="1" dirty="0" err="1" smtClean="0"/>
              <a:t>myAlert</a:t>
            </a:r>
            <a:r>
              <a:rPr lang="en-US" altLang="ko-KR" sz="1400" b="1" dirty="0" smtClean="0"/>
              <a:t>(3)", </a:t>
            </a:r>
            <a:r>
              <a:rPr lang="en-US" altLang="ko-KR" sz="1400" b="1" dirty="0"/>
              <a:t>3000);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// 3</a:t>
            </a:r>
            <a:r>
              <a:rPr lang="ko-KR" altLang="en-US" sz="1400" dirty="0" smtClean="0"/>
              <a:t>초 후 </a:t>
            </a:r>
            <a:r>
              <a:rPr lang="en-US" altLang="ko-KR" sz="1400" dirty="0" err="1" smtClean="0"/>
              <a:t>myAlert</a:t>
            </a:r>
            <a:r>
              <a:rPr lang="en-US" altLang="ko-KR" sz="1400" dirty="0" smtClean="0"/>
              <a:t>(‘3’) </a:t>
            </a:r>
            <a:r>
              <a:rPr lang="ko-KR" altLang="en-US" sz="1400" dirty="0" smtClean="0"/>
              <a:t>호출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475656" y="5877272"/>
            <a:ext cx="6786855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clearTimeout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타이머 해제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27" y="1755070"/>
            <a:ext cx="7838123" cy="210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3099" y="1833749"/>
            <a:ext cx="5247248" cy="49398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&lt;html&gt;</a:t>
            </a:r>
          </a:p>
          <a:p>
            <a:pPr defTabSz="180000"/>
            <a:r>
              <a:rPr lang="en-US" altLang="ko-KR" sz="1050" dirty="0"/>
              <a:t>&lt;head&gt;</a:t>
            </a:r>
          </a:p>
          <a:p>
            <a:pPr defTabSz="180000"/>
            <a:r>
              <a:rPr lang="en-US" altLang="ko-KR" sz="1050" dirty="0"/>
              <a:t>&lt;title&gt;</a:t>
            </a:r>
            <a:r>
              <a:rPr lang="en-US" altLang="ko-KR" sz="1050" dirty="0" err="1"/>
              <a:t>setTimeout</a:t>
            </a:r>
            <a:r>
              <a:rPr lang="en-US" altLang="ko-KR" sz="1050" dirty="0"/>
              <a:t>()</a:t>
            </a:r>
            <a:r>
              <a:rPr lang="ko-KR" altLang="en-US" sz="1050" dirty="0"/>
              <a:t>으로 웹 페이지 자동 연결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&lt;/head&gt;</a:t>
            </a:r>
          </a:p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&lt;h3&gt;</a:t>
            </a:r>
            <a:r>
              <a:rPr lang="ko-KR" altLang="en-US" sz="1050" dirty="0"/>
              <a:t>이미지에 마우스를 올리고 </a:t>
            </a:r>
            <a:r>
              <a:rPr lang="en-US" altLang="ko-KR" sz="1050" dirty="0"/>
              <a:t>5</a:t>
            </a:r>
            <a:r>
              <a:rPr lang="ko-KR" altLang="en-US" sz="1050" dirty="0"/>
              <a:t>초간 그대로 있을 때 사이트로 이동합니다</a:t>
            </a:r>
            <a:r>
              <a:rPr lang="en-US" altLang="ko-KR" sz="1050" dirty="0"/>
              <a:t>&lt;/h3&gt;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 id="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" 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="media/naver.gif" </a:t>
            </a:r>
          </a:p>
          <a:p>
            <a:pPr defTabSz="180000"/>
            <a:r>
              <a:rPr lang="en-US" altLang="ko-KR" sz="1050" dirty="0" smtClean="0"/>
              <a:t>		</a:t>
            </a:r>
            <a:r>
              <a:rPr lang="en-US" altLang="ko-KR" sz="1050" b="1" dirty="0" err="1" smtClean="0"/>
              <a:t>onmouseover</a:t>
            </a:r>
            <a:r>
              <a:rPr lang="en-US" altLang="ko-KR" sz="1050" b="1" dirty="0"/>
              <a:t>="</a:t>
            </a:r>
            <a:r>
              <a:rPr lang="en-US" altLang="ko-KR" sz="1050" b="1" dirty="0" err="1"/>
              <a:t>startTimer</a:t>
            </a:r>
            <a:r>
              <a:rPr lang="en-US" altLang="ko-KR" sz="1050" b="1" dirty="0"/>
              <a:t>(5000)"</a:t>
            </a:r>
          </a:p>
          <a:p>
            <a:pPr defTabSz="180000"/>
            <a:r>
              <a:rPr lang="en-US" altLang="ko-KR" sz="1050" dirty="0" smtClean="0"/>
              <a:t>		</a:t>
            </a:r>
            <a:r>
              <a:rPr lang="en-US" altLang="ko-KR" sz="1050" b="1" dirty="0" err="1" smtClean="0"/>
              <a:t>onmouseout</a:t>
            </a:r>
            <a:r>
              <a:rPr lang="en-US" altLang="ko-KR" sz="1050" b="1" dirty="0"/>
              <a:t>="</a:t>
            </a:r>
            <a:r>
              <a:rPr lang="en-US" altLang="ko-KR" sz="1050" b="1" dirty="0" err="1"/>
              <a:t>cancelTimer</a:t>
            </a:r>
            <a:r>
              <a:rPr lang="en-US" altLang="ko-KR" sz="1050" b="1" dirty="0"/>
              <a:t>()"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&lt;script&gt;</a:t>
            </a:r>
          </a:p>
          <a:p>
            <a:pPr defTabSz="180000"/>
            <a:r>
              <a:rPr lang="en-US" altLang="ko-KR" sz="1050" dirty="0" err="1">
                <a:solidFill>
                  <a:srgbClr val="0000FF"/>
                </a:solidFill>
              </a:rPr>
              <a:t>var</a:t>
            </a:r>
            <a:r>
              <a:rPr lang="en-US" altLang="ko-KR" sz="1050" dirty="0">
                <a:solidFill>
                  <a:srgbClr val="0000FF"/>
                </a:solidFill>
              </a:rPr>
              <a:t> </a:t>
            </a:r>
            <a:r>
              <a:rPr lang="en-US" altLang="ko-KR" sz="1050" dirty="0" err="1">
                <a:solidFill>
                  <a:srgbClr val="0000FF"/>
                </a:solidFill>
              </a:rPr>
              <a:t>timerID</a:t>
            </a:r>
            <a:r>
              <a:rPr lang="en-US" altLang="ko-KR" sz="1050" dirty="0">
                <a:solidFill>
                  <a:srgbClr val="0000FF"/>
                </a:solidFill>
              </a:rPr>
              <a:t>=null;</a:t>
            </a:r>
          </a:p>
          <a:p>
            <a:pPr defTabSz="180000"/>
            <a:r>
              <a:rPr lang="en-US" altLang="ko-KR" sz="1050" dirty="0">
                <a:solidFill>
                  <a:srgbClr val="0000FF"/>
                </a:solidFill>
              </a:rPr>
              <a:t>function </a:t>
            </a:r>
            <a:r>
              <a:rPr lang="en-US" altLang="ko-KR" sz="1050" dirty="0" err="1">
                <a:solidFill>
                  <a:srgbClr val="0000FF"/>
                </a:solidFill>
              </a:rPr>
              <a:t>startTimer</a:t>
            </a:r>
            <a:r>
              <a:rPr lang="en-US" altLang="ko-KR" sz="1050" dirty="0">
                <a:solidFill>
                  <a:srgbClr val="0000FF"/>
                </a:solidFill>
              </a:rPr>
              <a:t>(time) {</a:t>
            </a:r>
          </a:p>
          <a:p>
            <a:pPr defTabSz="180000"/>
            <a:r>
              <a:rPr lang="en-US" altLang="ko-KR" sz="1050" dirty="0" smtClean="0">
                <a:solidFill>
                  <a:srgbClr val="0000FF"/>
                </a:solidFill>
              </a:rPr>
              <a:t>	// </a:t>
            </a:r>
            <a:r>
              <a:rPr lang="ko-KR" altLang="en-US" sz="1050" dirty="0">
                <a:solidFill>
                  <a:srgbClr val="0000FF"/>
                </a:solidFill>
              </a:rPr>
              <a:t>타이머 시작</a:t>
            </a:r>
          </a:p>
          <a:p>
            <a:pPr defTabSz="180000"/>
            <a:r>
              <a:rPr lang="en-US" altLang="ko-KR" sz="1050" dirty="0" smtClean="0">
                <a:solidFill>
                  <a:srgbClr val="0000FF"/>
                </a:solidFill>
              </a:rPr>
              <a:t>	</a:t>
            </a:r>
            <a:r>
              <a:rPr lang="en-US" altLang="ko-KR" sz="1050" b="1" dirty="0" err="1" smtClean="0">
                <a:solidFill>
                  <a:srgbClr val="0000FF"/>
                </a:solidFill>
              </a:rPr>
              <a:t>timerID</a:t>
            </a:r>
            <a:r>
              <a:rPr lang="en-US" altLang="ko-KR" sz="105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</a:rPr>
              <a:t>= </a:t>
            </a:r>
            <a:r>
              <a:rPr lang="en-US" altLang="ko-KR" sz="1050" b="1" dirty="0" err="1">
                <a:solidFill>
                  <a:srgbClr val="0000FF"/>
                </a:solidFill>
              </a:rPr>
              <a:t>setTimeout</a:t>
            </a:r>
            <a:r>
              <a:rPr lang="en-US" altLang="ko-KR" sz="1050" b="1" dirty="0">
                <a:solidFill>
                  <a:srgbClr val="0000FF"/>
                </a:solidFill>
              </a:rPr>
              <a:t>("load('http://www.naver.com')", time);</a:t>
            </a:r>
          </a:p>
          <a:p>
            <a:pPr defTabSz="180000"/>
            <a:endParaRPr lang="ko-KR" altLang="en-US" sz="105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050" dirty="0" smtClean="0">
                <a:solidFill>
                  <a:srgbClr val="0000FF"/>
                </a:solidFill>
              </a:rPr>
              <a:t>	// </a:t>
            </a:r>
            <a:r>
              <a:rPr lang="ko-KR" altLang="en-US" sz="1050" dirty="0" smtClean="0">
                <a:solidFill>
                  <a:srgbClr val="0000FF"/>
                </a:solidFill>
              </a:rPr>
              <a:t>이미지에 마우스 올리면 나타내는 </a:t>
            </a:r>
            <a:r>
              <a:rPr lang="ko-KR" altLang="en-US" sz="1050" dirty="0" err="1" smtClean="0">
                <a:solidFill>
                  <a:srgbClr val="0000FF"/>
                </a:solidFill>
              </a:rPr>
              <a:t>툴팁</a:t>
            </a:r>
            <a:r>
              <a:rPr lang="ko-KR" altLang="en-US" sz="1050" dirty="0" smtClean="0">
                <a:solidFill>
                  <a:srgbClr val="0000FF"/>
                </a:solidFill>
              </a:rPr>
              <a:t> </a:t>
            </a:r>
            <a:r>
              <a:rPr lang="ko-KR" altLang="en-US" sz="1050" dirty="0">
                <a:solidFill>
                  <a:srgbClr val="0000FF"/>
                </a:solidFill>
              </a:rPr>
              <a:t>메시지</a:t>
            </a:r>
          </a:p>
          <a:p>
            <a:pPr defTabSz="180000"/>
            <a:r>
              <a:rPr lang="en-US" altLang="ko-KR" sz="1050" dirty="0" smtClean="0">
                <a:solidFill>
                  <a:srgbClr val="0000FF"/>
                </a:solidFill>
              </a:rPr>
              <a:t>	</a:t>
            </a:r>
            <a:r>
              <a:rPr lang="en-US" altLang="ko-KR" sz="1050" dirty="0" err="1" smtClean="0">
                <a:solidFill>
                  <a:srgbClr val="0000FF"/>
                </a:solidFill>
              </a:rPr>
              <a:t>document.getElementById</a:t>
            </a:r>
            <a:r>
              <a:rPr lang="en-US" altLang="ko-KR" sz="1050" dirty="0">
                <a:solidFill>
                  <a:srgbClr val="0000FF"/>
                </a:solidFill>
              </a:rPr>
              <a:t>("</a:t>
            </a:r>
            <a:r>
              <a:rPr lang="en-US" altLang="ko-KR" sz="1050" dirty="0" err="1">
                <a:solidFill>
                  <a:srgbClr val="0000FF"/>
                </a:solidFill>
              </a:rPr>
              <a:t>img</a:t>
            </a:r>
            <a:r>
              <a:rPr lang="en-US" altLang="ko-KR" sz="1050" dirty="0">
                <a:solidFill>
                  <a:srgbClr val="0000FF"/>
                </a:solidFill>
              </a:rPr>
              <a:t>").title = "</a:t>
            </a:r>
            <a:r>
              <a:rPr lang="ko-KR" altLang="en-US" sz="1050" dirty="0">
                <a:solidFill>
                  <a:srgbClr val="0000FF"/>
                </a:solidFill>
              </a:rPr>
              <a:t>타이머 작동 시작</a:t>
            </a:r>
            <a:r>
              <a:rPr lang="en-US" altLang="ko-KR" sz="1050" dirty="0">
                <a:solidFill>
                  <a:srgbClr val="0000FF"/>
                </a:solidFill>
              </a:rPr>
              <a:t>...";</a:t>
            </a:r>
          </a:p>
          <a:p>
            <a:pPr defTabSz="180000"/>
            <a:r>
              <a:rPr lang="en-US" altLang="ko-KR" sz="1050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1050" dirty="0">
                <a:solidFill>
                  <a:srgbClr val="0000FF"/>
                </a:solidFill>
              </a:rPr>
              <a:t>function </a:t>
            </a:r>
            <a:r>
              <a:rPr lang="en-US" altLang="ko-KR" sz="1050" dirty="0" err="1">
                <a:solidFill>
                  <a:srgbClr val="0000FF"/>
                </a:solidFill>
              </a:rPr>
              <a:t>cancelTimer</a:t>
            </a:r>
            <a:r>
              <a:rPr lang="en-US" altLang="ko-KR" sz="1050" dirty="0">
                <a:solidFill>
                  <a:srgbClr val="0000FF"/>
                </a:solidFill>
              </a:rPr>
              <a:t>() {</a:t>
            </a:r>
          </a:p>
          <a:p>
            <a:pPr defTabSz="180000"/>
            <a:r>
              <a:rPr lang="en-US" altLang="ko-KR" sz="1050" dirty="0" smtClean="0">
                <a:solidFill>
                  <a:srgbClr val="0000FF"/>
                </a:solidFill>
              </a:rPr>
              <a:t>	if(</a:t>
            </a:r>
            <a:r>
              <a:rPr lang="en-US" altLang="ko-KR" sz="1050" dirty="0" err="1" smtClean="0">
                <a:solidFill>
                  <a:srgbClr val="0000FF"/>
                </a:solidFill>
              </a:rPr>
              <a:t>timerID</a:t>
            </a:r>
            <a:r>
              <a:rPr lang="en-US" altLang="ko-KR" sz="1050" dirty="0" smtClean="0">
                <a:solidFill>
                  <a:srgbClr val="0000FF"/>
                </a:solidFill>
              </a:rPr>
              <a:t> </a:t>
            </a:r>
            <a:r>
              <a:rPr lang="en-US" altLang="ko-KR" sz="1050" dirty="0">
                <a:solidFill>
                  <a:srgbClr val="0000FF"/>
                </a:solidFill>
              </a:rPr>
              <a:t>!=null) </a:t>
            </a:r>
          </a:p>
          <a:p>
            <a:pPr defTabSz="180000"/>
            <a:r>
              <a:rPr lang="en-US" altLang="ko-KR" sz="1050" dirty="0" smtClean="0">
                <a:solidFill>
                  <a:srgbClr val="0000FF"/>
                </a:solidFill>
              </a:rPr>
              <a:t>		</a:t>
            </a:r>
            <a:r>
              <a:rPr lang="en-US" altLang="ko-KR" sz="1050" b="1" dirty="0" err="1" smtClean="0">
                <a:solidFill>
                  <a:srgbClr val="0000FF"/>
                </a:solidFill>
              </a:rPr>
              <a:t>clearTimeout</a:t>
            </a:r>
            <a:r>
              <a:rPr lang="en-US" altLang="ko-KR" sz="1050" b="1" dirty="0" smtClean="0">
                <a:solidFill>
                  <a:srgbClr val="0000FF"/>
                </a:solidFill>
              </a:rPr>
              <a:t>(</a:t>
            </a:r>
            <a:r>
              <a:rPr lang="en-US" altLang="ko-KR" sz="1050" b="1" dirty="0" err="1" smtClean="0">
                <a:solidFill>
                  <a:srgbClr val="0000FF"/>
                </a:solidFill>
              </a:rPr>
              <a:t>timerID</a:t>
            </a:r>
            <a:r>
              <a:rPr lang="en-US" altLang="ko-KR" sz="1050" b="1" dirty="0">
                <a:solidFill>
                  <a:srgbClr val="0000FF"/>
                </a:solidFill>
              </a:rPr>
              <a:t>); </a:t>
            </a:r>
            <a:r>
              <a:rPr lang="en-US" altLang="ko-KR" sz="1050" dirty="0">
                <a:solidFill>
                  <a:srgbClr val="0000FF"/>
                </a:solidFill>
              </a:rPr>
              <a:t>// </a:t>
            </a:r>
            <a:r>
              <a:rPr lang="ko-KR" altLang="en-US" sz="1050" dirty="0">
                <a:solidFill>
                  <a:srgbClr val="0000FF"/>
                </a:solidFill>
              </a:rPr>
              <a:t>타이머 중단</a:t>
            </a:r>
          </a:p>
          <a:p>
            <a:pPr defTabSz="180000"/>
            <a:r>
              <a:rPr lang="en-US" altLang="ko-KR" sz="1050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1050" dirty="0">
                <a:solidFill>
                  <a:srgbClr val="0000FF"/>
                </a:solidFill>
              </a:rPr>
              <a:t>function load(</a:t>
            </a:r>
            <a:r>
              <a:rPr lang="en-US" altLang="ko-KR" sz="1050" dirty="0" err="1">
                <a:solidFill>
                  <a:srgbClr val="0000FF"/>
                </a:solidFill>
              </a:rPr>
              <a:t>url</a:t>
            </a:r>
            <a:r>
              <a:rPr lang="en-US" altLang="ko-KR" sz="1050" dirty="0">
                <a:solidFill>
                  <a:srgbClr val="0000FF"/>
                </a:solidFill>
              </a:rPr>
              <a:t>) {</a:t>
            </a:r>
          </a:p>
          <a:p>
            <a:pPr defTabSz="180000"/>
            <a:r>
              <a:rPr lang="en-US" altLang="ko-KR" sz="1050" dirty="0" smtClean="0">
                <a:solidFill>
                  <a:srgbClr val="0000FF"/>
                </a:solidFill>
              </a:rPr>
              <a:t>	</a:t>
            </a:r>
            <a:r>
              <a:rPr lang="en-US" altLang="ko-KR" sz="1050" b="1" dirty="0" err="1" smtClean="0">
                <a:solidFill>
                  <a:srgbClr val="0000FF"/>
                </a:solidFill>
              </a:rPr>
              <a:t>window.location</a:t>
            </a:r>
            <a:r>
              <a:rPr lang="en-US" altLang="ko-KR" sz="105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</a:rPr>
              <a:t>= </a:t>
            </a:r>
            <a:r>
              <a:rPr lang="en-US" altLang="ko-KR" sz="1050" b="1" dirty="0" err="1">
                <a:solidFill>
                  <a:srgbClr val="0000FF"/>
                </a:solidFill>
              </a:rPr>
              <a:t>url</a:t>
            </a:r>
            <a:r>
              <a:rPr lang="en-US" altLang="ko-KR" sz="1050" b="1" dirty="0">
                <a:solidFill>
                  <a:srgbClr val="0000FF"/>
                </a:solidFill>
              </a:rPr>
              <a:t>; </a:t>
            </a:r>
            <a:r>
              <a:rPr lang="en-US" altLang="ko-KR" sz="1050" dirty="0">
                <a:solidFill>
                  <a:srgbClr val="0000FF"/>
                </a:solidFill>
              </a:rPr>
              <a:t>// </a:t>
            </a:r>
            <a:r>
              <a:rPr lang="ko-KR" altLang="en-US" sz="1050" dirty="0">
                <a:solidFill>
                  <a:srgbClr val="0000FF"/>
                </a:solidFill>
              </a:rPr>
              <a:t>현재 윈도우에  </a:t>
            </a:r>
            <a:r>
              <a:rPr lang="en-US" altLang="ko-KR" sz="1050" dirty="0" err="1">
                <a:solidFill>
                  <a:srgbClr val="0000FF"/>
                </a:solidFill>
              </a:rPr>
              <a:t>url</a:t>
            </a:r>
            <a:r>
              <a:rPr lang="en-US" altLang="ko-KR" sz="1050" dirty="0">
                <a:solidFill>
                  <a:srgbClr val="0000FF"/>
                </a:solidFill>
              </a:rPr>
              <a:t> </a:t>
            </a:r>
            <a:r>
              <a:rPr lang="ko-KR" altLang="en-US" sz="1050" dirty="0">
                <a:solidFill>
                  <a:srgbClr val="0000FF"/>
                </a:solidFill>
              </a:rPr>
              <a:t>사이트 로드 </a:t>
            </a:r>
          </a:p>
          <a:p>
            <a:pPr defTabSz="180000"/>
            <a:r>
              <a:rPr lang="en-US" altLang="ko-KR" sz="1050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1050" dirty="0"/>
              <a:t>&lt;/script&gt;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48" y="4439572"/>
            <a:ext cx="2178671" cy="2375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833749"/>
            <a:ext cx="2178671" cy="23753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10-3 </a:t>
            </a:r>
            <a:r>
              <a:rPr lang="en-US" altLang="ko-KR" dirty="0" err="1"/>
              <a:t>setTimeout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웹 페이지 </a:t>
            </a:r>
            <a:r>
              <a:rPr lang="ko-KR" altLang="en-US" dirty="0"/>
              <a:t>자동 연결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76725" y="4209070"/>
            <a:ext cx="896015" cy="272415"/>
          </a:xfrm>
          <a:prstGeom prst="wedgeRoundRectCallout">
            <a:avLst>
              <a:gd name="adj1" fmla="val -40056"/>
              <a:gd name="adj2" fmla="val -940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툴팁</a:t>
            </a:r>
            <a:r>
              <a:rPr lang="ko-KR" altLang="en-US" sz="1000" dirty="0" smtClean="0"/>
              <a:t> 메시지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11950" y="4581128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마우스를 올리고 </a:t>
            </a:r>
            <a:endParaRPr lang="en-US" altLang="ko-KR" sz="1000" dirty="0" smtClean="0"/>
          </a:p>
          <a:p>
            <a:r>
              <a:rPr lang="en-US" altLang="ko-KR" sz="1000" dirty="0" smtClean="0"/>
              <a:t>5</a:t>
            </a:r>
            <a:r>
              <a:rPr lang="ko-KR" altLang="en-US" sz="1000" dirty="0" smtClean="0"/>
              <a:t>초간 그대로 있을 때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609599" y="1310529"/>
            <a:ext cx="7850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이미지 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위에 마우스를 올린 상태로 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초가 지나면 </a:t>
            </a:r>
            <a:r>
              <a:rPr lang="ko-KR" altLang="en-US" sz="1400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네이버에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연결하며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5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 전에 이미지를 벗어나면 타이머를 해제하는 코드를 작성하라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7308304" y="4190234"/>
            <a:ext cx="205877" cy="272415"/>
          </a:xfrm>
          <a:custGeom>
            <a:avLst/>
            <a:gdLst>
              <a:gd name="connsiteX0" fmla="*/ 783220 w 783220"/>
              <a:gd name="connsiteY0" fmla="*/ 0 h 540152"/>
              <a:gd name="connsiteX1" fmla="*/ 640466 w 783220"/>
              <a:gd name="connsiteY1" fmla="*/ 366532 h 540152"/>
              <a:gd name="connsiteX2" fmla="*/ 0 w 783220"/>
              <a:gd name="connsiteY2" fmla="*/ 540152 h 54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220" h="540152">
                <a:moveTo>
                  <a:pt x="783220" y="0"/>
                </a:moveTo>
                <a:cubicBezTo>
                  <a:pt x="777111" y="138253"/>
                  <a:pt x="771003" y="276507"/>
                  <a:pt x="640466" y="366532"/>
                </a:cubicBezTo>
                <a:cubicBezTo>
                  <a:pt x="509929" y="456557"/>
                  <a:pt x="254964" y="498354"/>
                  <a:pt x="0" y="540152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2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3.2 </a:t>
            </a:r>
            <a:r>
              <a:rPr lang="en-US" altLang="ko-KR" dirty="0" err="1" smtClean="0"/>
              <a:t>setInterval</a:t>
            </a:r>
            <a:r>
              <a:rPr lang="en-US" altLang="ko-KR" dirty="0"/>
              <a:t>()/</a:t>
            </a:r>
            <a:r>
              <a:rPr lang="en-US" altLang="ko-KR" dirty="0" err="1"/>
              <a:t>clearInterval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err="1"/>
              <a:t>setInterval</a:t>
            </a:r>
            <a:r>
              <a:rPr lang="en-US" altLang="ko-KR" sz="2000" dirty="0" smtClean="0"/>
              <a:t>() : </a:t>
            </a:r>
            <a:r>
              <a:rPr lang="ko-KR" altLang="en-US" sz="2000" dirty="0"/>
              <a:t>타임아웃 </a:t>
            </a:r>
            <a:r>
              <a:rPr lang="ko-KR" altLang="en-US" sz="2000" dirty="0" smtClean="0"/>
              <a:t>코드 반복 실행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lvl="1"/>
            <a:endParaRPr lang="en-US" altLang="ko-KR" sz="1600" dirty="0" smtClean="0"/>
          </a:p>
          <a:p>
            <a:pPr marL="365760" lvl="1" indent="0">
              <a:buNone/>
            </a:pP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en-US" altLang="ko-KR" sz="1600" dirty="0"/>
              <a:t>1</a:t>
            </a:r>
            <a:r>
              <a:rPr lang="ko-KR" altLang="en-US" sz="1600" dirty="0"/>
              <a:t>초 </a:t>
            </a:r>
            <a:r>
              <a:rPr lang="ko-KR" altLang="en-US" sz="1600" dirty="0" smtClean="0"/>
              <a:t>간격으로 </a:t>
            </a:r>
            <a:r>
              <a:rPr lang="en-US" altLang="ko-KR" sz="1600" dirty="0" smtClean="0"/>
              <a:t>f()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반복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marL="365760" lvl="1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 smtClean="0"/>
              <a:t>타이머 </a:t>
            </a:r>
            <a:r>
              <a:rPr lang="ko-KR" altLang="en-US" sz="1600" dirty="0"/>
              <a:t>해제</a:t>
            </a:r>
          </a:p>
          <a:p>
            <a:pPr lvl="1"/>
            <a:endParaRPr lang="ko-KR" altLang="en-US" sz="1600" dirty="0"/>
          </a:p>
          <a:p>
            <a:endParaRPr lang="ko-KR" altLang="en-US" sz="2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87624" y="4417367"/>
            <a:ext cx="712879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f()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함수 코드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setInterval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("f()", 1000);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1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 주기로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f()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호출되도록 타이머 작동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624" y="6001543"/>
            <a:ext cx="712879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clearInterval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타이머 해제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15" y="1783209"/>
            <a:ext cx="7852410" cy="21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10-4 </a:t>
            </a:r>
            <a:r>
              <a:rPr lang="en-US" altLang="ko-KR" dirty="0" err="1"/>
              <a:t>setInterval</a:t>
            </a:r>
            <a:r>
              <a:rPr lang="en-US" altLang="ko-KR" dirty="0"/>
              <a:t>()</a:t>
            </a:r>
            <a:r>
              <a:rPr lang="ko-KR" altLang="en-US" dirty="0"/>
              <a:t>로 텍스트 회전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8497" y="1865041"/>
            <a:ext cx="615617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en-US" altLang="ko-KR" sz="1200" dirty="0" err="1"/>
              <a:t>setInterval</a:t>
            </a:r>
            <a:r>
              <a:rPr lang="en-US" altLang="ko-KR" sz="1200" dirty="0"/>
              <a:t>()</a:t>
            </a:r>
            <a:r>
              <a:rPr lang="ko-KR" altLang="en-US" sz="1200" dirty="0"/>
              <a:t>로 텍스트 회전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텍스트가 자동 회전하며</a:t>
            </a:r>
            <a:r>
              <a:rPr lang="en-US" altLang="ko-KR" sz="1200" dirty="0"/>
              <a:t>, </a:t>
            </a:r>
            <a:r>
              <a:rPr lang="ko-KR" altLang="en-US" sz="1200" dirty="0"/>
              <a:t>마우스로 클릭하면 중단합니다</a:t>
            </a:r>
            <a:r>
              <a:rPr lang="en-US" altLang="ko-KR" sz="1200" dirty="0"/>
              <a:t>.&lt;/h3&gt;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>
                <a:solidFill>
                  <a:srgbClr val="FF0000"/>
                </a:solidFill>
              </a:rPr>
              <a:t>&lt;div&gt;&lt;span id</a:t>
            </a:r>
            <a:r>
              <a:rPr lang="en-US" altLang="ko-KR" sz="1200" dirty="0" smtClean="0">
                <a:solidFill>
                  <a:srgbClr val="FF0000"/>
                </a:solidFill>
              </a:rPr>
              <a:t>="span" </a:t>
            </a:r>
            <a:r>
              <a:rPr lang="en-US" altLang="ko-KR" sz="1200" dirty="0">
                <a:solidFill>
                  <a:srgbClr val="FF0000"/>
                </a:solidFill>
              </a:rPr>
              <a:t>style="</a:t>
            </a:r>
            <a:r>
              <a:rPr lang="en-US" altLang="ko-KR" sz="1200" dirty="0" err="1">
                <a:solidFill>
                  <a:srgbClr val="FF0000"/>
                </a:solidFill>
              </a:rPr>
              <a:t>background-color:yellow</a:t>
            </a:r>
            <a:r>
              <a:rPr lang="en-US" altLang="ko-KR" sz="1200" dirty="0">
                <a:solidFill>
                  <a:srgbClr val="FF0000"/>
                </a:solidFill>
              </a:rPr>
              <a:t>"&gt;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				</a:t>
            </a:r>
            <a:r>
              <a:rPr lang="ko-KR" altLang="en-US" sz="1200" dirty="0" smtClean="0">
                <a:solidFill>
                  <a:srgbClr val="FF0000"/>
                </a:solidFill>
              </a:rPr>
              <a:t>자동 </a:t>
            </a:r>
            <a:r>
              <a:rPr lang="ko-KR" altLang="en-US" sz="1200" dirty="0">
                <a:solidFill>
                  <a:srgbClr val="FF0000"/>
                </a:solidFill>
              </a:rPr>
              <a:t>회전하는 텍스트입니다</a:t>
            </a:r>
            <a:r>
              <a:rPr lang="en-US" altLang="ko-KR" sz="1200" dirty="0">
                <a:solidFill>
                  <a:srgbClr val="FF0000"/>
                </a:solidFill>
              </a:rPr>
              <a:t>.&lt;/span&gt;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err="1">
                <a:solidFill>
                  <a:srgbClr val="0000FF"/>
                </a:solidFill>
              </a:rPr>
              <a:t>var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</a:rPr>
              <a:t>span </a:t>
            </a:r>
            <a:r>
              <a:rPr lang="en-US" altLang="ko-KR" sz="1200" dirty="0">
                <a:solidFill>
                  <a:srgbClr val="0000FF"/>
                </a:solidFill>
              </a:rPr>
              <a:t>= </a:t>
            </a:r>
            <a:r>
              <a:rPr lang="en-US" altLang="ko-KR" sz="1200" dirty="0" err="1">
                <a:solidFill>
                  <a:srgbClr val="0000FF"/>
                </a:solidFill>
              </a:rPr>
              <a:t>document.getElementById</a:t>
            </a:r>
            <a:r>
              <a:rPr lang="en-US" altLang="ko-KR" sz="1200" dirty="0" smtClean="0">
                <a:solidFill>
                  <a:srgbClr val="0000FF"/>
                </a:solidFill>
              </a:rPr>
              <a:t>("span");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b="1" dirty="0" err="1">
                <a:solidFill>
                  <a:srgbClr val="0000FF"/>
                </a:solidFill>
              </a:rPr>
              <a:t>var</a:t>
            </a:r>
            <a:r>
              <a:rPr lang="en-US" altLang="ko-KR" sz="1200" b="1" dirty="0">
                <a:solidFill>
                  <a:srgbClr val="0000FF"/>
                </a:solidFill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</a:rPr>
              <a:t>timerID</a:t>
            </a:r>
            <a:r>
              <a:rPr lang="en-US" altLang="ko-KR" sz="1200" b="1" dirty="0">
                <a:solidFill>
                  <a:srgbClr val="0000FF"/>
                </a:solidFill>
              </a:rPr>
              <a:t> = </a:t>
            </a:r>
            <a:r>
              <a:rPr lang="en-US" altLang="ko-KR" sz="1200" b="1" dirty="0" err="1">
                <a:solidFill>
                  <a:srgbClr val="0000FF"/>
                </a:solidFill>
              </a:rPr>
              <a:t>setInterval</a:t>
            </a:r>
            <a:r>
              <a:rPr lang="en-US" altLang="ko-KR" sz="1200" b="1" dirty="0">
                <a:solidFill>
                  <a:srgbClr val="0000FF"/>
                </a:solidFill>
              </a:rPr>
              <a:t>("</a:t>
            </a:r>
            <a:r>
              <a:rPr lang="en-US" altLang="ko-KR" sz="1200" b="1" dirty="0" err="1">
                <a:solidFill>
                  <a:srgbClr val="0000FF"/>
                </a:solidFill>
              </a:rPr>
              <a:t>doRotate</a:t>
            </a:r>
            <a:r>
              <a:rPr lang="en-US" altLang="ko-KR" sz="1200" b="1" dirty="0">
                <a:solidFill>
                  <a:srgbClr val="0000FF"/>
                </a:solidFill>
              </a:rPr>
              <a:t>()", 200); </a:t>
            </a:r>
            <a:r>
              <a:rPr lang="en-US" altLang="ko-KR" sz="1200" dirty="0">
                <a:solidFill>
                  <a:srgbClr val="0000FF"/>
                </a:solidFill>
              </a:rPr>
              <a:t>// 200</a:t>
            </a:r>
            <a:r>
              <a:rPr lang="ko-KR" altLang="en-US" sz="1200" dirty="0" err="1">
                <a:solidFill>
                  <a:srgbClr val="0000FF"/>
                </a:solidFill>
              </a:rPr>
              <a:t>밀리초</a:t>
            </a:r>
            <a:r>
              <a:rPr lang="ko-KR" altLang="en-US" sz="1200" dirty="0">
                <a:solidFill>
                  <a:srgbClr val="0000FF"/>
                </a:solidFill>
              </a:rPr>
              <a:t> 주기로 </a:t>
            </a:r>
            <a:r>
              <a:rPr lang="en-US" altLang="ko-KR" sz="1200" dirty="0" err="1">
                <a:solidFill>
                  <a:srgbClr val="0000FF"/>
                </a:solidFill>
              </a:rPr>
              <a:t>doRotate</a:t>
            </a:r>
            <a:r>
              <a:rPr lang="en-US" altLang="ko-KR" sz="1200" dirty="0">
                <a:solidFill>
                  <a:srgbClr val="0000FF"/>
                </a:solidFill>
              </a:rPr>
              <a:t>() </a:t>
            </a:r>
            <a:r>
              <a:rPr lang="ko-KR" altLang="en-US" sz="1200" dirty="0">
                <a:solidFill>
                  <a:srgbClr val="0000FF"/>
                </a:solidFill>
              </a:rPr>
              <a:t>호출</a:t>
            </a:r>
          </a:p>
          <a:p>
            <a:pPr defTabSz="180000"/>
            <a:endParaRPr lang="ko-KR" altLang="en-US" sz="12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dirty="0" err="1">
                <a:solidFill>
                  <a:srgbClr val="0000FF"/>
                </a:solidFill>
              </a:rPr>
              <a:t>span.onclick</a:t>
            </a:r>
            <a:r>
              <a:rPr lang="en-US" altLang="ko-KR" sz="1200" dirty="0">
                <a:solidFill>
                  <a:srgbClr val="0000FF"/>
                </a:solidFill>
              </a:rPr>
              <a:t> = function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(e) { // </a:t>
            </a:r>
            <a:r>
              <a:rPr lang="ko-KR" altLang="en-US" sz="1200" dirty="0">
                <a:solidFill>
                  <a:srgbClr val="0000FF"/>
                </a:solidFill>
              </a:rPr>
              <a:t>마우스 클릭 이벤트 </a:t>
            </a:r>
            <a:r>
              <a:rPr lang="ko-KR" altLang="en-US" sz="1200" dirty="0" err="1">
                <a:solidFill>
                  <a:srgbClr val="0000FF"/>
                </a:solidFill>
              </a:rPr>
              <a:t>리스너</a:t>
            </a:r>
            <a:endParaRPr lang="ko-KR" altLang="en-US" sz="12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clearInterval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timerID</a:t>
            </a:r>
            <a:r>
              <a:rPr lang="en-US" altLang="ko-KR" sz="1200" b="1" dirty="0">
                <a:solidFill>
                  <a:srgbClr val="0000FF"/>
                </a:solidFill>
              </a:rPr>
              <a:t>); </a:t>
            </a:r>
            <a:r>
              <a:rPr lang="en-US" altLang="ko-KR" sz="1200" dirty="0">
                <a:solidFill>
                  <a:srgbClr val="0000FF"/>
                </a:solidFill>
              </a:rPr>
              <a:t>// </a:t>
            </a:r>
            <a:r>
              <a:rPr lang="ko-KR" altLang="en-US" sz="1200" dirty="0">
                <a:solidFill>
                  <a:srgbClr val="0000FF"/>
                </a:solidFill>
              </a:rPr>
              <a:t>타이머 해제</a:t>
            </a:r>
            <a:r>
              <a:rPr lang="en-US" altLang="ko-KR" sz="1200" dirty="0">
                <a:solidFill>
                  <a:srgbClr val="0000FF"/>
                </a:solidFill>
              </a:rPr>
              <a:t>. </a:t>
            </a:r>
            <a:r>
              <a:rPr lang="ko-KR" altLang="en-US" sz="1200" dirty="0">
                <a:solidFill>
                  <a:srgbClr val="0000FF"/>
                </a:solidFill>
              </a:rPr>
              <a:t>문자열 회전 중단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}</a:t>
            </a:r>
          </a:p>
          <a:p>
            <a:pPr defTabSz="180000"/>
            <a:endParaRPr lang="ko-KR" altLang="en-US" sz="12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rgbClr val="0000FF"/>
                </a:solidFill>
              </a:rPr>
              <a:t>function </a:t>
            </a:r>
            <a:r>
              <a:rPr lang="en-US" altLang="ko-KR" sz="1200" b="1" dirty="0" err="1">
                <a:solidFill>
                  <a:srgbClr val="0000FF"/>
                </a:solidFill>
              </a:rPr>
              <a:t>doRotate</a:t>
            </a:r>
            <a:r>
              <a:rPr lang="en-US" altLang="ko-KR" sz="1200" b="1" dirty="0">
                <a:solidFill>
                  <a:srgbClr val="0000FF"/>
                </a:solidFill>
              </a:rPr>
              <a:t>() </a:t>
            </a:r>
            <a:r>
              <a:rPr lang="en-US" altLang="ko-KR" sz="1200" dirty="0">
                <a:solidFill>
                  <a:srgbClr val="0000FF"/>
                </a:solidFill>
              </a:rPr>
              <a:t>{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</a:rPr>
              <a:t>str</a:t>
            </a:r>
            <a:r>
              <a:rPr lang="en-US" altLang="ko-KR" sz="1200" dirty="0">
                <a:solidFill>
                  <a:srgbClr val="0000FF"/>
                </a:solidFill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</a:rPr>
              <a:t>span.innerHTML</a:t>
            </a:r>
            <a:r>
              <a:rPr lang="en-US" altLang="ko-KR" sz="1200" dirty="0">
                <a:solidFill>
                  <a:srgbClr val="0000FF"/>
                </a:solidFill>
              </a:rPr>
              <a:t>;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</a:rPr>
              <a:t>firstChar</a:t>
            </a:r>
            <a:r>
              <a:rPr lang="en-US" altLang="ko-KR" sz="1200" dirty="0">
                <a:solidFill>
                  <a:srgbClr val="0000FF"/>
                </a:solidFill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</a:rPr>
              <a:t>str.substr</a:t>
            </a:r>
            <a:r>
              <a:rPr lang="en-US" altLang="ko-KR" sz="1200" dirty="0">
                <a:solidFill>
                  <a:srgbClr val="0000FF"/>
                </a:solidFill>
              </a:rPr>
              <a:t>(0, 1);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remains = </a:t>
            </a:r>
            <a:r>
              <a:rPr lang="en-US" altLang="ko-KR" sz="1200" dirty="0" err="1">
                <a:solidFill>
                  <a:srgbClr val="0000FF"/>
                </a:solidFill>
              </a:rPr>
              <a:t>str.substr</a:t>
            </a:r>
            <a:r>
              <a:rPr lang="en-US" altLang="ko-KR" sz="1200" dirty="0">
                <a:solidFill>
                  <a:srgbClr val="0000FF"/>
                </a:solidFill>
              </a:rPr>
              <a:t>(1, str.length-1);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str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= remains + </a:t>
            </a:r>
            <a:r>
              <a:rPr lang="en-US" altLang="ko-KR" sz="1200" dirty="0" err="1">
                <a:solidFill>
                  <a:srgbClr val="0000FF"/>
                </a:solidFill>
              </a:rPr>
              <a:t>firstChar</a:t>
            </a:r>
            <a:r>
              <a:rPr lang="en-US" altLang="ko-KR" sz="1200" dirty="0">
                <a:solidFill>
                  <a:srgbClr val="0000FF"/>
                </a:solidFill>
              </a:rPr>
              <a:t>;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span.innerHTML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</a:rPr>
              <a:t>= </a:t>
            </a:r>
            <a:r>
              <a:rPr lang="en-US" altLang="ko-KR" sz="1200" b="1" dirty="0" err="1">
                <a:solidFill>
                  <a:srgbClr val="0000FF"/>
                </a:solidFill>
              </a:rPr>
              <a:t>str</a:t>
            </a:r>
            <a:r>
              <a:rPr lang="en-US" altLang="ko-KR" sz="1200" b="1" dirty="0">
                <a:solidFill>
                  <a:srgbClr val="0000FF"/>
                </a:solidFill>
              </a:rPr>
              <a:t>; </a:t>
            </a:r>
            <a:endParaRPr lang="ko-KR" altLang="en-US" sz="12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1200" dirty="0"/>
              <a:t>&lt;/script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body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775" y="4221088"/>
            <a:ext cx="2506633" cy="24001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9599" y="1310529"/>
            <a:ext cx="7850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400" kern="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setInterval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이용하여 텍스트를 옆으로 반복 회전시키는 코드를 작성하라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텍스트 위에 마우스를 클릭하면 회전이 중단된다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6296" y="6248521"/>
            <a:ext cx="1325508" cy="272415"/>
          </a:xfrm>
          <a:prstGeom prst="wedgeRoundRectCallout">
            <a:avLst>
              <a:gd name="adj1" fmla="val -40056"/>
              <a:gd name="adj2" fmla="val -940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클릭하면 회전 중단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672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윈도우 위치 및 크기 조절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fontAlgn="base"/>
            <a:r>
              <a:rPr lang="ko-KR" altLang="en-US" sz="1800" dirty="0" smtClean="0"/>
              <a:t>윈도우를 </a:t>
            </a:r>
            <a:r>
              <a:rPr lang="ko-KR" altLang="en-US" sz="1800" dirty="0" smtClean="0">
                <a:solidFill>
                  <a:srgbClr val="0000FF"/>
                </a:solidFill>
              </a:rPr>
              <a:t>오른쪽으로 </a:t>
            </a:r>
            <a:r>
              <a:rPr lang="en-US" altLang="ko-KR" sz="1800" dirty="0">
                <a:solidFill>
                  <a:srgbClr val="0000FF"/>
                </a:solidFill>
              </a:rPr>
              <a:t>5</a:t>
            </a:r>
            <a:r>
              <a:rPr lang="ko-KR" altLang="en-US" sz="1800" dirty="0" smtClean="0">
                <a:solidFill>
                  <a:srgbClr val="0000FF"/>
                </a:solidFill>
              </a:rPr>
              <a:t>픽셀</a:t>
            </a:r>
            <a:r>
              <a:rPr lang="en-US" altLang="ko-KR" sz="1800" dirty="0" smtClean="0"/>
              <a:t>, </a:t>
            </a:r>
            <a:r>
              <a:rPr lang="ko-KR" altLang="en-US" sz="1800" dirty="0" smtClean="0">
                <a:solidFill>
                  <a:srgbClr val="0000FF"/>
                </a:solidFill>
              </a:rPr>
              <a:t>아래로 </a:t>
            </a:r>
            <a:r>
              <a:rPr lang="en-US" altLang="ko-KR" sz="1800" dirty="0" smtClean="0">
                <a:solidFill>
                  <a:srgbClr val="0000FF"/>
                </a:solidFill>
              </a:rPr>
              <a:t>10</a:t>
            </a:r>
            <a:r>
              <a:rPr lang="ko-KR" altLang="en-US" sz="1800" dirty="0" smtClean="0">
                <a:solidFill>
                  <a:srgbClr val="0000FF"/>
                </a:solidFill>
              </a:rPr>
              <a:t>픽셀 </a:t>
            </a:r>
            <a:r>
              <a:rPr lang="ko-KR" altLang="en-US" sz="1800" dirty="0" smtClean="0"/>
              <a:t>이동</a:t>
            </a:r>
          </a:p>
          <a:p>
            <a:pPr lvl="1"/>
            <a:endParaRPr lang="en-US" altLang="ko-KR" sz="1600" dirty="0" smtClean="0"/>
          </a:p>
          <a:p>
            <a:pPr lvl="1" fontAlgn="base"/>
            <a:endParaRPr lang="en-US" altLang="ko-KR" sz="1800" dirty="0" smtClean="0"/>
          </a:p>
          <a:p>
            <a:pPr lvl="1" fontAlgn="base"/>
            <a:r>
              <a:rPr lang="ko-KR" altLang="en-US" sz="1800" dirty="0" smtClean="0"/>
              <a:t>윈도우를 </a:t>
            </a:r>
            <a:r>
              <a:rPr lang="ko-KR" altLang="en-US" sz="1800" dirty="0">
                <a:solidFill>
                  <a:srgbClr val="0000FF"/>
                </a:solidFill>
              </a:rPr>
              <a:t>스크린의 </a:t>
            </a:r>
            <a:r>
              <a:rPr lang="en-US" altLang="ko-KR" sz="1800" dirty="0">
                <a:solidFill>
                  <a:srgbClr val="0000FF"/>
                </a:solidFill>
              </a:rPr>
              <a:t>(25, 10) </a:t>
            </a:r>
            <a:r>
              <a:rPr lang="ko-KR" altLang="en-US" sz="1800" dirty="0" smtClean="0">
                <a:solidFill>
                  <a:srgbClr val="0000FF"/>
                </a:solidFill>
              </a:rPr>
              <a:t>좌표로 위치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이동</a:t>
            </a:r>
          </a:p>
          <a:p>
            <a:pPr lvl="1"/>
            <a:endParaRPr lang="en-US" altLang="ko-KR" sz="1600" dirty="0" smtClean="0"/>
          </a:p>
          <a:p>
            <a:pPr lvl="1" fontAlgn="base"/>
            <a:endParaRPr lang="en-US" altLang="ko-KR" sz="1800" dirty="0" smtClean="0"/>
          </a:p>
          <a:p>
            <a:pPr lvl="1" fontAlgn="base"/>
            <a:endParaRPr lang="en-US" altLang="ko-KR" sz="1800" dirty="0"/>
          </a:p>
          <a:p>
            <a:pPr lvl="1" fontAlgn="base"/>
            <a:r>
              <a:rPr lang="ko-KR" altLang="en-US" sz="1800" dirty="0" smtClean="0"/>
              <a:t>윈도우 </a:t>
            </a:r>
            <a:r>
              <a:rPr lang="ko-KR" altLang="en-US" sz="1800" dirty="0">
                <a:solidFill>
                  <a:srgbClr val="0000FF"/>
                </a:solidFill>
              </a:rPr>
              <a:t>크기를 </a:t>
            </a:r>
            <a:r>
              <a:rPr lang="en-US" altLang="ko-KR" sz="1800" dirty="0">
                <a:solidFill>
                  <a:srgbClr val="0000FF"/>
                </a:solidFill>
              </a:rPr>
              <a:t>5 </a:t>
            </a:r>
            <a:r>
              <a:rPr lang="ko-KR" altLang="en-US" sz="1800" dirty="0">
                <a:solidFill>
                  <a:srgbClr val="0000FF"/>
                </a:solidFill>
              </a:rPr>
              <a:t>픽셀 좁게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0000FF"/>
                </a:solidFill>
              </a:rPr>
              <a:t>10</a:t>
            </a:r>
            <a:r>
              <a:rPr lang="ko-KR" altLang="en-US" sz="1800" dirty="0">
                <a:solidFill>
                  <a:srgbClr val="0000FF"/>
                </a:solidFill>
              </a:rPr>
              <a:t>픽셀 길게</a:t>
            </a:r>
            <a:r>
              <a:rPr lang="ko-KR" altLang="en-US" sz="1800" dirty="0"/>
              <a:t> 조절</a:t>
            </a:r>
          </a:p>
          <a:p>
            <a:pPr lvl="1"/>
            <a:endParaRPr lang="ko-KR" altLang="en-US" sz="1600" dirty="0" smtClean="0"/>
          </a:p>
          <a:p>
            <a:pPr lvl="1" fontAlgn="base"/>
            <a:endParaRPr lang="en-US" altLang="ko-KR" sz="1800" dirty="0" smtClean="0"/>
          </a:p>
          <a:p>
            <a:pPr lvl="1" fontAlgn="base"/>
            <a:r>
              <a:rPr lang="ko-KR" altLang="en-US" sz="1800" dirty="0" smtClean="0"/>
              <a:t>윈도우 </a:t>
            </a:r>
            <a:r>
              <a:rPr lang="ko-KR" altLang="en-US" sz="1800" dirty="0">
                <a:solidFill>
                  <a:srgbClr val="0000FF"/>
                </a:solidFill>
              </a:rPr>
              <a:t>크기를 </a:t>
            </a:r>
            <a:r>
              <a:rPr lang="en-US" altLang="ko-KR" sz="1800" dirty="0">
                <a:solidFill>
                  <a:srgbClr val="0000FF"/>
                </a:solidFill>
              </a:rPr>
              <a:t>200x300</a:t>
            </a:r>
            <a:r>
              <a:rPr lang="ko-KR" altLang="en-US" sz="1800" dirty="0"/>
              <a:t>으로 조절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8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72744" y="1659685"/>
            <a:ext cx="701567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window.</a:t>
            </a:r>
            <a:r>
              <a:rPr lang="en-US" altLang="ko-KR" sz="1600" kern="0" dirty="0" err="1">
                <a:solidFill>
                  <a:srgbClr val="FF0000"/>
                </a:solidFill>
                <a:latin typeface="+mj-ea"/>
                <a:ea typeface="+mj-ea"/>
              </a:rPr>
              <a:t>moveBy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(5, 10);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600" kern="0" dirty="0" smtClean="0">
                <a:solidFill>
                  <a:srgbClr val="669900"/>
                </a:solidFill>
                <a:latin typeface="+mj-ea"/>
                <a:ea typeface="+mj-ea"/>
              </a:rPr>
              <a:t>혹은      </a:t>
            </a:r>
            <a:r>
              <a:rPr lang="en-US" altLang="ko-KR" sz="1600" kern="0" dirty="0" smtClean="0">
                <a:solidFill>
                  <a:srgbClr val="669900"/>
                </a:solidFill>
                <a:latin typeface="+mj-ea"/>
                <a:ea typeface="+mj-ea"/>
              </a:rPr>
              <a:t>// </a:t>
            </a:r>
            <a:r>
              <a:rPr lang="ko-KR" altLang="en-US" sz="1600" kern="0" dirty="0" err="1" smtClean="0">
                <a:solidFill>
                  <a:srgbClr val="669900"/>
                </a:solidFill>
                <a:latin typeface="+mj-ea"/>
                <a:ea typeface="+mj-ea"/>
              </a:rPr>
              <a:t>음수일때</a:t>
            </a:r>
            <a:r>
              <a:rPr lang="ko-KR" altLang="en-US" sz="1600" kern="0" dirty="0" smtClean="0">
                <a:solidFill>
                  <a:srgbClr val="6699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 smtClean="0">
                <a:solidFill>
                  <a:srgbClr val="669900"/>
                </a:solidFill>
                <a:latin typeface="+mj-ea"/>
                <a:ea typeface="+mj-ea"/>
              </a:rPr>
              <a:t>(</a:t>
            </a:r>
            <a:r>
              <a:rPr lang="ko-KR" altLang="en-US" sz="1600" kern="0" dirty="0" smtClean="0">
                <a:solidFill>
                  <a:srgbClr val="669900"/>
                </a:solidFill>
                <a:latin typeface="+mj-ea"/>
                <a:ea typeface="+mj-ea"/>
              </a:rPr>
              <a:t>왼쪽</a:t>
            </a:r>
            <a:r>
              <a:rPr lang="en-US" altLang="ko-KR" sz="1600" kern="0" dirty="0" smtClean="0">
                <a:solidFill>
                  <a:srgbClr val="669900"/>
                </a:solidFill>
                <a:latin typeface="+mj-ea"/>
                <a:ea typeface="+mj-ea"/>
              </a:rPr>
              <a:t>, </a:t>
            </a:r>
            <a:r>
              <a:rPr lang="ko-KR" altLang="en-US" sz="1600" kern="0" dirty="0" smtClean="0">
                <a:solidFill>
                  <a:srgbClr val="669900"/>
                </a:solidFill>
                <a:latin typeface="+mj-ea"/>
                <a:ea typeface="+mj-ea"/>
              </a:rPr>
              <a:t>위</a:t>
            </a:r>
            <a:r>
              <a:rPr lang="en-US" altLang="ko-KR" sz="1600" kern="0" dirty="0" smtClean="0">
                <a:solidFill>
                  <a:srgbClr val="669900"/>
                </a:solidFill>
                <a:latin typeface="+mj-ea"/>
                <a:ea typeface="+mj-ea"/>
              </a:rPr>
              <a:t>)</a:t>
            </a:r>
          </a:p>
          <a:p>
            <a:pPr marL="190500" fontAlgn="base" latinLnBrk="0"/>
            <a:r>
              <a:rPr lang="en-US" altLang="ko-KR" sz="1600" kern="0" dirty="0" err="1" smtClean="0">
                <a:solidFill>
                  <a:srgbClr val="000000"/>
                </a:solidFill>
                <a:latin typeface="+mj-ea"/>
                <a:ea typeface="+mj-ea"/>
              </a:rPr>
              <a:t>moveBy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(5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, 10);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                        </a:t>
            </a:r>
            <a:endParaRPr lang="en-US" altLang="ko-KR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83131" y="2708920"/>
            <a:ext cx="701567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window.</a:t>
            </a:r>
            <a:r>
              <a:rPr lang="en-US" altLang="ko-KR" sz="1600" kern="0" dirty="0" err="1">
                <a:solidFill>
                  <a:srgbClr val="FF0000"/>
                </a:solidFill>
                <a:latin typeface="+mj-ea"/>
                <a:ea typeface="+mj-ea"/>
              </a:rPr>
              <a:t>moveTo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(25, 10);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혹은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self.moveTo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(25, 10);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83131" y="4149080"/>
            <a:ext cx="700571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window.</a:t>
            </a:r>
            <a:r>
              <a:rPr lang="en-US" altLang="ko-KR" sz="1600" kern="0" dirty="0" err="1">
                <a:solidFill>
                  <a:srgbClr val="FF0000"/>
                </a:solidFill>
                <a:latin typeface="+mj-ea"/>
                <a:ea typeface="+mj-ea"/>
              </a:rPr>
              <a:t>resizeBy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(-5, 10);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혹은 </a:t>
            </a:r>
            <a:endParaRPr lang="en-US" altLang="ko-KR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600" kern="0" dirty="0" err="1" smtClean="0">
                <a:solidFill>
                  <a:srgbClr val="FF3300"/>
                </a:solidFill>
                <a:latin typeface="+mj-ea"/>
                <a:ea typeface="+mj-ea"/>
              </a:rPr>
              <a:t>resizeBy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(self.outerWidth-5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, self.outerHeight+10);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91105" y="5126131"/>
            <a:ext cx="700571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window.</a:t>
            </a:r>
            <a:r>
              <a:rPr lang="en-US" altLang="ko-KR" sz="1600" kern="0" dirty="0" err="1">
                <a:solidFill>
                  <a:srgbClr val="FF0000"/>
                </a:solidFill>
                <a:latin typeface="+mj-ea"/>
                <a:ea typeface="+mj-ea"/>
              </a:rPr>
              <a:t>resizeTo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(200, 300);</a:t>
            </a:r>
          </a:p>
        </p:txBody>
      </p:sp>
    </p:spTree>
    <p:extLst>
      <p:ext uri="{BB962C8B-B14F-4D97-AF65-F5344CB8AC3E}">
        <p14:creationId xmlns:p14="http://schemas.microsoft.com/office/powerpoint/2010/main" val="12816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10-5 </a:t>
            </a:r>
            <a:r>
              <a:rPr lang="ko-KR" altLang="en-US" dirty="0"/>
              <a:t>윈도우의 위치와 크기 조절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43018" y="1575998"/>
            <a:ext cx="5256584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ko-KR" altLang="en-US" sz="1400" dirty="0"/>
              <a:t>윈도우의 위치와 크기 조절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</a:t>
            </a:r>
            <a:r>
              <a:rPr lang="ko-KR" altLang="en-US" sz="1400" dirty="0"/>
              <a:t>윈도우의 위치와 크기 조절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&lt;button </a:t>
            </a:r>
            <a:r>
              <a:rPr lang="en-US" altLang="ko-KR" sz="1400" dirty="0" err="1">
                <a:solidFill>
                  <a:srgbClr val="0000FF"/>
                </a:solidFill>
              </a:rPr>
              <a:t>onclick</a:t>
            </a:r>
            <a:r>
              <a:rPr lang="en-US" altLang="ko-KR" sz="1400" dirty="0">
                <a:solidFill>
                  <a:srgbClr val="0000FF"/>
                </a:solidFill>
              </a:rPr>
              <a:t>="</a:t>
            </a:r>
            <a:r>
              <a:rPr lang="en-US" altLang="ko-KR" sz="1400" b="1" dirty="0" err="1">
                <a:solidFill>
                  <a:srgbClr val="0000FF"/>
                </a:solidFill>
              </a:rPr>
              <a:t>window.moveBy</a:t>
            </a:r>
            <a:r>
              <a:rPr lang="en-US" altLang="ko-KR" sz="1400" b="1" dirty="0">
                <a:solidFill>
                  <a:srgbClr val="0000FF"/>
                </a:solidFill>
              </a:rPr>
              <a:t>(-10, 0)</a:t>
            </a:r>
            <a:r>
              <a:rPr lang="en-US" altLang="ko-KR" sz="1400" dirty="0">
                <a:solidFill>
                  <a:srgbClr val="0000FF"/>
                </a:solidFill>
              </a:rPr>
              <a:t>"&gt;left&lt;/button&gt;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&lt;button 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onclick</a:t>
            </a:r>
            <a:r>
              <a:rPr lang="en-US" altLang="ko-KR" sz="1400" dirty="0" smtClean="0">
                <a:solidFill>
                  <a:srgbClr val="0000FF"/>
                </a:solidFill>
              </a:rPr>
              <a:t>="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window.moveBy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(10</a:t>
            </a:r>
            <a:r>
              <a:rPr lang="en-US" altLang="ko-KR" sz="1400" b="1" dirty="0">
                <a:solidFill>
                  <a:srgbClr val="0000FF"/>
                </a:solidFill>
              </a:rPr>
              <a:t>, 0)</a:t>
            </a:r>
            <a:r>
              <a:rPr lang="en-US" altLang="ko-KR" sz="1400" dirty="0">
                <a:solidFill>
                  <a:srgbClr val="0000FF"/>
                </a:solidFill>
              </a:rPr>
              <a:t>"&gt;right&lt;/button&gt;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&lt;button </a:t>
            </a:r>
            <a:r>
              <a:rPr lang="en-US" altLang="ko-KR" sz="1400" dirty="0" err="1">
                <a:solidFill>
                  <a:srgbClr val="0000FF"/>
                </a:solidFill>
              </a:rPr>
              <a:t>onclick</a:t>
            </a:r>
            <a:r>
              <a:rPr lang="en-US" altLang="ko-KR" sz="1400" dirty="0">
                <a:solidFill>
                  <a:srgbClr val="0000FF"/>
                </a:solidFill>
              </a:rPr>
              <a:t>="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self.moveBy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(0</a:t>
            </a:r>
            <a:r>
              <a:rPr lang="en-US" altLang="ko-KR" sz="1400" b="1" dirty="0">
                <a:solidFill>
                  <a:srgbClr val="0000FF"/>
                </a:solidFill>
              </a:rPr>
              <a:t>, -10)</a:t>
            </a:r>
            <a:r>
              <a:rPr lang="en-US" altLang="ko-KR" sz="1400" dirty="0">
                <a:solidFill>
                  <a:srgbClr val="0000FF"/>
                </a:solidFill>
              </a:rPr>
              <a:t>"&gt;up&lt;/button&gt;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&lt;button </a:t>
            </a:r>
            <a:r>
              <a:rPr lang="en-US" altLang="ko-KR" sz="1400" dirty="0" err="1">
                <a:solidFill>
                  <a:srgbClr val="0000FF"/>
                </a:solidFill>
              </a:rPr>
              <a:t>onclick</a:t>
            </a:r>
            <a:r>
              <a:rPr lang="en-US" altLang="ko-KR" sz="1400" dirty="0" smtClean="0">
                <a:solidFill>
                  <a:srgbClr val="0000FF"/>
                </a:solidFill>
              </a:rPr>
              <a:t>="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moveBy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(0</a:t>
            </a:r>
            <a:r>
              <a:rPr lang="en-US" altLang="ko-KR" sz="1400" b="1" dirty="0">
                <a:solidFill>
                  <a:srgbClr val="0000FF"/>
                </a:solidFill>
              </a:rPr>
              <a:t>, 10)</a:t>
            </a:r>
            <a:r>
              <a:rPr lang="en-US" altLang="ko-KR" sz="1400" dirty="0">
                <a:solidFill>
                  <a:srgbClr val="0000FF"/>
                </a:solidFill>
              </a:rPr>
              <a:t>"&gt;down&lt;/button&gt;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&lt;button </a:t>
            </a:r>
            <a:r>
              <a:rPr lang="en-US" altLang="ko-KR" sz="1400" dirty="0" err="1">
                <a:solidFill>
                  <a:srgbClr val="0000FF"/>
                </a:solidFill>
              </a:rPr>
              <a:t>onclick</a:t>
            </a:r>
            <a:r>
              <a:rPr lang="en-US" altLang="ko-KR" sz="1400" dirty="0" smtClean="0">
                <a:solidFill>
                  <a:srgbClr val="0000FF"/>
                </a:solidFill>
              </a:rPr>
              <a:t>="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resizeBy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(10</a:t>
            </a:r>
            <a:r>
              <a:rPr lang="en-US" altLang="ko-KR" sz="1400" b="1" dirty="0">
                <a:solidFill>
                  <a:srgbClr val="0000FF"/>
                </a:solidFill>
              </a:rPr>
              <a:t>, 10)</a:t>
            </a:r>
            <a:r>
              <a:rPr lang="en-US" altLang="ko-KR" sz="1400" dirty="0">
                <a:solidFill>
                  <a:srgbClr val="0000FF"/>
                </a:solidFill>
              </a:rPr>
              <a:t>"&gt;+&lt;/button&gt;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&lt;button </a:t>
            </a:r>
            <a:r>
              <a:rPr lang="en-US" altLang="ko-KR" sz="1400" dirty="0" err="1">
                <a:solidFill>
                  <a:srgbClr val="0000FF"/>
                </a:solidFill>
              </a:rPr>
              <a:t>onclick</a:t>
            </a:r>
            <a:r>
              <a:rPr lang="en-US" altLang="ko-KR" sz="1400" dirty="0" smtClean="0">
                <a:solidFill>
                  <a:srgbClr val="0000FF"/>
                </a:solidFill>
              </a:rPr>
              <a:t>="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resizeBy</a:t>
            </a:r>
            <a:r>
              <a:rPr lang="en-US" altLang="ko-KR" sz="1400" b="1" dirty="0">
                <a:solidFill>
                  <a:srgbClr val="0000FF"/>
                </a:solidFill>
              </a:rPr>
              <a:t>(-10, -10)</a:t>
            </a:r>
            <a:r>
              <a:rPr lang="en-US" altLang="ko-KR" sz="1400" dirty="0">
                <a:solidFill>
                  <a:srgbClr val="0000FF"/>
                </a:solidFill>
              </a:rPr>
              <a:t>"&gt;-&lt;/button&gt;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5800861"/>
            <a:ext cx="7245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 </a:t>
            </a:r>
            <a:r>
              <a:rPr lang="ko-KR" altLang="en-US" sz="1600" dirty="0" smtClean="0">
                <a:solidFill>
                  <a:srgbClr val="FF0000"/>
                </a:solidFill>
              </a:rPr>
              <a:t>이 예제는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익스플로러에서</a:t>
            </a:r>
            <a:r>
              <a:rPr lang="ko-KR" altLang="en-US" sz="1600" dirty="0" smtClean="0">
                <a:solidFill>
                  <a:srgbClr val="FF0000"/>
                </a:solidFill>
              </a:rPr>
              <a:t> 잘 실행되지만</a:t>
            </a:r>
            <a:r>
              <a:rPr lang="en-US" altLang="ko-KR" sz="1600" dirty="0" smtClean="0">
                <a:solidFill>
                  <a:srgbClr val="FF0000"/>
                </a:solidFill>
              </a:rPr>
              <a:t>, Chrome</a:t>
            </a:r>
            <a:r>
              <a:rPr lang="ko-KR" altLang="en-US" sz="1600" dirty="0" smtClean="0">
                <a:solidFill>
                  <a:srgbClr val="FF0000"/>
                </a:solidFill>
              </a:rPr>
              <a:t>에서는 보안의 이유로 실행되지 않고</a:t>
            </a:r>
            <a:r>
              <a:rPr lang="en-US" altLang="ko-KR" sz="1600" dirty="0" smtClean="0">
                <a:solidFill>
                  <a:srgbClr val="FF0000"/>
                </a:solidFill>
              </a:rPr>
              <a:t>, Edge</a:t>
            </a:r>
            <a:r>
              <a:rPr lang="ko-KR" altLang="en-US" sz="1600" dirty="0" smtClean="0">
                <a:solidFill>
                  <a:srgbClr val="FF0000"/>
                </a:solidFill>
              </a:rPr>
              <a:t>에서는 크기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조절만 가능하다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805" y="3544268"/>
            <a:ext cx="2592288" cy="17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웹 페이지 스크롤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z="1800" dirty="0" smtClean="0"/>
              <a:t>웹 페이지를 </a:t>
            </a:r>
            <a:r>
              <a:rPr lang="ko-KR" altLang="en-US" sz="1800" dirty="0" smtClean="0">
                <a:solidFill>
                  <a:srgbClr val="0000FF"/>
                </a:solidFill>
              </a:rPr>
              <a:t>위로 </a:t>
            </a:r>
            <a:r>
              <a:rPr lang="en-US" altLang="ko-KR" sz="1800" dirty="0" smtClean="0">
                <a:solidFill>
                  <a:srgbClr val="0000FF"/>
                </a:solidFill>
              </a:rPr>
              <a:t>10</a:t>
            </a:r>
            <a:r>
              <a:rPr lang="ko-KR" altLang="en-US" sz="1800" dirty="0" smtClean="0">
                <a:solidFill>
                  <a:srgbClr val="0000FF"/>
                </a:solidFill>
              </a:rPr>
              <a:t>픽셀</a:t>
            </a:r>
            <a:r>
              <a:rPr lang="ko-KR" altLang="en-US" sz="1800" dirty="0" smtClean="0"/>
              <a:t> 스크롤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마우스 스크롤 다운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pPr lvl="2"/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웹 페이지를 </a:t>
            </a:r>
            <a:r>
              <a:rPr lang="ko-KR" altLang="en-US" sz="1800" dirty="0">
                <a:solidFill>
                  <a:srgbClr val="0000FF"/>
                </a:solidFill>
              </a:rPr>
              <a:t>왼</a:t>
            </a:r>
            <a:r>
              <a:rPr lang="ko-KR" altLang="en-US" sz="1800" dirty="0" smtClean="0">
                <a:solidFill>
                  <a:srgbClr val="0000FF"/>
                </a:solidFill>
              </a:rPr>
              <a:t>쪽으로 </a:t>
            </a:r>
            <a:r>
              <a:rPr lang="en-US" altLang="ko-KR" sz="1800" dirty="0" smtClean="0">
                <a:solidFill>
                  <a:srgbClr val="0000FF"/>
                </a:solidFill>
              </a:rPr>
              <a:t>10</a:t>
            </a:r>
            <a:r>
              <a:rPr lang="ko-KR" altLang="en-US" sz="1800" dirty="0" smtClean="0">
                <a:solidFill>
                  <a:srgbClr val="0000FF"/>
                </a:solidFill>
              </a:rPr>
              <a:t>픽셀</a:t>
            </a:r>
            <a:r>
              <a:rPr lang="en-US" altLang="ko-KR" sz="1800" dirty="0" smtClean="0"/>
              <a:t>, </a:t>
            </a:r>
            <a:r>
              <a:rPr lang="ko-KR" altLang="en-US" sz="1800" dirty="0" smtClean="0">
                <a:solidFill>
                  <a:srgbClr val="0000FF"/>
                </a:solidFill>
              </a:rPr>
              <a:t>아래로 </a:t>
            </a:r>
            <a:r>
              <a:rPr lang="en-US" altLang="ko-KR" sz="1800" dirty="0" smtClean="0">
                <a:solidFill>
                  <a:srgbClr val="0000FF"/>
                </a:solidFill>
              </a:rPr>
              <a:t>15</a:t>
            </a:r>
            <a:r>
              <a:rPr lang="ko-KR" altLang="en-US" sz="1800" dirty="0" smtClean="0">
                <a:solidFill>
                  <a:srgbClr val="0000FF"/>
                </a:solidFill>
              </a:rPr>
              <a:t>픽셀</a:t>
            </a:r>
            <a:r>
              <a:rPr lang="ko-KR" altLang="en-US" sz="1800" dirty="0" smtClean="0"/>
              <a:t> 스크롤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마우스 스크롤 업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pPr lvl="2"/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웹 페이지의 </a:t>
            </a:r>
            <a:r>
              <a:rPr lang="en-US" altLang="ko-KR" sz="1800" dirty="0" smtClean="0"/>
              <a:t>(0, 200) </a:t>
            </a:r>
            <a:r>
              <a:rPr lang="ko-KR" altLang="en-US" sz="1800" dirty="0" smtClean="0"/>
              <a:t>좌표 부분이 </a:t>
            </a:r>
            <a:r>
              <a:rPr lang="ko-KR" altLang="en-US" sz="1800" dirty="0" smtClean="0">
                <a:solidFill>
                  <a:srgbClr val="0000FF"/>
                </a:solidFill>
              </a:rPr>
              <a:t>현재 윈도우의 왼쪽 상단 모서리</a:t>
            </a:r>
            <a:r>
              <a:rPr lang="ko-KR" altLang="en-US" sz="1800" dirty="0" smtClean="0"/>
              <a:t>에 출력되도록 스크롤</a:t>
            </a:r>
          </a:p>
          <a:p>
            <a:pPr lvl="2"/>
            <a:endParaRPr lang="ko-KR" altLang="en-US" sz="1600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72745" y="1659685"/>
            <a:ext cx="561662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600" kern="0" dirty="0" err="1" smtClean="0">
                <a:solidFill>
                  <a:srgbClr val="000000"/>
                </a:solidFill>
                <a:latin typeface="+mj-ea"/>
                <a:ea typeface="+mj-ea"/>
              </a:rPr>
              <a:t>window.</a:t>
            </a:r>
            <a:r>
              <a:rPr lang="en-US" altLang="ko-KR" sz="1600" kern="0" dirty="0" err="1" smtClean="0">
                <a:solidFill>
                  <a:srgbClr val="FF0000"/>
                </a:solidFill>
                <a:latin typeface="+mj-ea"/>
                <a:ea typeface="+mj-ea"/>
              </a:rPr>
              <a:t>scrollBy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(0, 10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옆으로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0,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위로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픽셀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83132" y="2708920"/>
            <a:ext cx="561662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</a:rPr>
              <a:t>window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ko-KR" sz="1600" kern="0" dirty="0" err="1" smtClean="0">
                <a:solidFill>
                  <a:srgbClr val="FF0000"/>
                </a:solidFill>
                <a:latin typeface="+mj-ea"/>
                <a:ea typeface="+mj-ea"/>
              </a:rPr>
              <a:t>scrollBy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(10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-15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72745" y="4077072"/>
            <a:ext cx="560865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</a:rPr>
              <a:t>window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ko-KR" sz="1600" kern="0" dirty="0" err="1" smtClean="0">
                <a:solidFill>
                  <a:srgbClr val="FF0000"/>
                </a:solidFill>
                <a:latin typeface="+mj-ea"/>
                <a:ea typeface="+mj-ea"/>
              </a:rPr>
              <a:t>scrollTo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(0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, 200);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5279173"/>
            <a:ext cx="8060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* </a:t>
            </a:r>
            <a:r>
              <a:rPr lang="ko-KR" altLang="en-US" sz="1400" dirty="0" smtClean="0">
                <a:solidFill>
                  <a:srgbClr val="C00000"/>
                </a:solidFill>
              </a:rPr>
              <a:t>스크롤 다운</a:t>
            </a:r>
            <a:r>
              <a:rPr lang="en-US" altLang="ko-KR" sz="1400" dirty="0" smtClean="0">
                <a:solidFill>
                  <a:srgbClr val="C00000"/>
                </a:solidFill>
              </a:rPr>
              <a:t>(scroll down)</a:t>
            </a:r>
            <a:r>
              <a:rPr lang="ko-KR" altLang="en-US" sz="1400" dirty="0" smtClean="0">
                <a:solidFill>
                  <a:srgbClr val="C00000"/>
                </a:solidFill>
              </a:rPr>
              <a:t>은 스크롤 바를 내리는 작동이며</a:t>
            </a:r>
            <a:r>
              <a:rPr lang="en-US" altLang="ko-KR" sz="1400" dirty="0" smtClean="0">
                <a:solidFill>
                  <a:srgbClr val="C00000"/>
                </a:solidFill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</a:rPr>
              <a:t>이에 따라 웹 페이지는 위로 이동한다</a:t>
            </a:r>
            <a:r>
              <a:rPr lang="en-US" altLang="ko-KR" sz="1400" dirty="0" smtClean="0">
                <a:solidFill>
                  <a:srgbClr val="C00000"/>
                </a:solidFill>
              </a:rPr>
              <a:t>.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10-6 </a:t>
            </a:r>
            <a:r>
              <a:rPr lang="en-US" altLang="ko-KR" dirty="0"/>
              <a:t>1</a:t>
            </a:r>
            <a:r>
              <a:rPr lang="ko-KR" altLang="en-US" dirty="0"/>
              <a:t>초마다 </a:t>
            </a:r>
            <a:r>
              <a:rPr lang="en-US" altLang="ko-KR" dirty="0"/>
              <a:t>10</a:t>
            </a:r>
            <a:r>
              <a:rPr lang="ko-KR" altLang="en-US" dirty="0"/>
              <a:t>픽셀씩 </a:t>
            </a:r>
            <a:r>
              <a:rPr lang="ko-KR" altLang="en-US" dirty="0" smtClean="0"/>
              <a:t>자동 </a:t>
            </a:r>
            <a:r>
              <a:rPr lang="ko-KR" altLang="en-US" dirty="0"/>
              <a:t>스크롤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700808"/>
            <a:ext cx="360040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</a:t>
            </a:r>
            <a:r>
              <a:rPr lang="ko-KR" altLang="en-US" sz="1200" dirty="0"/>
              <a:t>웹 페이지의 자동 스크롤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>
                <a:solidFill>
                  <a:srgbClr val="0000FF"/>
                </a:solidFill>
              </a:rPr>
              <a:t>function </a:t>
            </a:r>
            <a:r>
              <a:rPr lang="en-US" altLang="ko-KR" sz="1200" b="1" dirty="0" err="1">
                <a:solidFill>
                  <a:srgbClr val="0000FF"/>
                </a:solidFill>
              </a:rPr>
              <a:t>startScroll</a:t>
            </a:r>
            <a:r>
              <a:rPr lang="en-US" altLang="ko-KR" sz="1200" b="1" dirty="0">
                <a:solidFill>
                  <a:srgbClr val="0000FF"/>
                </a:solidFill>
              </a:rPr>
              <a:t>(interval) {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setInterval</a:t>
            </a:r>
            <a:r>
              <a:rPr lang="en-US" altLang="ko-KR" sz="1200" dirty="0">
                <a:solidFill>
                  <a:srgbClr val="0000FF"/>
                </a:solidFill>
              </a:rPr>
              <a:t>("</a:t>
            </a:r>
            <a:r>
              <a:rPr lang="en-US" altLang="ko-KR" sz="1200" dirty="0" err="1">
                <a:solidFill>
                  <a:srgbClr val="0000FF"/>
                </a:solidFill>
              </a:rPr>
              <a:t>autoScroll</a:t>
            </a:r>
            <a:r>
              <a:rPr lang="en-US" altLang="ko-KR" sz="1200" dirty="0">
                <a:solidFill>
                  <a:srgbClr val="0000FF"/>
                </a:solidFill>
              </a:rPr>
              <a:t>()", interval);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}</a:t>
            </a:r>
          </a:p>
          <a:p>
            <a:pPr defTabSz="180000"/>
            <a:endParaRPr lang="ko-KR" altLang="en-US" sz="12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function </a:t>
            </a:r>
            <a:r>
              <a:rPr lang="en-US" altLang="ko-KR" sz="1200" dirty="0" err="1">
                <a:solidFill>
                  <a:srgbClr val="0000FF"/>
                </a:solidFill>
              </a:rPr>
              <a:t>autoScroll</a:t>
            </a:r>
            <a:r>
              <a:rPr lang="en-US" altLang="ko-KR" sz="1200" dirty="0">
                <a:solidFill>
                  <a:srgbClr val="0000FF"/>
                </a:solidFill>
              </a:rPr>
              <a:t>() </a:t>
            </a:r>
            <a:r>
              <a:rPr lang="en-US" altLang="ko-KR" sz="1200" b="1" dirty="0">
                <a:solidFill>
                  <a:srgbClr val="0000FF"/>
                </a:solidFill>
              </a:rPr>
              <a:t>{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window.scrollBy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(0,10</a:t>
            </a:r>
            <a:r>
              <a:rPr lang="en-US" altLang="ko-KR" sz="1200" b="1" dirty="0">
                <a:solidFill>
                  <a:srgbClr val="0000FF"/>
                </a:solidFill>
              </a:rPr>
              <a:t>);</a:t>
            </a:r>
            <a:r>
              <a:rPr lang="en-US" altLang="ko-KR" sz="1200" dirty="0">
                <a:solidFill>
                  <a:srgbClr val="0000FF"/>
                </a:solidFill>
              </a:rPr>
              <a:t> // 10</a:t>
            </a:r>
            <a:r>
              <a:rPr lang="ko-KR" altLang="en-US" sz="1200" dirty="0">
                <a:solidFill>
                  <a:srgbClr val="0000FF"/>
                </a:solidFill>
              </a:rPr>
              <a:t>픽셀 위로 </a:t>
            </a:r>
            <a:r>
              <a:rPr lang="ko-KR" altLang="en-US" sz="1200" dirty="0" smtClean="0">
                <a:solidFill>
                  <a:srgbClr val="0000FF"/>
                </a:solidFill>
              </a:rPr>
              <a:t>이동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}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dirty="0"/>
              <a:t>&lt;/script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>
                <a:solidFill>
                  <a:srgbClr val="FF0000"/>
                </a:solidFill>
              </a:rPr>
              <a:t>&lt;body </a:t>
            </a:r>
            <a:r>
              <a:rPr lang="en-US" altLang="ko-KR" sz="1200" b="1" dirty="0" err="1">
                <a:solidFill>
                  <a:srgbClr val="FF0000"/>
                </a:solidFill>
              </a:rPr>
              <a:t>onload</a:t>
            </a:r>
            <a:r>
              <a:rPr lang="en-US" altLang="ko-KR" sz="1200" b="1" dirty="0">
                <a:solidFill>
                  <a:srgbClr val="FF0000"/>
                </a:solidFill>
              </a:rPr>
              <a:t>="</a:t>
            </a:r>
            <a:r>
              <a:rPr lang="en-US" altLang="ko-KR" sz="1200" b="1" dirty="0" err="1">
                <a:solidFill>
                  <a:srgbClr val="FF0000"/>
                </a:solidFill>
              </a:rPr>
              <a:t>startScroll</a:t>
            </a:r>
            <a:r>
              <a:rPr lang="en-US" altLang="ko-KR" sz="1200" b="1" dirty="0">
                <a:solidFill>
                  <a:srgbClr val="FF0000"/>
                </a:solidFill>
              </a:rPr>
              <a:t>(1000)"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자동 스크롤 페이지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꿈길</a:t>
            </a:r>
            <a:r>
              <a:rPr lang="en-US" altLang="ko-KR" sz="1200" dirty="0"/>
              <a:t>(</a:t>
            </a:r>
            <a:r>
              <a:rPr lang="ko-KR" altLang="en-US" sz="1200" dirty="0"/>
              <a:t>이동순</a:t>
            </a:r>
            <a:r>
              <a:rPr lang="en-US" altLang="ko-KR" sz="1200" dirty="0"/>
              <a:t>)&lt;/h3&gt;</a:t>
            </a:r>
          </a:p>
          <a:p>
            <a:pPr defTabSz="180000"/>
            <a:r>
              <a:rPr lang="ko-KR" altLang="en-US" sz="1200" dirty="0"/>
              <a:t>꿈길에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발자취가 있다면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님의 집 </a:t>
            </a:r>
            <a:r>
              <a:rPr lang="ko-KR" altLang="en-US" sz="1200" dirty="0" err="1"/>
              <a:t>창밖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그 돌계단 길이 이미 오래 전에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모래가 되고 말았을 거예요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하지만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493537" y="1700808"/>
            <a:ext cx="3161897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200" dirty="0"/>
              <a:t>그 꿈길에서 자취 없다 하니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그것이 정말 서러워요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이 밤도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님의 집 </a:t>
            </a:r>
            <a:r>
              <a:rPr lang="ko-KR" altLang="en-US" sz="1200" dirty="0" err="1"/>
              <a:t>창밖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그 돌계단 위에 홀로 서서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혹시라도 님의 목소리가 들려올까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고개 숙이고 엿들어요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573016"/>
            <a:ext cx="2431955" cy="286394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9599" y="1310529"/>
            <a:ext cx="78508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웹 페이지가 </a:t>
            </a:r>
            <a:r>
              <a:rPr lang="ko-KR" altLang="en-US" sz="1400" kern="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로드되자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마자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자동으로 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초에 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픽셀씩 웹 페이지가 올라가도록 작성하라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236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브라우저 관련 객체 개요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+mn-ea"/>
              </a:rPr>
              <a:t>BOM(Browser Object Model) </a:t>
            </a:r>
            <a:r>
              <a:rPr lang="ko-KR" altLang="en-US" dirty="0" smtClean="0">
                <a:latin typeface="+mn-ea"/>
              </a:rPr>
              <a:t>객체들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lvl="1"/>
            <a:r>
              <a:rPr lang="ko-KR" altLang="en-US" dirty="0" smtClean="0">
                <a:latin typeface="+mn-ea"/>
              </a:rPr>
              <a:t>자바스크립트로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브라우저를 제어</a:t>
            </a:r>
            <a:r>
              <a:rPr lang="ko-KR" altLang="en-US" dirty="0" smtClean="0">
                <a:latin typeface="+mn-ea"/>
              </a:rPr>
              <a:t>하기 위해 지원되는 객체들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  <a:ea typeface="+mn-ea"/>
              </a:rPr>
              <a:t>HTML </a:t>
            </a:r>
            <a:r>
              <a:rPr lang="ko-KR" altLang="en-US" dirty="0" smtClean="0">
                <a:latin typeface="+mn-ea"/>
                <a:ea typeface="+mn-ea"/>
              </a:rPr>
              <a:t>페이지의 내용과 관계없음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브라우저 공통 </a:t>
            </a:r>
            <a:r>
              <a:rPr lang="en-US" altLang="ko-KR" dirty="0" smtClean="0">
                <a:latin typeface="+mn-ea"/>
              </a:rPr>
              <a:t>BOM </a:t>
            </a:r>
            <a:r>
              <a:rPr lang="ko-KR" altLang="en-US" dirty="0" smtClean="0">
                <a:latin typeface="+mn-ea"/>
              </a:rPr>
              <a:t>객체들과 기능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  <a:ea typeface="+mn-ea"/>
              </a:rPr>
              <a:t>window – </a:t>
            </a:r>
            <a:r>
              <a:rPr lang="ko-KR" altLang="en-US" dirty="0" smtClean="0">
                <a:latin typeface="+mn-ea"/>
                <a:ea typeface="+mn-ea"/>
              </a:rPr>
              <a:t>브라우저 윈도우 모양 제어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r>
              <a:rPr lang="ko-KR" altLang="en-US" dirty="0" smtClean="0">
                <a:latin typeface="+mn-ea"/>
                <a:ea typeface="+mn-ea"/>
              </a:rPr>
              <a:t>새 윈도우 열기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dirty="0" smtClean="0">
                <a:latin typeface="+mn-ea"/>
                <a:ea typeface="+mn-ea"/>
              </a:rPr>
              <a:t>닫기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</a:p>
          <a:p>
            <a:pPr lvl="2"/>
            <a:r>
              <a:rPr lang="en-US" altLang="ko-KR" dirty="0" smtClean="0">
                <a:latin typeface="+mn-ea"/>
                <a:ea typeface="+mn-ea"/>
              </a:rPr>
              <a:t>navigator – </a:t>
            </a:r>
            <a:r>
              <a:rPr lang="ko-KR" altLang="en-US" dirty="0" smtClean="0">
                <a:latin typeface="+mn-ea"/>
                <a:ea typeface="+mn-ea"/>
              </a:rPr>
              <a:t>브라우저에 </a:t>
            </a:r>
            <a:r>
              <a:rPr lang="ko-KR" altLang="en-US" dirty="0">
                <a:latin typeface="+mn-ea"/>
                <a:ea typeface="+mn-ea"/>
              </a:rPr>
              <a:t>대한 다양한 </a:t>
            </a:r>
            <a:r>
              <a:rPr lang="ko-KR" altLang="en-US" dirty="0" smtClean="0">
                <a:latin typeface="+mn-ea"/>
                <a:ea typeface="+mn-ea"/>
              </a:rPr>
              <a:t>정보 제공</a:t>
            </a:r>
            <a:endParaRPr lang="ko-KR" altLang="en-US" dirty="0">
              <a:latin typeface="+mn-ea"/>
              <a:ea typeface="+mn-ea"/>
            </a:endParaRPr>
          </a:p>
          <a:p>
            <a:pPr lvl="2"/>
            <a:r>
              <a:rPr lang="en-US" altLang="ko-KR" dirty="0" smtClean="0">
                <a:latin typeface="+mn-ea"/>
                <a:ea typeface="+mn-ea"/>
              </a:rPr>
              <a:t>history  - </a:t>
            </a:r>
            <a:r>
              <a:rPr lang="ko-KR" altLang="en-US" dirty="0" smtClean="0">
                <a:latin typeface="+mn-ea"/>
                <a:ea typeface="+mn-ea"/>
              </a:rPr>
              <a:t>브라우저 윈도우에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로드</a:t>
            </a:r>
            <a:r>
              <a:rPr lang="ko-KR" altLang="en-US" dirty="0" err="1">
                <a:latin typeface="+mn-ea"/>
                <a:ea typeface="+mn-ea"/>
              </a:rPr>
              <a:t>된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URL </a:t>
            </a:r>
            <a:r>
              <a:rPr lang="ko-KR" altLang="en-US" dirty="0" smtClean="0">
                <a:latin typeface="+mn-ea"/>
                <a:ea typeface="+mn-ea"/>
              </a:rPr>
              <a:t>리스트의 </a:t>
            </a:r>
            <a:r>
              <a:rPr lang="ko-KR" altLang="en-US" dirty="0" err="1" smtClean="0">
                <a:latin typeface="+mn-ea"/>
                <a:ea typeface="+mn-ea"/>
              </a:rPr>
              <a:t>히스토리</a:t>
            </a:r>
            <a:r>
              <a:rPr lang="ko-KR" altLang="en-US" dirty="0" smtClean="0">
                <a:latin typeface="+mn-ea"/>
                <a:ea typeface="+mn-ea"/>
              </a:rPr>
              <a:t> 관리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en-US" altLang="ko-KR" dirty="0" smtClean="0">
                <a:latin typeface="+mn-ea"/>
                <a:ea typeface="+mn-ea"/>
              </a:rPr>
              <a:t>location – </a:t>
            </a:r>
            <a:r>
              <a:rPr lang="ko-KR" altLang="en-US" dirty="0" smtClean="0">
                <a:latin typeface="+mn-ea"/>
                <a:ea typeface="+mn-ea"/>
              </a:rPr>
              <a:t>브라우저 윈도우에 </a:t>
            </a:r>
            <a:r>
              <a:rPr lang="ko-KR" altLang="en-US" dirty="0" err="1" smtClean="0">
                <a:latin typeface="+mn-ea"/>
                <a:ea typeface="+mn-ea"/>
              </a:rPr>
              <a:t>로드된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HTML </a:t>
            </a:r>
            <a:r>
              <a:rPr lang="ko-KR" altLang="en-US" dirty="0" smtClean="0">
                <a:latin typeface="+mn-ea"/>
                <a:ea typeface="+mn-ea"/>
              </a:rPr>
              <a:t>페이지의 </a:t>
            </a:r>
            <a:r>
              <a:rPr lang="en-US" altLang="ko-KR" dirty="0" smtClean="0">
                <a:latin typeface="+mn-ea"/>
                <a:ea typeface="+mn-ea"/>
              </a:rPr>
              <a:t>URL </a:t>
            </a:r>
            <a:r>
              <a:rPr lang="ko-KR" altLang="en-US" dirty="0" smtClean="0">
                <a:latin typeface="+mn-ea"/>
                <a:ea typeface="+mn-ea"/>
              </a:rPr>
              <a:t>관리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en-US" altLang="ko-KR" dirty="0" smtClean="0">
                <a:latin typeface="+mn-ea"/>
                <a:ea typeface="+mn-ea"/>
              </a:rPr>
              <a:t>screen – </a:t>
            </a:r>
            <a:r>
              <a:rPr lang="ko-KR" altLang="en-US" dirty="0" smtClean="0">
                <a:latin typeface="+mn-ea"/>
                <a:ea typeface="+mn-ea"/>
              </a:rPr>
              <a:t>브라우저가 실행되고 있는 스크린 장치에 대한 정보 제공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</a:rPr>
              <a:t>BOM</a:t>
            </a:r>
            <a:r>
              <a:rPr lang="ko-KR" altLang="en-US" dirty="0">
                <a:latin typeface="+mn-ea"/>
              </a:rPr>
              <a:t>의 국제 표준이 없음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브라우저마다 </a:t>
            </a:r>
            <a:r>
              <a:rPr lang="en-US" altLang="ko-KR" dirty="0" smtClean="0">
                <a:latin typeface="+mn-ea"/>
              </a:rPr>
              <a:t>BOM</a:t>
            </a:r>
            <a:r>
              <a:rPr lang="ko-KR" altLang="en-US" dirty="0" smtClean="0">
                <a:latin typeface="+mn-ea"/>
              </a:rPr>
              <a:t> 객체들이 조금씩 다름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브라우저마다 이름이 같은 </a:t>
            </a:r>
            <a:r>
              <a:rPr lang="en-US" altLang="ko-KR" dirty="0" smtClean="0">
                <a:latin typeface="+mn-ea"/>
              </a:rPr>
              <a:t>BOM </a:t>
            </a:r>
            <a:r>
              <a:rPr lang="ko-KR" altLang="en-US" dirty="0" smtClean="0">
                <a:latin typeface="+mn-ea"/>
              </a:rPr>
              <a:t>객체의 </a:t>
            </a:r>
            <a:r>
              <a:rPr lang="ko-KR" altLang="en-US" dirty="0" err="1" smtClean="0">
                <a:latin typeface="+mn-ea"/>
              </a:rPr>
              <a:t>프로퍼티와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상이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웹 페이지 프린트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웹 페이지 프린트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52087" y="1772816"/>
            <a:ext cx="200774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window.print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4527" y="2204864"/>
            <a:ext cx="2592288" cy="95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 코드가 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실행되면 </a:t>
            </a:r>
            <a:endParaRPr lang="en-US" altLang="ko-KR" sz="1400" kern="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인쇄 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다이얼로그가 열리고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endParaRPr lang="en-US" altLang="ko-KR" sz="1400" kern="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확인’ 버튼을 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누르면 </a:t>
            </a:r>
            <a:endParaRPr lang="en-US" altLang="ko-KR" sz="1400" kern="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인쇄가 이루어진다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263" y="1700808"/>
            <a:ext cx="6173906" cy="498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10-7 </a:t>
            </a:r>
            <a:r>
              <a:rPr lang="ko-KR" altLang="en-US" dirty="0"/>
              <a:t>웹 페이지 프린트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340768"/>
            <a:ext cx="468052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title&gt;</a:t>
            </a:r>
            <a:r>
              <a:rPr lang="ko-KR" altLang="en-US" sz="1400" dirty="0"/>
              <a:t>웹 페이지 프린트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웹 페이지 프린트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&lt;p&gt;window </a:t>
            </a:r>
            <a:r>
              <a:rPr lang="ko-KR" altLang="en-US" sz="1400" dirty="0"/>
              <a:t>객체의 </a:t>
            </a:r>
            <a:r>
              <a:rPr lang="en-US" altLang="ko-KR" sz="1400" dirty="0"/>
              <a:t>print()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호출하면 </a:t>
            </a:r>
          </a:p>
          <a:p>
            <a:pPr defTabSz="180000"/>
            <a:r>
              <a:rPr lang="en-US" altLang="ko-KR" sz="1400" dirty="0"/>
              <a:t>window </a:t>
            </a:r>
            <a:r>
              <a:rPr lang="ko-KR" altLang="en-US" sz="1400" dirty="0"/>
              <a:t>객체에 담겨 있는 웹 페이지가 프린트 됩니다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&lt;p&gt;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&lt;a </a:t>
            </a:r>
            <a:r>
              <a:rPr lang="en-US" altLang="ko-KR" sz="1400" dirty="0" err="1">
                <a:solidFill>
                  <a:srgbClr val="0000FF"/>
                </a:solidFill>
              </a:rPr>
              <a:t>href</a:t>
            </a:r>
            <a:r>
              <a:rPr lang="en-US" altLang="ko-KR" sz="1400" dirty="0">
                <a:solidFill>
                  <a:srgbClr val="0000FF"/>
                </a:solidFill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</a:rPr>
              <a:t>"</a:t>
            </a:r>
            <a:r>
              <a:rPr lang="en-US" altLang="ko-KR" sz="1400" b="1" dirty="0" err="1">
                <a:solidFill>
                  <a:srgbClr val="0000FF"/>
                </a:solidFill>
              </a:rPr>
              <a:t>javascript:window.print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()"&gt;</a:t>
            </a:r>
          </a:p>
          <a:p>
            <a:pPr defTabSz="180000"/>
            <a:r>
              <a:rPr lang="en-US" altLang="ko-KR" sz="1400" b="1" dirty="0">
                <a:solidFill>
                  <a:srgbClr val="0000FF"/>
                </a:solidFill>
              </a:rPr>
              <a:t>	</a:t>
            </a:r>
            <a:r>
              <a:rPr lang="ko-KR" altLang="en-US" sz="1400" dirty="0" smtClean="0">
                <a:solidFill>
                  <a:srgbClr val="0000FF"/>
                </a:solidFill>
              </a:rPr>
              <a:t>이곳을 </a:t>
            </a:r>
            <a:r>
              <a:rPr lang="ko-KR" altLang="en-US" sz="1400" dirty="0">
                <a:solidFill>
                  <a:srgbClr val="0000FF"/>
                </a:solidFill>
              </a:rPr>
              <a:t>누르면 프린트 됩니다</a:t>
            </a:r>
            <a:r>
              <a:rPr lang="en-US" altLang="ko-KR" sz="1400" dirty="0">
                <a:solidFill>
                  <a:srgbClr val="0000FF"/>
                </a:solidFill>
              </a:rPr>
              <a:t>.&lt;/a&gt;&lt;p&gt;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&lt;input type="button" value="</a:t>
            </a:r>
            <a:r>
              <a:rPr lang="ko-KR" altLang="en-US" sz="1400" dirty="0">
                <a:solidFill>
                  <a:srgbClr val="FF0000"/>
                </a:solidFill>
              </a:rPr>
              <a:t>프린트</a:t>
            </a:r>
            <a:r>
              <a:rPr lang="en-US" altLang="ko-KR" sz="1400" dirty="0">
                <a:solidFill>
                  <a:srgbClr val="FF0000"/>
                </a:solidFill>
              </a:rPr>
              <a:t>"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</a:rPr>
              <a:t>	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onclick</a:t>
            </a:r>
            <a:r>
              <a:rPr lang="en-US" altLang="ko-KR" sz="1400" dirty="0">
                <a:solidFill>
                  <a:srgbClr val="FF0000"/>
                </a:solidFill>
              </a:rPr>
              <a:t>=</a:t>
            </a:r>
            <a:r>
              <a:rPr lang="en-US" altLang="ko-KR" sz="1400" b="1" dirty="0">
                <a:solidFill>
                  <a:srgbClr val="FF0000"/>
                </a:solidFill>
              </a:rPr>
              <a:t>"</a:t>
            </a:r>
            <a:r>
              <a:rPr lang="en-US" altLang="ko-KR" sz="1400" b="1" dirty="0" err="1">
                <a:solidFill>
                  <a:srgbClr val="FF0000"/>
                </a:solidFill>
              </a:rPr>
              <a:t>window.print</a:t>
            </a:r>
            <a:r>
              <a:rPr lang="en-US" altLang="ko-KR" sz="1400" b="1" dirty="0">
                <a:solidFill>
                  <a:srgbClr val="FF0000"/>
                </a:solidFill>
              </a:rPr>
              <a:t>()"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344" y="836712"/>
            <a:ext cx="1986002" cy="25014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3417452"/>
            <a:ext cx="4242586" cy="34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location </a:t>
            </a:r>
            <a:r>
              <a:rPr lang="en-US" altLang="ko-KR" dirty="0" err="1" smtClean="0"/>
              <a:t>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/>
              <a:t>location </a:t>
            </a:r>
            <a:r>
              <a:rPr lang="en-US" altLang="ko-KR" sz="2000" dirty="0" err="1" smtClean="0"/>
              <a:t>객체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윈도우에 </a:t>
            </a:r>
            <a:r>
              <a:rPr lang="ko-KR" altLang="en-US" sz="1800" dirty="0" err="1" smtClean="0"/>
              <a:t>로드된</a:t>
            </a:r>
            <a:r>
              <a:rPr lang="ko-KR" altLang="en-US" sz="1800" dirty="0" smtClean="0"/>
              <a:t> 웹 페이지의 </a:t>
            </a:r>
            <a:r>
              <a:rPr lang="en-US" altLang="ko-KR" sz="1800" dirty="0" smtClean="0">
                <a:solidFill>
                  <a:srgbClr val="0000FF"/>
                </a:solidFill>
              </a:rPr>
              <a:t>URL </a:t>
            </a:r>
            <a:r>
              <a:rPr lang="ko-KR" altLang="en-US" sz="1800" dirty="0" smtClean="0">
                <a:solidFill>
                  <a:srgbClr val="0000FF"/>
                </a:solidFill>
              </a:rPr>
              <a:t>정보를 나타내는 객체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sz="1800" dirty="0" smtClean="0"/>
              <a:t>location </a:t>
            </a:r>
            <a:r>
              <a:rPr lang="ko-KR" altLang="en-US" sz="1800" dirty="0" smtClean="0"/>
              <a:t>객체로 현재 윈도우에 웹 페이지 열기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 smtClean="0"/>
              <a:t>새 윈도우에 웹 페이지 열기</a:t>
            </a:r>
          </a:p>
          <a:p>
            <a:pPr lvl="1"/>
            <a:endParaRPr lang="en-US" altLang="ko-KR" sz="1800" dirty="0" smtClean="0"/>
          </a:p>
          <a:p>
            <a:endParaRPr lang="en-US" altLang="ko-KR" sz="2000" dirty="0" smtClean="0"/>
          </a:p>
          <a:p>
            <a:pPr lvl="1"/>
            <a:r>
              <a:rPr lang="en-US" altLang="ko-KR" sz="1800" dirty="0" smtClean="0"/>
              <a:t>location </a:t>
            </a:r>
            <a:r>
              <a:rPr lang="ko-KR" altLang="en-US" sz="1800" dirty="0" smtClean="0"/>
              <a:t>객체의 </a:t>
            </a:r>
            <a:r>
              <a:rPr lang="ko-KR" altLang="en-US" sz="1800" dirty="0" err="1" smtClean="0"/>
              <a:t>프로퍼티와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의 구성 요소와의 관계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1331639" y="4842397"/>
            <a:ext cx="6048673" cy="1194554"/>
            <a:chOff x="1115616" y="3618577"/>
            <a:chExt cx="6296260" cy="1194554"/>
          </a:xfrm>
        </p:grpSpPr>
        <p:sp>
          <p:nvSpPr>
            <p:cNvPr id="11" name="직사각형 10"/>
            <p:cNvSpPr/>
            <p:nvPr/>
          </p:nvSpPr>
          <p:spPr>
            <a:xfrm>
              <a:off x="1115616" y="4228356"/>
              <a:ext cx="629626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rgbClr val="C00000"/>
                  </a:solidFill>
                </a:rPr>
                <a:t>http</a:t>
              </a:r>
              <a:r>
                <a:rPr lang="en-US" altLang="ko-KR" sz="1600" b="1" dirty="0" smtClean="0">
                  <a:solidFill>
                    <a:srgbClr val="C00000"/>
                  </a:solidFill>
                </a:rPr>
                <a:t>:</a:t>
              </a:r>
              <a:r>
                <a:rPr lang="en-US" altLang="ko-KR" sz="1600" b="1" dirty="0" smtClean="0"/>
                <a:t>//</a:t>
              </a:r>
              <a:r>
                <a:rPr lang="en-US" altLang="ko-KR" sz="1600" b="1" dirty="0" smtClean="0">
                  <a:solidFill>
                    <a:srgbClr val="00B0F0"/>
                  </a:solidFill>
                </a:rPr>
                <a:t>www.mysite.com</a:t>
              </a:r>
              <a:r>
                <a:rPr lang="en-US" altLang="ko-KR" sz="1600" b="1" dirty="0" smtClean="0"/>
                <a:t>:</a:t>
              </a:r>
              <a:r>
                <a:rPr lang="en-US" altLang="ko-KR" sz="1600" b="1" dirty="0" smtClean="0">
                  <a:solidFill>
                    <a:srgbClr val="00B050"/>
                  </a:solidFill>
                </a:rPr>
                <a:t>8080</a:t>
              </a:r>
              <a:r>
                <a:rPr lang="en-US" altLang="ko-KR" sz="1600" b="1" dirty="0" smtClean="0">
                  <a:solidFill>
                    <a:srgbClr val="FF0000"/>
                  </a:solidFill>
                </a:rPr>
                <a:t>/content/URL</a:t>
              </a:r>
              <a:r>
                <a:rPr lang="ko-KR" altLang="en-US" sz="1600" b="1" dirty="0" smtClean="0">
                  <a:solidFill>
                    <a:srgbClr val="FF0000"/>
                  </a:solidFill>
                </a:rPr>
                <a:t>분석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.html</a:t>
              </a:r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</a:rPr>
                <a:t>#label1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62106" y="3923483"/>
              <a:ext cx="428882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b="1" dirty="0"/>
                <a:t>hash</a:t>
              </a:r>
              <a:endParaRPr lang="ko-KR" altLang="en-US" sz="1100" b="1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15616" y="3882622"/>
              <a:ext cx="743870" cy="289441"/>
            </a:xfrm>
            <a:prstGeom prst="roundRect">
              <a:avLst/>
            </a:prstGeom>
            <a:noFill/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b="1" dirty="0"/>
                <a:t>protocol</a:t>
              </a:r>
              <a:endParaRPr lang="ko-KR" altLang="en-US" sz="1100" b="1" dirty="0"/>
            </a:p>
          </p:txBody>
        </p:sp>
        <p:sp>
          <p:nvSpPr>
            <p:cNvPr id="14" name="왼쪽 대괄호 13"/>
            <p:cNvSpPr/>
            <p:nvPr/>
          </p:nvSpPr>
          <p:spPr>
            <a:xfrm rot="5400000">
              <a:off x="1438376" y="3964182"/>
              <a:ext cx="84078" cy="53389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" name="왼쪽 대괄호 14"/>
            <p:cNvSpPr/>
            <p:nvPr/>
          </p:nvSpPr>
          <p:spPr>
            <a:xfrm rot="5400000">
              <a:off x="2683002" y="3395077"/>
              <a:ext cx="76250" cy="167992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310026" y="3912090"/>
              <a:ext cx="819659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b="1" dirty="0" smtClean="0"/>
                <a:t>hostname</a:t>
              </a:r>
              <a:endParaRPr lang="ko-KR" altLang="en-US" sz="11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69008" y="3937253"/>
              <a:ext cx="400332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b="1" dirty="0" smtClean="0"/>
                <a:t>port</a:t>
              </a:r>
              <a:endParaRPr lang="ko-KR" altLang="en-US" sz="1100" b="1" dirty="0"/>
            </a:p>
          </p:txBody>
        </p:sp>
        <p:sp>
          <p:nvSpPr>
            <p:cNvPr id="18" name="왼쪽 대괄호 17"/>
            <p:cNvSpPr/>
            <p:nvPr/>
          </p:nvSpPr>
          <p:spPr>
            <a:xfrm rot="5400000">
              <a:off x="3801646" y="4006739"/>
              <a:ext cx="75292" cy="45756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9" name="왼쪽 대괄호 18"/>
            <p:cNvSpPr/>
            <p:nvPr/>
          </p:nvSpPr>
          <p:spPr>
            <a:xfrm rot="16200000">
              <a:off x="2928993" y="3518035"/>
              <a:ext cx="156143" cy="222086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3248" y="4498224"/>
              <a:ext cx="53210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ko-KR" sz="1100" b="1" dirty="0" smtClean="0"/>
                <a:t>host</a:t>
              </a:r>
              <a:endParaRPr lang="ko-KR" altLang="en-US" sz="1100" b="1" dirty="0"/>
            </a:p>
          </p:txBody>
        </p:sp>
        <p:sp>
          <p:nvSpPr>
            <p:cNvPr id="21" name="왼쪽 대괄호 20"/>
            <p:cNvSpPr/>
            <p:nvPr/>
          </p:nvSpPr>
          <p:spPr>
            <a:xfrm rot="5400000">
              <a:off x="4114442" y="910226"/>
              <a:ext cx="112865" cy="591481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36699" y="3618577"/>
              <a:ext cx="5071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ko-KR" sz="1100" b="1" dirty="0" smtClean="0"/>
                <a:t>href</a:t>
              </a:r>
              <a:endParaRPr lang="ko-KR" altLang="en-US" sz="1100" b="1" dirty="0"/>
            </a:p>
          </p:txBody>
        </p:sp>
        <p:sp>
          <p:nvSpPr>
            <p:cNvPr id="23" name="왼쪽 대괄호 22"/>
            <p:cNvSpPr/>
            <p:nvPr/>
          </p:nvSpPr>
          <p:spPr>
            <a:xfrm rot="5400000">
              <a:off x="5264188" y="3080720"/>
              <a:ext cx="45751" cy="23391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895932" y="3941426"/>
              <a:ext cx="832150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b="1" dirty="0" smtClean="0"/>
                <a:t>pathname</a:t>
              </a:r>
              <a:endParaRPr lang="ko-KR" altLang="en-US" sz="1100" b="1" dirty="0"/>
            </a:p>
          </p:txBody>
        </p:sp>
        <p:sp>
          <p:nvSpPr>
            <p:cNvPr id="25" name="왼쪽 대괄호 24"/>
            <p:cNvSpPr/>
            <p:nvPr/>
          </p:nvSpPr>
          <p:spPr>
            <a:xfrm rot="5400000">
              <a:off x="6759285" y="3924098"/>
              <a:ext cx="71271" cy="66672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03648" y="6115835"/>
            <a:ext cx="5832648" cy="584775"/>
            <a:chOff x="1151620" y="5124708"/>
            <a:chExt cx="6048672" cy="584775"/>
          </a:xfrm>
        </p:grpSpPr>
        <p:sp>
          <p:nvSpPr>
            <p:cNvPr id="9" name="직사각형 8"/>
            <p:cNvSpPr/>
            <p:nvPr/>
          </p:nvSpPr>
          <p:spPr>
            <a:xfrm>
              <a:off x="1151620" y="5124708"/>
              <a:ext cx="604867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rgbClr val="C00000"/>
                  </a:solidFill>
                </a:rPr>
                <a:t>http:</a:t>
              </a:r>
              <a:r>
                <a:rPr lang="en-US" altLang="ko-KR" sz="1600" b="1" dirty="0"/>
                <a:t>//</a:t>
              </a:r>
              <a:r>
                <a:rPr lang="en-US" altLang="ko-KR" sz="1600" b="1" dirty="0" smtClean="0">
                  <a:solidFill>
                    <a:srgbClr val="00B0F0"/>
                  </a:solidFill>
                </a:rPr>
                <a:t>search.naver.com</a:t>
              </a:r>
              <a:r>
                <a:rPr lang="en-US" altLang="ko-KR" sz="1600" b="1" dirty="0" smtClean="0">
                  <a:solidFill>
                    <a:srgbClr val="FF0000"/>
                  </a:solidFill>
                </a:rPr>
                <a:t>/search.naver</a:t>
              </a:r>
              <a:r>
                <a:rPr lang="en-US" altLang="ko-KR" sz="1600" b="1" dirty="0" smtClean="0">
                  <a:solidFill>
                    <a:srgbClr val="7030A0"/>
                  </a:solidFill>
                </a:rPr>
                <a:t>?query=javascript</a:t>
              </a:r>
              <a:endParaRPr lang="ko-KR" altLang="en-US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26" name="왼쪽 대괄호 25"/>
            <p:cNvSpPr/>
            <p:nvPr/>
          </p:nvSpPr>
          <p:spPr>
            <a:xfrm rot="16200000">
              <a:off x="5883228" y="4547096"/>
              <a:ext cx="60812" cy="177151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55859" y="5411291"/>
              <a:ext cx="68377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ko-KR" sz="1100" b="1" dirty="0" smtClean="0"/>
                <a:t>search</a:t>
              </a:r>
              <a:endParaRPr lang="ko-KR" altLang="en-US" sz="1100" b="1" dirty="0"/>
            </a:p>
          </p:txBody>
        </p:sp>
        <p:sp>
          <p:nvSpPr>
            <p:cNvPr id="28" name="왼쪽 대괄호 27"/>
            <p:cNvSpPr/>
            <p:nvPr/>
          </p:nvSpPr>
          <p:spPr>
            <a:xfrm rot="16200000">
              <a:off x="4263298" y="4790975"/>
              <a:ext cx="89116" cy="132016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30475" y="5430262"/>
              <a:ext cx="832151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b="1" dirty="0" smtClean="0"/>
                <a:t>pathname</a:t>
              </a:r>
              <a:endParaRPr lang="ko-KR" altLang="en-US" sz="1100" b="1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331639" y="2420713"/>
            <a:ext cx="6252431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"http://www.naver.com";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http://www.naver.com";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window.location.assign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window.location.replace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("http://www.naver.com");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337631" y="3898049"/>
            <a:ext cx="624644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win=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빈 윈도우 열기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win.location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네이버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</a:p>
        </p:txBody>
      </p:sp>
    </p:spTree>
    <p:extLst>
      <p:ext uri="{BB962C8B-B14F-4D97-AF65-F5344CB8AC3E}">
        <p14:creationId xmlns:p14="http://schemas.microsoft.com/office/powerpoint/2010/main" val="5194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10-9 location </a:t>
            </a:r>
            <a:r>
              <a:rPr lang="ko-KR" altLang="en-US" dirty="0" smtClean="0"/>
              <a:t>객체로 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 접속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484784"/>
            <a:ext cx="5616624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en-US" altLang="ko-KR" sz="1400" dirty="0" err="1"/>
              <a:t>window.location</a:t>
            </a:r>
            <a:r>
              <a:rPr lang="ko-KR" altLang="en-US" sz="1400" dirty="0"/>
              <a:t>으로 웹 사이트 접속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>
                <a:solidFill>
                  <a:srgbClr val="0000FF"/>
                </a:solidFill>
              </a:rPr>
              <a:t>function load() {</a:t>
            </a:r>
          </a:p>
          <a:p>
            <a:pPr defTabSz="180000"/>
            <a:r>
              <a:rPr lang="en-US" altLang="ko-KR" sz="1400" b="1" dirty="0" smtClean="0">
                <a:solidFill>
                  <a:srgbClr val="0000FF"/>
                </a:solidFill>
              </a:rPr>
              <a:t>	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select = </a:t>
            </a:r>
            <a:r>
              <a:rPr lang="en-US" altLang="ko-KR" sz="1400" b="1" dirty="0" err="1">
                <a:solidFill>
                  <a:srgbClr val="0000FF"/>
                </a:solidFill>
              </a:rPr>
              <a:t>document.getElementById</a:t>
            </a:r>
            <a:r>
              <a:rPr lang="en-US" altLang="ko-KR" sz="1400" b="1" dirty="0">
                <a:solidFill>
                  <a:srgbClr val="0000FF"/>
                </a:solidFill>
              </a:rPr>
              <a:t>("site");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window.location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=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select.options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[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select.selectedIndex</a:t>
            </a:r>
            <a:r>
              <a:rPr lang="en-US" altLang="ko-KR" sz="1400" b="1" dirty="0">
                <a:solidFill>
                  <a:srgbClr val="0000FF"/>
                </a:solidFill>
              </a:rPr>
              <a:t>].value;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window.location</a:t>
            </a:r>
            <a:r>
              <a:rPr lang="ko-KR" altLang="en-US" sz="1400" dirty="0"/>
              <a:t>으로 웹 사이트 접속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ko-KR" altLang="en-US" sz="1400" dirty="0"/>
              <a:t>사이트 선택 </a:t>
            </a:r>
            <a:r>
              <a:rPr lang="en-US" altLang="ko-KR" sz="1400" dirty="0"/>
              <a:t>:</a:t>
            </a:r>
          </a:p>
          <a:p>
            <a:pPr defTabSz="180000"/>
            <a:r>
              <a:rPr lang="en-US" altLang="ko-KR" sz="1400" b="1" dirty="0">
                <a:solidFill>
                  <a:srgbClr val="FF0000"/>
                </a:solidFill>
              </a:rPr>
              <a:t>&lt;select id="site"&gt;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&lt;</a:t>
            </a:r>
            <a:r>
              <a:rPr lang="en-US" altLang="ko-KR" sz="1400" dirty="0">
                <a:solidFill>
                  <a:srgbClr val="FF0000"/>
                </a:solidFill>
              </a:rPr>
              <a:t>option value="http://www.naver.com" selected&gt;</a:t>
            </a:r>
            <a:r>
              <a:rPr lang="ko-KR" altLang="en-US" sz="1400" dirty="0" err="1">
                <a:solidFill>
                  <a:srgbClr val="FF0000"/>
                </a:solidFill>
              </a:rPr>
              <a:t>네이버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defTabSz="180000"/>
            <a:r>
              <a:rPr lang="fr-FR" altLang="ko-KR" sz="1400" dirty="0" smtClean="0">
                <a:solidFill>
                  <a:srgbClr val="FF0000"/>
                </a:solidFill>
              </a:rPr>
              <a:t>	&lt;</a:t>
            </a:r>
            <a:r>
              <a:rPr lang="fr-FR" altLang="ko-KR" sz="1400" dirty="0">
                <a:solidFill>
                  <a:srgbClr val="FF0000"/>
                </a:solidFill>
              </a:rPr>
              <a:t>option value="http://www.google.com"&gt;</a:t>
            </a:r>
            <a:r>
              <a:rPr lang="ko-KR" altLang="fr-FR" sz="1400" dirty="0" err="1">
                <a:solidFill>
                  <a:srgbClr val="FF0000"/>
                </a:solidFill>
              </a:rPr>
              <a:t>구글</a:t>
            </a:r>
            <a:endParaRPr lang="ko-KR" altLang="fr-FR" sz="1400" dirty="0">
              <a:solidFill>
                <a:srgbClr val="FF0000"/>
              </a:solidFill>
            </a:endParaRPr>
          </a:p>
          <a:p>
            <a:pPr defTabSz="180000"/>
            <a:r>
              <a:rPr lang="fr-FR" altLang="ko-KR" sz="1400" dirty="0" smtClean="0">
                <a:solidFill>
                  <a:srgbClr val="FF0000"/>
                </a:solidFill>
              </a:rPr>
              <a:t>	&lt;</a:t>
            </a:r>
            <a:r>
              <a:rPr lang="fr-FR" altLang="ko-KR" sz="1400" dirty="0">
                <a:solidFill>
                  <a:srgbClr val="FF0000"/>
                </a:solidFill>
              </a:rPr>
              <a:t>option value="http://www.microsoft.com"&gt;</a:t>
            </a:r>
            <a:r>
              <a:rPr lang="ko-KR" altLang="fr-FR" sz="1400" dirty="0">
                <a:solidFill>
                  <a:srgbClr val="FF0000"/>
                </a:solidFill>
              </a:rPr>
              <a:t>마이크로소프트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&lt;/select&gt;</a:t>
            </a:r>
          </a:p>
          <a:p>
            <a:pPr defTabSz="180000"/>
            <a:r>
              <a:rPr lang="en-US" altLang="ko-KR" sz="1400" dirty="0"/>
              <a:t>&lt;p&gt;</a:t>
            </a:r>
          </a:p>
          <a:p>
            <a:pPr defTabSz="180000"/>
            <a:r>
              <a:rPr lang="en-US" altLang="ko-KR" sz="1400" dirty="0">
                <a:solidFill>
                  <a:srgbClr val="FF3300"/>
                </a:solidFill>
              </a:rPr>
              <a:t>&lt;button </a:t>
            </a:r>
            <a:r>
              <a:rPr lang="en-US" altLang="ko-KR" sz="1400" dirty="0" err="1">
                <a:solidFill>
                  <a:srgbClr val="FF3300"/>
                </a:solidFill>
              </a:rPr>
              <a:t>onclick</a:t>
            </a:r>
            <a:r>
              <a:rPr lang="en-US" altLang="ko-KR" sz="1400" dirty="0">
                <a:solidFill>
                  <a:srgbClr val="FF3300"/>
                </a:solidFill>
              </a:rPr>
              <a:t>="load()"&gt;</a:t>
            </a:r>
            <a:r>
              <a:rPr lang="ko-KR" altLang="en-US" sz="1400" dirty="0">
                <a:solidFill>
                  <a:srgbClr val="FF3300"/>
                </a:solidFill>
              </a:rPr>
              <a:t>웹 사이트 접속</a:t>
            </a:r>
            <a:r>
              <a:rPr lang="en-US" altLang="ko-KR" sz="1400" dirty="0">
                <a:solidFill>
                  <a:srgbClr val="FF3300"/>
                </a:solidFill>
              </a:rPr>
              <a:t>&lt;/button&gt;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39" y="1482627"/>
            <a:ext cx="2241798" cy="24010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39" y="4043929"/>
            <a:ext cx="2241798" cy="24010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09451" y="3555198"/>
            <a:ext cx="466745" cy="272415"/>
          </a:xfrm>
          <a:prstGeom prst="wedgeRoundRectCallout">
            <a:avLst>
              <a:gd name="adj1" fmla="val -85266"/>
              <a:gd name="adj2" fmla="val -682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클릭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335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</a:t>
            </a:r>
            <a:r>
              <a:rPr lang="en-US" altLang="ko-KR" dirty="0" smtClean="0"/>
              <a:t>. screen </a:t>
            </a:r>
            <a:r>
              <a:rPr lang="ko-KR" altLang="en-US" dirty="0"/>
              <a:t>객체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597171" y="1340768"/>
            <a:ext cx="8153400" cy="5040560"/>
          </a:xfrm>
        </p:spPr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ko-KR" altLang="en-US" dirty="0"/>
              <a:t>브라우저가 실행되는 스크린 장치에 관한 정보를 담고 있는 객체</a:t>
            </a:r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20888"/>
            <a:ext cx="7852410" cy="26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1350982"/>
            <a:ext cx="6274383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 smtClean="0"/>
              <a:t>스크린 장치에 관한 </a:t>
            </a:r>
            <a:r>
              <a:rPr lang="ko-KR" altLang="en-US" sz="1400" dirty="0"/>
              <a:t>정보 출력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>
                <a:solidFill>
                  <a:srgbClr val="0000FF"/>
                </a:solidFill>
              </a:rPr>
              <a:t>function </a:t>
            </a:r>
            <a:r>
              <a:rPr lang="en-US" altLang="ko-KR" sz="1400" b="1" dirty="0" err="1">
                <a:solidFill>
                  <a:srgbClr val="0000FF"/>
                </a:solidFill>
              </a:rPr>
              <a:t>printScreen</a:t>
            </a:r>
            <a:r>
              <a:rPr lang="en-US" altLang="ko-KR" sz="1400" b="1" dirty="0">
                <a:solidFill>
                  <a:srgbClr val="0000FF"/>
                </a:solidFill>
              </a:rPr>
              <a:t>() </a:t>
            </a:r>
            <a:r>
              <a:rPr lang="en-US" altLang="ko-KR" sz="1400" dirty="0">
                <a:solidFill>
                  <a:srgbClr val="0000FF"/>
                </a:solidFill>
              </a:rPr>
              <a:t>{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400" dirty="0" smtClean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text = "</a:t>
            </a:r>
            <a:r>
              <a:rPr lang="en-US" altLang="ko-KR" sz="1400" dirty="0" err="1">
                <a:solidFill>
                  <a:srgbClr val="0000FF"/>
                </a:solidFill>
              </a:rPr>
              <a:t>availHeight</a:t>
            </a:r>
            <a:r>
              <a:rPr lang="en-US" altLang="ko-KR" sz="1400" dirty="0">
                <a:solidFill>
                  <a:srgbClr val="0000FF"/>
                </a:solidFill>
              </a:rPr>
              <a:t>:".</a:t>
            </a:r>
            <a:r>
              <a:rPr lang="en-US" altLang="ko-KR" sz="1400" dirty="0" err="1">
                <a:solidFill>
                  <a:srgbClr val="0000FF"/>
                </a:solidFill>
              </a:rPr>
              <a:t>fontcolor</a:t>
            </a:r>
            <a:r>
              <a:rPr lang="en-US" altLang="ko-KR" sz="1400" dirty="0">
                <a:solidFill>
                  <a:srgbClr val="0000FF"/>
                </a:solidFill>
              </a:rPr>
              <a:t>('blue') + </a:t>
            </a:r>
            <a:r>
              <a:rPr lang="en-US" altLang="ko-KR" sz="1400" b="1" dirty="0" err="1">
                <a:solidFill>
                  <a:srgbClr val="0000FF"/>
                </a:solidFill>
              </a:rPr>
              <a:t>screen.availHeight</a:t>
            </a:r>
            <a:r>
              <a:rPr lang="en-US" altLang="ko-KR" sz="1400" dirty="0">
                <a:solidFill>
                  <a:srgbClr val="0000FF"/>
                </a:solidFill>
              </a:rPr>
              <a:t> + "&lt;</a:t>
            </a:r>
            <a:r>
              <a:rPr lang="en-US" altLang="ko-KR" sz="1400" dirty="0" err="1">
                <a:solidFill>
                  <a:srgbClr val="0000FF"/>
                </a:solidFill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</a:rPr>
              <a:t>&gt;";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	text </a:t>
            </a:r>
            <a:r>
              <a:rPr lang="en-US" altLang="ko-KR" sz="1400" dirty="0">
                <a:solidFill>
                  <a:srgbClr val="0000FF"/>
                </a:solidFill>
              </a:rPr>
              <a:t>+= "</a:t>
            </a:r>
            <a:r>
              <a:rPr lang="en-US" altLang="ko-KR" sz="1400" dirty="0" err="1">
                <a:solidFill>
                  <a:srgbClr val="0000FF"/>
                </a:solidFill>
              </a:rPr>
              <a:t>availWidth</a:t>
            </a:r>
            <a:r>
              <a:rPr lang="en-US" altLang="ko-KR" sz="1400" dirty="0">
                <a:solidFill>
                  <a:srgbClr val="0000FF"/>
                </a:solidFill>
              </a:rPr>
              <a:t>:".</a:t>
            </a:r>
            <a:r>
              <a:rPr lang="en-US" altLang="ko-KR" sz="1400" dirty="0" err="1">
                <a:solidFill>
                  <a:srgbClr val="0000FF"/>
                </a:solidFill>
              </a:rPr>
              <a:t>fontcolor</a:t>
            </a:r>
            <a:r>
              <a:rPr lang="en-US" altLang="ko-KR" sz="1400" dirty="0">
                <a:solidFill>
                  <a:srgbClr val="0000FF"/>
                </a:solidFill>
              </a:rPr>
              <a:t>('blue') + </a:t>
            </a:r>
            <a:r>
              <a:rPr lang="en-US" altLang="ko-KR" sz="1400" b="1" dirty="0" err="1">
                <a:solidFill>
                  <a:srgbClr val="0000FF"/>
                </a:solidFill>
              </a:rPr>
              <a:t>screen.availWidth</a:t>
            </a:r>
            <a:r>
              <a:rPr lang="en-US" altLang="ko-KR" sz="1400" dirty="0">
                <a:solidFill>
                  <a:srgbClr val="0000FF"/>
                </a:solidFill>
              </a:rPr>
              <a:t> + "&lt;</a:t>
            </a:r>
            <a:r>
              <a:rPr lang="en-US" altLang="ko-KR" sz="1400" dirty="0" err="1">
                <a:solidFill>
                  <a:srgbClr val="0000FF"/>
                </a:solidFill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</a:rPr>
              <a:t>&gt;";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	text </a:t>
            </a:r>
            <a:r>
              <a:rPr lang="en-US" altLang="ko-KR" sz="1400" dirty="0">
                <a:solidFill>
                  <a:srgbClr val="0000FF"/>
                </a:solidFill>
              </a:rPr>
              <a:t>+= "</a:t>
            </a:r>
            <a:r>
              <a:rPr lang="en-US" altLang="ko-KR" sz="1400" dirty="0" err="1">
                <a:solidFill>
                  <a:srgbClr val="0000FF"/>
                </a:solidFill>
              </a:rPr>
              <a:t>colorDepth</a:t>
            </a:r>
            <a:r>
              <a:rPr lang="en-US" altLang="ko-KR" sz="1400" dirty="0">
                <a:solidFill>
                  <a:srgbClr val="0000FF"/>
                </a:solidFill>
              </a:rPr>
              <a:t>:".</a:t>
            </a:r>
            <a:r>
              <a:rPr lang="en-US" altLang="ko-KR" sz="1400" dirty="0" err="1">
                <a:solidFill>
                  <a:srgbClr val="0000FF"/>
                </a:solidFill>
              </a:rPr>
              <a:t>fontcolor</a:t>
            </a:r>
            <a:r>
              <a:rPr lang="en-US" altLang="ko-KR" sz="1400" dirty="0">
                <a:solidFill>
                  <a:srgbClr val="0000FF"/>
                </a:solidFill>
              </a:rPr>
              <a:t>('blue') + </a:t>
            </a:r>
            <a:r>
              <a:rPr lang="en-US" altLang="ko-KR" sz="1400" b="1" dirty="0" err="1">
                <a:solidFill>
                  <a:srgbClr val="0000FF"/>
                </a:solidFill>
              </a:rPr>
              <a:t>screen.colorDepth</a:t>
            </a:r>
            <a:r>
              <a:rPr lang="en-US" altLang="ko-KR" sz="1400" dirty="0">
                <a:solidFill>
                  <a:srgbClr val="0000FF"/>
                </a:solidFill>
              </a:rPr>
              <a:t> + "&lt;</a:t>
            </a:r>
            <a:r>
              <a:rPr lang="en-US" altLang="ko-KR" sz="1400" dirty="0" err="1">
                <a:solidFill>
                  <a:srgbClr val="0000FF"/>
                </a:solidFill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</a:rPr>
              <a:t>&gt;";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	text </a:t>
            </a:r>
            <a:r>
              <a:rPr lang="en-US" altLang="ko-KR" sz="1400" dirty="0">
                <a:solidFill>
                  <a:srgbClr val="0000FF"/>
                </a:solidFill>
              </a:rPr>
              <a:t>+= "</a:t>
            </a:r>
            <a:r>
              <a:rPr lang="en-US" altLang="ko-KR" sz="1400" dirty="0" err="1">
                <a:solidFill>
                  <a:srgbClr val="0000FF"/>
                </a:solidFill>
              </a:rPr>
              <a:t>pixelDepth</a:t>
            </a:r>
            <a:r>
              <a:rPr lang="en-US" altLang="ko-KR" sz="1400" dirty="0">
                <a:solidFill>
                  <a:srgbClr val="0000FF"/>
                </a:solidFill>
              </a:rPr>
              <a:t>:".</a:t>
            </a:r>
            <a:r>
              <a:rPr lang="en-US" altLang="ko-KR" sz="1400" dirty="0" err="1">
                <a:solidFill>
                  <a:srgbClr val="0000FF"/>
                </a:solidFill>
              </a:rPr>
              <a:t>fontcolor</a:t>
            </a:r>
            <a:r>
              <a:rPr lang="en-US" altLang="ko-KR" sz="1400" dirty="0">
                <a:solidFill>
                  <a:srgbClr val="0000FF"/>
                </a:solidFill>
              </a:rPr>
              <a:t>('blue')+ </a:t>
            </a:r>
            <a:r>
              <a:rPr lang="en-US" altLang="ko-KR" sz="1400" b="1" dirty="0" err="1">
                <a:solidFill>
                  <a:srgbClr val="0000FF"/>
                </a:solidFill>
              </a:rPr>
              <a:t>screen.pixelDepth</a:t>
            </a:r>
            <a:r>
              <a:rPr lang="en-US" altLang="ko-KR" sz="1400" dirty="0">
                <a:solidFill>
                  <a:srgbClr val="0000FF"/>
                </a:solidFill>
              </a:rPr>
              <a:t> + "&lt;</a:t>
            </a:r>
            <a:r>
              <a:rPr lang="en-US" altLang="ko-KR" sz="1400" dirty="0" err="1">
                <a:solidFill>
                  <a:srgbClr val="0000FF"/>
                </a:solidFill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</a:rPr>
              <a:t>&gt;";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	text </a:t>
            </a:r>
            <a:r>
              <a:rPr lang="en-US" altLang="ko-KR" sz="1400" dirty="0">
                <a:solidFill>
                  <a:srgbClr val="0000FF"/>
                </a:solidFill>
              </a:rPr>
              <a:t>+= "height:".</a:t>
            </a:r>
            <a:r>
              <a:rPr lang="en-US" altLang="ko-KR" sz="1400" dirty="0" err="1">
                <a:solidFill>
                  <a:srgbClr val="0000FF"/>
                </a:solidFill>
              </a:rPr>
              <a:t>fontcolor</a:t>
            </a:r>
            <a:r>
              <a:rPr lang="en-US" altLang="ko-KR" sz="1400" dirty="0">
                <a:solidFill>
                  <a:srgbClr val="0000FF"/>
                </a:solidFill>
              </a:rPr>
              <a:t>('blue') + </a:t>
            </a:r>
            <a:r>
              <a:rPr lang="en-US" altLang="ko-KR" sz="1400" b="1" dirty="0" err="1">
                <a:solidFill>
                  <a:srgbClr val="0000FF"/>
                </a:solidFill>
              </a:rPr>
              <a:t>screen.height</a:t>
            </a:r>
            <a:r>
              <a:rPr lang="en-US" altLang="ko-KR" sz="1400" dirty="0">
                <a:solidFill>
                  <a:srgbClr val="0000FF"/>
                </a:solidFill>
              </a:rPr>
              <a:t> + "&lt;</a:t>
            </a:r>
            <a:r>
              <a:rPr lang="en-US" altLang="ko-KR" sz="1400" dirty="0" err="1">
                <a:solidFill>
                  <a:srgbClr val="0000FF"/>
                </a:solidFill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</a:rPr>
              <a:t>&gt;";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	text </a:t>
            </a:r>
            <a:r>
              <a:rPr lang="en-US" altLang="ko-KR" sz="1400" dirty="0">
                <a:solidFill>
                  <a:srgbClr val="0000FF"/>
                </a:solidFill>
              </a:rPr>
              <a:t>+= "width:".</a:t>
            </a:r>
            <a:r>
              <a:rPr lang="en-US" altLang="ko-KR" sz="1400" dirty="0" err="1">
                <a:solidFill>
                  <a:srgbClr val="0000FF"/>
                </a:solidFill>
              </a:rPr>
              <a:t>fontcolor</a:t>
            </a:r>
            <a:r>
              <a:rPr lang="en-US" altLang="ko-KR" sz="1400" dirty="0">
                <a:solidFill>
                  <a:srgbClr val="0000FF"/>
                </a:solidFill>
              </a:rPr>
              <a:t>('blue') + </a:t>
            </a:r>
            <a:r>
              <a:rPr lang="en-US" altLang="ko-KR" sz="1400" b="1" dirty="0" err="1">
                <a:solidFill>
                  <a:srgbClr val="0000FF"/>
                </a:solidFill>
              </a:rPr>
              <a:t>screen.width</a:t>
            </a:r>
            <a:r>
              <a:rPr lang="en-US" altLang="ko-KR" sz="1400" dirty="0">
                <a:solidFill>
                  <a:srgbClr val="0000FF"/>
                </a:solidFill>
              </a:rPr>
              <a:t> + "&lt;</a:t>
            </a:r>
            <a:r>
              <a:rPr lang="en-US" altLang="ko-KR" sz="1400" dirty="0" err="1">
                <a:solidFill>
                  <a:srgbClr val="0000FF"/>
                </a:solidFill>
              </a:rPr>
              <a:t>br</a:t>
            </a:r>
            <a:r>
              <a:rPr lang="en-US" altLang="ko-KR" sz="1400" dirty="0" smtClean="0">
                <a:solidFill>
                  <a:srgbClr val="0000FF"/>
                </a:solidFill>
              </a:rPr>
              <a:t>&gt;";</a:t>
            </a:r>
          </a:p>
          <a:p>
            <a:pPr defTabSz="180000"/>
            <a:endParaRPr lang="en-US" altLang="ko-KR" sz="14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document.getElementById</a:t>
            </a:r>
            <a:r>
              <a:rPr lang="en-US" altLang="ko-KR" sz="1400" dirty="0">
                <a:solidFill>
                  <a:srgbClr val="0000FF"/>
                </a:solidFill>
              </a:rPr>
              <a:t>("div").</a:t>
            </a:r>
            <a:r>
              <a:rPr lang="en-US" altLang="ko-KR" sz="1400" dirty="0" err="1">
                <a:solidFill>
                  <a:srgbClr val="0000FF"/>
                </a:solidFill>
              </a:rPr>
              <a:t>innerHTML</a:t>
            </a:r>
            <a:r>
              <a:rPr lang="en-US" altLang="ko-KR" sz="1400" dirty="0">
                <a:solidFill>
                  <a:srgbClr val="0000FF"/>
                </a:solidFill>
              </a:rPr>
              <a:t> = text;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 </a:t>
            </a:r>
            <a:r>
              <a:rPr lang="en-US" altLang="ko-KR" sz="1400" dirty="0" err="1"/>
              <a:t>onload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printScreen</a:t>
            </a:r>
            <a:r>
              <a:rPr lang="en-US" altLang="ko-KR" sz="1400" b="1" dirty="0"/>
              <a:t>()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 smtClean="0"/>
              <a:t>스크린 장치에 관한 정보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>
                <a:solidFill>
                  <a:srgbClr val="FF0000"/>
                </a:solidFill>
              </a:rPr>
              <a:t>&lt;div id="div"&gt;&lt;/div&gt;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704" y="3589833"/>
            <a:ext cx="2664296" cy="30255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10-11 </a:t>
            </a:r>
            <a:r>
              <a:rPr lang="ko-KR" altLang="en-US" dirty="0" smtClean="0"/>
              <a:t>스크린 </a:t>
            </a:r>
            <a:r>
              <a:rPr lang="ko-KR" altLang="en-US" dirty="0"/>
              <a:t>장치에 관한 정보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59832" y="6002456"/>
            <a:ext cx="2748730" cy="664012"/>
          </a:xfrm>
          <a:prstGeom prst="wedgeRoundRectCallout">
            <a:avLst>
              <a:gd name="adj1" fmla="val 62558"/>
              <a:gd name="adj2" fmla="val -224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height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width</a:t>
            </a:r>
            <a:r>
              <a:rPr lang="ko-KR" altLang="en-US" sz="1100" dirty="0" smtClean="0"/>
              <a:t>는 브라우저의 설정에서 </a:t>
            </a:r>
            <a:endParaRPr lang="en-US" altLang="ko-KR" sz="1100" dirty="0" smtClean="0"/>
          </a:p>
          <a:p>
            <a:r>
              <a:rPr lang="ko-KR" altLang="en-US" sz="1100" dirty="0" smtClean="0"/>
              <a:t>확대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축소 값을 </a:t>
            </a:r>
            <a:r>
              <a:rPr lang="en-US" altLang="ko-KR" sz="1100" dirty="0" smtClean="0"/>
              <a:t>100%</a:t>
            </a:r>
            <a:r>
              <a:rPr lang="ko-KR" altLang="en-US" sz="1100" dirty="0" smtClean="0"/>
              <a:t>로 해야 정확한</a:t>
            </a:r>
            <a:endParaRPr lang="en-US" altLang="ko-KR" sz="1100" dirty="0" smtClean="0"/>
          </a:p>
          <a:p>
            <a:r>
              <a:rPr lang="ko-KR" altLang="en-US" sz="1100" dirty="0" smtClean="0"/>
              <a:t>값으로 출력됨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570666" y="4976835"/>
            <a:ext cx="1487731" cy="272415"/>
          </a:xfrm>
          <a:prstGeom prst="wedgeRoundRectCallout">
            <a:avLst>
              <a:gd name="adj1" fmla="val -63543"/>
              <a:gd name="adj2" fmla="val 458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작업 표시줄 높이 제외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373401" y="5611452"/>
            <a:ext cx="969294" cy="272415"/>
          </a:xfrm>
          <a:prstGeom prst="wedgeRoundRectCallout">
            <a:avLst>
              <a:gd name="adj1" fmla="val -63782"/>
              <a:gd name="adj2" fmla="val -37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픽셀당 </a:t>
            </a:r>
            <a:r>
              <a:rPr lang="en-US" altLang="ko-KR" sz="1000" dirty="0" smtClean="0"/>
              <a:t>2</a:t>
            </a:r>
            <a:r>
              <a:rPr lang="en-US" altLang="ko-KR" sz="1000" baseline="30000" dirty="0" smtClean="0"/>
              <a:t>24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색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122658" y="6136383"/>
            <a:ext cx="896015" cy="272415"/>
          </a:xfrm>
          <a:prstGeom prst="wedgeRoundRectCallout">
            <a:avLst>
              <a:gd name="adj1" fmla="val -63782"/>
              <a:gd name="adj2" fmla="val -37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스크린 크기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803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history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history </a:t>
            </a:r>
            <a:r>
              <a:rPr lang="ko-KR" altLang="en-US" dirty="0" smtClean="0"/>
              <a:t>객체</a:t>
            </a:r>
          </a:p>
          <a:p>
            <a:pPr lvl="1"/>
            <a:r>
              <a:rPr lang="ko-KR" altLang="en-US" dirty="0" smtClean="0"/>
              <a:t>윈도우에서 방문한 웹 페이지 리스트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히스토리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나타내는 객체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history </a:t>
            </a:r>
            <a:r>
              <a:rPr lang="ko-KR" altLang="en-US" dirty="0" smtClean="0"/>
              <a:t>객체를 이용하여 웹 페이지를 이동하는 코드 사례</a:t>
            </a:r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1640" y="5283205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history.back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이전 페이지로 이동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history.go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(-1);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이전 페이지로 이동</a:t>
            </a:r>
          </a:p>
          <a:p>
            <a:pPr marL="190500" fontAlgn="base" latinLnBrk="0"/>
            <a:r>
              <a:rPr lang="en-US" altLang="ko-KR" sz="1400" kern="0" smtClean="0">
                <a:solidFill>
                  <a:srgbClr val="000000"/>
                </a:solidFill>
                <a:latin typeface="+mj-ea"/>
                <a:ea typeface="+mj-ea"/>
              </a:rPr>
              <a:t>history.forward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다음 페이지로 이동 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history.go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(1);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다음 페이지로 이동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7852410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5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10-12 </a:t>
            </a:r>
            <a:r>
              <a:rPr lang="en-US" altLang="ko-KR" dirty="0"/>
              <a:t>history </a:t>
            </a:r>
            <a:r>
              <a:rPr lang="ko-KR" altLang="en-US" dirty="0"/>
              <a:t>객체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628800"/>
            <a:ext cx="4896544" cy="2523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&lt;head&gt;&lt;title&gt;history </a:t>
            </a:r>
            <a:r>
              <a:rPr lang="ko-KR" altLang="en-US" sz="1400" dirty="0"/>
              <a:t>객체 활용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&lt;h3&gt;history </a:t>
            </a:r>
            <a:r>
              <a:rPr lang="ko-KR" altLang="en-US" sz="1400" dirty="0"/>
              <a:t>객체 활용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&lt;button </a:t>
            </a:r>
            <a:r>
              <a:rPr lang="en-US" altLang="ko-KR" sz="1400" dirty="0" err="1">
                <a:solidFill>
                  <a:srgbClr val="0000FF"/>
                </a:solidFill>
              </a:rPr>
              <a:t>onclick</a:t>
            </a:r>
            <a:r>
              <a:rPr lang="en-US" altLang="ko-KR" sz="1400" dirty="0">
                <a:solidFill>
                  <a:srgbClr val="0000FF"/>
                </a:solidFill>
              </a:rPr>
              <a:t>="</a:t>
            </a:r>
            <a:r>
              <a:rPr lang="en-US" altLang="ko-KR" sz="1400" b="1" dirty="0" err="1">
                <a:solidFill>
                  <a:srgbClr val="0000FF"/>
                </a:solidFill>
              </a:rPr>
              <a:t>history.back</a:t>
            </a:r>
            <a:r>
              <a:rPr lang="en-US" altLang="ko-KR" sz="1400" b="1" dirty="0">
                <a:solidFill>
                  <a:srgbClr val="0000FF"/>
                </a:solidFill>
              </a:rPr>
              <a:t>()</a:t>
            </a:r>
            <a:r>
              <a:rPr lang="en-US" altLang="ko-KR" sz="1400" dirty="0">
                <a:solidFill>
                  <a:srgbClr val="0000FF"/>
                </a:solidFill>
              </a:rPr>
              <a:t>"&gt;back()&lt;/button&gt;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&lt;button </a:t>
            </a:r>
            <a:r>
              <a:rPr lang="en-US" altLang="ko-KR" sz="1400" dirty="0" err="1">
                <a:solidFill>
                  <a:srgbClr val="0000FF"/>
                </a:solidFill>
              </a:rPr>
              <a:t>onclick</a:t>
            </a:r>
            <a:r>
              <a:rPr lang="en-US" altLang="ko-KR" sz="1400" dirty="0">
                <a:solidFill>
                  <a:srgbClr val="0000FF"/>
                </a:solidFill>
              </a:rPr>
              <a:t>="</a:t>
            </a:r>
            <a:r>
              <a:rPr lang="en-US" altLang="ko-KR" sz="1400" b="1" dirty="0" err="1">
                <a:solidFill>
                  <a:srgbClr val="0000FF"/>
                </a:solidFill>
              </a:rPr>
              <a:t>history.forward</a:t>
            </a:r>
            <a:r>
              <a:rPr lang="en-US" altLang="ko-KR" sz="1400" b="1" dirty="0">
                <a:solidFill>
                  <a:srgbClr val="0000FF"/>
                </a:solidFill>
              </a:rPr>
              <a:t>()</a:t>
            </a:r>
            <a:r>
              <a:rPr lang="en-US" altLang="ko-KR" sz="1400" dirty="0">
                <a:solidFill>
                  <a:srgbClr val="0000FF"/>
                </a:solidFill>
              </a:rPr>
              <a:t>"&gt;forward()&lt;/button&gt;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&lt;button </a:t>
            </a:r>
            <a:r>
              <a:rPr lang="en-US" altLang="ko-KR" sz="1400" dirty="0" err="1">
                <a:solidFill>
                  <a:srgbClr val="0000FF"/>
                </a:solidFill>
              </a:rPr>
              <a:t>onclick</a:t>
            </a:r>
            <a:r>
              <a:rPr lang="en-US" altLang="ko-KR" sz="1400" dirty="0" smtClean="0">
                <a:solidFill>
                  <a:srgbClr val="0000FF"/>
                </a:solidFill>
              </a:rPr>
              <a:t>="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history.go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(-1)</a:t>
            </a:r>
            <a:r>
              <a:rPr lang="en-US" altLang="ko-KR" sz="1400" dirty="0" smtClean="0">
                <a:solidFill>
                  <a:srgbClr val="0000FF"/>
                </a:solidFill>
              </a:rPr>
              <a:t>"&gt;</a:t>
            </a:r>
            <a:r>
              <a:rPr lang="en-US" altLang="ko-KR" sz="1400" dirty="0">
                <a:solidFill>
                  <a:srgbClr val="0000FF"/>
                </a:solidFill>
              </a:rPr>
              <a:t>go(-1)&lt;/button&gt;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43" y="1859045"/>
            <a:ext cx="2457822" cy="206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8" y="1182547"/>
            <a:ext cx="2535068" cy="209476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63888" y="2429262"/>
            <a:ext cx="5184577" cy="3819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63889" y="507895"/>
            <a:ext cx="5184576" cy="17689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/>
          <p:cNvCxnSpPr>
            <a:stCxn id="58" idx="35"/>
            <a:endCxn id="17" idx="1"/>
          </p:cNvCxnSpPr>
          <p:nvPr/>
        </p:nvCxnSpPr>
        <p:spPr>
          <a:xfrm flipV="1">
            <a:off x="1910620" y="1043213"/>
            <a:ext cx="3774948" cy="56916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1"/>
          </p:cNvCxnSpPr>
          <p:nvPr/>
        </p:nvCxnSpPr>
        <p:spPr>
          <a:xfrm>
            <a:off x="2911915" y="2501791"/>
            <a:ext cx="1808666" cy="267217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13"/>
          <p:cNvSpPr>
            <a:spLocks noChangeArrowheads="1"/>
          </p:cNvSpPr>
          <p:nvPr/>
        </p:nvSpPr>
        <p:spPr bwMode="auto">
          <a:xfrm>
            <a:off x="5507463" y="1685438"/>
            <a:ext cx="856903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history</a:t>
            </a:r>
          </a:p>
        </p:txBody>
      </p:sp>
      <p:sp>
        <p:nvSpPr>
          <p:cNvPr id="13" name="Rectangle 414"/>
          <p:cNvSpPr>
            <a:spLocks noChangeArrowheads="1"/>
          </p:cNvSpPr>
          <p:nvPr/>
        </p:nvSpPr>
        <p:spPr bwMode="auto">
          <a:xfrm>
            <a:off x="4027667" y="1688604"/>
            <a:ext cx="990600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navigator</a:t>
            </a:r>
          </a:p>
        </p:txBody>
      </p:sp>
      <p:sp>
        <p:nvSpPr>
          <p:cNvPr id="14" name="Rectangle 415"/>
          <p:cNvSpPr>
            <a:spLocks noChangeArrowheads="1"/>
          </p:cNvSpPr>
          <p:nvPr/>
        </p:nvSpPr>
        <p:spPr bwMode="auto">
          <a:xfrm>
            <a:off x="7660634" y="1682272"/>
            <a:ext cx="803460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screen</a:t>
            </a:r>
          </a:p>
        </p:txBody>
      </p:sp>
      <p:sp>
        <p:nvSpPr>
          <p:cNvPr id="15" name="Rectangle 416"/>
          <p:cNvSpPr>
            <a:spLocks noChangeArrowheads="1"/>
          </p:cNvSpPr>
          <p:nvPr/>
        </p:nvSpPr>
        <p:spPr bwMode="auto">
          <a:xfrm>
            <a:off x="6529492" y="1682272"/>
            <a:ext cx="914400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location</a:t>
            </a:r>
          </a:p>
        </p:txBody>
      </p:sp>
      <p:sp>
        <p:nvSpPr>
          <p:cNvPr id="16" name="Line 420"/>
          <p:cNvSpPr>
            <a:spLocks noChangeShapeType="1"/>
          </p:cNvSpPr>
          <p:nvPr/>
        </p:nvSpPr>
        <p:spPr bwMode="auto">
          <a:xfrm flipV="1">
            <a:off x="4522967" y="1451721"/>
            <a:ext cx="3533078" cy="3166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7" name="Rectangle 410"/>
          <p:cNvSpPr>
            <a:spLocks noChangeArrowheads="1"/>
          </p:cNvSpPr>
          <p:nvPr/>
        </p:nvSpPr>
        <p:spPr bwMode="auto">
          <a:xfrm>
            <a:off x="5685568" y="899197"/>
            <a:ext cx="1046673" cy="288032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18" name="직선 연결선 17"/>
          <p:cNvCxnSpPr>
            <a:stCxn id="17" idx="2"/>
          </p:cNvCxnSpPr>
          <p:nvPr/>
        </p:nvCxnSpPr>
        <p:spPr>
          <a:xfrm flipH="1">
            <a:off x="6203617" y="1187229"/>
            <a:ext cx="5288" cy="26449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15" idx="0"/>
          </p:cNvCxnSpPr>
          <p:nvPr/>
        </p:nvCxnSpPr>
        <p:spPr>
          <a:xfrm>
            <a:off x="6986692" y="1451721"/>
            <a:ext cx="0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6" idx="1"/>
            <a:endCxn id="14" idx="0"/>
          </p:cNvCxnSpPr>
          <p:nvPr/>
        </p:nvCxnSpPr>
        <p:spPr>
          <a:xfrm>
            <a:off x="8056045" y="1451721"/>
            <a:ext cx="6319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12" idx="0"/>
          </p:cNvCxnSpPr>
          <p:nvPr/>
        </p:nvCxnSpPr>
        <p:spPr>
          <a:xfrm flipH="1">
            <a:off x="5935915" y="1454887"/>
            <a:ext cx="3552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3" idx="0"/>
          </p:cNvCxnSpPr>
          <p:nvPr/>
        </p:nvCxnSpPr>
        <p:spPr>
          <a:xfrm>
            <a:off x="4522967" y="1458053"/>
            <a:ext cx="0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24" idx="0"/>
          </p:cNvCxnSpPr>
          <p:nvPr/>
        </p:nvCxnSpPr>
        <p:spPr>
          <a:xfrm>
            <a:off x="5287439" y="1454887"/>
            <a:ext cx="4642" cy="117010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411"/>
          <p:cNvSpPr>
            <a:spLocks noChangeArrowheads="1"/>
          </p:cNvSpPr>
          <p:nvPr/>
        </p:nvSpPr>
        <p:spPr bwMode="auto">
          <a:xfrm>
            <a:off x="4720581" y="2624992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25" name="Rectangle 411"/>
          <p:cNvSpPr>
            <a:spLocks noChangeArrowheads="1"/>
          </p:cNvSpPr>
          <p:nvPr/>
        </p:nvSpPr>
        <p:spPr bwMode="auto">
          <a:xfrm>
            <a:off x="4720581" y="3117641"/>
            <a:ext cx="1143000" cy="312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26" name="직선 연결선 25"/>
          <p:cNvCxnSpPr>
            <a:stCxn id="24" idx="2"/>
            <a:endCxn id="25" idx="0"/>
          </p:cNvCxnSpPr>
          <p:nvPr/>
        </p:nvCxnSpPr>
        <p:spPr>
          <a:xfrm>
            <a:off x="5292081" y="2913024"/>
            <a:ext cx="0" cy="204617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411"/>
          <p:cNvSpPr>
            <a:spLocks noChangeArrowheads="1"/>
          </p:cNvSpPr>
          <p:nvPr/>
        </p:nvSpPr>
        <p:spPr bwMode="auto">
          <a:xfrm>
            <a:off x="3905247" y="3860865"/>
            <a:ext cx="770691" cy="3248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28" name="직선 연결선 27"/>
          <p:cNvCxnSpPr>
            <a:endCxn id="27" idx="0"/>
          </p:cNvCxnSpPr>
          <p:nvPr/>
        </p:nvCxnSpPr>
        <p:spPr>
          <a:xfrm>
            <a:off x="4290593" y="3642983"/>
            <a:ext cx="0" cy="21788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11"/>
          <p:cNvSpPr>
            <a:spLocks noChangeArrowheads="1"/>
          </p:cNvSpPr>
          <p:nvPr/>
        </p:nvSpPr>
        <p:spPr bwMode="auto">
          <a:xfrm>
            <a:off x="6242123" y="3852710"/>
            <a:ext cx="765182" cy="324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30" name="직선 연결선 29"/>
          <p:cNvCxnSpPr>
            <a:endCxn id="29" idx="0"/>
          </p:cNvCxnSpPr>
          <p:nvPr/>
        </p:nvCxnSpPr>
        <p:spPr>
          <a:xfrm flipH="1">
            <a:off x="6624714" y="3615444"/>
            <a:ext cx="735" cy="23726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11"/>
          <p:cNvSpPr>
            <a:spLocks noChangeArrowheads="1"/>
          </p:cNvSpPr>
          <p:nvPr/>
        </p:nvSpPr>
        <p:spPr bwMode="auto">
          <a:xfrm>
            <a:off x="3883443" y="4589620"/>
            <a:ext cx="831953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32" name="직선 연결선 31"/>
          <p:cNvCxnSpPr>
            <a:stCxn id="27" idx="2"/>
            <a:endCxn id="31" idx="0"/>
          </p:cNvCxnSpPr>
          <p:nvPr/>
        </p:nvCxnSpPr>
        <p:spPr>
          <a:xfrm>
            <a:off x="4290593" y="4185744"/>
            <a:ext cx="8827" cy="40387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411"/>
          <p:cNvSpPr>
            <a:spLocks noChangeArrowheads="1"/>
          </p:cNvSpPr>
          <p:nvPr/>
        </p:nvSpPr>
        <p:spPr bwMode="auto">
          <a:xfrm>
            <a:off x="5304144" y="4589621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4" name="Line 420"/>
          <p:cNvSpPr>
            <a:spLocks noChangeShapeType="1"/>
          </p:cNvSpPr>
          <p:nvPr/>
        </p:nvSpPr>
        <p:spPr bwMode="auto">
          <a:xfrm flipV="1">
            <a:off x="4309438" y="3615443"/>
            <a:ext cx="2326396" cy="764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5308336" y="3437233"/>
            <a:ext cx="4642" cy="20575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8" idx="0"/>
            <a:endCxn id="33" idx="0"/>
          </p:cNvCxnSpPr>
          <p:nvPr/>
        </p:nvCxnSpPr>
        <p:spPr>
          <a:xfrm>
            <a:off x="5573937" y="4374321"/>
            <a:ext cx="11602" cy="2153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40" idx="0"/>
          </p:cNvCxnSpPr>
          <p:nvPr/>
        </p:nvCxnSpPr>
        <p:spPr>
          <a:xfrm>
            <a:off x="7539903" y="4386496"/>
            <a:ext cx="0" cy="232643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ine 420"/>
          <p:cNvSpPr>
            <a:spLocks noChangeShapeType="1"/>
          </p:cNvSpPr>
          <p:nvPr/>
        </p:nvSpPr>
        <p:spPr bwMode="auto">
          <a:xfrm>
            <a:off x="5573937" y="4374321"/>
            <a:ext cx="1965965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6635834" y="4190512"/>
            <a:ext cx="1" cy="20366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11"/>
          <p:cNvSpPr>
            <a:spLocks noChangeArrowheads="1"/>
          </p:cNvSpPr>
          <p:nvPr/>
        </p:nvSpPr>
        <p:spPr bwMode="auto">
          <a:xfrm>
            <a:off x="7251871" y="4619139"/>
            <a:ext cx="576064" cy="3019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3576" y="530155"/>
            <a:ext cx="2192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BOM(Browser Object Model)</a:t>
            </a:r>
            <a:endParaRPr lang="ko-KR" altLang="en-US" sz="1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3576" y="2655519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DOM(Document Object Model)</a:t>
            </a:r>
            <a:endParaRPr lang="ko-KR" altLang="en-US" sz="1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430263" y="1988083"/>
            <a:ext cx="2481652" cy="1048304"/>
          </a:xfrm>
          <a:custGeom>
            <a:avLst/>
            <a:gdLst>
              <a:gd name="connsiteX0" fmla="*/ 787400 w 3064933"/>
              <a:gd name="connsiteY0" fmla="*/ 16934 h 1041400"/>
              <a:gd name="connsiteX1" fmla="*/ 211666 w 3064933"/>
              <a:gd name="connsiteY1" fmla="*/ 42334 h 1041400"/>
              <a:gd name="connsiteX2" fmla="*/ 76200 w 3064933"/>
              <a:gd name="connsiteY2" fmla="*/ 67734 h 1041400"/>
              <a:gd name="connsiteX3" fmla="*/ 50800 w 3064933"/>
              <a:gd name="connsiteY3" fmla="*/ 76200 h 1041400"/>
              <a:gd name="connsiteX4" fmla="*/ 25400 w 3064933"/>
              <a:gd name="connsiteY4" fmla="*/ 406400 h 1041400"/>
              <a:gd name="connsiteX5" fmla="*/ 8466 w 3064933"/>
              <a:gd name="connsiteY5" fmla="*/ 533400 h 1041400"/>
              <a:gd name="connsiteX6" fmla="*/ 0 w 3064933"/>
              <a:gd name="connsiteY6" fmla="*/ 609600 h 1041400"/>
              <a:gd name="connsiteX7" fmla="*/ 8466 w 3064933"/>
              <a:gd name="connsiteY7" fmla="*/ 821267 h 1041400"/>
              <a:gd name="connsiteX8" fmla="*/ 25400 w 3064933"/>
              <a:gd name="connsiteY8" fmla="*/ 880534 h 1041400"/>
              <a:gd name="connsiteX9" fmla="*/ 42333 w 3064933"/>
              <a:gd name="connsiteY9" fmla="*/ 973667 h 1041400"/>
              <a:gd name="connsiteX10" fmla="*/ 50800 w 3064933"/>
              <a:gd name="connsiteY10" fmla="*/ 999067 h 1041400"/>
              <a:gd name="connsiteX11" fmla="*/ 118533 w 3064933"/>
              <a:gd name="connsiteY11" fmla="*/ 1007534 h 1041400"/>
              <a:gd name="connsiteX12" fmla="*/ 237066 w 3064933"/>
              <a:gd name="connsiteY12" fmla="*/ 1016000 h 1041400"/>
              <a:gd name="connsiteX13" fmla="*/ 313266 w 3064933"/>
              <a:gd name="connsiteY13" fmla="*/ 1024467 h 1041400"/>
              <a:gd name="connsiteX14" fmla="*/ 1727200 w 3064933"/>
              <a:gd name="connsiteY14" fmla="*/ 1032934 h 1041400"/>
              <a:gd name="connsiteX15" fmla="*/ 1896533 w 3064933"/>
              <a:gd name="connsiteY15" fmla="*/ 1041400 h 1041400"/>
              <a:gd name="connsiteX16" fmla="*/ 2641600 w 3064933"/>
              <a:gd name="connsiteY16" fmla="*/ 1024467 h 1041400"/>
              <a:gd name="connsiteX17" fmla="*/ 2717800 w 3064933"/>
              <a:gd name="connsiteY17" fmla="*/ 1016000 h 1041400"/>
              <a:gd name="connsiteX18" fmla="*/ 2743200 w 3064933"/>
              <a:gd name="connsiteY18" fmla="*/ 1007534 h 1041400"/>
              <a:gd name="connsiteX19" fmla="*/ 2971800 w 3064933"/>
              <a:gd name="connsiteY19" fmla="*/ 999067 h 1041400"/>
              <a:gd name="connsiteX20" fmla="*/ 2997200 w 3064933"/>
              <a:gd name="connsiteY20" fmla="*/ 982134 h 1041400"/>
              <a:gd name="connsiteX21" fmla="*/ 3005666 w 3064933"/>
              <a:gd name="connsiteY21" fmla="*/ 956734 h 1041400"/>
              <a:gd name="connsiteX22" fmla="*/ 3022600 w 3064933"/>
              <a:gd name="connsiteY22" fmla="*/ 939800 h 1041400"/>
              <a:gd name="connsiteX23" fmla="*/ 3031066 w 3064933"/>
              <a:gd name="connsiteY23" fmla="*/ 914400 h 1041400"/>
              <a:gd name="connsiteX24" fmla="*/ 3048000 w 3064933"/>
              <a:gd name="connsiteY24" fmla="*/ 821267 h 1041400"/>
              <a:gd name="connsiteX25" fmla="*/ 3056466 w 3064933"/>
              <a:gd name="connsiteY25" fmla="*/ 795867 h 1041400"/>
              <a:gd name="connsiteX26" fmla="*/ 3064933 w 3064933"/>
              <a:gd name="connsiteY26" fmla="*/ 745067 h 1041400"/>
              <a:gd name="connsiteX27" fmla="*/ 3056466 w 3064933"/>
              <a:gd name="connsiteY27" fmla="*/ 347134 h 1041400"/>
              <a:gd name="connsiteX28" fmla="*/ 3039533 w 3064933"/>
              <a:gd name="connsiteY28" fmla="*/ 279400 h 1041400"/>
              <a:gd name="connsiteX29" fmla="*/ 3031066 w 3064933"/>
              <a:gd name="connsiteY29" fmla="*/ 245534 h 1041400"/>
              <a:gd name="connsiteX30" fmla="*/ 2997200 w 3064933"/>
              <a:gd name="connsiteY30" fmla="*/ 143934 h 1041400"/>
              <a:gd name="connsiteX31" fmla="*/ 2988733 w 3064933"/>
              <a:gd name="connsiteY31" fmla="*/ 118534 h 1041400"/>
              <a:gd name="connsiteX32" fmla="*/ 2980266 w 3064933"/>
              <a:gd name="connsiteY32" fmla="*/ 93134 h 1041400"/>
              <a:gd name="connsiteX33" fmla="*/ 2887133 w 3064933"/>
              <a:gd name="connsiteY33" fmla="*/ 67734 h 1041400"/>
              <a:gd name="connsiteX34" fmla="*/ 2810933 w 3064933"/>
              <a:gd name="connsiteY34" fmla="*/ 50800 h 1041400"/>
              <a:gd name="connsiteX35" fmla="*/ 2413000 w 3064933"/>
              <a:gd name="connsiteY35" fmla="*/ 42334 h 1041400"/>
              <a:gd name="connsiteX36" fmla="*/ 1981200 w 3064933"/>
              <a:gd name="connsiteY36" fmla="*/ 50800 h 1041400"/>
              <a:gd name="connsiteX37" fmla="*/ 1921933 w 3064933"/>
              <a:gd name="connsiteY37" fmla="*/ 59267 h 1041400"/>
              <a:gd name="connsiteX38" fmla="*/ 1854200 w 3064933"/>
              <a:gd name="connsiteY38" fmla="*/ 67734 h 1041400"/>
              <a:gd name="connsiteX39" fmla="*/ 1752600 w 3064933"/>
              <a:gd name="connsiteY39" fmla="*/ 84667 h 1041400"/>
              <a:gd name="connsiteX40" fmla="*/ 1676400 w 3064933"/>
              <a:gd name="connsiteY40" fmla="*/ 93134 h 1041400"/>
              <a:gd name="connsiteX41" fmla="*/ 1126066 w 3064933"/>
              <a:gd name="connsiteY41" fmla="*/ 84667 h 1041400"/>
              <a:gd name="connsiteX42" fmla="*/ 1083733 w 3064933"/>
              <a:gd name="connsiteY42" fmla="*/ 76200 h 1041400"/>
              <a:gd name="connsiteX43" fmla="*/ 956733 w 3064933"/>
              <a:gd name="connsiteY43" fmla="*/ 59267 h 1041400"/>
              <a:gd name="connsiteX44" fmla="*/ 922866 w 3064933"/>
              <a:gd name="connsiteY44" fmla="*/ 50800 h 1041400"/>
              <a:gd name="connsiteX45" fmla="*/ 872066 w 3064933"/>
              <a:gd name="connsiteY45" fmla="*/ 33867 h 1041400"/>
              <a:gd name="connsiteX46" fmla="*/ 821266 w 3064933"/>
              <a:gd name="connsiteY46" fmla="*/ 16934 h 1041400"/>
              <a:gd name="connsiteX47" fmla="*/ 770466 w 3064933"/>
              <a:gd name="connsiteY47" fmla="*/ 0 h 1041400"/>
              <a:gd name="connsiteX48" fmla="*/ 787400 w 3064933"/>
              <a:gd name="connsiteY48" fmla="*/ 16934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064933" h="1041400">
                <a:moveTo>
                  <a:pt x="787400" y="16934"/>
                </a:moveTo>
                <a:cubicBezTo>
                  <a:pt x="403701" y="39504"/>
                  <a:pt x="595613" y="31041"/>
                  <a:pt x="211666" y="42334"/>
                </a:cubicBezTo>
                <a:cubicBezTo>
                  <a:pt x="180900" y="47461"/>
                  <a:pt x="96515" y="60963"/>
                  <a:pt x="76200" y="67734"/>
                </a:cubicBezTo>
                <a:lnTo>
                  <a:pt x="50800" y="76200"/>
                </a:lnTo>
                <a:cubicBezTo>
                  <a:pt x="3250" y="218845"/>
                  <a:pt x="40412" y="91144"/>
                  <a:pt x="25400" y="406400"/>
                </a:cubicBezTo>
                <a:cubicBezTo>
                  <a:pt x="22153" y="474589"/>
                  <a:pt x="16355" y="474234"/>
                  <a:pt x="8466" y="533400"/>
                </a:cubicBezTo>
                <a:cubicBezTo>
                  <a:pt x="5088" y="558732"/>
                  <a:pt x="2822" y="584200"/>
                  <a:pt x="0" y="609600"/>
                </a:cubicBezTo>
                <a:cubicBezTo>
                  <a:pt x="2822" y="680156"/>
                  <a:pt x="3608" y="750822"/>
                  <a:pt x="8466" y="821267"/>
                </a:cubicBezTo>
                <a:cubicBezTo>
                  <a:pt x="9974" y="843139"/>
                  <a:pt x="20250" y="859935"/>
                  <a:pt x="25400" y="880534"/>
                </a:cubicBezTo>
                <a:cubicBezTo>
                  <a:pt x="40804" y="942149"/>
                  <a:pt x="27240" y="905752"/>
                  <a:pt x="42333" y="973667"/>
                </a:cubicBezTo>
                <a:cubicBezTo>
                  <a:pt x="44269" y="982379"/>
                  <a:pt x="42645" y="995442"/>
                  <a:pt x="50800" y="999067"/>
                </a:cubicBezTo>
                <a:cubicBezTo>
                  <a:pt x="71592" y="1008308"/>
                  <a:pt x="95873" y="1005474"/>
                  <a:pt x="118533" y="1007534"/>
                </a:cubicBezTo>
                <a:cubicBezTo>
                  <a:pt x="157982" y="1011120"/>
                  <a:pt x="197603" y="1012569"/>
                  <a:pt x="237066" y="1016000"/>
                </a:cubicBezTo>
                <a:cubicBezTo>
                  <a:pt x="262526" y="1018214"/>
                  <a:pt x="287711" y="1024177"/>
                  <a:pt x="313266" y="1024467"/>
                </a:cubicBezTo>
                <a:lnTo>
                  <a:pt x="1727200" y="1032934"/>
                </a:lnTo>
                <a:cubicBezTo>
                  <a:pt x="1783644" y="1035756"/>
                  <a:pt x="1840018" y="1041400"/>
                  <a:pt x="1896533" y="1041400"/>
                </a:cubicBezTo>
                <a:cubicBezTo>
                  <a:pt x="2326755" y="1041400"/>
                  <a:pt x="2336516" y="1038995"/>
                  <a:pt x="2641600" y="1024467"/>
                </a:cubicBezTo>
                <a:cubicBezTo>
                  <a:pt x="2667000" y="1021645"/>
                  <a:pt x="2692591" y="1020201"/>
                  <a:pt x="2717800" y="1016000"/>
                </a:cubicBezTo>
                <a:cubicBezTo>
                  <a:pt x="2726603" y="1014533"/>
                  <a:pt x="2734295" y="1008128"/>
                  <a:pt x="2743200" y="1007534"/>
                </a:cubicBezTo>
                <a:cubicBezTo>
                  <a:pt x="2819283" y="1002462"/>
                  <a:pt x="2895600" y="1001889"/>
                  <a:pt x="2971800" y="999067"/>
                </a:cubicBezTo>
                <a:cubicBezTo>
                  <a:pt x="2980267" y="993423"/>
                  <a:pt x="2990843" y="990080"/>
                  <a:pt x="2997200" y="982134"/>
                </a:cubicBezTo>
                <a:cubicBezTo>
                  <a:pt x="3002775" y="975165"/>
                  <a:pt x="3001074" y="964387"/>
                  <a:pt x="3005666" y="956734"/>
                </a:cubicBezTo>
                <a:cubicBezTo>
                  <a:pt x="3009773" y="949889"/>
                  <a:pt x="3016955" y="945445"/>
                  <a:pt x="3022600" y="939800"/>
                </a:cubicBezTo>
                <a:cubicBezTo>
                  <a:pt x="3025422" y="931333"/>
                  <a:pt x="3028902" y="923058"/>
                  <a:pt x="3031066" y="914400"/>
                </a:cubicBezTo>
                <a:cubicBezTo>
                  <a:pt x="3046476" y="852761"/>
                  <a:pt x="3032902" y="889211"/>
                  <a:pt x="3048000" y="821267"/>
                </a:cubicBezTo>
                <a:cubicBezTo>
                  <a:pt x="3049936" y="812555"/>
                  <a:pt x="3054530" y="804579"/>
                  <a:pt x="3056466" y="795867"/>
                </a:cubicBezTo>
                <a:cubicBezTo>
                  <a:pt x="3060190" y="779109"/>
                  <a:pt x="3062111" y="762000"/>
                  <a:pt x="3064933" y="745067"/>
                </a:cubicBezTo>
                <a:cubicBezTo>
                  <a:pt x="3062111" y="612423"/>
                  <a:pt x="3063692" y="479611"/>
                  <a:pt x="3056466" y="347134"/>
                </a:cubicBezTo>
                <a:cubicBezTo>
                  <a:pt x="3055198" y="323896"/>
                  <a:pt x="3045177" y="301978"/>
                  <a:pt x="3039533" y="279400"/>
                </a:cubicBezTo>
                <a:cubicBezTo>
                  <a:pt x="3036711" y="268111"/>
                  <a:pt x="3034746" y="256573"/>
                  <a:pt x="3031066" y="245534"/>
                </a:cubicBezTo>
                <a:lnTo>
                  <a:pt x="2997200" y="143934"/>
                </a:lnTo>
                <a:lnTo>
                  <a:pt x="2988733" y="118534"/>
                </a:lnTo>
                <a:cubicBezTo>
                  <a:pt x="2985911" y="110067"/>
                  <a:pt x="2988733" y="95956"/>
                  <a:pt x="2980266" y="93134"/>
                </a:cubicBezTo>
                <a:cubicBezTo>
                  <a:pt x="2871283" y="56805"/>
                  <a:pt x="2982871" y="91668"/>
                  <a:pt x="2887133" y="67734"/>
                </a:cubicBezTo>
                <a:cubicBezTo>
                  <a:pt x="2847901" y="57926"/>
                  <a:pt x="2865817" y="52871"/>
                  <a:pt x="2810933" y="50800"/>
                </a:cubicBezTo>
                <a:cubicBezTo>
                  <a:pt x="2678353" y="45797"/>
                  <a:pt x="2545644" y="45156"/>
                  <a:pt x="2413000" y="42334"/>
                </a:cubicBezTo>
                <a:lnTo>
                  <a:pt x="1981200" y="50800"/>
                </a:lnTo>
                <a:cubicBezTo>
                  <a:pt x="1961256" y="51488"/>
                  <a:pt x="1941714" y="56629"/>
                  <a:pt x="1921933" y="59267"/>
                </a:cubicBezTo>
                <a:cubicBezTo>
                  <a:pt x="1899379" y="62274"/>
                  <a:pt x="1876702" y="64359"/>
                  <a:pt x="1854200" y="67734"/>
                </a:cubicBezTo>
                <a:cubicBezTo>
                  <a:pt x="1820246" y="72827"/>
                  <a:pt x="1786724" y="80875"/>
                  <a:pt x="1752600" y="84667"/>
                </a:cubicBezTo>
                <a:lnTo>
                  <a:pt x="1676400" y="93134"/>
                </a:lnTo>
                <a:lnTo>
                  <a:pt x="1126066" y="84667"/>
                </a:lnTo>
                <a:cubicBezTo>
                  <a:pt x="1111681" y="84256"/>
                  <a:pt x="1097891" y="78774"/>
                  <a:pt x="1083733" y="76200"/>
                </a:cubicBezTo>
                <a:cubicBezTo>
                  <a:pt x="1024025" y="65344"/>
                  <a:pt x="1025729" y="66933"/>
                  <a:pt x="956733" y="59267"/>
                </a:cubicBezTo>
                <a:cubicBezTo>
                  <a:pt x="945444" y="56445"/>
                  <a:pt x="934012" y="54144"/>
                  <a:pt x="922866" y="50800"/>
                </a:cubicBezTo>
                <a:cubicBezTo>
                  <a:pt x="905769" y="45671"/>
                  <a:pt x="888999" y="39511"/>
                  <a:pt x="872066" y="33867"/>
                </a:cubicBezTo>
                <a:lnTo>
                  <a:pt x="821266" y="16934"/>
                </a:lnTo>
                <a:lnTo>
                  <a:pt x="770466" y="0"/>
                </a:lnTo>
                <a:lnTo>
                  <a:pt x="787400" y="16934"/>
                </a:ln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11"/>
          <p:cNvSpPr>
            <a:spLocks noChangeArrowheads="1"/>
          </p:cNvSpPr>
          <p:nvPr/>
        </p:nvSpPr>
        <p:spPr bwMode="auto">
          <a:xfrm>
            <a:off x="5308336" y="5381205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46" name="직선 연결선 45"/>
          <p:cNvCxnSpPr>
            <a:stCxn id="33" idx="2"/>
            <a:endCxn id="45" idx="0"/>
          </p:cNvCxnSpPr>
          <p:nvPr/>
        </p:nvCxnSpPr>
        <p:spPr>
          <a:xfrm>
            <a:off x="5585539" y="4908930"/>
            <a:ext cx="4192" cy="47227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11"/>
          <p:cNvSpPr>
            <a:spLocks noChangeArrowheads="1"/>
          </p:cNvSpPr>
          <p:nvPr/>
        </p:nvSpPr>
        <p:spPr bwMode="auto">
          <a:xfrm>
            <a:off x="6609682" y="5381205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48" name="직선 연결선 47"/>
          <p:cNvCxnSpPr>
            <a:endCxn id="47" idx="0"/>
          </p:cNvCxnSpPr>
          <p:nvPr/>
        </p:nvCxnSpPr>
        <p:spPr>
          <a:xfrm flipH="1">
            <a:off x="6891077" y="5145332"/>
            <a:ext cx="5793" cy="235873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11"/>
          <p:cNvSpPr>
            <a:spLocks noChangeArrowheads="1"/>
          </p:cNvSpPr>
          <p:nvPr/>
        </p:nvSpPr>
        <p:spPr bwMode="auto">
          <a:xfrm>
            <a:off x="7306367" y="5385181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7553541" y="5141354"/>
            <a:ext cx="688" cy="23448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ine 420"/>
          <p:cNvSpPr>
            <a:spLocks noChangeShapeType="1"/>
          </p:cNvSpPr>
          <p:nvPr/>
        </p:nvSpPr>
        <p:spPr bwMode="auto">
          <a:xfrm>
            <a:off x="6904918" y="5141354"/>
            <a:ext cx="1298621" cy="397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8195491" y="5145332"/>
            <a:ext cx="5792" cy="239849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11"/>
          <p:cNvSpPr>
            <a:spLocks noChangeArrowheads="1"/>
          </p:cNvSpPr>
          <p:nvPr/>
        </p:nvSpPr>
        <p:spPr bwMode="auto">
          <a:xfrm>
            <a:off x="8056045" y="5381203"/>
            <a:ext cx="361264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4" name="직선 연결선 53"/>
          <p:cNvCxnSpPr>
            <a:stCxn id="40" idx="2"/>
          </p:cNvCxnSpPr>
          <p:nvPr/>
        </p:nvCxnSpPr>
        <p:spPr>
          <a:xfrm>
            <a:off x="7539903" y="4921105"/>
            <a:ext cx="0" cy="23165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35202" y="5756422"/>
            <a:ext cx="1470045" cy="442674"/>
          </a:xfrm>
          <a:prstGeom prst="wedgeRoundRectCallout">
            <a:avLst>
              <a:gd name="adj1" fmla="val 48134"/>
              <a:gd name="adj2" fmla="val -738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HTML </a:t>
            </a:r>
            <a:r>
              <a:rPr lang="ko-KR" altLang="en-US" sz="1000" dirty="0" smtClean="0"/>
              <a:t>문서의 내용과 </a:t>
            </a:r>
            <a:endParaRPr lang="en-US" altLang="ko-KR" sz="1000" dirty="0" smtClean="0"/>
          </a:p>
          <a:p>
            <a:r>
              <a:rPr lang="ko-KR" altLang="en-US" sz="1000" dirty="0" smtClean="0"/>
              <a:t>관련된 객체들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437426" y="3328644"/>
            <a:ext cx="2405935" cy="2446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rIns="36000">
            <a:spAutoFit/>
          </a:bodyPr>
          <a:lstStyle/>
          <a:p>
            <a:r>
              <a:rPr lang="en-US" altLang="ko-KR" sz="900" dirty="0"/>
              <a:t>&lt;!DOCTYPE html&gt;</a:t>
            </a:r>
          </a:p>
          <a:p>
            <a:r>
              <a:rPr lang="en-US" altLang="ko-KR" sz="900" dirty="0"/>
              <a:t>&lt;html&gt;</a:t>
            </a:r>
          </a:p>
          <a:p>
            <a:r>
              <a:rPr lang="en-US" altLang="ko-KR" sz="900" dirty="0"/>
              <a:t>&lt;head&gt;</a:t>
            </a:r>
          </a:p>
          <a:p>
            <a:r>
              <a:rPr lang="en-US" altLang="ko-KR" sz="900" dirty="0"/>
              <a:t>    &lt;title&gt;HTML DOM </a:t>
            </a:r>
            <a:r>
              <a:rPr lang="ko-KR" altLang="en-US" sz="900" dirty="0"/>
              <a:t>트리</a:t>
            </a:r>
            <a:r>
              <a:rPr lang="en-US" altLang="ko-KR" sz="900" dirty="0"/>
              <a:t>&lt;/title&gt;</a:t>
            </a:r>
          </a:p>
          <a:p>
            <a:r>
              <a:rPr lang="en-US" altLang="ko-KR" sz="900" dirty="0"/>
              <a:t>&lt;/head&gt;</a:t>
            </a:r>
          </a:p>
          <a:p>
            <a:r>
              <a:rPr lang="en-US" altLang="ko-KR" sz="900" dirty="0"/>
              <a:t>&lt;body&gt;</a:t>
            </a:r>
          </a:p>
          <a:p>
            <a:r>
              <a:rPr lang="en-US" altLang="ko-KR" sz="900" dirty="0" smtClean="0"/>
              <a:t>&lt;p style="</a:t>
            </a:r>
            <a:r>
              <a:rPr lang="en-US" altLang="ko-KR" sz="900" dirty="0" err="1" smtClean="0"/>
              <a:t>color:blue</a:t>
            </a:r>
            <a:r>
              <a:rPr lang="en-US" altLang="ko-KR" sz="900" dirty="0" smtClean="0"/>
              <a:t>" &gt;</a:t>
            </a:r>
            <a:r>
              <a:rPr lang="ko-KR" altLang="en-US" sz="900" dirty="0" smtClean="0"/>
              <a:t>이것은 </a:t>
            </a:r>
          </a:p>
          <a:p>
            <a:r>
              <a:rPr lang="en-US" altLang="ko-KR" sz="900" dirty="0" smtClean="0"/>
              <a:t>    &lt;span style="</a:t>
            </a:r>
            <a:r>
              <a:rPr lang="en-US" altLang="ko-KR" sz="900" dirty="0" err="1" smtClean="0"/>
              <a:t>color:red</a:t>
            </a:r>
            <a:r>
              <a:rPr lang="en-US" altLang="ko-KR" sz="900" dirty="0" smtClean="0"/>
              <a:t>"&gt;</a:t>
            </a:r>
            <a:r>
              <a:rPr lang="ko-KR" altLang="en-US" sz="900" dirty="0" smtClean="0"/>
              <a:t>문장입니다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    &lt;/span&gt;</a:t>
            </a:r>
          </a:p>
          <a:p>
            <a:r>
              <a:rPr lang="en-US" altLang="ko-KR" sz="900" dirty="0" smtClean="0"/>
              <a:t>&lt;/p&gt;</a:t>
            </a:r>
          </a:p>
          <a:p>
            <a:r>
              <a:rPr lang="en-US" altLang="ko-KR" sz="900" dirty="0" smtClean="0"/>
              <a:t>&lt;form&gt;</a:t>
            </a:r>
          </a:p>
          <a:p>
            <a:r>
              <a:rPr lang="en-US" altLang="ko-KR" sz="900" dirty="0" smtClean="0"/>
              <a:t>    &lt;input type="text" name="s"&gt;</a:t>
            </a:r>
          </a:p>
          <a:p>
            <a:r>
              <a:rPr lang="en-US" altLang="ko-KR" sz="900" dirty="0" smtClean="0"/>
              <a:t>    &lt;input type="button" value="</a:t>
            </a:r>
            <a:r>
              <a:rPr lang="ko-KR" altLang="en-US" sz="900" dirty="0" smtClean="0"/>
              <a:t>테스트</a:t>
            </a:r>
            <a:r>
              <a:rPr lang="en-US" altLang="ko-KR" sz="900" dirty="0" smtClean="0"/>
              <a:t>"&gt;</a:t>
            </a:r>
            <a:endParaRPr lang="ko-KR" altLang="en-US" sz="900" dirty="0" smtClean="0"/>
          </a:p>
          <a:p>
            <a:r>
              <a:rPr lang="en-US" altLang="ko-KR" sz="900" dirty="0" smtClean="0"/>
              <a:t>    &lt;</a:t>
            </a:r>
            <a:r>
              <a:rPr lang="en-US" altLang="ko-KR" sz="900" dirty="0" err="1" smtClean="0"/>
              <a:t>hr</a:t>
            </a:r>
            <a:r>
              <a:rPr lang="en-US" altLang="ko-KR" sz="900" dirty="0" smtClean="0"/>
              <a:t>&gt;</a:t>
            </a:r>
          </a:p>
          <a:p>
            <a:r>
              <a:rPr lang="en-US" altLang="ko-KR" sz="900" dirty="0" smtClean="0"/>
              <a:t>&lt;/form&gt;</a:t>
            </a:r>
          </a:p>
          <a:p>
            <a:r>
              <a:rPr lang="en-US" altLang="ko-KR" sz="900" dirty="0" smtClean="0"/>
              <a:t>&lt;/</a:t>
            </a:r>
            <a:r>
              <a:rPr lang="en-US" altLang="ko-KR" sz="900" dirty="0"/>
              <a:t>body&gt;</a:t>
            </a:r>
          </a:p>
          <a:p>
            <a:r>
              <a:rPr lang="en-US" altLang="ko-KR" sz="900" dirty="0"/>
              <a:t>&lt;/html&gt;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51721" y="532446"/>
            <a:ext cx="1442412" cy="272415"/>
          </a:xfrm>
          <a:prstGeom prst="wedgeRoundRectCallout">
            <a:avLst>
              <a:gd name="adj1" fmla="val 59471"/>
              <a:gd name="adj2" fmla="val -112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브라우저 관련 객체들</a:t>
            </a:r>
            <a:endParaRPr lang="ko-KR" altLang="en-US" sz="1000" dirty="0"/>
          </a:p>
        </p:txBody>
      </p:sp>
      <p:sp>
        <p:nvSpPr>
          <p:cNvPr id="58" name="자유형 57"/>
          <p:cNvSpPr/>
          <p:nvPr/>
        </p:nvSpPr>
        <p:spPr>
          <a:xfrm>
            <a:off x="323527" y="1309378"/>
            <a:ext cx="2679383" cy="2028994"/>
          </a:xfrm>
          <a:custGeom>
            <a:avLst/>
            <a:gdLst>
              <a:gd name="connsiteX0" fmla="*/ 142902 w 2707550"/>
              <a:gd name="connsiteY0" fmla="*/ 362513 h 2028994"/>
              <a:gd name="connsiteX1" fmla="*/ 261936 w 2707550"/>
              <a:gd name="connsiteY1" fmla="*/ 357102 h 2028994"/>
              <a:gd name="connsiteX2" fmla="*/ 278168 w 2707550"/>
              <a:gd name="connsiteY2" fmla="*/ 351692 h 2028994"/>
              <a:gd name="connsiteX3" fmla="*/ 288989 w 2707550"/>
              <a:gd name="connsiteY3" fmla="*/ 319228 h 2028994"/>
              <a:gd name="connsiteX4" fmla="*/ 299811 w 2707550"/>
              <a:gd name="connsiteY4" fmla="*/ 270532 h 2028994"/>
              <a:gd name="connsiteX5" fmla="*/ 310632 w 2707550"/>
              <a:gd name="connsiteY5" fmla="*/ 200194 h 2028994"/>
              <a:gd name="connsiteX6" fmla="*/ 321453 w 2707550"/>
              <a:gd name="connsiteY6" fmla="*/ 156908 h 2028994"/>
              <a:gd name="connsiteX7" fmla="*/ 332275 w 2707550"/>
              <a:gd name="connsiteY7" fmla="*/ 97391 h 2028994"/>
              <a:gd name="connsiteX8" fmla="*/ 337685 w 2707550"/>
              <a:gd name="connsiteY8" fmla="*/ 64927 h 2028994"/>
              <a:gd name="connsiteX9" fmla="*/ 353917 w 2707550"/>
              <a:gd name="connsiteY9" fmla="*/ 32463 h 2028994"/>
              <a:gd name="connsiteX10" fmla="*/ 370149 w 2707550"/>
              <a:gd name="connsiteY10" fmla="*/ 27053 h 2028994"/>
              <a:gd name="connsiteX11" fmla="*/ 456719 w 2707550"/>
              <a:gd name="connsiteY11" fmla="*/ 21642 h 2028994"/>
              <a:gd name="connsiteX12" fmla="*/ 570343 w 2707550"/>
              <a:gd name="connsiteY12" fmla="*/ 10821 h 2028994"/>
              <a:gd name="connsiteX13" fmla="*/ 619039 w 2707550"/>
              <a:gd name="connsiteY13" fmla="*/ 5410 h 2028994"/>
              <a:gd name="connsiteX14" fmla="*/ 748895 w 2707550"/>
              <a:gd name="connsiteY14" fmla="*/ 0 h 2028994"/>
              <a:gd name="connsiteX15" fmla="*/ 786769 w 2707550"/>
              <a:gd name="connsiteY15" fmla="*/ 5410 h 2028994"/>
              <a:gd name="connsiteX16" fmla="*/ 797590 w 2707550"/>
              <a:gd name="connsiteY16" fmla="*/ 37874 h 2028994"/>
              <a:gd name="connsiteX17" fmla="*/ 819233 w 2707550"/>
              <a:gd name="connsiteY17" fmla="*/ 64927 h 2028994"/>
              <a:gd name="connsiteX18" fmla="*/ 830054 w 2707550"/>
              <a:gd name="connsiteY18" fmla="*/ 102802 h 2028994"/>
              <a:gd name="connsiteX19" fmla="*/ 835465 w 2707550"/>
              <a:gd name="connsiteY19" fmla="*/ 129855 h 2028994"/>
              <a:gd name="connsiteX20" fmla="*/ 846286 w 2707550"/>
              <a:gd name="connsiteY20" fmla="*/ 162319 h 2028994"/>
              <a:gd name="connsiteX21" fmla="*/ 851697 w 2707550"/>
              <a:gd name="connsiteY21" fmla="*/ 183962 h 2028994"/>
              <a:gd name="connsiteX22" fmla="*/ 857108 w 2707550"/>
              <a:gd name="connsiteY22" fmla="*/ 200194 h 2028994"/>
              <a:gd name="connsiteX23" fmla="*/ 862518 w 2707550"/>
              <a:gd name="connsiteY23" fmla="*/ 227247 h 2028994"/>
              <a:gd name="connsiteX24" fmla="*/ 873340 w 2707550"/>
              <a:gd name="connsiteY24" fmla="*/ 270532 h 2028994"/>
              <a:gd name="connsiteX25" fmla="*/ 878750 w 2707550"/>
              <a:gd name="connsiteY25" fmla="*/ 292175 h 2028994"/>
              <a:gd name="connsiteX26" fmla="*/ 889572 w 2707550"/>
              <a:gd name="connsiteY26" fmla="*/ 308407 h 2028994"/>
              <a:gd name="connsiteX27" fmla="*/ 900393 w 2707550"/>
              <a:gd name="connsiteY27" fmla="*/ 346281 h 2028994"/>
              <a:gd name="connsiteX28" fmla="*/ 916625 w 2707550"/>
              <a:gd name="connsiteY28" fmla="*/ 351692 h 2028994"/>
              <a:gd name="connsiteX29" fmla="*/ 976142 w 2707550"/>
              <a:gd name="connsiteY29" fmla="*/ 346281 h 2028994"/>
              <a:gd name="connsiteX30" fmla="*/ 1046480 w 2707550"/>
              <a:gd name="connsiteY30" fmla="*/ 330049 h 2028994"/>
              <a:gd name="connsiteX31" fmla="*/ 1133051 w 2707550"/>
              <a:gd name="connsiteY31" fmla="*/ 313817 h 2028994"/>
              <a:gd name="connsiteX32" fmla="*/ 1149283 w 2707550"/>
              <a:gd name="connsiteY32" fmla="*/ 308407 h 2028994"/>
              <a:gd name="connsiteX33" fmla="*/ 1187157 w 2707550"/>
              <a:gd name="connsiteY33" fmla="*/ 302996 h 2028994"/>
              <a:gd name="connsiteX34" fmla="*/ 1300781 w 2707550"/>
              <a:gd name="connsiteY34" fmla="*/ 292175 h 2028994"/>
              <a:gd name="connsiteX35" fmla="*/ 1603777 w 2707550"/>
              <a:gd name="connsiteY35" fmla="*/ 302996 h 2028994"/>
              <a:gd name="connsiteX36" fmla="*/ 1657884 w 2707550"/>
              <a:gd name="connsiteY36" fmla="*/ 308407 h 2028994"/>
              <a:gd name="connsiteX37" fmla="*/ 1684937 w 2707550"/>
              <a:gd name="connsiteY37" fmla="*/ 313817 h 2028994"/>
              <a:gd name="connsiteX38" fmla="*/ 1787740 w 2707550"/>
              <a:gd name="connsiteY38" fmla="*/ 319228 h 2028994"/>
              <a:gd name="connsiteX39" fmla="*/ 2296341 w 2707550"/>
              <a:gd name="connsiteY39" fmla="*/ 324639 h 2028994"/>
              <a:gd name="connsiteX40" fmla="*/ 2507356 w 2707550"/>
              <a:gd name="connsiteY40" fmla="*/ 335460 h 2028994"/>
              <a:gd name="connsiteX41" fmla="*/ 2588516 w 2707550"/>
              <a:gd name="connsiteY41" fmla="*/ 346281 h 2028994"/>
              <a:gd name="connsiteX42" fmla="*/ 2604748 w 2707550"/>
              <a:gd name="connsiteY42" fmla="*/ 351692 h 2028994"/>
              <a:gd name="connsiteX43" fmla="*/ 2631801 w 2707550"/>
              <a:gd name="connsiteY43" fmla="*/ 384156 h 2028994"/>
              <a:gd name="connsiteX44" fmla="*/ 2637212 w 2707550"/>
              <a:gd name="connsiteY44" fmla="*/ 405798 h 2028994"/>
              <a:gd name="connsiteX45" fmla="*/ 2648033 w 2707550"/>
              <a:gd name="connsiteY45" fmla="*/ 438262 h 2028994"/>
              <a:gd name="connsiteX46" fmla="*/ 2653444 w 2707550"/>
              <a:gd name="connsiteY46" fmla="*/ 454494 h 2028994"/>
              <a:gd name="connsiteX47" fmla="*/ 2664265 w 2707550"/>
              <a:gd name="connsiteY47" fmla="*/ 470726 h 2028994"/>
              <a:gd name="connsiteX48" fmla="*/ 2675086 w 2707550"/>
              <a:gd name="connsiteY48" fmla="*/ 600582 h 2028994"/>
              <a:gd name="connsiteX49" fmla="*/ 2669676 w 2707550"/>
              <a:gd name="connsiteY49" fmla="*/ 697973 h 2028994"/>
              <a:gd name="connsiteX50" fmla="*/ 2658854 w 2707550"/>
              <a:gd name="connsiteY50" fmla="*/ 844061 h 2028994"/>
              <a:gd name="connsiteX51" fmla="*/ 2664265 w 2707550"/>
              <a:gd name="connsiteY51" fmla="*/ 1271502 h 2028994"/>
              <a:gd name="connsiteX52" fmla="*/ 2675086 w 2707550"/>
              <a:gd name="connsiteY52" fmla="*/ 1385126 h 2028994"/>
              <a:gd name="connsiteX53" fmla="*/ 2685908 w 2707550"/>
              <a:gd name="connsiteY53" fmla="*/ 1455465 h 2028994"/>
              <a:gd name="connsiteX54" fmla="*/ 2691318 w 2707550"/>
              <a:gd name="connsiteY54" fmla="*/ 1493339 h 2028994"/>
              <a:gd name="connsiteX55" fmla="*/ 2696729 w 2707550"/>
              <a:gd name="connsiteY55" fmla="*/ 1525803 h 2028994"/>
              <a:gd name="connsiteX56" fmla="*/ 2707550 w 2707550"/>
              <a:gd name="connsiteY56" fmla="*/ 1628605 h 2028994"/>
              <a:gd name="connsiteX57" fmla="*/ 2702140 w 2707550"/>
              <a:gd name="connsiteY57" fmla="*/ 1866674 h 2028994"/>
              <a:gd name="connsiteX58" fmla="*/ 2696729 w 2707550"/>
              <a:gd name="connsiteY58" fmla="*/ 1888317 h 2028994"/>
              <a:gd name="connsiteX59" fmla="*/ 2658854 w 2707550"/>
              <a:gd name="connsiteY59" fmla="*/ 1947834 h 2028994"/>
              <a:gd name="connsiteX60" fmla="*/ 2642622 w 2707550"/>
              <a:gd name="connsiteY60" fmla="*/ 1958655 h 2028994"/>
              <a:gd name="connsiteX61" fmla="*/ 2604748 w 2707550"/>
              <a:gd name="connsiteY61" fmla="*/ 1964066 h 2028994"/>
              <a:gd name="connsiteX62" fmla="*/ 1863489 w 2707550"/>
              <a:gd name="connsiteY62" fmla="*/ 1964066 h 2028994"/>
              <a:gd name="connsiteX63" fmla="*/ 1755276 w 2707550"/>
              <a:gd name="connsiteY63" fmla="*/ 1974887 h 2028994"/>
              <a:gd name="connsiteX64" fmla="*/ 1674116 w 2707550"/>
              <a:gd name="connsiteY64" fmla="*/ 1980298 h 2028994"/>
              <a:gd name="connsiteX65" fmla="*/ 1490154 w 2707550"/>
              <a:gd name="connsiteY65" fmla="*/ 1991119 h 2028994"/>
              <a:gd name="connsiteX66" fmla="*/ 1425226 w 2707550"/>
              <a:gd name="connsiteY66" fmla="*/ 1996530 h 2028994"/>
              <a:gd name="connsiteX67" fmla="*/ 1354888 w 2707550"/>
              <a:gd name="connsiteY67" fmla="*/ 2007351 h 2028994"/>
              <a:gd name="connsiteX68" fmla="*/ 1257496 w 2707550"/>
              <a:gd name="connsiteY68" fmla="*/ 2012762 h 2028994"/>
              <a:gd name="connsiteX69" fmla="*/ 1046480 w 2707550"/>
              <a:gd name="connsiteY69" fmla="*/ 2023583 h 2028994"/>
              <a:gd name="connsiteX70" fmla="*/ 981553 w 2707550"/>
              <a:gd name="connsiteY70" fmla="*/ 2028994 h 2028994"/>
              <a:gd name="connsiteX71" fmla="*/ 673146 w 2707550"/>
              <a:gd name="connsiteY71" fmla="*/ 2018172 h 2028994"/>
              <a:gd name="connsiteX72" fmla="*/ 608218 w 2707550"/>
              <a:gd name="connsiteY72" fmla="*/ 2007351 h 2028994"/>
              <a:gd name="connsiteX73" fmla="*/ 581164 w 2707550"/>
              <a:gd name="connsiteY73" fmla="*/ 2001940 h 2028994"/>
              <a:gd name="connsiteX74" fmla="*/ 532469 w 2707550"/>
              <a:gd name="connsiteY74" fmla="*/ 1996530 h 2028994"/>
              <a:gd name="connsiteX75" fmla="*/ 494594 w 2707550"/>
              <a:gd name="connsiteY75" fmla="*/ 1985708 h 2028994"/>
              <a:gd name="connsiteX76" fmla="*/ 445898 w 2707550"/>
              <a:gd name="connsiteY76" fmla="*/ 1980298 h 2028994"/>
              <a:gd name="connsiteX77" fmla="*/ 397202 w 2707550"/>
              <a:gd name="connsiteY77" fmla="*/ 1969476 h 2028994"/>
              <a:gd name="connsiteX78" fmla="*/ 375560 w 2707550"/>
              <a:gd name="connsiteY78" fmla="*/ 1964066 h 2028994"/>
              <a:gd name="connsiteX79" fmla="*/ 348506 w 2707550"/>
              <a:gd name="connsiteY79" fmla="*/ 1958655 h 2028994"/>
              <a:gd name="connsiteX80" fmla="*/ 332275 w 2707550"/>
              <a:gd name="connsiteY80" fmla="*/ 1953244 h 2028994"/>
              <a:gd name="connsiteX81" fmla="*/ 240293 w 2707550"/>
              <a:gd name="connsiteY81" fmla="*/ 1931602 h 2028994"/>
              <a:gd name="connsiteX82" fmla="*/ 202419 w 2707550"/>
              <a:gd name="connsiteY82" fmla="*/ 1926191 h 2028994"/>
              <a:gd name="connsiteX83" fmla="*/ 164544 w 2707550"/>
              <a:gd name="connsiteY83" fmla="*/ 1915370 h 2028994"/>
              <a:gd name="connsiteX84" fmla="*/ 126670 w 2707550"/>
              <a:gd name="connsiteY84" fmla="*/ 1909959 h 2028994"/>
              <a:gd name="connsiteX85" fmla="*/ 105027 w 2707550"/>
              <a:gd name="connsiteY85" fmla="*/ 1861263 h 2028994"/>
              <a:gd name="connsiteX86" fmla="*/ 99617 w 2707550"/>
              <a:gd name="connsiteY86" fmla="*/ 1801746 h 2028994"/>
              <a:gd name="connsiteX87" fmla="*/ 88795 w 2707550"/>
              <a:gd name="connsiteY87" fmla="*/ 1731408 h 2028994"/>
              <a:gd name="connsiteX88" fmla="*/ 88795 w 2707550"/>
              <a:gd name="connsiteY88" fmla="*/ 1395947 h 2028994"/>
              <a:gd name="connsiteX89" fmla="*/ 83385 w 2707550"/>
              <a:gd name="connsiteY89" fmla="*/ 1374305 h 2028994"/>
              <a:gd name="connsiteX90" fmla="*/ 77974 w 2707550"/>
              <a:gd name="connsiteY90" fmla="*/ 1347252 h 2028994"/>
              <a:gd name="connsiteX91" fmla="*/ 67153 w 2707550"/>
              <a:gd name="connsiteY91" fmla="*/ 1314788 h 2028994"/>
              <a:gd name="connsiteX92" fmla="*/ 61742 w 2707550"/>
              <a:gd name="connsiteY92" fmla="*/ 1298556 h 2028994"/>
              <a:gd name="connsiteX93" fmla="*/ 50921 w 2707550"/>
              <a:gd name="connsiteY93" fmla="*/ 1255271 h 2028994"/>
              <a:gd name="connsiteX94" fmla="*/ 45510 w 2707550"/>
              <a:gd name="connsiteY94" fmla="*/ 1233628 h 2028994"/>
              <a:gd name="connsiteX95" fmla="*/ 40099 w 2707550"/>
              <a:gd name="connsiteY95" fmla="*/ 1217396 h 2028994"/>
              <a:gd name="connsiteX96" fmla="*/ 29278 w 2707550"/>
              <a:gd name="connsiteY96" fmla="*/ 1174111 h 2028994"/>
              <a:gd name="connsiteX97" fmla="*/ 18457 w 2707550"/>
              <a:gd name="connsiteY97" fmla="*/ 1136236 h 2028994"/>
              <a:gd name="connsiteX98" fmla="*/ 13046 w 2707550"/>
              <a:gd name="connsiteY98" fmla="*/ 1120004 h 2028994"/>
              <a:gd name="connsiteX99" fmla="*/ 7635 w 2707550"/>
              <a:gd name="connsiteY99" fmla="*/ 1087540 h 2028994"/>
              <a:gd name="connsiteX100" fmla="*/ 13046 w 2707550"/>
              <a:gd name="connsiteY100" fmla="*/ 638456 h 2028994"/>
              <a:gd name="connsiteX101" fmla="*/ 18457 w 2707550"/>
              <a:gd name="connsiteY101" fmla="*/ 600582 h 2028994"/>
              <a:gd name="connsiteX102" fmla="*/ 23867 w 2707550"/>
              <a:gd name="connsiteY102" fmla="*/ 578939 h 2028994"/>
              <a:gd name="connsiteX103" fmla="*/ 29278 w 2707550"/>
              <a:gd name="connsiteY103" fmla="*/ 541065 h 2028994"/>
              <a:gd name="connsiteX104" fmla="*/ 45510 w 2707550"/>
              <a:gd name="connsiteY104" fmla="*/ 476137 h 2028994"/>
              <a:gd name="connsiteX105" fmla="*/ 56331 w 2707550"/>
              <a:gd name="connsiteY105" fmla="*/ 411209 h 2028994"/>
              <a:gd name="connsiteX106" fmla="*/ 67153 w 2707550"/>
              <a:gd name="connsiteY106" fmla="*/ 389566 h 2028994"/>
              <a:gd name="connsiteX107" fmla="*/ 77974 w 2707550"/>
              <a:gd name="connsiteY107" fmla="*/ 351692 h 2028994"/>
              <a:gd name="connsiteX108" fmla="*/ 83385 w 2707550"/>
              <a:gd name="connsiteY108" fmla="*/ 335460 h 2028994"/>
              <a:gd name="connsiteX109" fmla="*/ 83385 w 2707550"/>
              <a:gd name="connsiteY109" fmla="*/ 313817 h 202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707550" h="2028994">
                <a:moveTo>
                  <a:pt x="142902" y="362513"/>
                </a:moveTo>
                <a:cubicBezTo>
                  <a:pt x="182580" y="360709"/>
                  <a:pt x="222344" y="360269"/>
                  <a:pt x="261936" y="357102"/>
                </a:cubicBezTo>
                <a:cubicBezTo>
                  <a:pt x="267621" y="356647"/>
                  <a:pt x="274853" y="356333"/>
                  <a:pt x="278168" y="351692"/>
                </a:cubicBezTo>
                <a:cubicBezTo>
                  <a:pt x="284798" y="342410"/>
                  <a:pt x="286222" y="330294"/>
                  <a:pt x="288989" y="319228"/>
                </a:cubicBezTo>
                <a:cubicBezTo>
                  <a:pt x="293852" y="299776"/>
                  <a:pt x="296377" y="291134"/>
                  <a:pt x="299811" y="270532"/>
                </a:cubicBezTo>
                <a:cubicBezTo>
                  <a:pt x="303272" y="249764"/>
                  <a:pt x="306135" y="221179"/>
                  <a:pt x="310632" y="200194"/>
                </a:cubicBezTo>
                <a:cubicBezTo>
                  <a:pt x="313748" y="185651"/>
                  <a:pt x="319608" y="171666"/>
                  <a:pt x="321453" y="156908"/>
                </a:cubicBezTo>
                <a:cubicBezTo>
                  <a:pt x="327571" y="107964"/>
                  <a:pt x="322266" y="127417"/>
                  <a:pt x="332275" y="97391"/>
                </a:cubicBezTo>
                <a:cubicBezTo>
                  <a:pt x="334078" y="86570"/>
                  <a:pt x="335305" y="75636"/>
                  <a:pt x="337685" y="64927"/>
                </a:cubicBezTo>
                <a:cubicBezTo>
                  <a:pt x="339804" y="55391"/>
                  <a:pt x="346031" y="38772"/>
                  <a:pt x="353917" y="32463"/>
                </a:cubicBezTo>
                <a:cubicBezTo>
                  <a:pt x="358371" y="28900"/>
                  <a:pt x="364477" y="27650"/>
                  <a:pt x="370149" y="27053"/>
                </a:cubicBezTo>
                <a:cubicBezTo>
                  <a:pt x="398903" y="24026"/>
                  <a:pt x="427901" y="23979"/>
                  <a:pt x="456719" y="21642"/>
                </a:cubicBezTo>
                <a:cubicBezTo>
                  <a:pt x="494641" y="18567"/>
                  <a:pt x="532530" y="15023"/>
                  <a:pt x="570343" y="10821"/>
                </a:cubicBezTo>
                <a:cubicBezTo>
                  <a:pt x="586575" y="9017"/>
                  <a:pt x="602737" y="6398"/>
                  <a:pt x="619039" y="5410"/>
                </a:cubicBezTo>
                <a:cubicBezTo>
                  <a:pt x="662283" y="2789"/>
                  <a:pt x="705610" y="1803"/>
                  <a:pt x="748895" y="0"/>
                </a:cubicBezTo>
                <a:cubicBezTo>
                  <a:pt x="761520" y="1803"/>
                  <a:pt x="776703" y="-2419"/>
                  <a:pt x="786769" y="5410"/>
                </a:cubicBezTo>
                <a:cubicBezTo>
                  <a:pt x="795773" y="12413"/>
                  <a:pt x="789524" y="29809"/>
                  <a:pt x="797590" y="37874"/>
                </a:cubicBezTo>
                <a:cubicBezTo>
                  <a:pt x="813010" y="53293"/>
                  <a:pt x="805582" y="44450"/>
                  <a:pt x="819233" y="64927"/>
                </a:cubicBezTo>
                <a:cubicBezTo>
                  <a:pt x="822840" y="77552"/>
                  <a:pt x="826869" y="90064"/>
                  <a:pt x="830054" y="102802"/>
                </a:cubicBezTo>
                <a:cubicBezTo>
                  <a:pt x="832284" y="111724"/>
                  <a:pt x="833045" y="120983"/>
                  <a:pt x="835465" y="129855"/>
                </a:cubicBezTo>
                <a:cubicBezTo>
                  <a:pt x="838466" y="140860"/>
                  <a:pt x="843519" y="151253"/>
                  <a:pt x="846286" y="162319"/>
                </a:cubicBezTo>
                <a:cubicBezTo>
                  <a:pt x="848090" y="169533"/>
                  <a:pt x="849654" y="176812"/>
                  <a:pt x="851697" y="183962"/>
                </a:cubicBezTo>
                <a:cubicBezTo>
                  <a:pt x="853264" y="189446"/>
                  <a:pt x="855725" y="194661"/>
                  <a:pt x="857108" y="200194"/>
                </a:cubicBezTo>
                <a:cubicBezTo>
                  <a:pt x="859338" y="209116"/>
                  <a:pt x="860450" y="218286"/>
                  <a:pt x="862518" y="227247"/>
                </a:cubicBezTo>
                <a:cubicBezTo>
                  <a:pt x="865862" y="241739"/>
                  <a:pt x="869733" y="256104"/>
                  <a:pt x="873340" y="270532"/>
                </a:cubicBezTo>
                <a:cubicBezTo>
                  <a:pt x="875144" y="277746"/>
                  <a:pt x="874625" y="285988"/>
                  <a:pt x="878750" y="292175"/>
                </a:cubicBezTo>
                <a:lnTo>
                  <a:pt x="889572" y="308407"/>
                </a:lnTo>
                <a:cubicBezTo>
                  <a:pt x="889619" y="308597"/>
                  <a:pt x="897804" y="343692"/>
                  <a:pt x="900393" y="346281"/>
                </a:cubicBezTo>
                <a:cubicBezTo>
                  <a:pt x="904426" y="350314"/>
                  <a:pt x="911214" y="349888"/>
                  <a:pt x="916625" y="351692"/>
                </a:cubicBezTo>
                <a:cubicBezTo>
                  <a:pt x="936464" y="349888"/>
                  <a:pt x="956375" y="348752"/>
                  <a:pt x="976142" y="346281"/>
                </a:cubicBezTo>
                <a:cubicBezTo>
                  <a:pt x="995732" y="343832"/>
                  <a:pt x="1029928" y="333596"/>
                  <a:pt x="1046480" y="330049"/>
                </a:cubicBezTo>
                <a:cubicBezTo>
                  <a:pt x="1074016" y="324148"/>
                  <a:pt x="1106866" y="322544"/>
                  <a:pt x="1133051" y="313817"/>
                </a:cubicBezTo>
                <a:cubicBezTo>
                  <a:pt x="1138462" y="312014"/>
                  <a:pt x="1143690" y="309525"/>
                  <a:pt x="1149283" y="308407"/>
                </a:cubicBezTo>
                <a:cubicBezTo>
                  <a:pt x="1161788" y="305906"/>
                  <a:pt x="1174503" y="304578"/>
                  <a:pt x="1187157" y="302996"/>
                </a:cubicBezTo>
                <a:cubicBezTo>
                  <a:pt x="1234018" y="297138"/>
                  <a:pt x="1250720" y="296346"/>
                  <a:pt x="1300781" y="292175"/>
                </a:cubicBezTo>
                <a:cubicBezTo>
                  <a:pt x="1406894" y="295043"/>
                  <a:pt x="1500305" y="295860"/>
                  <a:pt x="1603777" y="302996"/>
                </a:cubicBezTo>
                <a:cubicBezTo>
                  <a:pt x="1621860" y="304243"/>
                  <a:pt x="1639917" y="306012"/>
                  <a:pt x="1657884" y="308407"/>
                </a:cubicBezTo>
                <a:cubicBezTo>
                  <a:pt x="1667000" y="309622"/>
                  <a:pt x="1675773" y="313053"/>
                  <a:pt x="1684937" y="313817"/>
                </a:cubicBezTo>
                <a:cubicBezTo>
                  <a:pt x="1719134" y="316667"/>
                  <a:pt x="1753430" y="318621"/>
                  <a:pt x="1787740" y="319228"/>
                </a:cubicBezTo>
                <a:lnTo>
                  <a:pt x="2296341" y="324639"/>
                </a:lnTo>
                <a:cubicBezTo>
                  <a:pt x="2428327" y="329527"/>
                  <a:pt x="2409824" y="326593"/>
                  <a:pt x="2507356" y="335460"/>
                </a:cubicBezTo>
                <a:cubicBezTo>
                  <a:pt x="2539219" y="338357"/>
                  <a:pt x="2559617" y="339057"/>
                  <a:pt x="2588516" y="346281"/>
                </a:cubicBezTo>
                <a:cubicBezTo>
                  <a:pt x="2594049" y="347664"/>
                  <a:pt x="2599337" y="349888"/>
                  <a:pt x="2604748" y="351692"/>
                </a:cubicBezTo>
                <a:cubicBezTo>
                  <a:pt x="2614499" y="361443"/>
                  <a:pt x="2626151" y="370972"/>
                  <a:pt x="2631801" y="384156"/>
                </a:cubicBezTo>
                <a:cubicBezTo>
                  <a:pt x="2634730" y="390991"/>
                  <a:pt x="2635075" y="398676"/>
                  <a:pt x="2637212" y="405798"/>
                </a:cubicBezTo>
                <a:cubicBezTo>
                  <a:pt x="2640490" y="416724"/>
                  <a:pt x="2644426" y="427441"/>
                  <a:pt x="2648033" y="438262"/>
                </a:cubicBezTo>
                <a:cubicBezTo>
                  <a:pt x="2649837" y="443673"/>
                  <a:pt x="2650280" y="449748"/>
                  <a:pt x="2653444" y="454494"/>
                </a:cubicBezTo>
                <a:lnTo>
                  <a:pt x="2664265" y="470726"/>
                </a:lnTo>
                <a:cubicBezTo>
                  <a:pt x="2674827" y="523531"/>
                  <a:pt x="2675086" y="518060"/>
                  <a:pt x="2675086" y="600582"/>
                </a:cubicBezTo>
                <a:cubicBezTo>
                  <a:pt x="2675086" y="633096"/>
                  <a:pt x="2671341" y="665502"/>
                  <a:pt x="2669676" y="697973"/>
                </a:cubicBezTo>
                <a:cubicBezTo>
                  <a:pt x="2663085" y="826505"/>
                  <a:pt x="2670689" y="773053"/>
                  <a:pt x="2658854" y="844061"/>
                </a:cubicBezTo>
                <a:cubicBezTo>
                  <a:pt x="2660658" y="986541"/>
                  <a:pt x="2661134" y="1129045"/>
                  <a:pt x="2664265" y="1271502"/>
                </a:cubicBezTo>
                <a:cubicBezTo>
                  <a:pt x="2664879" y="1299428"/>
                  <a:pt x="2671906" y="1354910"/>
                  <a:pt x="2675086" y="1385126"/>
                </a:cubicBezTo>
                <a:cubicBezTo>
                  <a:pt x="2681524" y="1446285"/>
                  <a:pt x="2674620" y="1421604"/>
                  <a:pt x="2685908" y="1455465"/>
                </a:cubicBezTo>
                <a:cubicBezTo>
                  <a:pt x="2687711" y="1468090"/>
                  <a:pt x="2689379" y="1480734"/>
                  <a:pt x="2691318" y="1493339"/>
                </a:cubicBezTo>
                <a:cubicBezTo>
                  <a:pt x="2692986" y="1504182"/>
                  <a:pt x="2695422" y="1514911"/>
                  <a:pt x="2696729" y="1525803"/>
                </a:cubicBezTo>
                <a:cubicBezTo>
                  <a:pt x="2700834" y="1560014"/>
                  <a:pt x="2707550" y="1628605"/>
                  <a:pt x="2707550" y="1628605"/>
                </a:cubicBezTo>
                <a:cubicBezTo>
                  <a:pt x="2705747" y="1707961"/>
                  <a:pt x="2705444" y="1787366"/>
                  <a:pt x="2702140" y="1866674"/>
                </a:cubicBezTo>
                <a:cubicBezTo>
                  <a:pt x="2701830" y="1874104"/>
                  <a:pt x="2698772" y="1881167"/>
                  <a:pt x="2696729" y="1888317"/>
                </a:cubicBezTo>
                <a:cubicBezTo>
                  <a:pt x="2690073" y="1911611"/>
                  <a:pt x="2679956" y="1933766"/>
                  <a:pt x="2658854" y="1947834"/>
                </a:cubicBezTo>
                <a:cubicBezTo>
                  <a:pt x="2653443" y="1951441"/>
                  <a:pt x="2648850" y="1956786"/>
                  <a:pt x="2642622" y="1958655"/>
                </a:cubicBezTo>
                <a:cubicBezTo>
                  <a:pt x="2630407" y="1962320"/>
                  <a:pt x="2617373" y="1962262"/>
                  <a:pt x="2604748" y="1964066"/>
                </a:cubicBezTo>
                <a:cubicBezTo>
                  <a:pt x="2244624" y="1959264"/>
                  <a:pt x="2204005" y="1954737"/>
                  <a:pt x="1863489" y="1964066"/>
                </a:cubicBezTo>
                <a:cubicBezTo>
                  <a:pt x="1832243" y="1964922"/>
                  <a:pt x="1787259" y="1972222"/>
                  <a:pt x="1755276" y="1974887"/>
                </a:cubicBezTo>
                <a:cubicBezTo>
                  <a:pt x="1728256" y="1977139"/>
                  <a:pt x="1701169" y="1978494"/>
                  <a:pt x="1674116" y="1980298"/>
                </a:cubicBezTo>
                <a:cubicBezTo>
                  <a:pt x="1581533" y="1993522"/>
                  <a:pt x="1673700" y="1981706"/>
                  <a:pt x="1490154" y="1991119"/>
                </a:cubicBezTo>
                <a:cubicBezTo>
                  <a:pt x="1468465" y="1992231"/>
                  <a:pt x="1446869" y="1994726"/>
                  <a:pt x="1425226" y="1996530"/>
                </a:cubicBezTo>
                <a:cubicBezTo>
                  <a:pt x="1393851" y="2006987"/>
                  <a:pt x="1408146" y="2003547"/>
                  <a:pt x="1354888" y="2007351"/>
                </a:cubicBezTo>
                <a:cubicBezTo>
                  <a:pt x="1322457" y="2009668"/>
                  <a:pt x="1289970" y="2011138"/>
                  <a:pt x="1257496" y="2012762"/>
                </a:cubicBezTo>
                <a:cubicBezTo>
                  <a:pt x="1162886" y="2017492"/>
                  <a:pt x="1135500" y="2017443"/>
                  <a:pt x="1046480" y="2023583"/>
                </a:cubicBezTo>
                <a:cubicBezTo>
                  <a:pt x="1024814" y="2025077"/>
                  <a:pt x="1003195" y="2027190"/>
                  <a:pt x="981553" y="2028994"/>
                </a:cubicBezTo>
                <a:cubicBezTo>
                  <a:pt x="937321" y="2028011"/>
                  <a:pt x="759861" y="2029011"/>
                  <a:pt x="673146" y="2018172"/>
                </a:cubicBezTo>
                <a:cubicBezTo>
                  <a:pt x="651374" y="2015451"/>
                  <a:pt x="629733" y="2011654"/>
                  <a:pt x="608218" y="2007351"/>
                </a:cubicBezTo>
                <a:cubicBezTo>
                  <a:pt x="599200" y="2005547"/>
                  <a:pt x="590268" y="2003241"/>
                  <a:pt x="581164" y="2001940"/>
                </a:cubicBezTo>
                <a:cubicBezTo>
                  <a:pt x="564997" y="1999630"/>
                  <a:pt x="548701" y="1998333"/>
                  <a:pt x="532469" y="1996530"/>
                </a:cubicBezTo>
                <a:cubicBezTo>
                  <a:pt x="519844" y="1992923"/>
                  <a:pt x="507499" y="1988128"/>
                  <a:pt x="494594" y="1985708"/>
                </a:cubicBezTo>
                <a:cubicBezTo>
                  <a:pt x="478542" y="1982698"/>
                  <a:pt x="462008" y="1982983"/>
                  <a:pt x="445898" y="1980298"/>
                </a:cubicBezTo>
                <a:cubicBezTo>
                  <a:pt x="429496" y="1977564"/>
                  <a:pt x="413404" y="1973215"/>
                  <a:pt x="397202" y="1969476"/>
                </a:cubicBezTo>
                <a:cubicBezTo>
                  <a:pt x="389956" y="1967804"/>
                  <a:pt x="382819" y="1965679"/>
                  <a:pt x="375560" y="1964066"/>
                </a:cubicBezTo>
                <a:cubicBezTo>
                  <a:pt x="366582" y="1962071"/>
                  <a:pt x="357428" y="1960886"/>
                  <a:pt x="348506" y="1958655"/>
                </a:cubicBezTo>
                <a:cubicBezTo>
                  <a:pt x="342973" y="1957272"/>
                  <a:pt x="337777" y="1954745"/>
                  <a:pt x="332275" y="1953244"/>
                </a:cubicBezTo>
                <a:cubicBezTo>
                  <a:pt x="311741" y="1947644"/>
                  <a:pt x="260035" y="1935304"/>
                  <a:pt x="240293" y="1931602"/>
                </a:cubicBezTo>
                <a:cubicBezTo>
                  <a:pt x="227759" y="1929252"/>
                  <a:pt x="215044" y="1927995"/>
                  <a:pt x="202419" y="1926191"/>
                </a:cubicBezTo>
                <a:cubicBezTo>
                  <a:pt x="188514" y="1921557"/>
                  <a:pt x="179487" y="1918087"/>
                  <a:pt x="164544" y="1915370"/>
                </a:cubicBezTo>
                <a:cubicBezTo>
                  <a:pt x="151997" y="1913089"/>
                  <a:pt x="139295" y="1911763"/>
                  <a:pt x="126670" y="1909959"/>
                </a:cubicBezTo>
                <a:cubicBezTo>
                  <a:pt x="100602" y="1892581"/>
                  <a:pt x="109838" y="1904562"/>
                  <a:pt x="105027" y="1861263"/>
                </a:cubicBezTo>
                <a:cubicBezTo>
                  <a:pt x="102827" y="1841464"/>
                  <a:pt x="101817" y="1821545"/>
                  <a:pt x="99617" y="1801746"/>
                </a:cubicBezTo>
                <a:cubicBezTo>
                  <a:pt x="97297" y="1780865"/>
                  <a:pt x="92309" y="1752490"/>
                  <a:pt x="88795" y="1731408"/>
                </a:cubicBezTo>
                <a:cubicBezTo>
                  <a:pt x="95760" y="1571222"/>
                  <a:pt x="97816" y="1589914"/>
                  <a:pt x="88795" y="1395947"/>
                </a:cubicBezTo>
                <a:cubicBezTo>
                  <a:pt x="88450" y="1388519"/>
                  <a:pt x="84998" y="1381564"/>
                  <a:pt x="83385" y="1374305"/>
                </a:cubicBezTo>
                <a:cubicBezTo>
                  <a:pt x="81390" y="1365328"/>
                  <a:pt x="80394" y="1356124"/>
                  <a:pt x="77974" y="1347252"/>
                </a:cubicBezTo>
                <a:cubicBezTo>
                  <a:pt x="74973" y="1336247"/>
                  <a:pt x="70760" y="1325609"/>
                  <a:pt x="67153" y="1314788"/>
                </a:cubicBezTo>
                <a:cubicBezTo>
                  <a:pt x="65349" y="1309377"/>
                  <a:pt x="63125" y="1304089"/>
                  <a:pt x="61742" y="1298556"/>
                </a:cubicBezTo>
                <a:lnTo>
                  <a:pt x="50921" y="1255271"/>
                </a:lnTo>
                <a:cubicBezTo>
                  <a:pt x="49117" y="1248057"/>
                  <a:pt x="47862" y="1240683"/>
                  <a:pt x="45510" y="1233628"/>
                </a:cubicBezTo>
                <a:cubicBezTo>
                  <a:pt x="43706" y="1228217"/>
                  <a:pt x="41600" y="1222898"/>
                  <a:pt x="40099" y="1217396"/>
                </a:cubicBezTo>
                <a:cubicBezTo>
                  <a:pt x="36186" y="1203048"/>
                  <a:pt x="33364" y="1188411"/>
                  <a:pt x="29278" y="1174111"/>
                </a:cubicBezTo>
                <a:cubicBezTo>
                  <a:pt x="25671" y="1161486"/>
                  <a:pt x="22230" y="1148812"/>
                  <a:pt x="18457" y="1136236"/>
                </a:cubicBezTo>
                <a:cubicBezTo>
                  <a:pt x="16818" y="1130773"/>
                  <a:pt x="14283" y="1125572"/>
                  <a:pt x="13046" y="1120004"/>
                </a:cubicBezTo>
                <a:cubicBezTo>
                  <a:pt x="10666" y="1109295"/>
                  <a:pt x="9439" y="1098361"/>
                  <a:pt x="7635" y="1087540"/>
                </a:cubicBezTo>
                <a:cubicBezTo>
                  <a:pt x="1422" y="938416"/>
                  <a:pt x="-8162" y="786899"/>
                  <a:pt x="13046" y="638456"/>
                </a:cubicBezTo>
                <a:cubicBezTo>
                  <a:pt x="14850" y="625831"/>
                  <a:pt x="16176" y="613129"/>
                  <a:pt x="18457" y="600582"/>
                </a:cubicBezTo>
                <a:cubicBezTo>
                  <a:pt x="19787" y="593266"/>
                  <a:pt x="22537" y="586255"/>
                  <a:pt x="23867" y="578939"/>
                </a:cubicBezTo>
                <a:cubicBezTo>
                  <a:pt x="26148" y="566392"/>
                  <a:pt x="26651" y="553544"/>
                  <a:pt x="29278" y="541065"/>
                </a:cubicBezTo>
                <a:cubicBezTo>
                  <a:pt x="33874" y="519235"/>
                  <a:pt x="42743" y="498273"/>
                  <a:pt x="45510" y="476137"/>
                </a:cubicBezTo>
                <a:cubicBezTo>
                  <a:pt x="47473" y="460435"/>
                  <a:pt x="49630" y="429079"/>
                  <a:pt x="56331" y="411209"/>
                </a:cubicBezTo>
                <a:cubicBezTo>
                  <a:pt x="59163" y="403657"/>
                  <a:pt x="64396" y="397146"/>
                  <a:pt x="67153" y="389566"/>
                </a:cubicBezTo>
                <a:cubicBezTo>
                  <a:pt x="71640" y="377227"/>
                  <a:pt x="74201" y="364268"/>
                  <a:pt x="77974" y="351692"/>
                </a:cubicBezTo>
                <a:cubicBezTo>
                  <a:pt x="79613" y="346229"/>
                  <a:pt x="82578" y="341106"/>
                  <a:pt x="83385" y="335460"/>
                </a:cubicBezTo>
                <a:cubicBezTo>
                  <a:pt x="84405" y="328318"/>
                  <a:pt x="83385" y="321031"/>
                  <a:pt x="83385" y="31381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window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window </a:t>
            </a:r>
            <a:r>
              <a:rPr lang="ko-KR" altLang="en-US" dirty="0" smtClean="0">
                <a:latin typeface="+mn-ea"/>
              </a:rPr>
              <a:t>객체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열려 있는 브라우저 윈도우나 탭 윈도우의 속성을 나타내는 객체</a:t>
            </a:r>
          </a:p>
          <a:p>
            <a:pPr lvl="1"/>
            <a:r>
              <a:rPr lang="ko-KR" altLang="en-US" dirty="0" smtClean="0">
                <a:latin typeface="+mn-ea"/>
              </a:rPr>
              <a:t>브라우저 윈도우나 탭 윈도우마다 별도의 </a:t>
            </a:r>
            <a:r>
              <a:rPr lang="en-US" altLang="ko-KR" dirty="0" smtClean="0">
                <a:latin typeface="+mn-ea"/>
              </a:rPr>
              <a:t>window </a:t>
            </a:r>
            <a:r>
              <a:rPr lang="ko-KR" altLang="en-US" dirty="0" smtClean="0">
                <a:latin typeface="+mn-ea"/>
              </a:rPr>
              <a:t>객체 생성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window </a:t>
            </a:r>
            <a:r>
              <a:rPr lang="ko-KR" altLang="en-US" dirty="0" smtClean="0">
                <a:latin typeface="+mn-ea"/>
              </a:rPr>
              <a:t>객체의 생성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3 </a:t>
            </a:r>
            <a:r>
              <a:rPr lang="ko-KR" altLang="en-US" dirty="0" smtClean="0">
                <a:latin typeface="+mn-ea"/>
              </a:rPr>
              <a:t>가지 경우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브라우저가 새로운 웹 페이지를 </a:t>
            </a:r>
            <a:r>
              <a:rPr lang="ko-KR" altLang="en-US" dirty="0" err="1" smtClean="0">
                <a:latin typeface="+mn-ea"/>
                <a:ea typeface="+mn-ea"/>
              </a:rPr>
              <a:t>로드할</a:t>
            </a:r>
            <a:r>
              <a:rPr lang="ko-KR" altLang="en-US" dirty="0" smtClean="0">
                <a:latin typeface="+mn-ea"/>
                <a:ea typeface="+mn-ea"/>
              </a:rPr>
              <a:t> 때</a:t>
            </a:r>
          </a:p>
          <a:p>
            <a:pPr lvl="2"/>
            <a:r>
              <a:rPr lang="en-US" altLang="ko-KR" dirty="0" smtClean="0">
                <a:latin typeface="+mn-ea"/>
                <a:ea typeface="+mn-ea"/>
              </a:rPr>
              <a:t>&lt;iframe&gt; </a:t>
            </a:r>
            <a:r>
              <a:rPr lang="ko-KR" altLang="en-US" dirty="0" smtClean="0">
                <a:latin typeface="+mn-ea"/>
                <a:ea typeface="+mn-ea"/>
              </a:rPr>
              <a:t>태그 당 하나의 </a:t>
            </a:r>
            <a:r>
              <a:rPr lang="en-US" altLang="ko-KR" dirty="0" smtClean="0">
                <a:latin typeface="+mn-ea"/>
                <a:ea typeface="+mn-ea"/>
              </a:rPr>
              <a:t>window </a:t>
            </a:r>
            <a:r>
              <a:rPr lang="ko-KR" altLang="en-US" dirty="0" smtClean="0">
                <a:latin typeface="+mn-ea"/>
                <a:ea typeface="+mn-ea"/>
              </a:rPr>
              <a:t>객체 생성</a:t>
            </a: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자바스크립트 코드로 윈도우 열기 시 </a:t>
            </a:r>
            <a:r>
              <a:rPr lang="en-US" altLang="ko-KR" dirty="0" smtClean="0">
                <a:latin typeface="+mn-ea"/>
                <a:ea typeface="+mn-ea"/>
              </a:rPr>
              <a:t>window </a:t>
            </a:r>
            <a:r>
              <a:rPr lang="ko-KR" altLang="en-US" dirty="0" smtClean="0">
                <a:latin typeface="+mn-ea"/>
                <a:ea typeface="+mn-ea"/>
              </a:rPr>
              <a:t>객체 생성</a:t>
            </a:r>
          </a:p>
          <a:p>
            <a:pPr lvl="3"/>
            <a:r>
              <a:rPr lang="en-US" altLang="ko-KR" sz="1800" dirty="0" err="1">
                <a:latin typeface="+mn-ea"/>
                <a:ea typeface="+mn-ea"/>
              </a:rPr>
              <a:t>window.open</a:t>
            </a:r>
            <a:r>
              <a:rPr lang="en-US" altLang="ko-KR" sz="1800" dirty="0">
                <a:latin typeface="+mn-ea"/>
                <a:ea typeface="+mn-ea"/>
              </a:rPr>
              <a:t>("</a:t>
            </a:r>
            <a:r>
              <a:rPr lang="ko-KR" altLang="en-US" sz="1800" dirty="0" err="1">
                <a:latin typeface="+mn-ea"/>
                <a:ea typeface="+mn-ea"/>
              </a:rPr>
              <a:t>웹페이지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URL", "</a:t>
            </a:r>
            <a:r>
              <a:rPr lang="ko-KR" altLang="en-US" sz="1800" dirty="0">
                <a:latin typeface="+mn-ea"/>
                <a:ea typeface="+mn-ea"/>
              </a:rPr>
              <a:t>윈도우이름</a:t>
            </a:r>
            <a:r>
              <a:rPr lang="en-US" altLang="ko-KR" sz="1800" dirty="0">
                <a:latin typeface="+mn-ea"/>
                <a:ea typeface="+mn-ea"/>
              </a:rPr>
              <a:t>", "</a:t>
            </a:r>
            <a:r>
              <a:rPr lang="ko-KR" altLang="en-US" sz="1800" dirty="0">
                <a:latin typeface="+mn-ea"/>
                <a:ea typeface="+mn-ea"/>
              </a:rPr>
              <a:t>윈도우속성</a:t>
            </a:r>
            <a:r>
              <a:rPr lang="en-US" altLang="ko-KR" sz="1800" dirty="0" smtClean="0">
                <a:latin typeface="+mn-ea"/>
                <a:ea typeface="+mn-ea"/>
              </a:rPr>
              <a:t>")</a:t>
            </a:r>
          </a:p>
          <a:p>
            <a:pPr lvl="3"/>
            <a:endParaRPr lang="en-US" altLang="ko-KR" sz="1800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</a:rPr>
              <a:t>자바스크립트 코드로 윈도우 객체에 대한 접근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</a:t>
            </a:r>
            <a:r>
              <a:rPr lang="en-US" altLang="ko-KR" dirty="0" smtClean="0">
                <a:latin typeface="+mn-ea"/>
              </a:rPr>
              <a:t>indow, </a:t>
            </a:r>
            <a:r>
              <a:rPr lang="ko-KR" altLang="en-US" dirty="0" smtClean="0">
                <a:latin typeface="+mn-ea"/>
              </a:rPr>
              <a:t>혹은 </a:t>
            </a:r>
            <a:r>
              <a:rPr lang="en-US" altLang="ko-KR" dirty="0" err="1" smtClean="0">
                <a:latin typeface="+mn-ea"/>
              </a:rPr>
              <a:t>window.self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혹은 </a:t>
            </a:r>
            <a:r>
              <a:rPr lang="en-US" altLang="ko-KR" dirty="0" smtClean="0">
                <a:latin typeface="+mn-ea"/>
              </a:rPr>
              <a:t>self </a:t>
            </a:r>
            <a:endParaRPr lang="en-US" altLang="ko-KR" dirty="0">
              <a:latin typeface="+mn-ea"/>
            </a:endParaRPr>
          </a:p>
          <a:p>
            <a:pPr lvl="1"/>
            <a:endParaRPr lang="ko-KR" altLang="en-US" dirty="0" smtClean="0">
              <a:latin typeface="+mn-ea"/>
            </a:endParaRPr>
          </a:p>
          <a:p>
            <a:pPr lvl="1"/>
            <a:endParaRPr lang="ko-KR" altLang="en-US" dirty="0" smtClean="0">
              <a:latin typeface="+mn-ea"/>
            </a:endParaRPr>
          </a:p>
          <a:p>
            <a:pPr lvl="1"/>
            <a:endParaRPr lang="ko-KR" altLang="en-US" dirty="0" smtClean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윈도우 모양과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26211" y="1069025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1087294" y="1381872"/>
            <a:ext cx="7400848" cy="4846924"/>
            <a:chOff x="1087294" y="1381872"/>
            <a:chExt cx="7400848" cy="4846924"/>
          </a:xfrm>
        </p:grpSpPr>
        <p:sp>
          <p:nvSpPr>
            <p:cNvPr id="24" name="TextBox 23"/>
            <p:cNvSpPr txBox="1"/>
            <p:nvPr/>
          </p:nvSpPr>
          <p:spPr>
            <a:xfrm>
              <a:off x="7335583" y="2077243"/>
              <a:ext cx="83689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menubar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7660" y="1844825"/>
              <a:ext cx="4885302" cy="3960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80540" y="1882755"/>
              <a:ext cx="7102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titlebar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568774" y="2661491"/>
              <a:ext cx="2171537" cy="278811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27531" y="2666704"/>
              <a:ext cx="10068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locationbar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354581" y="2995938"/>
              <a:ext cx="2171537" cy="211022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87294" y="3018583"/>
              <a:ext cx="10477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bookmarks</a:t>
              </a:r>
            </a:p>
            <a:p>
              <a:r>
                <a:rPr lang="ko-KR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또는</a:t>
              </a:r>
              <a:endPara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perosnalbar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76839" y="5951797"/>
              <a:ext cx="807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scrollbar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16011" y="5517232"/>
              <a:ext cx="8593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statusbar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870651" y="2661491"/>
              <a:ext cx="1213513" cy="278811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37752" y="2669116"/>
              <a:ext cx="7127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toolbar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2354581" y="5552752"/>
              <a:ext cx="4180843" cy="196387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/>
            </a:p>
          </p:txBody>
        </p:sp>
        <p:cxnSp>
          <p:nvCxnSpPr>
            <p:cNvPr id="5" name="직선 화살표 연결선 4"/>
            <p:cNvCxnSpPr>
              <a:stCxn id="13" idx="3"/>
            </p:cNvCxnSpPr>
            <p:nvPr/>
          </p:nvCxnSpPr>
          <p:spPr>
            <a:xfrm flipV="1">
              <a:off x="2090799" y="2019637"/>
              <a:ext cx="188363" cy="1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4" idx="3"/>
            </p:cNvCxnSpPr>
            <p:nvPr/>
          </p:nvCxnSpPr>
          <p:spPr>
            <a:xfrm flipV="1">
              <a:off x="2134345" y="2800898"/>
              <a:ext cx="434429" cy="430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24" idx="1"/>
            </p:cNvCxnSpPr>
            <p:nvPr/>
          </p:nvCxnSpPr>
          <p:spPr>
            <a:xfrm flipH="1">
              <a:off x="6927353" y="2215743"/>
              <a:ext cx="408230" cy="376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8" idx="1"/>
            </p:cNvCxnSpPr>
            <p:nvPr/>
          </p:nvCxnSpPr>
          <p:spPr>
            <a:xfrm flipH="1" flipV="1">
              <a:off x="7066762" y="2803846"/>
              <a:ext cx="370990" cy="377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6795252" y="5715477"/>
              <a:ext cx="247047" cy="25161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41" idx="0"/>
            </p:cNvCxnSpPr>
            <p:nvPr/>
          </p:nvCxnSpPr>
          <p:spPr>
            <a:xfrm flipH="1" flipV="1">
              <a:off x="6659876" y="5706401"/>
              <a:ext cx="20599" cy="24539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43" idx="3"/>
            </p:cNvCxnSpPr>
            <p:nvPr/>
          </p:nvCxnSpPr>
          <p:spPr>
            <a:xfrm>
              <a:off x="2175349" y="5655732"/>
              <a:ext cx="17330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37" idx="3"/>
            </p:cNvCxnSpPr>
            <p:nvPr/>
          </p:nvCxnSpPr>
          <p:spPr>
            <a:xfrm flipV="1">
              <a:off x="2135017" y="3101449"/>
              <a:ext cx="219564" cy="2403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모서리가 둥근 직사각형 59"/>
            <p:cNvSpPr/>
            <p:nvPr/>
          </p:nvSpPr>
          <p:spPr>
            <a:xfrm>
              <a:off x="2297660" y="2106140"/>
              <a:ext cx="4877059" cy="198442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2" name="TextBox 61"/>
            <p:cNvSpPr txBox="1"/>
            <p:nvPr/>
          </p:nvSpPr>
          <p:spPr>
            <a:xfrm rot="10800000">
              <a:off x="7353175" y="3925761"/>
              <a:ext cx="369332" cy="95955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b="1" dirty="0" err="1" smtClean="0"/>
                <a:t>innerHeight</a:t>
              </a:r>
              <a:endParaRPr lang="ko-KR" altLang="en-US" sz="1200" b="1" dirty="0"/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 flipH="1">
              <a:off x="7676279" y="3241592"/>
              <a:ext cx="11099" cy="2507547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217352" y="1864798"/>
              <a:ext cx="1249725" cy="9160"/>
            </a:xfrm>
            <a:prstGeom prst="line">
              <a:avLst/>
            </a:prstGeom>
            <a:ln w="127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238417" y="5804135"/>
              <a:ext cx="1249725" cy="9160"/>
            </a:xfrm>
            <a:prstGeom prst="line">
              <a:avLst/>
            </a:prstGeom>
            <a:ln w="127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 rot="10800000">
              <a:off x="7947084" y="3922109"/>
              <a:ext cx="369332" cy="97808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b="1" dirty="0" err="1" smtClean="0"/>
                <a:t>outerHeight</a:t>
              </a:r>
              <a:endParaRPr lang="ko-KR" altLang="en-US" sz="1200" b="1" dirty="0"/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 flipH="1">
              <a:off x="8288206" y="1861450"/>
              <a:ext cx="28211" cy="3951845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7237543" y="3221599"/>
              <a:ext cx="592459" cy="0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7237543" y="5755424"/>
              <a:ext cx="592459" cy="0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200708" y="3998809"/>
              <a:ext cx="1003801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innerWidth</a:t>
              </a:r>
              <a:endParaRPr lang="ko-KR" altLang="en-US" sz="12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47928" y="4695053"/>
              <a:ext cx="1022331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outerWidth</a:t>
              </a:r>
              <a:endParaRPr lang="ko-KR" altLang="en-US" sz="1200" b="1" dirty="0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2348656" y="4365104"/>
              <a:ext cx="4779966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2297660" y="5085184"/>
              <a:ext cx="4860206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82"/>
            <p:cNvCxnSpPr>
              <a:stCxn id="77" idx="3"/>
            </p:cNvCxnSpPr>
            <p:nvPr/>
          </p:nvCxnSpPr>
          <p:spPr>
            <a:xfrm>
              <a:off x="2204509" y="4137309"/>
              <a:ext cx="673385" cy="21118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꺾인 연결선 91"/>
            <p:cNvCxnSpPr/>
            <p:nvPr/>
          </p:nvCxnSpPr>
          <p:spPr>
            <a:xfrm>
              <a:off x="2197536" y="4843377"/>
              <a:ext cx="716667" cy="211189"/>
            </a:xfrm>
            <a:prstGeom prst="bentConnector3">
              <a:avLst>
                <a:gd name="adj1" fmla="val 9949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577174" y="1381872"/>
              <a:ext cx="152484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en-US" altLang="ko-KR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screenX</a:t>
              </a:r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ko-KR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screenY</a:t>
              </a:r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95" name="직선 화살표 연결선 94"/>
            <p:cNvCxnSpPr>
              <a:stCxn id="94" idx="2"/>
            </p:cNvCxnSpPr>
            <p:nvPr/>
          </p:nvCxnSpPr>
          <p:spPr>
            <a:xfrm flipH="1">
              <a:off x="2297660" y="1658871"/>
              <a:ext cx="41935" cy="18595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9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윈도우 열기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>
                <a:latin typeface="+mn-ea"/>
              </a:rPr>
              <a:t>window.open</a:t>
            </a:r>
            <a:r>
              <a:rPr lang="en-US" altLang="ko-KR" sz="2000" dirty="0" smtClean="0">
                <a:latin typeface="+mn-ea"/>
              </a:rPr>
              <a:t>()</a:t>
            </a:r>
          </a:p>
          <a:p>
            <a:pPr lvl="1"/>
            <a:r>
              <a:rPr lang="ko-KR" altLang="en-US" sz="1800" dirty="0" smtClean="0">
                <a:latin typeface="+mn-ea"/>
              </a:rPr>
              <a:t>윈도우를 새로 열고 웹 페이지 출력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ko-KR" altLang="en-US" sz="1600" dirty="0" smtClean="0">
                <a:latin typeface="+mn-ea"/>
                <a:ea typeface="+mn-ea"/>
              </a:rPr>
              <a:t>예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 lvl="2"/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3</a:t>
            </a:r>
            <a:r>
              <a:rPr lang="ko-KR" altLang="en-US" sz="1800" dirty="0" smtClean="0">
                <a:latin typeface="+mn-ea"/>
              </a:rPr>
              <a:t>개의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매개변수를 가진 함수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윈도우 이름</a:t>
            </a:r>
            <a:r>
              <a:rPr lang="en-US" altLang="ko-KR" sz="1800" dirty="0" smtClean="0">
                <a:latin typeface="+mn-ea"/>
              </a:rPr>
              <a:t>(</a:t>
            </a:r>
            <a:r>
              <a:rPr lang="en-US" altLang="ko-KR" sz="1800" dirty="0" err="1" smtClean="0">
                <a:latin typeface="+mn-ea"/>
              </a:rPr>
              <a:t>sWindowName</a:t>
            </a:r>
            <a:r>
              <a:rPr lang="en-US" altLang="ko-KR" sz="1800" dirty="0" smtClean="0">
                <a:latin typeface="+mn-ea"/>
              </a:rPr>
              <a:t>)</a:t>
            </a:r>
            <a:endParaRPr lang="ko-KR" altLang="en-US" sz="1800" dirty="0" smtClean="0">
              <a:latin typeface="+mn-ea"/>
            </a:endParaRPr>
          </a:p>
          <a:p>
            <a:pPr lvl="1"/>
            <a:endParaRPr lang="ko-KR" altLang="en-US" sz="1800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2172082"/>
            <a:ext cx="4680520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("http://www.naver.com", "",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"");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5656" y="5208339"/>
            <a:ext cx="583769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_blank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이름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없는 새 윈도우를 열고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웹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_parent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혹은 프레임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부모 윈도우에 웹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_self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윈도우에 웹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_top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브라우저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윈도우에 웹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082379"/>
            <a:ext cx="7843838" cy="15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윈도우 열기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1800" dirty="0" err="1" smtClean="0">
                <a:solidFill>
                  <a:srgbClr val="0000FF"/>
                </a:solidFill>
              </a:rPr>
              <a:t>myWin</a:t>
            </a:r>
            <a:r>
              <a:rPr lang="en-US" altLang="ko-KR" sz="1800" dirty="0" smtClean="0">
                <a:solidFill>
                  <a:srgbClr val="0000FF"/>
                </a:solidFill>
              </a:rPr>
              <a:t> </a:t>
            </a:r>
            <a:r>
              <a:rPr lang="ko-KR" altLang="en-US" sz="1800" dirty="0" smtClean="0">
                <a:solidFill>
                  <a:srgbClr val="0000FF"/>
                </a:solidFill>
              </a:rPr>
              <a:t>이름</a:t>
            </a:r>
            <a:r>
              <a:rPr lang="ko-KR" altLang="en-US" sz="1800" dirty="0" smtClean="0"/>
              <a:t>에 </a:t>
            </a:r>
            <a:r>
              <a:rPr lang="ko-KR" altLang="en-US" sz="1800" dirty="0" err="1" smtClean="0">
                <a:solidFill>
                  <a:srgbClr val="0000FF"/>
                </a:solidFill>
              </a:rPr>
              <a:t>툴바</a:t>
            </a:r>
            <a:r>
              <a:rPr lang="ko-KR" altLang="en-US" sz="1800" dirty="0" err="1" smtClean="0"/>
              <a:t>만</a:t>
            </a:r>
            <a:r>
              <a:rPr lang="ko-KR" altLang="en-US" sz="1800" dirty="0" smtClean="0"/>
              <a:t> 가지는 </a:t>
            </a:r>
            <a:r>
              <a:rPr lang="ko-KR" altLang="en-US" sz="1800" dirty="0" smtClean="0">
                <a:solidFill>
                  <a:srgbClr val="0000FF"/>
                </a:solidFill>
              </a:rPr>
              <a:t>새 윈도우</a:t>
            </a:r>
            <a:r>
              <a:rPr lang="ko-KR" altLang="en-US" sz="1800" dirty="0" smtClean="0"/>
              <a:t> 열고 </a:t>
            </a:r>
            <a:r>
              <a:rPr lang="en-US" altLang="ko-KR" sz="1800" dirty="0" smtClean="0">
                <a:solidFill>
                  <a:srgbClr val="0000FF"/>
                </a:solidFill>
              </a:rPr>
              <a:t>sample.html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>
                <a:solidFill>
                  <a:srgbClr val="0000FF"/>
                </a:solidFill>
              </a:rPr>
              <a:t>현재 윈도우</a:t>
            </a:r>
            <a:r>
              <a:rPr lang="ko-KR" altLang="en-US" sz="1800" dirty="0" smtClean="0"/>
              <a:t>에 </a:t>
            </a:r>
            <a:r>
              <a:rPr lang="en-US" altLang="ko-KR" sz="1800" dirty="0" smtClean="0">
                <a:solidFill>
                  <a:srgbClr val="0000FF"/>
                </a:solidFill>
              </a:rPr>
              <a:t>sample.html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>
                <a:solidFill>
                  <a:srgbClr val="0000FF"/>
                </a:solidFill>
              </a:rPr>
              <a:t>이름 없는 새 윈도우</a:t>
            </a:r>
            <a:r>
              <a:rPr lang="ko-KR" altLang="en-US" sz="1800" dirty="0" smtClean="0"/>
              <a:t>에 </a:t>
            </a:r>
            <a:r>
              <a:rPr lang="en-US" altLang="ko-KR" sz="1800" dirty="0" smtClean="0">
                <a:solidFill>
                  <a:srgbClr val="0000FF"/>
                </a:solidFill>
              </a:rPr>
              <a:t>sample.html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출력 </a:t>
            </a:r>
          </a:p>
          <a:p>
            <a:pPr lvl="1"/>
            <a:endParaRPr lang="ko-KR" altLang="en-US" sz="1800" dirty="0" smtClean="0"/>
          </a:p>
          <a:p>
            <a:pPr lvl="1"/>
            <a:r>
              <a:rPr lang="ko-KR" altLang="en-US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(10, 10) </a:t>
            </a:r>
            <a:r>
              <a:rPr lang="ko-KR" altLang="en-US" sz="1800" dirty="0" smtClean="0">
                <a:solidFill>
                  <a:srgbClr val="0000FF"/>
                </a:solidFill>
              </a:rPr>
              <a:t>위치</a:t>
            </a:r>
            <a:r>
              <a:rPr lang="ko-KR" altLang="en-US" sz="1800" dirty="0" smtClean="0"/>
              <a:t>에 </a:t>
            </a:r>
            <a:r>
              <a:rPr lang="en-US" altLang="ko-KR" sz="1800" dirty="0" smtClean="0">
                <a:solidFill>
                  <a:srgbClr val="0000FF"/>
                </a:solidFill>
              </a:rPr>
              <a:t>300x400 </a:t>
            </a:r>
            <a:r>
              <a:rPr lang="ko-KR" altLang="en-US" sz="1800" dirty="0" smtClean="0">
                <a:solidFill>
                  <a:srgbClr val="0000FF"/>
                </a:solidFill>
              </a:rPr>
              <a:t>크기</a:t>
            </a:r>
            <a:r>
              <a:rPr lang="ko-KR" altLang="en-US" sz="1800" dirty="0" smtClean="0"/>
              <a:t>의 </a:t>
            </a:r>
            <a:r>
              <a:rPr lang="ko-KR" altLang="en-US" sz="1800" dirty="0" smtClean="0">
                <a:solidFill>
                  <a:srgbClr val="0000FF"/>
                </a:solidFill>
              </a:rPr>
              <a:t>새 윈도우</a:t>
            </a:r>
            <a:r>
              <a:rPr lang="ko-KR" altLang="en-US" sz="1800" dirty="0" smtClean="0"/>
              <a:t> 열고 </a:t>
            </a:r>
            <a:r>
              <a:rPr lang="ko-KR" altLang="en-US" sz="1800" dirty="0" err="1" smtClean="0">
                <a:solidFill>
                  <a:srgbClr val="0000FF"/>
                </a:solidFill>
              </a:rPr>
              <a:t>네이버</a:t>
            </a:r>
            <a:r>
              <a:rPr lang="ko-KR" altLang="en-US" sz="1800" dirty="0" smtClean="0">
                <a:solidFill>
                  <a:srgbClr val="0000FF"/>
                </a:solidFill>
              </a:rPr>
              <a:t> 페이지</a:t>
            </a:r>
            <a:r>
              <a:rPr lang="ko-KR" altLang="en-US" sz="1800" dirty="0" smtClean="0"/>
              <a:t> 출력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>
                <a:solidFill>
                  <a:srgbClr val="0000FF"/>
                </a:solidFill>
              </a:rPr>
              <a:t>이름과 속성이 없는</a:t>
            </a:r>
            <a:r>
              <a:rPr lang="ko-KR" altLang="en-US" sz="1800" dirty="0" smtClean="0"/>
              <a:t> 윈도우 열기</a:t>
            </a:r>
          </a:p>
          <a:p>
            <a:pPr lvl="1"/>
            <a:endParaRPr lang="ko-KR" altLang="en-US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>
                <a:solidFill>
                  <a:srgbClr val="0000FF"/>
                </a:solidFill>
              </a:rPr>
              <a:t>빈 윈도우</a:t>
            </a:r>
            <a:r>
              <a:rPr lang="ko-KR" altLang="en-US" sz="1800" dirty="0" smtClean="0"/>
              <a:t> 생성</a:t>
            </a:r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75158" y="1700808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("sample.html",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myWin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"toolbar=yes");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75158" y="2399510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("sample.html", "_self");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83132" y="3107540"/>
            <a:ext cx="56086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("sample.html", "_blank");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83132" y="3894587"/>
            <a:ext cx="56086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("http://www.naver.com",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myWin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left=10,top=10,width=300,height=400");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83132" y="4876347"/>
            <a:ext cx="56086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it-IT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window.open("http://www.naver,com");</a:t>
            </a:r>
          </a:p>
          <a:p>
            <a:pPr marL="190500" fontAlgn="base" latinLnBrk="0"/>
            <a:r>
              <a:rPr lang="it-IT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window.open("http://www.naver,com", null, "");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03648" y="5949280"/>
            <a:ext cx="18722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("");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19872" y="5949280"/>
            <a:ext cx="364391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("", "", "");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("", null, null);</a:t>
            </a:r>
          </a:p>
        </p:txBody>
      </p:sp>
    </p:spTree>
    <p:extLst>
      <p:ext uri="{BB962C8B-B14F-4D97-AF65-F5344CB8AC3E}">
        <p14:creationId xmlns:p14="http://schemas.microsoft.com/office/powerpoint/2010/main" val="41550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윈도우 이름과 윈도우 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이름 없는 </a:t>
            </a:r>
            <a:r>
              <a:rPr lang="ko-KR" altLang="en-US" sz="2000" dirty="0" smtClean="0">
                <a:latin typeface="+mn-ea"/>
              </a:rPr>
              <a:t>윈도우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열기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버튼을 클릭할 때마다 새 윈도우를 열고 </a:t>
            </a:r>
            <a:r>
              <a:rPr lang="ko-KR" altLang="en-US" sz="1800" dirty="0" err="1" smtClean="0">
                <a:latin typeface="+mn-ea"/>
              </a:rPr>
              <a:t>네이버</a:t>
            </a:r>
            <a:r>
              <a:rPr lang="ko-KR" altLang="en-US" sz="1800" dirty="0" smtClean="0">
                <a:latin typeface="+mn-ea"/>
              </a:rPr>
              <a:t> 사이트 출력</a:t>
            </a:r>
            <a:endParaRPr lang="en-US" altLang="ko-KR" sz="18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이름을 가진 윈도우 열기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err="1">
                <a:latin typeface="+mn-ea"/>
              </a:rPr>
              <a:t>myWin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이름의 윈도우가 열려 </a:t>
            </a:r>
            <a:r>
              <a:rPr lang="ko-KR" altLang="en-US" sz="1800" dirty="0" smtClean="0">
                <a:latin typeface="+mn-ea"/>
              </a:rPr>
              <a:t>있지 않는 경우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버튼을 클릭하면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en-US" altLang="ko-KR" dirty="0" err="1">
                <a:latin typeface="+mn-ea"/>
                <a:ea typeface="+mn-ea"/>
              </a:rPr>
              <a:t>myWin</a:t>
            </a:r>
            <a:r>
              <a:rPr lang="ko-KR" altLang="en-US" dirty="0">
                <a:latin typeface="+mn-ea"/>
                <a:ea typeface="+mn-ea"/>
              </a:rPr>
              <a:t>이름의 새 윈도우 열고 </a:t>
            </a:r>
            <a:r>
              <a:rPr lang="ko-KR" altLang="en-US" dirty="0" err="1">
                <a:latin typeface="+mn-ea"/>
                <a:ea typeface="+mn-ea"/>
              </a:rPr>
              <a:t>네이버</a:t>
            </a:r>
            <a:r>
              <a:rPr lang="ko-KR" altLang="en-US" dirty="0">
                <a:latin typeface="+mn-ea"/>
                <a:ea typeface="+mn-ea"/>
              </a:rPr>
              <a:t> 출력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sz="1800" dirty="0" err="1">
                <a:latin typeface="+mn-ea"/>
              </a:rPr>
              <a:t>myWin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이름의 윈도우가 이미 열려 있는 경우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버튼을 클릭하면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이미 열려있는 </a:t>
            </a:r>
            <a:r>
              <a:rPr lang="en-US" altLang="ko-KR" dirty="0" err="1">
                <a:latin typeface="+mn-ea"/>
                <a:ea typeface="+mn-ea"/>
              </a:rPr>
              <a:t>myWin</a:t>
            </a:r>
            <a:r>
              <a:rPr lang="ko-KR" altLang="en-US" dirty="0">
                <a:latin typeface="+mn-ea"/>
                <a:ea typeface="+mn-ea"/>
              </a:rPr>
              <a:t>이름의 윈도우에 </a:t>
            </a:r>
            <a:r>
              <a:rPr lang="ko-KR" altLang="en-US" dirty="0" err="1">
                <a:latin typeface="+mn-ea"/>
                <a:ea typeface="+mn-ea"/>
              </a:rPr>
              <a:t>네이버</a:t>
            </a:r>
            <a:r>
              <a:rPr lang="ko-KR" altLang="en-US" dirty="0">
                <a:latin typeface="+mn-ea"/>
                <a:ea typeface="+mn-ea"/>
              </a:rPr>
              <a:t> 출력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700808"/>
            <a:ext cx="59046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(‘http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://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www.naver.com’,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‘’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,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‘width=600,height=600’)”&gt;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새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 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7624" y="3671736"/>
            <a:ext cx="59046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(‘http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://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www.naver.com’,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</a:rPr>
              <a:t>’</a:t>
            </a:r>
            <a:r>
              <a:rPr lang="en-US" altLang="ko-KR" sz="1400" b="1" kern="0" dirty="0" err="1" smtClean="0">
                <a:solidFill>
                  <a:srgbClr val="000000"/>
                </a:solidFill>
                <a:latin typeface="+mj-ea"/>
                <a:ea typeface="+mj-ea"/>
              </a:rPr>
              <a:t>myWin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’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‘width=600,height=600’)”&gt;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새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 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40080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484835"/>
            <a:ext cx="2120370" cy="224737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4675" y="2441323"/>
            <a:ext cx="4848036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윈도우 열기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>
                <a:solidFill>
                  <a:srgbClr val="FF0000"/>
                </a:solidFill>
              </a:rPr>
              <a:t>function load(URL) {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window.open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(URL, "</a:t>
            </a:r>
            <a:r>
              <a:rPr lang="en-US" altLang="ko-KR" sz="1200" b="1" dirty="0" err="1">
                <a:solidFill>
                  <a:srgbClr val="FF0000"/>
                </a:solidFill>
              </a:rPr>
              <a:t>myWin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", "</a:t>
            </a:r>
            <a:r>
              <a:rPr lang="en-US" altLang="ko-KR" sz="1200" b="1" dirty="0">
                <a:solidFill>
                  <a:srgbClr val="FF0000"/>
                </a:solidFill>
              </a:rPr>
              <a:t>left=300,top=300,width=400,height=300");</a:t>
            </a:r>
          </a:p>
          <a:p>
            <a:pPr defTabSz="180000"/>
            <a:r>
              <a:rPr lang="en-US" altLang="ko-KR" sz="1200" dirty="0">
                <a:solidFill>
                  <a:srgbClr val="FF0000"/>
                </a:solidFill>
              </a:rPr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window.open</a:t>
            </a:r>
            <a:r>
              <a:rPr lang="en-US" altLang="ko-KR" sz="1200" dirty="0"/>
              <a:t>()</a:t>
            </a:r>
            <a:r>
              <a:rPr lang="ko-KR" altLang="en-US" sz="1200" dirty="0"/>
              <a:t>으로 윈도우 열기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pt-BR" altLang="ko-KR" sz="1200" dirty="0">
                <a:solidFill>
                  <a:srgbClr val="0000FF"/>
                </a:solidFill>
              </a:rPr>
              <a:t>&lt;a href="javascript:load('http://www.graceland.com')"&gt;</a:t>
            </a:r>
          </a:p>
          <a:p>
            <a:pPr defTabSz="180000"/>
            <a:r>
              <a:rPr lang="ko-KR" altLang="en-US" sz="1200" dirty="0">
                <a:solidFill>
                  <a:srgbClr val="0000FF"/>
                </a:solidFill>
              </a:rPr>
              <a:t>         </a:t>
            </a:r>
            <a:r>
              <a:rPr lang="ko-KR" altLang="en-US" sz="1200" dirty="0" err="1">
                <a:solidFill>
                  <a:srgbClr val="0000FF"/>
                </a:solidFill>
              </a:rPr>
              <a:t>엘비스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</a:rPr>
              <a:t>프레슬리</a:t>
            </a:r>
            <a:r>
              <a:rPr lang="ko-KR" altLang="en-US" sz="1200" dirty="0">
                <a:solidFill>
                  <a:srgbClr val="0000FF"/>
                </a:solidFill>
              </a:rPr>
              <a:t> 홈 페이지</a:t>
            </a:r>
            <a:r>
              <a:rPr lang="en-US" altLang="ko-KR" sz="1200" dirty="0">
                <a:solidFill>
                  <a:srgbClr val="0000FF"/>
                </a:solidFill>
              </a:rPr>
              <a:t>&lt;/a&gt;&lt;</a:t>
            </a:r>
            <a:r>
              <a:rPr lang="en-US" altLang="ko-KR" sz="1200" dirty="0" err="1">
                <a:solidFill>
                  <a:srgbClr val="0000FF"/>
                </a:solidFill>
              </a:rPr>
              <a:t>br</a:t>
            </a:r>
            <a:r>
              <a:rPr lang="en-US" altLang="ko-KR" sz="1200" dirty="0">
                <a:solidFill>
                  <a:srgbClr val="0000FF"/>
                </a:solidFill>
              </a:rPr>
              <a:t>&gt;</a:t>
            </a:r>
          </a:p>
          <a:p>
            <a:pPr defTabSz="180000"/>
            <a:r>
              <a:rPr lang="pt-BR" altLang="ko-KR" sz="1200" dirty="0">
                <a:solidFill>
                  <a:srgbClr val="0000FF"/>
                </a:solidFill>
              </a:rPr>
              <a:t>&lt;a href="javascript:load('http://www.universalorlando.com')"&gt;</a:t>
            </a:r>
          </a:p>
          <a:p>
            <a:pPr defTabSz="180000"/>
            <a:r>
              <a:rPr lang="ko-KR" altLang="en-US" sz="1200" dirty="0">
                <a:solidFill>
                  <a:srgbClr val="0000FF"/>
                </a:solidFill>
              </a:rPr>
              <a:t>         유니버설 </a:t>
            </a:r>
            <a:r>
              <a:rPr lang="ko-KR" altLang="en-US" sz="1200" dirty="0" err="1">
                <a:solidFill>
                  <a:srgbClr val="0000FF"/>
                </a:solidFill>
              </a:rPr>
              <a:t>올랜드</a:t>
            </a:r>
            <a:r>
              <a:rPr lang="ko-KR" altLang="en-US" sz="1200" dirty="0">
                <a:solidFill>
                  <a:srgbClr val="0000FF"/>
                </a:solidFill>
              </a:rPr>
              <a:t> 홈 페이지</a:t>
            </a:r>
            <a:r>
              <a:rPr lang="en-US" altLang="ko-KR" sz="1200" dirty="0">
                <a:solidFill>
                  <a:srgbClr val="0000FF"/>
                </a:solidFill>
              </a:rPr>
              <a:t>&lt;/a&gt;&lt;</a:t>
            </a:r>
            <a:r>
              <a:rPr lang="en-US" altLang="ko-KR" sz="1200" dirty="0" err="1">
                <a:solidFill>
                  <a:srgbClr val="0000FF"/>
                </a:solidFill>
              </a:rPr>
              <a:t>br</a:t>
            </a:r>
            <a:r>
              <a:rPr lang="en-US" altLang="ko-KR" sz="1200" dirty="0">
                <a:solidFill>
                  <a:srgbClr val="0000FF"/>
                </a:solidFill>
              </a:rPr>
              <a:t>&gt;</a:t>
            </a:r>
          </a:p>
          <a:p>
            <a:pPr defTabSz="180000"/>
            <a:r>
              <a:rPr lang="pt-BR" altLang="ko-KR" sz="1200" dirty="0">
                <a:solidFill>
                  <a:srgbClr val="0000FF"/>
                </a:solidFill>
              </a:rPr>
              <a:t>&lt;a href="javascript:load('http://www.disneyworld.com')"&gt;</a:t>
            </a:r>
          </a:p>
          <a:p>
            <a:pPr defTabSz="180000"/>
            <a:r>
              <a:rPr lang="ko-KR" altLang="en-US" sz="1200" dirty="0">
                <a:solidFill>
                  <a:srgbClr val="0000FF"/>
                </a:solidFill>
              </a:rPr>
              <a:t>         디즈니월드 홈 페이지</a:t>
            </a:r>
            <a:r>
              <a:rPr lang="en-US" altLang="ko-KR" sz="1200" dirty="0">
                <a:solidFill>
                  <a:srgbClr val="0000FF"/>
                </a:solidFill>
              </a:rPr>
              <a:t>&lt;/a&gt;&lt;</a:t>
            </a:r>
            <a:r>
              <a:rPr lang="en-US" altLang="ko-KR" sz="1200" dirty="0" err="1">
                <a:solidFill>
                  <a:srgbClr val="0000FF"/>
                </a:solidFill>
              </a:rPr>
              <a:t>br</a:t>
            </a:r>
            <a:r>
              <a:rPr lang="en-US" altLang="ko-KR" sz="1200" dirty="0">
                <a:solidFill>
                  <a:srgbClr val="0000FF"/>
                </a:solidFill>
              </a:rPr>
              <a:t>&gt;</a:t>
            </a:r>
            <a:r>
              <a:rPr lang="ko-KR" altLang="en-US" sz="1200" dirty="0">
                <a:solidFill>
                  <a:srgbClr val="0000FF"/>
                </a:solidFill>
              </a:rPr>
              <a:t>         </a:t>
            </a:r>
          </a:p>
          <a:p>
            <a:pPr defTabSz="180000"/>
            <a:r>
              <a:rPr lang="en-US" altLang="ko-KR" sz="1200" dirty="0"/>
              <a:t>&lt;/body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10-1 </a:t>
            </a:r>
            <a:r>
              <a:rPr lang="en-US" altLang="ko-KR" dirty="0" err="1"/>
              <a:t>window.open</a:t>
            </a:r>
            <a:r>
              <a:rPr lang="en-US" altLang="ko-KR" dirty="0"/>
              <a:t>()</a:t>
            </a:r>
            <a:r>
              <a:rPr lang="ko-KR" altLang="en-US" dirty="0"/>
              <a:t>으로 윈도우 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15158" y="3452629"/>
            <a:ext cx="1531192" cy="442674"/>
          </a:xfrm>
          <a:prstGeom prst="wedgeRoundRectCallout">
            <a:avLst>
              <a:gd name="adj1" fmla="val -71296"/>
              <a:gd name="adj2" fmla="val 23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새 윈도우를 열고 </a:t>
            </a:r>
            <a:endParaRPr lang="en-US" altLang="ko-KR" sz="1000" dirty="0" smtClean="0"/>
          </a:p>
          <a:p>
            <a:r>
              <a:rPr lang="ko-KR" altLang="en-US" sz="1000" dirty="0" smtClean="0"/>
              <a:t>디즈니 홈 페이지 출력</a:t>
            </a:r>
            <a:endParaRPr lang="ko-KR" altLang="en-US" sz="1000" dirty="0"/>
          </a:p>
        </p:txBody>
      </p:sp>
      <p:sp>
        <p:nvSpPr>
          <p:cNvPr id="8" name="자유형 7"/>
          <p:cNvSpPr/>
          <p:nvPr/>
        </p:nvSpPr>
        <p:spPr>
          <a:xfrm flipH="1">
            <a:off x="6322172" y="3429000"/>
            <a:ext cx="122035" cy="523803"/>
          </a:xfrm>
          <a:custGeom>
            <a:avLst/>
            <a:gdLst>
              <a:gd name="connsiteX0" fmla="*/ 0 w 284639"/>
              <a:gd name="connsiteY0" fmla="*/ 0 h 217037"/>
              <a:gd name="connsiteX1" fmla="*/ 135204 w 284639"/>
              <a:gd name="connsiteY1" fmla="*/ 120971 h 217037"/>
              <a:gd name="connsiteX2" fmla="*/ 284639 w 284639"/>
              <a:gd name="connsiteY2" fmla="*/ 217037 h 2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39" h="217037">
                <a:moveTo>
                  <a:pt x="0" y="0"/>
                </a:moveTo>
                <a:cubicBezTo>
                  <a:pt x="43882" y="42399"/>
                  <a:pt x="87764" y="84798"/>
                  <a:pt x="135204" y="120971"/>
                </a:cubicBezTo>
                <a:cubicBezTo>
                  <a:pt x="182644" y="157144"/>
                  <a:pt x="233641" y="187090"/>
                  <a:pt x="284639" y="217037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585" y="3999482"/>
            <a:ext cx="3687887" cy="27418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51920" y="6165355"/>
            <a:ext cx="1152128" cy="272415"/>
          </a:xfrm>
          <a:prstGeom prst="wedgeRoundRectCallout">
            <a:avLst>
              <a:gd name="adj1" fmla="val 61863"/>
              <a:gd name="adj2" fmla="val 41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err="1" smtClean="0"/>
              <a:t>myWin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윈도우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62089" y="1348468"/>
            <a:ext cx="4910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개의 링크를 가진 웹 페이지를 작성하고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각 링크를 클릭하면 </a:t>
            </a:r>
            <a:r>
              <a:rPr lang="en-US" altLang="ko-KR" sz="1400" b="1" dirty="0" err="1" smtClean="0">
                <a:solidFill>
                  <a:schemeClr val="accent2">
                    <a:lumMod val="75000"/>
                  </a:schemeClr>
                </a:solidFill>
              </a:rPr>
              <a:t>myWin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이름의 새 윈도우를 열고 해당 사이트를 출력하라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sz="1400" b="1" dirty="0" err="1" smtClean="0">
                <a:solidFill>
                  <a:schemeClr val="accent2">
                    <a:lumMod val="75000"/>
                  </a:schemeClr>
                </a:solidFill>
              </a:rPr>
              <a:t>myWin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윈도우는 공유된다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새 윈도우는 스크린의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(300, 300)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위치에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400x300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크기로 출력된다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24789</TotalTime>
  <Words>1785</Words>
  <Application>Microsoft Office PowerPoint</Application>
  <PresentationFormat>화면 슬라이드 쇼(4:3)</PresentationFormat>
  <Paragraphs>570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가을</vt:lpstr>
      <vt:lpstr>New_Natural01</vt:lpstr>
      <vt:lpstr>웹 콘텐츠 제작</vt:lpstr>
      <vt:lpstr>1. 브라우저 관련 객체 개요</vt:lpstr>
      <vt:lpstr>PowerPoint 프레젠테이션</vt:lpstr>
      <vt:lpstr>2. window 객체</vt:lpstr>
      <vt:lpstr>2.1 윈도우 모양과 window 객체의 프로퍼티</vt:lpstr>
      <vt:lpstr>2.2 윈도우 열기</vt:lpstr>
      <vt:lpstr>2.3 윈도우 열기 사례</vt:lpstr>
      <vt:lpstr>2.4 윈도우 이름과 윈도우 열기</vt:lpstr>
      <vt:lpstr>예제 10-1 window.open()으로 윈도우 열기</vt:lpstr>
      <vt:lpstr>예제 10-2 윈도우 닫기</vt:lpstr>
      <vt:lpstr>3. window 객체의 타이머 활용</vt:lpstr>
      <vt:lpstr>3.1 setTimeout()/clearTimeout()</vt:lpstr>
      <vt:lpstr>예제 10-3 setTimeout()로 웹 페이지 자동 연결</vt:lpstr>
      <vt:lpstr>3.2 setInterval()/clearInterval() </vt:lpstr>
      <vt:lpstr>예제 10-4 setInterval()로 텍스트 회전</vt:lpstr>
      <vt:lpstr>4. 윈도우 위치 및 크기 조절</vt:lpstr>
      <vt:lpstr>예제 10-5 윈도우의 위치와 크기 조절</vt:lpstr>
      <vt:lpstr>4.1 웹 페이지 스크롤</vt:lpstr>
      <vt:lpstr>예제 10-6 1초마다 10픽셀씩 자동 스크롤</vt:lpstr>
      <vt:lpstr>4.2 웹 페이지 프린트 </vt:lpstr>
      <vt:lpstr>예제 10-7 웹 페이지 프린트</vt:lpstr>
      <vt:lpstr>5. location 객체</vt:lpstr>
      <vt:lpstr>예제 10-9 location 객체로 웹 사이트 접속</vt:lpstr>
      <vt:lpstr>6. screen 객체</vt:lpstr>
      <vt:lpstr>예제 10-11 스크린 장치에 관한 정보 출력</vt:lpstr>
      <vt:lpstr>7. history 객체</vt:lpstr>
      <vt:lpstr>예제 10-12 history 객체 활용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pc</cp:lastModifiedBy>
  <cp:revision>695</cp:revision>
  <dcterms:created xsi:type="dcterms:W3CDTF">2011-08-27T14:53:28Z</dcterms:created>
  <dcterms:modified xsi:type="dcterms:W3CDTF">2020-05-27T01:57:46Z</dcterms:modified>
</cp:coreProperties>
</file>