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36"/>
  </p:notesMasterIdLst>
  <p:sldIdLst>
    <p:sldId id="411" r:id="rId3"/>
    <p:sldId id="436" r:id="rId4"/>
    <p:sldId id="454" r:id="rId5"/>
    <p:sldId id="455" r:id="rId6"/>
    <p:sldId id="491" r:id="rId7"/>
    <p:sldId id="456" r:id="rId8"/>
    <p:sldId id="457" r:id="rId9"/>
    <p:sldId id="453" r:id="rId10"/>
    <p:sldId id="490" r:id="rId11"/>
    <p:sldId id="460" r:id="rId12"/>
    <p:sldId id="461" r:id="rId13"/>
    <p:sldId id="463" r:id="rId14"/>
    <p:sldId id="464" r:id="rId15"/>
    <p:sldId id="465" r:id="rId16"/>
    <p:sldId id="471" r:id="rId17"/>
    <p:sldId id="492" r:id="rId18"/>
    <p:sldId id="472" r:id="rId19"/>
    <p:sldId id="473" r:id="rId20"/>
    <p:sldId id="476" r:id="rId21"/>
    <p:sldId id="494" r:id="rId22"/>
    <p:sldId id="493" r:id="rId23"/>
    <p:sldId id="466" r:id="rId24"/>
    <p:sldId id="470" r:id="rId25"/>
    <p:sldId id="467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9" r:id="rId34"/>
    <p:sldId id="48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1"/>
            <p14:sldId id="436"/>
            <p14:sldId id="454"/>
            <p14:sldId id="455"/>
            <p14:sldId id="491"/>
            <p14:sldId id="456"/>
            <p14:sldId id="457"/>
            <p14:sldId id="453"/>
            <p14:sldId id="490"/>
            <p14:sldId id="460"/>
            <p14:sldId id="461"/>
            <p14:sldId id="463"/>
            <p14:sldId id="464"/>
            <p14:sldId id="465"/>
            <p14:sldId id="471"/>
            <p14:sldId id="492"/>
            <p14:sldId id="472"/>
            <p14:sldId id="473"/>
            <p14:sldId id="476"/>
            <p14:sldId id="494"/>
            <p14:sldId id="493"/>
            <p14:sldId id="466"/>
            <p14:sldId id="470"/>
            <p14:sldId id="467"/>
            <p14:sldId id="479"/>
            <p14:sldId id="480"/>
            <p14:sldId id="481"/>
            <p14:sldId id="482"/>
            <p14:sldId id="483"/>
            <p14:sldId id="484"/>
            <p14:sldId id="485"/>
            <p14:sldId id="489"/>
            <p14:sldId id="4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00"/>
    <a:srgbClr val="FF3300"/>
    <a:srgbClr val="42739C"/>
    <a:srgbClr val="8BB0CF"/>
    <a:srgbClr val="7AA5C8"/>
    <a:srgbClr val="FF5B5B"/>
    <a:srgbClr val="C9E7A7"/>
    <a:srgbClr val="FFFF66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229" autoAdjust="0"/>
  </p:normalViewPr>
  <p:slideViewPr>
    <p:cSldViewPr>
      <p:cViewPr varScale="1">
        <p:scale>
          <a:sx n="67" d="100"/>
          <a:sy n="67" d="100"/>
        </p:scale>
        <p:origin x="-144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7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06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7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71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8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6/10/2020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altLang="ko-KR" sz="2800" b="1" i="0" dirty="0" smtClean="0">
                <a:solidFill>
                  <a:srgbClr val="1F6299"/>
                </a:solidFill>
              </a:rPr>
              <a:t>15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자바스크립트 라이브러리</a:t>
            </a:r>
            <a:endParaRPr lang="en-US" altLang="ko-KR" sz="2800" b="1" i="0" dirty="0" smtClean="0">
              <a:solidFill>
                <a:srgbClr val="1F6299"/>
              </a:solidFill>
            </a:endParaRPr>
          </a:p>
          <a:p>
            <a:pPr algn="ctr">
              <a:buClr>
                <a:srgbClr val="FE8C2E"/>
              </a:buClr>
            </a:pPr>
            <a:r>
              <a:rPr lang="en-US" altLang="ko-KR" sz="2800" b="1" i="0" dirty="0" smtClean="0">
                <a:solidFill>
                  <a:srgbClr val="1F6299"/>
                </a:solidFill>
              </a:rPr>
              <a:t>- jQuery</a:t>
            </a:r>
            <a:endParaRPr altLang="ko-KR" sz="2800" b="1" i="0" dirty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2.2 CSS </a:t>
            </a:r>
            <a:r>
              <a:rPr lang="ko-KR" altLang="en-US" b="1" dirty="0" err="1" smtClean="0"/>
              <a:t>선택자</a:t>
            </a:r>
            <a:endParaRPr lang="ko-KR" altLang="en-US" b="1" dirty="0"/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39" y="1879958"/>
            <a:ext cx="30243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</a:rPr>
              <a:t>$(“</a:t>
            </a:r>
            <a:r>
              <a:rPr lang="ko-KR" altLang="en-US" sz="2000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sz="2000" dirty="0" smtClean="0">
                <a:solidFill>
                  <a:srgbClr val="0000FF"/>
                </a:solidFill>
              </a:rPr>
              <a:t>”).</a:t>
            </a:r>
            <a:r>
              <a:rPr lang="ko-KR" altLang="en-US" sz="2000" dirty="0">
                <a:solidFill>
                  <a:srgbClr val="0000FF"/>
                </a:solidFill>
              </a:rPr>
              <a:t>동작함수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4263709"/>
            <a:ext cx="4000461" cy="2478420"/>
            <a:chOff x="1415836" y="2971825"/>
            <a:chExt cx="5030610" cy="24784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040" y="4151411"/>
              <a:ext cx="4979406" cy="466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480" y="5018197"/>
              <a:ext cx="4962525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361" y="3269729"/>
              <a:ext cx="4927477" cy="447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33362" y="29718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요소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3361" y="3873242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자바스크립트 코드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5836" y="4746630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제이쿼리 코드</a:t>
              </a:r>
              <a:endParaRPr lang="ko-KR" altLang="en-US" sz="16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06" y="2492896"/>
            <a:ext cx="6737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706466" y="4262948"/>
            <a:ext cx="4145389" cy="2472377"/>
            <a:chOff x="4706466" y="4262948"/>
            <a:chExt cx="4145389" cy="2472377"/>
          </a:xfrm>
        </p:grpSpPr>
        <p:sp>
          <p:nvSpPr>
            <p:cNvPr id="18" name="TextBox 17"/>
            <p:cNvSpPr txBox="1"/>
            <p:nvPr/>
          </p:nvSpPr>
          <p:spPr>
            <a:xfrm>
              <a:off x="4729953" y="4262948"/>
              <a:ext cx="9626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HTML </a:t>
              </a:r>
              <a:r>
                <a:rPr lang="ko-KR" altLang="en-US" sz="1600" dirty="0" smtClean="0"/>
                <a:t>요소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9952" y="5164365"/>
              <a:ext cx="15095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자바스크립트 코드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037753"/>
              <a:ext cx="1183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제이쿼리 코드</a:t>
              </a:r>
              <a:endParaRPr lang="ko-KR" altLang="en-US" sz="1600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66" y="4601501"/>
              <a:ext cx="4114006" cy="3978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10" y="5445603"/>
              <a:ext cx="4042345" cy="4616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3" y="6336438"/>
              <a:ext cx="4063831" cy="398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899236" y="1879958"/>
            <a:ext cx="1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2904614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getElementsByTagName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4927" y="32739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4">
                    <a:lumMod val="50000"/>
                  </a:schemeClr>
                </a:solidFill>
              </a:rPr>
              <a:t>getElementById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645024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4">
                    <a:lumMod val="50000"/>
                  </a:schemeClr>
                </a:solidFill>
              </a:rPr>
              <a:t>getElementsByClassName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91369" y="256490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4">
                    <a:lumMod val="50000"/>
                  </a:schemeClr>
                </a:solidFill>
              </a:rPr>
              <a:t>자바스크립트 코드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2.2.1 Tag </a:t>
            </a:r>
            <a:r>
              <a:rPr lang="ko-KR" altLang="en-US" b="1" dirty="0" err="1" smtClean="0">
                <a:latin typeface="+mn-ea"/>
              </a:rPr>
              <a:t>선택자</a:t>
            </a:r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048500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620688"/>
            <a:ext cx="3800648" cy="191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188640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2.2.2 id </a:t>
            </a:r>
            <a:r>
              <a:rPr lang="ko-KR" altLang="en-US" b="1" dirty="0" err="1" smtClean="0">
                <a:latin typeface="+mn-ea"/>
              </a:rPr>
              <a:t>선택자</a:t>
            </a:r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41" y="1844824"/>
            <a:ext cx="7632700" cy="4896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92696"/>
            <a:ext cx="4104456" cy="19826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8024" y="251356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8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2.2.3 class </a:t>
            </a:r>
            <a:r>
              <a:rPr lang="ko-KR" altLang="en-US" b="1" dirty="0" err="1" smtClean="0">
                <a:latin typeface="+mn-ea"/>
              </a:rPr>
              <a:t>선택자</a:t>
            </a:r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488832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42033"/>
            <a:ext cx="4320480" cy="2166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3968" y="188640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jQuery_ex3.html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1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2.2.4 </a:t>
            </a:r>
            <a:r>
              <a:rPr lang="ko-KR" altLang="en-US" b="1" dirty="0" smtClean="0"/>
              <a:t>속성 </a:t>
            </a:r>
            <a:r>
              <a:rPr lang="ko-KR" altLang="en-US" b="1" dirty="0" err="1" smtClean="0"/>
              <a:t>선택자</a:t>
            </a:r>
            <a:endParaRPr lang="ko-KR" altLang="en-US" b="1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sz="1800" dirty="0" smtClean="0"/>
              <a:t>중괄</a:t>
            </a:r>
            <a:r>
              <a:rPr lang="ko-KR" altLang="en-US" sz="1800" dirty="0"/>
              <a:t>호</a:t>
            </a:r>
            <a:r>
              <a:rPr lang="en-US" altLang="ko-KR" sz="1800" dirty="0" smtClean="0"/>
              <a:t>[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]</a:t>
            </a:r>
            <a:r>
              <a:rPr lang="ko-KR" altLang="en-US" sz="1800" dirty="0" smtClean="0"/>
              <a:t>안의 속성 조건에 </a:t>
            </a:r>
            <a:r>
              <a:rPr lang="ko-KR" altLang="en-US" sz="1800" dirty="0"/>
              <a:t>맞는 특정 </a:t>
            </a:r>
            <a:r>
              <a:rPr lang="en-US" altLang="ko-KR" sz="1800" dirty="0"/>
              <a:t>HTML </a:t>
            </a:r>
            <a:r>
              <a:rPr lang="ko-KR" altLang="en-US" sz="1800" dirty="0"/>
              <a:t>요소를 </a:t>
            </a:r>
            <a:r>
              <a:rPr lang="ko-KR" altLang="en-US" sz="1800" dirty="0" smtClean="0"/>
              <a:t>선택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lt"/>
              <a:ea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4007"/>
            <a:ext cx="6845300" cy="454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80" y="3048427"/>
            <a:ext cx="1745616" cy="321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jQuery_ex4.html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2.3 </a:t>
            </a:r>
            <a:r>
              <a:rPr lang="ko-KR" altLang="en-US" b="1" dirty="0" smtClean="0"/>
              <a:t>제이쿼리 </a:t>
            </a:r>
            <a:r>
              <a:rPr lang="ko-KR" altLang="en-US" b="1" dirty="0" err="1"/>
              <a:t>선택자</a:t>
            </a:r>
            <a:endParaRPr lang="ko-KR" altLang="en-US" b="1" dirty="0"/>
          </a:p>
          <a:p>
            <a:pPr lvl="1"/>
            <a:r>
              <a:rPr lang="ko-KR" altLang="en-US" dirty="0" smtClean="0"/>
              <a:t>제이쿼리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사용하면 선택한 요소를 저장하거나</a:t>
            </a:r>
            <a:r>
              <a:rPr lang="en-US" altLang="ko-KR" dirty="0"/>
              <a:t>, </a:t>
            </a:r>
            <a:r>
              <a:rPr lang="ko-KR" altLang="en-US" dirty="0"/>
              <a:t>그 결과에 대해 </a:t>
            </a:r>
            <a:r>
              <a:rPr lang="ko-KR" altLang="en-US" dirty="0" err="1"/>
              <a:t>필터링까지</a:t>
            </a:r>
            <a:r>
              <a:rPr lang="ko-KR" altLang="en-US" dirty="0"/>
              <a:t> 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sz="2800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840760" cy="4239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2.3 </a:t>
            </a:r>
            <a:r>
              <a:rPr lang="ko-KR" altLang="en-US" b="1" dirty="0" smtClean="0"/>
              <a:t>제이쿼리 </a:t>
            </a:r>
            <a:r>
              <a:rPr lang="ko-KR" altLang="en-US" b="1" dirty="0" err="1"/>
              <a:t>선택자</a:t>
            </a:r>
            <a:endParaRPr lang="ko-KR" altLang="en-US" b="1" dirty="0"/>
          </a:p>
          <a:p>
            <a:pPr lvl="1"/>
            <a:r>
              <a:rPr lang="ko-KR" altLang="en-US" sz="1800" dirty="0" smtClean="0"/>
              <a:t>제이쿼리 </a:t>
            </a:r>
            <a:r>
              <a:rPr lang="ko-KR" altLang="en-US" sz="1800" dirty="0" err="1" smtClean="0"/>
              <a:t>선택자를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사용하면 선택한 요소를 저장하거나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그 결과에 대해 </a:t>
            </a:r>
            <a:r>
              <a:rPr lang="ko-KR" altLang="en-US" sz="1800" dirty="0" err="1"/>
              <a:t>필터링까지</a:t>
            </a:r>
            <a:r>
              <a:rPr lang="ko-KR" altLang="en-US" sz="1800" dirty="0"/>
              <a:t> 할 수 </a:t>
            </a:r>
            <a:r>
              <a:rPr lang="ko-KR" altLang="en-US" sz="1800" dirty="0" smtClean="0"/>
              <a:t>있음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/>
            <a:endParaRPr lang="en-US" altLang="ko-KR" dirty="0" smtClean="0"/>
          </a:p>
          <a:p>
            <a:endParaRPr lang="en-US" altLang="ko-KR" sz="2800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716539" cy="416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53135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2.3.1  </a:t>
            </a:r>
            <a:r>
              <a:rPr lang="ko-KR" altLang="en-US" sz="2200" b="1" dirty="0" smtClean="0"/>
              <a:t>선택한</a:t>
            </a:r>
            <a:r>
              <a:rPr lang="ko-KR" altLang="en-US" sz="2200" b="1" dirty="0"/>
              <a:t> 요소의 저장</a:t>
            </a:r>
          </a:p>
          <a:p>
            <a:pPr lvl="1"/>
            <a:r>
              <a:rPr lang="ko-KR" altLang="en-US" sz="1600" dirty="0"/>
              <a:t>제이쿼리에서는 선택한 요소들을 변수에 저장하여 사용할 수 있음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문서 </a:t>
            </a:r>
            <a:r>
              <a:rPr lang="ko-KR" altLang="en-US" sz="1600" dirty="0"/>
              <a:t>내의 모든 </a:t>
            </a:r>
            <a:r>
              <a:rPr lang="en-US" altLang="ko-KR" sz="1600" dirty="0"/>
              <a:t>&lt;li&gt;</a:t>
            </a:r>
            <a:r>
              <a:rPr lang="ko-KR" altLang="en-US" sz="1600" dirty="0"/>
              <a:t>요소를 선택하여 변수에 저장한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변수를 사용하는 예제</a:t>
            </a:r>
            <a:endParaRPr lang="en-US" altLang="ko-KR" sz="1600" b="1" dirty="0" smtClean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7776864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10" y="4603440"/>
            <a:ext cx="3786361" cy="199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7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676456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2.3.2 </a:t>
            </a:r>
            <a:r>
              <a:rPr lang="ko-KR" altLang="en-US" sz="2200" b="1" dirty="0" smtClean="0"/>
              <a:t>선택한</a:t>
            </a:r>
            <a:r>
              <a:rPr lang="ko-KR" altLang="en-US" sz="2200" b="1" dirty="0"/>
              <a:t> 요소의 </a:t>
            </a:r>
            <a:r>
              <a:rPr lang="ko-KR" altLang="en-US" sz="2200" b="1" dirty="0" err="1"/>
              <a:t>필터링</a:t>
            </a:r>
            <a:endParaRPr lang="ko-KR" altLang="en-US" sz="2200" b="1" dirty="0"/>
          </a:p>
          <a:p>
            <a:pPr lvl="1"/>
            <a:r>
              <a:rPr lang="ko-KR" altLang="en-US" sz="1600" dirty="0" smtClean="0"/>
              <a:t>선택한 </a:t>
            </a:r>
            <a:r>
              <a:rPr lang="ko-KR" altLang="en-US" sz="1600" dirty="0"/>
              <a:t>요소 중에서 </a:t>
            </a:r>
            <a:r>
              <a:rPr lang="ko-KR" altLang="en-US" sz="1600" dirty="0" smtClean="0"/>
              <a:t>세분화된 </a:t>
            </a:r>
            <a:r>
              <a:rPr lang="ko-KR" altLang="en-US" sz="1600" dirty="0"/>
              <a:t>선택을 하기 위한 </a:t>
            </a:r>
            <a:r>
              <a:rPr lang="ko-KR" altLang="en-US" sz="1600" dirty="0" err="1"/>
              <a:t>필터링을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수행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/>
              <a:t>문서 내의 모든 </a:t>
            </a:r>
            <a:r>
              <a:rPr lang="en-US" altLang="ko-KR" sz="1600" dirty="0"/>
              <a:t>&lt;li&gt;</a:t>
            </a:r>
            <a:r>
              <a:rPr lang="ko-KR" altLang="en-US" sz="1600" dirty="0"/>
              <a:t>요소 중에서 </a:t>
            </a:r>
            <a:r>
              <a:rPr lang="en-US" altLang="ko-KR" sz="1600" dirty="0"/>
              <a:t>&lt;span&gt;</a:t>
            </a:r>
            <a:r>
              <a:rPr lang="ko-KR" altLang="en-US" sz="1600" dirty="0"/>
              <a:t>요소를 가지고 있는 요소만을 선택하는 </a:t>
            </a:r>
            <a:r>
              <a:rPr lang="ko-KR" altLang="en-US" sz="1600" dirty="0" smtClean="0"/>
              <a:t>예제</a:t>
            </a:r>
            <a:endParaRPr lang="en-US" altLang="ko-KR" sz="1600" b="1" dirty="0" smtClean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4" y="2348880"/>
            <a:ext cx="8432998" cy="4392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37112"/>
            <a:ext cx="3248967" cy="20741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jQuery_ex6.html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3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676456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2.3.4 input</a:t>
            </a:r>
            <a:r>
              <a:rPr lang="en-US" altLang="ko-KR" b="1" dirty="0"/>
              <a:t> </a:t>
            </a:r>
            <a:r>
              <a:rPr lang="ko-KR" altLang="en-US" b="1" dirty="0"/>
              <a:t>요소의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입력 양식</a:t>
            </a:r>
            <a:r>
              <a:rPr lang="en-US" altLang="ko-KR" dirty="0" smtClean="0"/>
              <a:t>(input form)</a:t>
            </a:r>
            <a:r>
              <a:rPr lang="ko-KR" altLang="en-US" dirty="0"/>
              <a:t> </a:t>
            </a:r>
            <a:r>
              <a:rPr lang="ko-KR" altLang="en-US" dirty="0" smtClean="0"/>
              <a:t>요소를</a:t>
            </a:r>
            <a:r>
              <a:rPr lang="ko-KR" altLang="en-US" dirty="0"/>
              <a:t> </a:t>
            </a:r>
            <a:r>
              <a:rPr lang="ko-KR" altLang="en-US" dirty="0" err="1" smtClean="0"/>
              <a:t>선택하기위한</a:t>
            </a:r>
            <a:r>
              <a:rPr lang="ko-KR" altLang="en-US" dirty="0" smtClean="0"/>
              <a:t> 제이쿼리 </a:t>
            </a:r>
            <a:r>
              <a:rPr lang="ko-KR" altLang="en-US" dirty="0" err="1" smtClean="0"/>
              <a:t>선택자</a:t>
            </a:r>
            <a:endParaRPr lang="ko-KR" altLang="en-US" b="1" dirty="0"/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jQuery_ex7.html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7200800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1.1 jQuery </a:t>
            </a:r>
            <a:r>
              <a:rPr lang="ko-KR" altLang="en-US" b="1" dirty="0" smtClean="0">
                <a:latin typeface="+mn-ea"/>
              </a:rPr>
              <a:t>특징</a:t>
            </a:r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/>
              <a:t>자바스크립트 </a:t>
            </a:r>
            <a:r>
              <a:rPr lang="ko-KR" altLang="en-US" dirty="0"/>
              <a:t>언어를 간편하게 사용할 수 있도록 단순화시킨 오픈 소스 기반의 </a:t>
            </a:r>
            <a:r>
              <a:rPr lang="ko-KR" altLang="en-US" dirty="0">
                <a:solidFill>
                  <a:srgbClr val="FF0000"/>
                </a:solidFill>
              </a:rPr>
              <a:t>자바스크립트 </a:t>
            </a:r>
            <a:r>
              <a:rPr lang="ko-KR" altLang="en-US" dirty="0" smtClean="0">
                <a:solidFill>
                  <a:srgbClr val="FF0000"/>
                </a:solidFill>
              </a:rPr>
              <a:t>라이브러리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/>
              <a:t>HTML </a:t>
            </a:r>
            <a:r>
              <a:rPr lang="en-US" altLang="ko-KR" dirty="0"/>
              <a:t>DOM</a:t>
            </a:r>
            <a:r>
              <a:rPr lang="ko-KR" altLang="en-US" dirty="0"/>
              <a:t>을 손쉽게 조작할 수 있으며</a:t>
            </a:r>
            <a:r>
              <a:rPr lang="en-US" altLang="ko-KR" dirty="0"/>
              <a:t>, CSS </a:t>
            </a:r>
            <a:r>
              <a:rPr lang="ko-KR" altLang="en-US" dirty="0"/>
              <a:t>스타일도 간단히 적용할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 </a:t>
            </a:r>
            <a:r>
              <a:rPr lang="ko-KR" altLang="en-US" dirty="0"/>
              <a:t>이벤트에 관한 처리를 손쉽게 구현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짧고 </a:t>
            </a:r>
            <a:r>
              <a:rPr lang="ko-KR" altLang="en-US" dirty="0"/>
              <a:t>단순한 코드로도 웹 페이지에 다양한 효과나 연출을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제이쿼리는 오늘날 </a:t>
            </a:r>
            <a:r>
              <a:rPr lang="ko-KR" altLang="en-US" dirty="0">
                <a:solidFill>
                  <a:srgbClr val="FF0000"/>
                </a:solidFill>
              </a:rPr>
              <a:t>가장 인기 </a:t>
            </a:r>
            <a:r>
              <a:rPr lang="ko-KR" altLang="en-US" dirty="0"/>
              <a:t>있는 자바스크립트 라이브러리 중 </a:t>
            </a:r>
            <a:r>
              <a:rPr lang="ko-KR" altLang="en-US" dirty="0" smtClean="0"/>
              <a:t>하나임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2000" dirty="0" err="1">
                <a:latin typeface="+mn-lt"/>
                <a:ea typeface="+mn-ea"/>
              </a:rPr>
              <a:t>프로토타입</a:t>
            </a:r>
            <a:r>
              <a:rPr lang="en-US" altLang="ko-KR" sz="2000" dirty="0">
                <a:latin typeface="+mn-lt"/>
                <a:ea typeface="+mn-ea"/>
              </a:rPr>
              <a:t>(Prototype), </a:t>
            </a:r>
            <a:r>
              <a:rPr lang="ko-KR" altLang="en-US" sz="2000" dirty="0">
                <a:latin typeface="+mn-lt"/>
                <a:ea typeface="+mn-ea"/>
              </a:rPr>
              <a:t>도조</a:t>
            </a:r>
            <a:r>
              <a:rPr lang="en-US" altLang="ko-KR" sz="2000" dirty="0">
                <a:latin typeface="+mn-lt"/>
                <a:ea typeface="+mn-ea"/>
              </a:rPr>
              <a:t>(Dojo), GWT(Google Web Toolkit)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676456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2.3.4 input</a:t>
            </a:r>
            <a:r>
              <a:rPr lang="en-US" altLang="ko-KR" b="1" dirty="0"/>
              <a:t> </a:t>
            </a:r>
            <a:r>
              <a:rPr lang="ko-KR" altLang="en-US" b="1" dirty="0"/>
              <a:t>요소의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pPr lvl="1"/>
            <a:r>
              <a:rPr lang="ko-KR" altLang="en-US" dirty="0"/>
              <a:t>입력 양식</a:t>
            </a:r>
            <a:r>
              <a:rPr lang="en-US" altLang="ko-KR" dirty="0"/>
              <a:t>(input form)</a:t>
            </a:r>
            <a:r>
              <a:rPr lang="ko-KR" altLang="en-US" dirty="0"/>
              <a:t> 요소를 </a:t>
            </a:r>
            <a:r>
              <a:rPr lang="ko-KR" altLang="en-US" dirty="0" err="1"/>
              <a:t>선택하기위한</a:t>
            </a:r>
            <a:r>
              <a:rPr lang="ko-KR" altLang="en-US" dirty="0"/>
              <a:t> 제이쿼리 </a:t>
            </a:r>
            <a:r>
              <a:rPr lang="ko-KR" altLang="en-US" dirty="0" err="1"/>
              <a:t>선택자</a:t>
            </a:r>
            <a:endParaRPr lang="ko-KR" altLang="en-US" b="1" dirty="0"/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jQuery_ex7.html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1" y="2204864"/>
            <a:ext cx="6992317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8676456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2.3.4 input</a:t>
            </a:r>
            <a:r>
              <a:rPr lang="en-US" altLang="ko-KR" b="1" dirty="0"/>
              <a:t> </a:t>
            </a:r>
            <a:r>
              <a:rPr lang="ko-KR" altLang="en-US" b="1" dirty="0"/>
              <a:t>요소의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입력 양식</a:t>
            </a:r>
            <a:r>
              <a:rPr lang="en-US" altLang="ko-KR" dirty="0" smtClean="0"/>
              <a:t>(input form)</a:t>
            </a:r>
            <a:r>
              <a:rPr lang="ko-KR" altLang="en-US" dirty="0" smtClean="0"/>
              <a:t>에 </a:t>
            </a:r>
            <a:r>
              <a:rPr lang="ko-KR" altLang="en-US" dirty="0"/>
              <a:t>관련된 특정 요소를 손쉽게 </a:t>
            </a:r>
            <a:r>
              <a:rPr lang="ko-KR" altLang="en-US" dirty="0" smtClean="0"/>
              <a:t>선택</a:t>
            </a:r>
            <a:endParaRPr lang="ko-KR" altLang="en-US" b="1" dirty="0"/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34481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01008"/>
            <a:ext cx="3528392" cy="130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264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jQuery_ex7.html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3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2.4 </a:t>
            </a:r>
            <a:r>
              <a:rPr lang="ko-KR" altLang="en-US" b="1" dirty="0" smtClean="0"/>
              <a:t>선택된 </a:t>
            </a:r>
            <a:r>
              <a:rPr lang="ko-KR" altLang="en-US" b="1" dirty="0"/>
              <a:t>요소에 접근</a:t>
            </a:r>
            <a:endParaRPr lang="en-US" altLang="ko-KR" b="1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의해 </a:t>
            </a:r>
            <a:r>
              <a:rPr lang="ko-KR" altLang="en-US" dirty="0">
                <a:solidFill>
                  <a:srgbClr val="0000FF"/>
                </a:solidFill>
              </a:rPr>
              <a:t>선택된 요소의 값을 읽거나 설정하기 위해</a:t>
            </a:r>
            <a:r>
              <a:rPr lang="ko-KR" altLang="en-US" dirty="0"/>
              <a:t>서는 </a:t>
            </a:r>
            <a:r>
              <a:rPr lang="ko-KR" altLang="en-US" dirty="0">
                <a:solidFill>
                  <a:srgbClr val="FF0000"/>
                </a:solidFill>
              </a:rPr>
              <a:t>제이쿼리 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ko-KR" altLang="en-US" dirty="0" err="1"/>
              <a:t>를</a:t>
            </a:r>
            <a:r>
              <a:rPr lang="ko-KR" altLang="en-US" dirty="0"/>
              <a:t> 통해 해당 요소에 접근해야만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getter 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ko-KR" altLang="en-US" dirty="0" err="1"/>
              <a:t>는</a:t>
            </a:r>
            <a:r>
              <a:rPr lang="ko-KR" altLang="en-US" dirty="0"/>
              <a:t> 선택된 요소에 접근하여 그 값을 읽어오기 위한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2000" dirty="0">
                <a:latin typeface="+mn-lt"/>
                <a:ea typeface="+mn-ea"/>
              </a:rPr>
              <a:t> </a:t>
            </a:r>
            <a:r>
              <a:rPr lang="ko-KR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인수를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  <a:ea typeface="+mn-ea"/>
              </a:rPr>
              <a:t>전달하지 않고 </a:t>
            </a:r>
            <a:r>
              <a:rPr lang="ko-KR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호출</a:t>
            </a:r>
            <a:r>
              <a:rPr lang="ko-KR" altLang="en-US" sz="2000" dirty="0" smtClean="0">
                <a:latin typeface="+mn-lt"/>
                <a:ea typeface="+mn-ea"/>
              </a:rPr>
              <a:t>하면 </a:t>
            </a:r>
            <a:r>
              <a:rPr lang="en-US" altLang="ko-KR" sz="2000" dirty="0">
                <a:latin typeface="+mn-lt"/>
                <a:ea typeface="+mn-ea"/>
              </a:rPr>
              <a:t>getter </a:t>
            </a:r>
            <a:r>
              <a:rPr lang="ko-KR" altLang="en-US" sz="2000" dirty="0" err="1">
                <a:latin typeface="+mn-lt"/>
                <a:ea typeface="+mn-ea"/>
              </a:rPr>
              <a:t>메소드로</a:t>
            </a:r>
            <a:r>
              <a:rPr lang="ko-KR" altLang="en-US" sz="2000" dirty="0">
                <a:latin typeface="+mn-lt"/>
                <a:ea typeface="+mn-ea"/>
              </a:rPr>
              <a:t> 인식됨</a:t>
            </a:r>
            <a:r>
              <a:rPr lang="en-US" altLang="ko-KR" sz="2000" dirty="0">
                <a:latin typeface="+mn-lt"/>
                <a:ea typeface="+mn-ea"/>
              </a:rPr>
              <a:t>.</a:t>
            </a:r>
          </a:p>
          <a:p>
            <a:pPr lvl="2"/>
            <a:endParaRPr lang="en-US" altLang="ko-KR" sz="2000" dirty="0">
              <a:latin typeface="+mn-lt"/>
              <a:ea typeface="+mn-ea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setter </a:t>
            </a:r>
            <a:r>
              <a:rPr lang="ko-KR" altLang="en-US" dirty="0" err="1">
                <a:solidFill>
                  <a:srgbClr val="FF0000"/>
                </a:solidFill>
              </a:rPr>
              <a:t>메소드는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선택된 요소에 접근하여 그 값을 설정하기 위한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값을 </a:t>
            </a:r>
            <a:r>
              <a:rPr lang="ko-KR" altLang="en-US" sz="2000" dirty="0">
                <a:solidFill>
                  <a:srgbClr val="0000FF"/>
                </a:solidFill>
                <a:latin typeface="+mn-lt"/>
                <a:ea typeface="+mn-ea"/>
              </a:rPr>
              <a:t>인수로 전달하여 </a:t>
            </a:r>
            <a:r>
              <a:rPr lang="ko-KR" altLang="en-US" sz="2000" dirty="0" smtClean="0">
                <a:solidFill>
                  <a:srgbClr val="0000FF"/>
                </a:solidFill>
                <a:latin typeface="+mn-lt"/>
                <a:ea typeface="+mn-ea"/>
              </a:rPr>
              <a:t>호출</a:t>
            </a:r>
            <a:r>
              <a:rPr lang="ko-KR" altLang="en-US" sz="2000" dirty="0" smtClean="0">
                <a:latin typeface="+mn-lt"/>
                <a:ea typeface="+mn-ea"/>
              </a:rPr>
              <a:t>하면 </a:t>
            </a:r>
            <a:r>
              <a:rPr lang="en-US" altLang="ko-KR" sz="2000" dirty="0">
                <a:latin typeface="+mn-lt"/>
                <a:ea typeface="+mn-ea"/>
              </a:rPr>
              <a:t>setter </a:t>
            </a:r>
            <a:r>
              <a:rPr lang="ko-KR" altLang="en-US" sz="2000" dirty="0" err="1">
                <a:latin typeface="+mn-lt"/>
                <a:ea typeface="+mn-ea"/>
              </a:rPr>
              <a:t>메소드로</a:t>
            </a:r>
            <a:r>
              <a:rPr lang="ko-KR" altLang="en-US" sz="2000" dirty="0">
                <a:latin typeface="+mn-lt"/>
                <a:ea typeface="+mn-ea"/>
              </a:rPr>
              <a:t> 인식함</a:t>
            </a:r>
            <a:endParaRPr lang="en-US" altLang="ko-KR" sz="2000" dirty="0">
              <a:latin typeface="+mn-lt"/>
              <a:ea typeface="+mn-ea"/>
            </a:endParaRPr>
          </a:p>
          <a:p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2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선택된 요소에 접근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요소에 </a:t>
            </a:r>
            <a:r>
              <a:rPr lang="ko-KR" altLang="en-US" dirty="0"/>
              <a:t>접근하여 요소의 값을 읽거나 설정할 수 있도록 해주는 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대표적인 </a:t>
            </a:r>
            <a:r>
              <a:rPr lang="en-US" altLang="ko-KR" dirty="0"/>
              <a:t>getter </a:t>
            </a:r>
            <a:r>
              <a:rPr lang="ko-KR" altLang="en-US" dirty="0" err="1"/>
              <a:t>메소드와</a:t>
            </a:r>
            <a:r>
              <a:rPr lang="ko-KR" altLang="en-US" dirty="0"/>
              <a:t> </a:t>
            </a:r>
            <a:r>
              <a:rPr lang="en-US" altLang="ko-KR" dirty="0"/>
              <a:t>setter </a:t>
            </a:r>
            <a:r>
              <a:rPr lang="ko-KR" altLang="en-US" dirty="0" err="1"/>
              <a:t>메소드</a:t>
            </a:r>
            <a:endParaRPr lang="en-US" altLang="ko-KR" dirty="0" smtClean="0"/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793310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선택된 요소에 접근 </a:t>
            </a:r>
            <a:endParaRPr lang="en-US" altLang="ko-KR" dirty="0" smtClean="0"/>
          </a:p>
          <a:p>
            <a:endParaRPr lang="ko-KR" altLang="en-US" b="1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668072" cy="480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88" y="836712"/>
            <a:ext cx="4464496" cy="2056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68144" y="388819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jQuery_ex8.html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3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2.5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체이닝</a:t>
            </a:r>
            <a:r>
              <a:rPr lang="en-US" altLang="ko-KR" b="1" dirty="0"/>
              <a:t>(method chaining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반환된 </a:t>
            </a:r>
            <a:r>
              <a:rPr lang="ko-KR" altLang="en-US" dirty="0"/>
              <a:t>제이쿼리 객체를 이용하면 세미콜론</a:t>
            </a:r>
            <a:r>
              <a:rPr lang="en-US" altLang="ko-KR" dirty="0"/>
              <a:t>(;)</a:t>
            </a:r>
            <a:r>
              <a:rPr lang="ko-KR" altLang="en-US" dirty="0"/>
              <a:t>을 사용하지 않고도</a:t>
            </a:r>
            <a:r>
              <a:rPr lang="en-US" altLang="ko-KR" dirty="0"/>
              <a:t>, </a:t>
            </a:r>
            <a:r>
              <a:rPr lang="ko-KR" altLang="en-US" dirty="0" smtClean="0"/>
              <a:t>연이</a:t>
            </a:r>
            <a:r>
              <a:rPr lang="ko-KR" altLang="en-US" dirty="0"/>
              <a:t>어</a:t>
            </a:r>
            <a:r>
              <a:rPr lang="ko-KR" altLang="en-US" dirty="0" smtClean="0"/>
              <a:t> </a:t>
            </a:r>
            <a:r>
              <a:rPr lang="ko-KR" altLang="en-US" dirty="0"/>
              <a:t>다른 제이쿼리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latin typeface="+mn-lt"/>
                <a:ea typeface="+mn-ea"/>
              </a:rPr>
              <a:t>이런 방식으로 여러 개의 </a:t>
            </a:r>
            <a:r>
              <a:rPr lang="ko-KR" altLang="en-US" dirty="0" err="1">
                <a:latin typeface="+mn-lt"/>
                <a:ea typeface="+mn-ea"/>
              </a:rPr>
              <a:t>메소드가</a:t>
            </a:r>
            <a:r>
              <a:rPr lang="ko-KR" altLang="en-US" dirty="0">
                <a:latin typeface="+mn-lt"/>
                <a:ea typeface="+mn-ea"/>
              </a:rPr>
              <a:t> 연속으로 호출되는 것을 </a:t>
            </a:r>
            <a:endParaRPr lang="en-US" altLang="ko-KR" dirty="0" smtClean="0">
              <a:latin typeface="+mn-lt"/>
              <a:ea typeface="+mn-ea"/>
            </a:endParaRPr>
          </a:p>
          <a:p>
            <a:pPr marL="411480" lvl="1" indent="0">
              <a:buNone/>
            </a:pPr>
            <a:r>
              <a:rPr lang="en-US" altLang="ko-KR" dirty="0">
                <a:latin typeface="+mn-lt"/>
                <a:ea typeface="+mn-ea"/>
              </a:rPr>
              <a:t> </a:t>
            </a:r>
            <a:r>
              <a:rPr lang="en-US" altLang="ko-KR" dirty="0" smtClean="0">
                <a:latin typeface="+mn-lt"/>
                <a:ea typeface="+mn-ea"/>
              </a:rPr>
              <a:t>  </a:t>
            </a:r>
            <a:r>
              <a:rPr lang="ko-KR" altLang="en-US" dirty="0" err="1" smtClean="0">
                <a:latin typeface="+mn-lt"/>
                <a:ea typeface="+mn-ea"/>
              </a:rPr>
              <a:t>메소드</a:t>
            </a:r>
            <a:r>
              <a:rPr lang="ko-KR" altLang="en-US" dirty="0" smtClean="0">
                <a:latin typeface="+mn-lt"/>
                <a:ea typeface="+mn-ea"/>
              </a:rPr>
              <a:t> </a:t>
            </a:r>
            <a:r>
              <a:rPr lang="ko-KR" altLang="en-US" dirty="0" err="1">
                <a:latin typeface="+mn-lt"/>
                <a:ea typeface="+mn-ea"/>
              </a:rPr>
              <a:t>체이닝</a:t>
            </a:r>
            <a:r>
              <a:rPr lang="en-US" altLang="ko-KR" dirty="0">
                <a:latin typeface="+mn-lt"/>
                <a:ea typeface="+mn-ea"/>
              </a:rPr>
              <a:t>(method chaining)</a:t>
            </a:r>
            <a:r>
              <a:rPr lang="ko-KR" altLang="en-US" dirty="0" smtClean="0">
                <a:latin typeface="+mn-lt"/>
                <a:ea typeface="+mn-ea"/>
              </a:rPr>
              <a:t>이라고 함</a:t>
            </a:r>
            <a:r>
              <a:rPr lang="en-US" altLang="ko-KR" dirty="0" smtClean="0">
                <a:latin typeface="+mn-lt"/>
                <a:ea typeface="+mn-ea"/>
              </a:rPr>
              <a:t>.</a:t>
            </a:r>
            <a:endParaRPr lang="en-US" altLang="ko-KR" dirty="0">
              <a:latin typeface="+mn-lt"/>
              <a:ea typeface="+mn-ea"/>
            </a:endParaRPr>
          </a:p>
          <a:p>
            <a:endParaRPr lang="en-US" altLang="ko-KR" sz="2000" b="1" dirty="0"/>
          </a:p>
          <a:p>
            <a:endParaRPr lang="en-US" altLang="ko-KR" b="1" dirty="0" smtClean="0"/>
          </a:p>
          <a:p>
            <a:pPr lvl="1"/>
            <a:endParaRPr lang="en-US" altLang="ko-KR" dirty="0" smtClean="0"/>
          </a:p>
          <a:p>
            <a:endParaRPr lang="ko-KR" altLang="en-US" b="1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3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306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2.5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체이닝</a:t>
            </a:r>
            <a:endParaRPr lang="en-US" altLang="ko-KR" b="1" dirty="0" smtClean="0"/>
          </a:p>
          <a:p>
            <a:pPr lvl="1"/>
            <a:r>
              <a:rPr lang="ko-KR" altLang="en-US" sz="1800" dirty="0"/>
              <a:t>선택된 요소에 </a:t>
            </a:r>
            <a:r>
              <a:rPr lang="en-US" altLang="ko-KR" sz="1800" dirty="0"/>
              <a:t>.find(), .</a:t>
            </a:r>
            <a:r>
              <a:rPr lang="en-US" altLang="ko-KR" sz="1800" dirty="0" err="1"/>
              <a:t>eq</a:t>
            </a:r>
            <a:r>
              <a:rPr lang="en-US" altLang="ko-KR" sz="1800" dirty="0"/>
              <a:t>(), .html()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연속으로 호출하는 예제</a:t>
            </a:r>
            <a:endParaRPr lang="en-US" altLang="ko-KR" sz="1800" b="1" dirty="0"/>
          </a:p>
          <a:p>
            <a:endParaRPr lang="en-US" altLang="ko-KR" b="1" dirty="0" smtClean="0"/>
          </a:p>
          <a:p>
            <a:pPr lvl="1"/>
            <a:endParaRPr lang="en-US" altLang="ko-KR" dirty="0" smtClean="0"/>
          </a:p>
          <a:p>
            <a:endParaRPr lang="ko-KR" altLang="en-US" b="1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560840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54" y="4077072"/>
            <a:ext cx="3316932" cy="2086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8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jQuery_ex9.html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306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sz="2200" b="1" dirty="0" smtClean="0"/>
              <a:t>2.6 </a:t>
            </a:r>
            <a:r>
              <a:rPr lang="ko-KR" altLang="en-US" sz="2200" b="1" dirty="0" smtClean="0"/>
              <a:t>선택된 속성에 </a:t>
            </a:r>
            <a:r>
              <a:rPr lang="ko-KR" altLang="en-US" sz="2200" b="1" dirty="0"/>
              <a:t>접근 </a:t>
            </a:r>
            <a:r>
              <a:rPr lang="en-US" altLang="ko-KR" sz="2200" b="1" dirty="0" smtClean="0"/>
              <a:t>.</a:t>
            </a:r>
            <a:r>
              <a:rPr lang="en-US" altLang="ko-KR" sz="2200" b="1" dirty="0" err="1" smtClean="0"/>
              <a:t>attr</a:t>
            </a:r>
            <a:r>
              <a:rPr lang="en-US" altLang="ko-KR" sz="2200" b="1" dirty="0"/>
              <a:t>() </a:t>
            </a:r>
            <a:r>
              <a:rPr lang="ko-KR" altLang="en-US" sz="2200" b="1" dirty="0" err="1"/>
              <a:t>메소드</a:t>
            </a:r>
            <a:endParaRPr lang="ko-KR" altLang="en-US" sz="2200" b="1" dirty="0"/>
          </a:p>
          <a:p>
            <a:pPr lvl="1"/>
            <a:r>
              <a:rPr lang="en-US" altLang="ko-KR" sz="1800" dirty="0" smtClean="0"/>
              <a:t>.</a:t>
            </a:r>
            <a:r>
              <a:rPr lang="en-US" altLang="ko-KR" sz="1800" dirty="0" err="1"/>
              <a:t>attr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 선택한 요소의 특정 속성값을 반환하거나 설정</a:t>
            </a:r>
            <a:endParaRPr lang="en-US" altLang="ko-KR" sz="1800" b="1" dirty="0"/>
          </a:p>
          <a:p>
            <a:endParaRPr lang="en-US" altLang="ko-KR" b="1" dirty="0" smtClean="0"/>
          </a:p>
          <a:p>
            <a:pPr lvl="1"/>
            <a:endParaRPr lang="en-US" altLang="ko-KR" dirty="0" smtClean="0"/>
          </a:p>
          <a:p>
            <a:endParaRPr lang="ko-KR" altLang="en-US" b="1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7694"/>
            <a:ext cx="6972300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3112103"/>
            <a:ext cx="2952328" cy="2591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jQuery_ex10.html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b="1" dirty="0" smtClean="0"/>
              <a:t>요소의 조</a:t>
            </a:r>
            <a:r>
              <a:rPr lang="ko-KR" altLang="en-US" b="1" dirty="0"/>
              <a:t>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3.1 </a:t>
            </a:r>
            <a:r>
              <a:rPr lang="ko-KR" altLang="en-US" b="1" dirty="0" smtClean="0"/>
              <a:t>요소의 </a:t>
            </a:r>
            <a:r>
              <a:rPr lang="ko-KR" altLang="en-US" b="1" dirty="0"/>
              <a:t>추가</a:t>
            </a:r>
          </a:p>
          <a:p>
            <a:pPr lvl="1"/>
            <a:r>
              <a:rPr lang="ko-KR" altLang="en-US" sz="1800" dirty="0"/>
              <a:t>제이쿼리는 새로운 요소나 </a:t>
            </a:r>
            <a:r>
              <a:rPr lang="ko-KR" altLang="en-US" sz="1800" dirty="0" err="1"/>
              <a:t>콘텐츠를</a:t>
            </a:r>
            <a:r>
              <a:rPr lang="ko-KR" altLang="en-US" sz="1800" dirty="0"/>
              <a:t> 손쉽게 추가할 수 있도록 여러 </a:t>
            </a:r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제공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492896"/>
            <a:ext cx="7389465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요소의 조작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3.1 </a:t>
            </a:r>
            <a:r>
              <a:rPr lang="ko-KR" altLang="en-US" b="1" dirty="0"/>
              <a:t>요소의 </a:t>
            </a:r>
            <a:r>
              <a:rPr lang="ko-KR" altLang="en-US" b="1" dirty="0" smtClean="0"/>
              <a:t>추가</a:t>
            </a:r>
            <a:r>
              <a:rPr lang="en-US" altLang="ko-KR" b="1" dirty="0" smtClean="0"/>
              <a:t> .append</a:t>
            </a:r>
            <a:r>
              <a:rPr lang="en-US" altLang="ko-KR" b="1" dirty="0"/>
              <a:t>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요소의 </a:t>
            </a:r>
            <a:r>
              <a:rPr lang="en-US" altLang="ko-KR" dirty="0"/>
              <a:t>'</a:t>
            </a:r>
            <a:r>
              <a:rPr lang="ko-KR" altLang="en-US" dirty="0"/>
              <a:t>마지막</a:t>
            </a:r>
            <a:r>
              <a:rPr lang="en-US" altLang="ko-KR" dirty="0"/>
              <a:t>'</a:t>
            </a:r>
            <a:r>
              <a:rPr lang="ko-KR" altLang="en-US" dirty="0"/>
              <a:t>에 새로운 요소나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53375" cy="4536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273"/>
            <a:ext cx="3914775" cy="173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1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1.2 </a:t>
            </a:r>
            <a:r>
              <a:rPr lang="ko-KR" altLang="en-US" sz="2600" b="1" dirty="0" smtClean="0"/>
              <a:t>제이쿼리 적용 방법 </a:t>
            </a:r>
            <a:r>
              <a:rPr lang="en-US" altLang="ko-KR" sz="2600" b="1" dirty="0" smtClean="0"/>
              <a:t>-1</a:t>
            </a:r>
            <a:endParaRPr lang="ko-KR" altLang="en-US" sz="2600" b="1" dirty="0"/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/>
              <a:t>제이쿼리 </a:t>
            </a:r>
            <a:r>
              <a:rPr lang="ko-KR" altLang="en-US" dirty="0"/>
              <a:t>파일은 </a:t>
            </a:r>
            <a:r>
              <a:rPr lang="ko-KR" altLang="en-US" dirty="0">
                <a:solidFill>
                  <a:srgbClr val="FF0000"/>
                </a:solidFill>
              </a:rPr>
              <a:t>자바스크립트 파일</a:t>
            </a:r>
            <a:r>
              <a:rPr lang="en-US" altLang="ko-KR" dirty="0">
                <a:solidFill>
                  <a:srgbClr val="FF0000"/>
                </a:solidFill>
              </a:rPr>
              <a:t>(.</a:t>
            </a:r>
            <a:r>
              <a:rPr lang="en-US" altLang="ko-KR" dirty="0" err="1">
                <a:solidFill>
                  <a:srgbClr val="FF0000"/>
                </a:solidFill>
              </a:rPr>
              <a:t>js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형태</a:t>
            </a:r>
            <a:r>
              <a:rPr lang="ko-KR" altLang="en-US" dirty="0"/>
              <a:t>로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/>
              <a:t>웹 페이지에 제이쿼리 </a:t>
            </a:r>
            <a:r>
              <a:rPr lang="ko-KR" altLang="en-US" dirty="0" smtClean="0"/>
              <a:t>라이브러리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 err="1"/>
              <a:t>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   1</a:t>
            </a:r>
            <a:r>
              <a:rPr lang="en-US" altLang="ko-KR" dirty="0"/>
              <a:t>. </a:t>
            </a:r>
            <a:r>
              <a:rPr lang="ko-KR" altLang="en-US" dirty="0"/>
              <a:t>제이쿼리 </a:t>
            </a:r>
            <a:r>
              <a:rPr lang="ko-KR" altLang="en-US" dirty="0" smtClean="0"/>
              <a:t>라이브러리 파일을 </a:t>
            </a:r>
            <a:r>
              <a:rPr lang="ko-KR" altLang="en-US" dirty="0"/>
              <a:t>다운받아 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   2</a:t>
            </a:r>
            <a:r>
              <a:rPr lang="en-US" altLang="ko-KR" dirty="0"/>
              <a:t>. CDN(Content Delivery Network)</a:t>
            </a:r>
            <a:r>
              <a:rPr lang="ko-KR" altLang="en-US" dirty="0"/>
              <a:t>을 이용하여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endParaRPr lang="en-US" altLang="ko-KR" sz="2000" dirty="0" smtClean="0">
              <a:latin typeface="+mn-lt"/>
              <a:ea typeface="+mn-ea"/>
            </a:endParaRPr>
          </a:p>
          <a:p>
            <a:pPr marL="685800" lvl="2" indent="0">
              <a:buNone/>
            </a:pPr>
            <a:endParaRPr lang="en-US" altLang="ko-KR" dirty="0">
              <a:latin typeface="+mn-lt"/>
              <a:ea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5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요소의 조작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3.1 </a:t>
            </a:r>
            <a:r>
              <a:rPr lang="ko-KR" altLang="en-US" b="1" dirty="0"/>
              <a:t>요소의 추가</a:t>
            </a:r>
            <a:r>
              <a:rPr lang="en-US" altLang="ko-KR" b="1" dirty="0" smtClean="0"/>
              <a:t> .prepend</a:t>
            </a:r>
            <a:r>
              <a:rPr lang="en-US" altLang="ko-KR" b="1" dirty="0"/>
              <a:t>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요소의 </a:t>
            </a:r>
            <a:r>
              <a:rPr lang="en-US" altLang="ko-KR" dirty="0"/>
              <a:t>'</a:t>
            </a:r>
            <a:r>
              <a:rPr lang="ko-KR" altLang="en-US" dirty="0"/>
              <a:t>처음</a:t>
            </a:r>
            <a:r>
              <a:rPr lang="en-US" altLang="ko-KR" dirty="0"/>
              <a:t>'</a:t>
            </a:r>
            <a:r>
              <a:rPr lang="ko-KR" altLang="en-US" dirty="0"/>
              <a:t>에 새로운 요소나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515225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7032"/>
            <a:ext cx="3960440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요소의 조작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3.2 </a:t>
            </a:r>
            <a:r>
              <a:rPr lang="ko-KR" altLang="en-US" b="1" dirty="0" smtClean="0"/>
              <a:t>요소의 복사 </a:t>
            </a:r>
            <a:r>
              <a:rPr lang="en-US" altLang="ko-KR" b="1" dirty="0" smtClean="0"/>
              <a:t> .clone</a:t>
            </a:r>
            <a:r>
              <a:rPr lang="en-US" altLang="ko-KR" b="1" dirty="0"/>
              <a:t>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en-US" altLang="ko-KR" sz="1800" dirty="0"/>
              <a:t>.clone()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 선택한 요소를 복사하여 새로운 요소를 </a:t>
            </a:r>
            <a:r>
              <a:rPr lang="ko-KR" altLang="en-US" sz="1800" dirty="0" smtClean="0"/>
              <a:t>생성</a:t>
            </a:r>
            <a:endParaRPr lang="en-US" altLang="ko-KR" sz="16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0" y="2132856"/>
            <a:ext cx="8406184" cy="46076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3638550" cy="13681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jQuery_ex13.html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요소의 조작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268760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3.3 </a:t>
            </a:r>
            <a:r>
              <a:rPr lang="ko-KR" altLang="en-US" b="1" dirty="0" smtClean="0"/>
              <a:t>요소의 대체</a:t>
            </a:r>
            <a:r>
              <a:rPr lang="en-US" altLang="ko-KR" b="1" dirty="0" smtClean="0"/>
              <a:t> </a:t>
            </a:r>
            <a:r>
              <a:rPr lang="en-US" altLang="ko-KR" b="1" dirty="0"/>
              <a:t>.</a:t>
            </a:r>
            <a:r>
              <a:rPr lang="en-US" altLang="ko-KR" b="1" dirty="0" err="1"/>
              <a:t>replaceAll</a:t>
            </a:r>
            <a:r>
              <a:rPr lang="en-US" altLang="ko-KR" b="1" dirty="0"/>
              <a:t>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en-US" altLang="ko-KR" sz="1800" dirty="0"/>
              <a:t>.</a:t>
            </a:r>
            <a:r>
              <a:rPr lang="en-US" altLang="ko-KR" sz="1800" dirty="0" err="1"/>
              <a:t>replaceAll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메소드는</a:t>
            </a:r>
            <a:r>
              <a:rPr lang="ko-KR" altLang="en-US" sz="1800" dirty="0"/>
              <a:t> 선택한 요소를 지정된 요소로 </a:t>
            </a:r>
            <a:r>
              <a:rPr lang="ko-KR" altLang="en-US" sz="1800" dirty="0" smtClean="0"/>
              <a:t>대체</a:t>
            </a:r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5" y="2132856"/>
            <a:ext cx="8658225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83099"/>
            <a:ext cx="3878585" cy="1411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jQuery_ex14.html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3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요소의 조작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3.4 </a:t>
            </a:r>
            <a:r>
              <a:rPr lang="ko-KR" altLang="en-US" b="1" dirty="0" smtClean="0"/>
              <a:t>요소의 삭제 </a:t>
            </a:r>
            <a:r>
              <a:rPr lang="en-US" altLang="ko-KR" b="1" dirty="0" smtClean="0"/>
              <a:t>.</a:t>
            </a:r>
            <a:r>
              <a:rPr lang="en-US" altLang="ko-KR" b="1" dirty="0"/>
              <a:t>remove() </a:t>
            </a:r>
            <a:r>
              <a:rPr lang="ko-KR" altLang="en-US" b="1" dirty="0" err="1"/>
              <a:t>메소드</a:t>
            </a:r>
            <a:endParaRPr lang="ko-KR" altLang="en-US" b="1" dirty="0"/>
          </a:p>
          <a:p>
            <a:pPr lvl="1"/>
            <a:r>
              <a:rPr lang="ko-KR" altLang="en-US" dirty="0" smtClean="0"/>
              <a:t>선택한 </a:t>
            </a:r>
            <a:r>
              <a:rPr lang="ko-KR" altLang="en-US" dirty="0"/>
              <a:t>요소를 </a:t>
            </a:r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endParaRPr lang="en-US" altLang="ko-KR" sz="1600" b="1" dirty="0" smtClean="0"/>
          </a:p>
          <a:p>
            <a:pPr marL="365760" lvl="1" indent="0">
              <a:buNone/>
            </a:pPr>
            <a:r>
              <a:rPr lang="en-US" altLang="ko-KR" dirty="0"/>
              <a:t> </a:t>
            </a:r>
            <a:endParaRPr lang="ko-KR" altLang="en-US" sz="2000" dirty="0"/>
          </a:p>
          <a:p>
            <a:endParaRPr lang="en-US" altLang="ko-KR" b="1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77033"/>
            <a:ext cx="820891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095" y="3717031"/>
            <a:ext cx="3838575" cy="12488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00243" y="683404"/>
            <a:ext cx="19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jQuery_ex15.html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9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1.2 </a:t>
            </a:r>
            <a:r>
              <a:rPr lang="ko-KR" altLang="en-US" sz="2600" b="1" dirty="0" smtClean="0"/>
              <a:t>제이쿼리 적용 방법 </a:t>
            </a:r>
            <a:r>
              <a:rPr lang="en-US" altLang="ko-KR" sz="2600" b="1" dirty="0" smtClean="0"/>
              <a:t>-2</a:t>
            </a:r>
            <a:endParaRPr lang="ko-KR" altLang="en-US" sz="2600" b="1" dirty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제이쿼리 파일을 다운받아 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https://jquery.com/download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200800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334418" y="6237312"/>
            <a:ext cx="3893765" cy="23399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372200" y="5889466"/>
            <a:ext cx="1867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</a:rPr>
              <a:t>jquery-3.5.1.min.js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6186790"/>
            <a:ext cx="1471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</a:rPr>
              <a:t>jquery-3.5.1.js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1.2 </a:t>
            </a:r>
            <a:r>
              <a:rPr lang="ko-KR" altLang="en-US" sz="2600" b="1" dirty="0" smtClean="0"/>
              <a:t>제이쿼리 적용 방법 </a:t>
            </a:r>
            <a:r>
              <a:rPr lang="en-US" altLang="ko-KR" sz="2600" b="1" dirty="0" smtClean="0"/>
              <a:t>-2</a:t>
            </a:r>
            <a:endParaRPr lang="ko-KR" altLang="en-US" sz="2600" b="1" dirty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제이쿼리 파일을 다운받아 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60562" y="2196505"/>
            <a:ext cx="167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jquery-3.5.1.js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264696" cy="4207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1. jQuery </a:t>
            </a:r>
            <a:r>
              <a:rPr lang="ko-KR" altLang="en-US" b="1" dirty="0" smtClean="0"/>
              <a:t>기본 문법</a:t>
            </a:r>
            <a:endParaRPr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1.2 </a:t>
            </a:r>
            <a:r>
              <a:rPr lang="ko-KR" altLang="en-US" sz="2600" b="1" dirty="0" smtClean="0"/>
              <a:t>제이쿼리 적용 방법 </a:t>
            </a:r>
            <a:r>
              <a:rPr lang="en-US" altLang="ko-KR" sz="2600" b="1" dirty="0" smtClean="0"/>
              <a:t>-3</a:t>
            </a:r>
            <a:endParaRPr lang="ko-KR" altLang="en-US" sz="2600" b="1" dirty="0"/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제이쿼리 파일을 다운받아 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sz="2000" dirty="0" smtClean="0">
                <a:hlinkClick r:id="rId2"/>
              </a:rPr>
              <a:t> https</a:t>
            </a:r>
            <a:r>
              <a:rPr lang="en-US" altLang="ko-KR" sz="2000" dirty="0">
                <a:hlinkClick r:id="rId2"/>
              </a:rPr>
              <a:t>://jquery.com/download</a:t>
            </a:r>
            <a:r>
              <a:rPr lang="en-US" altLang="ko-KR" sz="2000" dirty="0" smtClean="0">
                <a:hlinkClick r:id="rId2"/>
              </a:rPr>
              <a:t>/</a:t>
            </a:r>
            <a:r>
              <a:rPr lang="en-US" altLang="ko-KR" sz="2000" dirty="0" smtClean="0"/>
              <a:t> </a:t>
            </a:r>
            <a:r>
              <a:rPr lang="ko-KR" altLang="en-US" sz="2000" dirty="0">
                <a:latin typeface="+mn-lt"/>
                <a:ea typeface="+mn-ea"/>
              </a:rPr>
              <a:t>에서 다운받은 </a:t>
            </a:r>
            <a:r>
              <a:rPr lang="ko-KR" altLang="en-US" sz="2000" dirty="0" smtClean="0">
                <a:latin typeface="+mn-lt"/>
                <a:ea typeface="+mn-ea"/>
              </a:rPr>
              <a:t>파일을</a:t>
            </a:r>
            <a:endParaRPr lang="en-US" altLang="ko-KR" sz="2000" dirty="0" smtClean="0">
              <a:latin typeface="+mn-lt"/>
              <a:ea typeface="+mn-ea"/>
            </a:endParaRPr>
          </a:p>
          <a:p>
            <a:pPr marL="685800" lvl="2" indent="0">
              <a:buNone/>
            </a:pPr>
            <a:r>
              <a:rPr lang="en-US" altLang="ko-KR" sz="2000" dirty="0" smtClean="0">
                <a:latin typeface="+mn-lt"/>
                <a:ea typeface="+mn-ea"/>
              </a:rPr>
              <a:t>   index.html</a:t>
            </a:r>
            <a:r>
              <a:rPr lang="ko-KR" altLang="en-US" sz="2000" dirty="0" smtClean="0">
                <a:latin typeface="+mn-lt"/>
                <a:ea typeface="+mn-ea"/>
              </a:rPr>
              <a:t>과 같은 </a:t>
            </a:r>
            <a:r>
              <a:rPr lang="ko-KR" altLang="en-US" sz="2000" dirty="0" err="1" smtClean="0">
                <a:latin typeface="+mn-lt"/>
                <a:ea typeface="+mn-ea"/>
              </a:rPr>
              <a:t>루트디렉토리에</a:t>
            </a:r>
            <a:r>
              <a:rPr lang="ko-KR" altLang="en-US" sz="2000" dirty="0" smtClean="0">
                <a:latin typeface="+mn-lt"/>
                <a:ea typeface="+mn-ea"/>
              </a:rPr>
              <a:t> 저장</a:t>
            </a:r>
            <a:endParaRPr lang="en-US" altLang="ko-KR" sz="2000" dirty="0" smtClean="0">
              <a:latin typeface="+mn-lt"/>
              <a:ea typeface="+mn-ea"/>
            </a:endParaRPr>
          </a:p>
          <a:p>
            <a:pPr marL="685800" lvl="2" indent="0">
              <a:buNone/>
            </a:pPr>
            <a:endParaRPr lang="en-US" altLang="ko-KR" sz="2000" dirty="0" smtClean="0">
              <a:latin typeface="+mn-lt"/>
              <a:ea typeface="+mn-ea"/>
            </a:endParaRPr>
          </a:p>
          <a:p>
            <a:pPr lvl="2"/>
            <a:r>
              <a:rPr lang="en-US" altLang="ko-KR" sz="2000" dirty="0">
                <a:latin typeface="+mn-lt"/>
                <a:ea typeface="+mn-ea"/>
                <a:hlinkClick r:id="rId2"/>
              </a:rPr>
              <a:t> </a:t>
            </a:r>
            <a:r>
              <a:rPr lang="en-US" altLang="ko-KR" sz="2000" dirty="0">
                <a:latin typeface="+mn-lt"/>
                <a:ea typeface="+mn-ea"/>
              </a:rPr>
              <a:t>HTML </a:t>
            </a:r>
            <a:r>
              <a:rPr lang="ko-KR" altLang="en-US" sz="2000" dirty="0">
                <a:latin typeface="+mn-lt"/>
                <a:ea typeface="+mn-ea"/>
              </a:rPr>
              <a:t>파일의 </a:t>
            </a:r>
            <a:r>
              <a:rPr lang="en-US" altLang="ko-KR" sz="2000" dirty="0">
                <a:latin typeface="+mn-lt"/>
                <a:ea typeface="+mn-ea"/>
              </a:rPr>
              <a:t>&lt;head&gt; </a:t>
            </a:r>
            <a:r>
              <a:rPr lang="ko-KR" altLang="en-US" sz="2000" dirty="0">
                <a:latin typeface="+mn-lt"/>
                <a:ea typeface="+mn-ea"/>
              </a:rPr>
              <a:t>태그 아래에 </a:t>
            </a:r>
            <a:r>
              <a:rPr lang="en-US" altLang="ko-KR" sz="2000" dirty="0">
                <a:latin typeface="+mn-lt"/>
                <a:ea typeface="+mn-ea"/>
              </a:rPr>
              <a:t>&lt;script&gt; </a:t>
            </a:r>
            <a:r>
              <a:rPr lang="ko-KR" altLang="en-US" sz="2000" dirty="0">
                <a:latin typeface="+mn-lt"/>
                <a:ea typeface="+mn-ea"/>
              </a:rPr>
              <a:t>태그에</a:t>
            </a:r>
            <a:endParaRPr lang="en-US" altLang="ko-KR" sz="2000" dirty="0">
              <a:latin typeface="+mn-lt"/>
              <a:ea typeface="+mn-ea"/>
            </a:endParaRPr>
          </a:p>
          <a:p>
            <a:pPr marL="685800" lvl="2" indent="0">
              <a:buNone/>
            </a:pPr>
            <a:r>
              <a:rPr lang="ko-KR" altLang="en-US" sz="2000" dirty="0" smtClean="0">
                <a:latin typeface="+mn-lt"/>
                <a:ea typeface="+mn-ea"/>
              </a:rPr>
              <a:t>   제이쿼리 </a:t>
            </a:r>
            <a:r>
              <a:rPr lang="ko-KR" altLang="en-US" sz="2000" dirty="0">
                <a:latin typeface="+mn-lt"/>
                <a:ea typeface="+mn-ea"/>
              </a:rPr>
              <a:t>라이브러리 파일을 </a:t>
            </a:r>
            <a:r>
              <a:rPr lang="ko-KR" altLang="en-US" sz="2000" dirty="0" err="1">
                <a:latin typeface="+mn-lt"/>
                <a:ea typeface="+mn-ea"/>
              </a:rPr>
              <a:t>로드함</a:t>
            </a:r>
            <a:r>
              <a:rPr lang="en-US" altLang="ko-KR" sz="2000" dirty="0" smtClean="0">
                <a:latin typeface="+mn-lt"/>
                <a:ea typeface="+mn-ea"/>
              </a:rPr>
              <a:t>.</a:t>
            </a:r>
          </a:p>
          <a:p>
            <a:pPr marL="685800" lvl="2" indent="0">
              <a:buNone/>
            </a:pPr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en-US" altLang="ko-KR" sz="2000" dirty="0" smtClean="0">
                <a:latin typeface="+mn-lt"/>
                <a:ea typeface="+mn-ea"/>
              </a:rPr>
              <a:t>  ex) C</a:t>
            </a:r>
            <a:r>
              <a:rPr lang="ko-KR" altLang="en-US" sz="2000" dirty="0" smtClean="0">
                <a:latin typeface="+mn-lt"/>
                <a:ea typeface="+mn-ea"/>
              </a:rPr>
              <a:t>언어의 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#include 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+mn-lt"/>
                <a:ea typeface="+mn-ea"/>
              </a:rPr>
              <a:t>stdio.h</a:t>
            </a: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&gt; </a:t>
            </a:r>
            <a:r>
              <a:rPr lang="ko-KR" altLang="en-US" sz="2000" dirty="0" smtClean="0">
                <a:latin typeface="+mn-lt"/>
                <a:ea typeface="+mn-ea"/>
              </a:rPr>
              <a:t>와 유사</a:t>
            </a:r>
            <a:endParaRPr lang="en-US" altLang="ko-KR" sz="2000" dirty="0">
              <a:latin typeface="+mn-lt"/>
              <a:ea typeface="+mn-ea"/>
            </a:endParaRPr>
          </a:p>
          <a:p>
            <a:pPr lvl="2"/>
            <a:endParaRPr lang="en-US" altLang="ko-KR" sz="2000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346" y="4450827"/>
            <a:ext cx="5753273" cy="2160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2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35816" cy="504056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1.2 </a:t>
            </a:r>
            <a:r>
              <a:rPr lang="ko-KR" altLang="en-US" sz="2600" b="1" dirty="0" smtClean="0"/>
              <a:t>제이쿼리 적용 방법 </a:t>
            </a:r>
            <a:r>
              <a:rPr lang="en-US" altLang="ko-KR" sz="2600" b="1" dirty="0" smtClean="0"/>
              <a:t>-4</a:t>
            </a:r>
            <a:endParaRPr lang="ko-KR" altLang="en-US" sz="2600" b="1" dirty="0"/>
          </a:p>
          <a:p>
            <a:pPr lvl="1"/>
            <a:r>
              <a:rPr lang="en-US" altLang="ko-KR" dirty="0" smtClean="0"/>
              <a:t>2</a:t>
            </a:r>
            <a:r>
              <a:rPr lang="en-US" altLang="ko-KR" dirty="0"/>
              <a:t>. CDN(Content Delivery Network)</a:t>
            </a:r>
            <a:r>
              <a:rPr lang="ko-KR" altLang="en-US" dirty="0"/>
              <a:t>을 이용하여 </a:t>
            </a:r>
            <a:r>
              <a:rPr lang="ko-KR" altLang="en-US" dirty="0" err="1"/>
              <a:t>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>
                <a:latin typeface="+mn-lt"/>
                <a:ea typeface="+mn-ea"/>
              </a:rPr>
              <a:t>CDN</a:t>
            </a:r>
            <a:r>
              <a:rPr lang="ko-KR" altLang="en-US" dirty="0">
                <a:latin typeface="+mn-lt"/>
                <a:ea typeface="+mn-ea"/>
              </a:rPr>
              <a:t>이란 웹 사이트의 접속자가 서버에서 </a:t>
            </a:r>
            <a:r>
              <a:rPr lang="ko-KR" altLang="en-US" dirty="0" err="1">
                <a:latin typeface="+mn-lt"/>
                <a:ea typeface="+mn-ea"/>
              </a:rPr>
              <a:t>콘텐츠를</a:t>
            </a:r>
            <a:r>
              <a:rPr lang="ko-KR" altLang="en-US" dirty="0">
                <a:latin typeface="+mn-lt"/>
                <a:ea typeface="+mn-ea"/>
              </a:rPr>
              <a:t> 다운받아야 할 때</a:t>
            </a:r>
            <a:r>
              <a:rPr lang="en-US" altLang="ko-KR" dirty="0">
                <a:latin typeface="+mn-lt"/>
                <a:ea typeface="+mn-ea"/>
              </a:rPr>
              <a:t>, </a:t>
            </a:r>
            <a:r>
              <a:rPr lang="ko-KR" altLang="en-US" dirty="0">
                <a:latin typeface="+mn-lt"/>
                <a:ea typeface="+mn-ea"/>
              </a:rPr>
              <a:t>자동으로 가장 가까운 서버에서 다운받도록 하는 기술</a:t>
            </a:r>
            <a:endParaRPr lang="en-US" altLang="ko-KR" dirty="0">
              <a:latin typeface="+mn-lt"/>
              <a:ea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7073788" cy="288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28231" y="5336102"/>
            <a:ext cx="4440113" cy="26519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05264"/>
            <a:ext cx="7073788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jQuery </a:t>
            </a:r>
            <a:r>
              <a:rPr lang="ko-KR" altLang="en-US" b="1" dirty="0"/>
              <a:t>기본 문법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279832" cy="504056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1.3 </a:t>
            </a:r>
            <a:r>
              <a:rPr lang="ko-KR" altLang="en-US" b="1" dirty="0" smtClean="0"/>
              <a:t>제이쿼리 형식</a:t>
            </a:r>
            <a:endParaRPr lang="ko-KR" altLang="en-US" b="1" dirty="0"/>
          </a:p>
          <a:p>
            <a:pPr lvl="1"/>
            <a:r>
              <a:rPr lang="ko-KR" altLang="en-US" dirty="0" smtClean="0"/>
              <a:t>제이쿼리를 </a:t>
            </a:r>
            <a:r>
              <a:rPr lang="ko-KR" altLang="en-US" dirty="0"/>
              <a:t>사용하면 아주 간편하게 </a:t>
            </a:r>
            <a:r>
              <a:rPr lang="en-US" altLang="ko-KR" dirty="0"/>
              <a:t>HTML </a:t>
            </a:r>
            <a:r>
              <a:rPr lang="ko-KR" altLang="en-US" dirty="0"/>
              <a:t>요소를 선택하고</a:t>
            </a:r>
            <a:r>
              <a:rPr lang="en-US" altLang="ko-KR" dirty="0"/>
              <a:t>, </a:t>
            </a:r>
            <a:r>
              <a:rPr lang="ko-KR" altLang="en-US" dirty="0"/>
              <a:t>그렇게 선택된 요소에 손쉽게 특정 동작을 설정할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b="1" dirty="0" smtClean="0"/>
              <a:t>$() </a:t>
            </a:r>
            <a:r>
              <a:rPr lang="ko-KR" altLang="en-US" b="1" dirty="0"/>
              <a:t>함수</a:t>
            </a:r>
          </a:p>
          <a:p>
            <a:pPr lvl="2"/>
            <a:r>
              <a:rPr lang="en-US" altLang="ko-KR" sz="1900" dirty="0">
                <a:latin typeface="+mn-lt"/>
                <a:ea typeface="+mn-ea"/>
              </a:rPr>
              <a:t>$() </a:t>
            </a:r>
            <a:r>
              <a:rPr lang="ko-KR" altLang="en-US" sz="1900" dirty="0">
                <a:latin typeface="+mn-lt"/>
                <a:ea typeface="+mn-ea"/>
              </a:rPr>
              <a:t>함수는 </a:t>
            </a:r>
            <a:r>
              <a:rPr lang="ko-KR" altLang="en-US" sz="1900" dirty="0" err="1" smtClean="0">
                <a:latin typeface="+mn-lt"/>
                <a:ea typeface="+mn-ea"/>
              </a:rPr>
              <a:t>선택자로</a:t>
            </a:r>
            <a:r>
              <a:rPr lang="ko-KR" altLang="en-US" sz="1900" dirty="0" smtClean="0">
                <a:latin typeface="+mn-lt"/>
                <a:ea typeface="+mn-ea"/>
              </a:rPr>
              <a:t> 선택된</a:t>
            </a:r>
            <a:r>
              <a:rPr lang="ko-KR" altLang="en-US" sz="1900" dirty="0">
                <a:latin typeface="+mn-lt"/>
                <a:ea typeface="+mn-ea"/>
              </a:rPr>
              <a:t> </a:t>
            </a:r>
            <a:r>
              <a:rPr lang="en-US" altLang="ko-KR" sz="1900" dirty="0">
                <a:latin typeface="+mn-lt"/>
                <a:ea typeface="+mn-ea"/>
              </a:rPr>
              <a:t>HTML </a:t>
            </a:r>
            <a:r>
              <a:rPr lang="ko-KR" altLang="en-US" sz="1900" dirty="0">
                <a:latin typeface="+mn-lt"/>
                <a:ea typeface="+mn-ea"/>
              </a:rPr>
              <a:t>요소를 제이쿼리 객체</a:t>
            </a:r>
            <a:r>
              <a:rPr lang="en-US" altLang="ko-KR" sz="1900" dirty="0">
                <a:latin typeface="+mn-lt"/>
                <a:ea typeface="+mn-ea"/>
              </a:rPr>
              <a:t>(jQuery object</a:t>
            </a:r>
            <a:r>
              <a:rPr lang="en-US" altLang="ko-KR" sz="1900" dirty="0" smtClean="0">
                <a:latin typeface="+mn-lt"/>
                <a:ea typeface="+mn-ea"/>
              </a:rPr>
              <a:t>)</a:t>
            </a:r>
            <a:r>
              <a:rPr lang="ko-KR" altLang="en-US" sz="1900" dirty="0" smtClean="0">
                <a:latin typeface="+mn-lt"/>
                <a:ea typeface="+mn-ea"/>
              </a:rPr>
              <a:t>로 생성해 줌</a:t>
            </a:r>
            <a:r>
              <a:rPr lang="en-US" altLang="ko-KR" sz="1900" dirty="0" smtClean="0">
                <a:latin typeface="+mn-lt"/>
                <a:ea typeface="+mn-ea"/>
              </a:rPr>
              <a:t>.</a:t>
            </a:r>
          </a:p>
          <a:p>
            <a:pPr lvl="2"/>
            <a:r>
              <a:rPr lang="ko-KR" altLang="en-US" sz="1900" dirty="0" smtClean="0">
                <a:latin typeface="+mn-lt"/>
                <a:ea typeface="+mn-ea"/>
              </a:rPr>
              <a:t>생성된 </a:t>
            </a:r>
            <a:r>
              <a:rPr lang="ko-KR" altLang="en-US" sz="1900" dirty="0">
                <a:latin typeface="+mn-lt"/>
                <a:ea typeface="+mn-ea"/>
              </a:rPr>
              <a:t>제이쿼리 객체의 </a:t>
            </a:r>
            <a:r>
              <a:rPr lang="ko-KR" altLang="en-US" sz="1900" dirty="0" err="1">
                <a:latin typeface="+mn-lt"/>
                <a:ea typeface="+mn-ea"/>
              </a:rPr>
              <a:t>메소드를</a:t>
            </a:r>
            <a:r>
              <a:rPr lang="ko-KR" altLang="en-US" sz="1900" dirty="0">
                <a:latin typeface="+mn-lt"/>
                <a:ea typeface="+mn-ea"/>
              </a:rPr>
              <a:t> 사용하여 여러 동작을 설정할 수 </a:t>
            </a:r>
            <a:r>
              <a:rPr lang="ko-KR" altLang="en-US" sz="1900" dirty="0" smtClean="0">
                <a:latin typeface="+mn-lt"/>
                <a:ea typeface="+mn-ea"/>
              </a:rPr>
              <a:t>있음</a:t>
            </a:r>
            <a:r>
              <a:rPr lang="en-US" altLang="ko-KR" sz="1900" dirty="0" smtClean="0">
                <a:latin typeface="+mn-lt"/>
                <a:ea typeface="+mn-ea"/>
              </a:rPr>
              <a:t>.</a:t>
            </a:r>
          </a:p>
          <a:p>
            <a:pPr lvl="2"/>
            <a:r>
              <a:rPr lang="en-US" altLang="ko-KR" sz="1900" dirty="0">
                <a:latin typeface="+mn-lt"/>
                <a:ea typeface="+mn-ea"/>
              </a:rPr>
              <a:t>$() </a:t>
            </a:r>
            <a:r>
              <a:rPr lang="ko-KR" altLang="en-US" sz="1900" dirty="0">
                <a:latin typeface="+mn-lt"/>
                <a:ea typeface="+mn-ea"/>
              </a:rPr>
              <a:t>함수에 전달되는 인수는 반드시 따옴표</a:t>
            </a:r>
            <a:r>
              <a:rPr lang="en-US" altLang="ko-KR" sz="1900" dirty="0">
                <a:latin typeface="+mn-lt"/>
                <a:ea typeface="+mn-ea"/>
              </a:rPr>
              <a:t>("")</a:t>
            </a:r>
            <a:r>
              <a:rPr lang="ko-KR" altLang="en-US" sz="1900" dirty="0">
                <a:latin typeface="+mn-lt"/>
                <a:ea typeface="+mn-ea"/>
              </a:rPr>
              <a:t>를 사용한 문자열 형태로 전달되어야 </a:t>
            </a:r>
            <a:r>
              <a:rPr lang="ko-KR" altLang="en-US" sz="1900" dirty="0" smtClean="0">
                <a:latin typeface="+mn-lt"/>
                <a:ea typeface="+mn-ea"/>
              </a:rPr>
              <a:t>함</a:t>
            </a:r>
            <a:r>
              <a:rPr lang="en-US" altLang="ko-KR" sz="1900" dirty="0" smtClean="0">
                <a:latin typeface="+mn-lt"/>
                <a:ea typeface="+mn-ea"/>
              </a:rPr>
              <a:t>.</a:t>
            </a:r>
            <a:endParaRPr lang="en-US" altLang="ko-KR" sz="1900" dirty="0">
              <a:latin typeface="+mn-lt"/>
              <a:ea typeface="+mn-ea"/>
            </a:endParaRPr>
          </a:p>
          <a:p>
            <a:pPr lvl="2"/>
            <a:endParaRPr lang="en-US" altLang="ko-KR" dirty="0">
              <a:latin typeface="+mn-lt"/>
              <a:ea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95736" y="2852936"/>
            <a:ext cx="30243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00FF"/>
                </a:solidFill>
              </a:rPr>
              <a:t>$(“</a:t>
            </a:r>
            <a:r>
              <a:rPr lang="ko-KR" altLang="en-US" sz="2000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sz="2000" dirty="0" smtClean="0">
                <a:solidFill>
                  <a:srgbClr val="0000FF"/>
                </a:solidFill>
              </a:rPr>
              <a:t>”).</a:t>
            </a:r>
            <a:r>
              <a:rPr lang="ko-KR" altLang="en-US" sz="2000" dirty="0">
                <a:solidFill>
                  <a:srgbClr val="0000FF"/>
                </a:solidFill>
              </a:rPr>
              <a:t>동작함수</a:t>
            </a:r>
            <a:r>
              <a:rPr lang="en-US" altLang="ko-KR" sz="2000" dirty="0">
                <a:solidFill>
                  <a:srgbClr val="0000FF"/>
                </a:solidFill>
              </a:rPr>
              <a:t>();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요소의 선택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640960" cy="504056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/>
              <a:t>2.1 </a:t>
            </a:r>
            <a:r>
              <a:rPr lang="ko-KR" altLang="en-US" b="1" dirty="0" smtClean="0"/>
              <a:t>요소 </a:t>
            </a:r>
            <a:r>
              <a:rPr lang="ko-KR" altLang="en-US" b="1" dirty="0" err="1" smtClean="0"/>
              <a:t>선택자</a:t>
            </a:r>
            <a:endParaRPr lang="en-US" altLang="ko-KR" b="1" dirty="0" smtClean="0"/>
          </a:p>
          <a:p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요소는 </a:t>
            </a:r>
            <a:r>
              <a:rPr lang="en-US" altLang="ko-KR" dirty="0"/>
              <a:t>HTML </a:t>
            </a:r>
            <a:r>
              <a:rPr lang="ko-KR" altLang="en-US" dirty="0"/>
              <a:t>태그를 의미하며</a:t>
            </a:r>
            <a:r>
              <a:rPr lang="en-US" altLang="ko-KR" dirty="0"/>
              <a:t>, </a:t>
            </a:r>
            <a:r>
              <a:rPr lang="ko-KR" altLang="en-US" dirty="0"/>
              <a:t>태그는 정적인 데이터를 가지고 있고</a:t>
            </a:r>
            <a:endParaRPr lang="en-US" altLang="ko-KR" dirty="0"/>
          </a:p>
          <a:p>
            <a:pPr marL="365760" lvl="1" indent="0">
              <a:buNone/>
            </a:pPr>
            <a:r>
              <a:rPr lang="ko-KR" altLang="en-US" dirty="0"/>
              <a:t>   이 데이터에 어떤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적용하고자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요소를 </a:t>
            </a:r>
            <a:r>
              <a:rPr lang="ko-KR" altLang="en-US" dirty="0"/>
              <a:t>선택하기 위해 </a:t>
            </a:r>
            <a:r>
              <a:rPr lang="en-US" altLang="ko-KR" dirty="0"/>
              <a:t>CSS </a:t>
            </a:r>
            <a:r>
              <a:rPr lang="ko-KR" altLang="en-US" dirty="0" err="1"/>
              <a:t>선택자와</a:t>
            </a:r>
            <a:r>
              <a:rPr lang="ko-KR" altLang="en-US" dirty="0"/>
              <a:t> 제이쿼리 전용 </a:t>
            </a:r>
            <a:r>
              <a:rPr lang="ko-KR" altLang="en-US" dirty="0" err="1"/>
              <a:t>선택자를</a:t>
            </a:r>
            <a:r>
              <a:rPr lang="ko-KR" altLang="en-US" dirty="0"/>
              <a:t>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2200" b="1" dirty="0" smtClean="0"/>
              <a:t>CSS </a:t>
            </a:r>
            <a:r>
              <a:rPr lang="ko-KR" altLang="en-US" sz="2200" b="1" dirty="0" err="1"/>
              <a:t>선택자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pPr lvl="2"/>
            <a:r>
              <a:rPr lang="en-US" altLang="ko-KR" sz="2000" dirty="0" smtClean="0">
                <a:latin typeface="+mn-lt"/>
                <a:ea typeface="+mn-ea"/>
              </a:rPr>
              <a:t>Tag </a:t>
            </a:r>
            <a:r>
              <a:rPr lang="ko-KR" altLang="en-US" sz="2000" dirty="0" err="1" smtClean="0">
                <a:latin typeface="+mn-lt"/>
                <a:ea typeface="+mn-ea"/>
              </a:rPr>
              <a:t>선택자</a:t>
            </a:r>
            <a:endParaRPr lang="en-US" altLang="ko-KR" sz="2000" dirty="0">
              <a:latin typeface="+mn-lt"/>
              <a:ea typeface="+mn-ea"/>
            </a:endParaRPr>
          </a:p>
          <a:p>
            <a:pPr lvl="2"/>
            <a:r>
              <a:rPr lang="en-US" altLang="ko-KR" sz="2000" dirty="0" smtClean="0">
                <a:latin typeface="+mn-lt"/>
                <a:ea typeface="+mn-ea"/>
              </a:rPr>
              <a:t> id </a:t>
            </a:r>
            <a:r>
              <a:rPr lang="ko-KR" altLang="en-US" sz="2000" dirty="0" err="1">
                <a:latin typeface="+mn-lt"/>
                <a:ea typeface="+mn-ea"/>
              </a:rPr>
              <a:t>선택자</a:t>
            </a:r>
            <a:endParaRPr lang="en-US" altLang="ko-KR" sz="2000" dirty="0">
              <a:latin typeface="+mn-lt"/>
              <a:ea typeface="+mn-ea"/>
            </a:endParaRPr>
          </a:p>
          <a:p>
            <a:pPr lvl="2"/>
            <a:r>
              <a:rPr lang="en-US" altLang="ko-KR" sz="2000" dirty="0" smtClean="0">
                <a:latin typeface="+mn-lt"/>
                <a:ea typeface="+mn-ea"/>
              </a:rPr>
              <a:t>class </a:t>
            </a:r>
            <a:r>
              <a:rPr lang="ko-KR" altLang="en-US" sz="2000" dirty="0" err="1">
                <a:latin typeface="+mn-lt"/>
                <a:ea typeface="+mn-ea"/>
              </a:rPr>
              <a:t>선택자</a:t>
            </a:r>
            <a:endParaRPr lang="en-US" altLang="ko-KR" sz="2000" dirty="0">
              <a:latin typeface="+mn-lt"/>
              <a:ea typeface="+mn-ea"/>
            </a:endParaRPr>
          </a:p>
          <a:p>
            <a:pPr lvl="2"/>
            <a:r>
              <a:rPr lang="en-US" altLang="ko-KR" sz="2000" dirty="0">
                <a:latin typeface="+mn-lt"/>
                <a:ea typeface="+mn-ea"/>
              </a:rPr>
              <a:t> </a:t>
            </a:r>
            <a:r>
              <a:rPr lang="ko-KR" altLang="en-US" sz="2000" dirty="0">
                <a:latin typeface="+mn-lt"/>
                <a:ea typeface="+mn-ea"/>
              </a:rPr>
              <a:t>속성 </a:t>
            </a:r>
            <a:r>
              <a:rPr lang="ko-KR" altLang="en-US" sz="2000" dirty="0" err="1" smtClean="0">
                <a:latin typeface="+mn-lt"/>
                <a:ea typeface="+mn-ea"/>
              </a:rPr>
              <a:t>선택자</a:t>
            </a:r>
            <a:endParaRPr lang="en-US" altLang="ko-KR" sz="2000" dirty="0" smtClean="0">
              <a:latin typeface="+mn-lt"/>
              <a:ea typeface="+mn-ea"/>
            </a:endParaRPr>
          </a:p>
          <a:p>
            <a:pPr lvl="1"/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제이쿼리 </a:t>
            </a:r>
            <a:r>
              <a:rPr lang="ko-KR" altLang="en-US" sz="2200" b="1" dirty="0" err="1" smtClean="0"/>
              <a:t>선택자</a:t>
            </a:r>
            <a:endParaRPr lang="ko-KR" altLang="en-US" sz="2200" b="1" dirty="0"/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5776" y="1837354"/>
            <a:ext cx="3399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$(“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”).</a:t>
            </a:r>
            <a:r>
              <a:rPr lang="ko-KR" altLang="en-US" sz="2400" b="1" dirty="0">
                <a:solidFill>
                  <a:srgbClr val="0000FF"/>
                </a:solidFill>
              </a:rPr>
              <a:t>동작함수</a:t>
            </a:r>
            <a:r>
              <a:rPr lang="en-US" altLang="ko-KR" sz="2400" b="1" dirty="0">
                <a:solidFill>
                  <a:srgbClr val="0000FF"/>
                </a:solidFill>
              </a:rPr>
              <a:t>();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9236" y="1879958"/>
            <a:ext cx="1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0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29618</TotalTime>
  <Words>547</Words>
  <Application>Microsoft Office PowerPoint</Application>
  <PresentationFormat>화면 슬라이드 쇼(4:3)</PresentationFormat>
  <Paragraphs>323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5" baseType="lpstr">
      <vt:lpstr>가을</vt:lpstr>
      <vt:lpstr>New_Natural01</vt:lpstr>
      <vt:lpstr>웹 콘텐츠 제작</vt:lpstr>
      <vt:lpstr>1. jQuery 기본 문법</vt:lpstr>
      <vt:lpstr>1. jQuery 기본 문법</vt:lpstr>
      <vt:lpstr>1. jQuery 기본 문법</vt:lpstr>
      <vt:lpstr>1. jQuery 기본 문법</vt:lpstr>
      <vt:lpstr>1. jQuery 기본 문법</vt:lpstr>
      <vt:lpstr>1. jQuery 기본 문법</vt:lpstr>
      <vt:lpstr>1. jQuery 기본 문법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2. 요소의 선택</vt:lpstr>
      <vt:lpstr>3. 요소의 조작</vt:lpstr>
      <vt:lpstr>3. 요소의 조작</vt:lpstr>
      <vt:lpstr>3. 요소의 조작</vt:lpstr>
      <vt:lpstr>3. 요소의 조작</vt:lpstr>
      <vt:lpstr>3. 요소의 조작</vt:lpstr>
      <vt:lpstr>3. 요소의 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800</cp:revision>
  <dcterms:created xsi:type="dcterms:W3CDTF">2011-08-27T14:53:28Z</dcterms:created>
  <dcterms:modified xsi:type="dcterms:W3CDTF">2020-06-09T15:33:17Z</dcterms:modified>
</cp:coreProperties>
</file>