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5" r:id="rId2"/>
  </p:sldMasterIdLst>
  <p:notesMasterIdLst>
    <p:notesMasterId r:id="rId31"/>
  </p:notesMasterIdLst>
  <p:sldIdLst>
    <p:sldId id="411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3" r:id="rId24"/>
    <p:sldId id="504" r:id="rId25"/>
    <p:sldId id="505" r:id="rId26"/>
    <p:sldId id="506" r:id="rId27"/>
    <p:sldId id="507" r:id="rId28"/>
    <p:sldId id="511" r:id="rId29"/>
    <p:sldId id="50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495"/>
            <p14:sldId id="496"/>
            <p14:sldId id="497"/>
            <p14:sldId id="498"/>
            <p14:sldId id="499"/>
            <p14:sldId id="500"/>
            <p14:sldId id="501"/>
            <p14:sldId id="503"/>
            <p14:sldId id="504"/>
            <p14:sldId id="505"/>
            <p14:sldId id="506"/>
            <p14:sldId id="507"/>
            <p14:sldId id="511"/>
            <p14:sldId id="5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9900"/>
    <a:srgbClr val="FF3300"/>
    <a:srgbClr val="42739C"/>
    <a:srgbClr val="8BB0CF"/>
    <a:srgbClr val="7AA5C8"/>
    <a:srgbClr val="FF5B5B"/>
    <a:srgbClr val="C9E7A7"/>
    <a:srgbClr val="FFFF66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4" autoAdjust="0"/>
    <p:restoredTop sz="99229" autoAdjust="0"/>
  </p:normalViewPr>
  <p:slideViewPr>
    <p:cSldViewPr>
      <p:cViewPr varScale="1">
        <p:scale>
          <a:sx n="51" d="100"/>
          <a:sy n="51" d="100"/>
        </p:scale>
        <p:origin x="-72" y="-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164" y="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F70A4-75B4-4942-B072-2591982738B7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DAD-287A-44FD-9F6E-30A297D1E9E8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7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1302-4CF7-45E2-926C-582B5BC6CFB7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1438-CC6F-45D6-A80D-D281D5EBB1ED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EAF7-2947-4DF3-94E4-EE618AA85AD1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4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C7E-FBD3-485A-B407-B0223C0E3FB5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060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F01B-5E11-48B1-95DB-BB1BD394CFE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4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A8D6-1077-40F1-A818-B62B035A888F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79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F1B17502-819D-46FB-ACD9-B3551E6E62D0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758ACA9E-0932-4541-9856-8994CF6087D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71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C092-5440-431E-9671-5A16DCF45062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98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8AD8D9-7CA9-415C-B074-1E12A14CA225}" type="datetime1">
              <a:rPr lang="en-US" altLang="ko-KR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BA6D4867-31C9-4BB6-94B3-5D820992B7D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6/17/2020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nyasu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1792" y="2004125"/>
            <a:ext cx="7927848" cy="2203704"/>
          </a:xfrm>
        </p:spPr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제작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64905" y="5820156"/>
            <a:ext cx="6400800" cy="66751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i="0" dirty="0" smtClean="0">
                <a:hlinkClick r:id="rId3"/>
              </a:rPr>
              <a:t>banyasun@gmail.com</a:t>
            </a:r>
            <a:endParaRPr lang="en-US" altLang="ko-KR" i="0" dirty="0" smtClean="0"/>
          </a:p>
          <a:p>
            <a:pPr algn="r"/>
            <a:r>
              <a:rPr lang="ko-KR" altLang="en-US" i="0" dirty="0" smtClean="0"/>
              <a:t>정혜선</a:t>
            </a:r>
            <a:endParaRPr lang="ko-KR" altLang="en-US" i="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 bwMode="gray">
          <a:xfrm>
            <a:off x="1385316" y="3628430"/>
            <a:ext cx="6400800" cy="8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None/>
              <a:defRPr lang="en-US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E8C2E"/>
              </a:buClr>
            </a:pPr>
            <a:r>
              <a:rPr altLang="ko-KR" sz="2800" b="1" i="0" dirty="0" smtClean="0">
                <a:solidFill>
                  <a:srgbClr val="1F6299"/>
                </a:solidFill>
              </a:rPr>
              <a:t>16</a:t>
            </a:r>
            <a:r>
              <a:rPr lang="ko-KR" altLang="en-US" sz="2800" b="1" i="0" dirty="0" smtClean="0">
                <a:solidFill>
                  <a:srgbClr val="1F6299"/>
                </a:solidFill>
              </a:rPr>
              <a:t>주차 자바스크립트 라이브러리</a:t>
            </a:r>
            <a:endParaRPr lang="en-US" altLang="ko-KR" sz="2800" b="1" i="0" dirty="0" smtClean="0">
              <a:solidFill>
                <a:srgbClr val="1F6299"/>
              </a:solidFill>
            </a:endParaRPr>
          </a:p>
          <a:p>
            <a:pPr algn="ctr">
              <a:buClr>
                <a:srgbClr val="FE8C2E"/>
              </a:buClr>
            </a:pPr>
            <a:r>
              <a:rPr lang="en-US" altLang="ko-KR" sz="2800" b="1" i="0" dirty="0" smtClean="0">
                <a:solidFill>
                  <a:srgbClr val="1F6299"/>
                </a:solidFill>
              </a:rPr>
              <a:t>- jQuery 2</a:t>
            </a:r>
            <a:endParaRPr altLang="ko-KR" sz="2800" b="1" i="0" dirty="0">
              <a:solidFill>
                <a:srgbClr val="1F6299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요소의 탐색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4.4 </a:t>
            </a:r>
            <a:r>
              <a:rPr lang="ko-KR" altLang="en-US" sz="2000" b="1" dirty="0" smtClean="0"/>
              <a:t>자손</a:t>
            </a:r>
            <a:r>
              <a:rPr lang="en-US" altLang="ko-KR" sz="2000" b="1" dirty="0"/>
              <a:t>(descendant) </a:t>
            </a:r>
            <a:r>
              <a:rPr lang="ko-KR" altLang="en-US" sz="2000" b="1" dirty="0"/>
              <a:t>요소의 탐색</a:t>
            </a:r>
          </a:p>
          <a:p>
            <a:pPr lvl="1"/>
            <a:r>
              <a:rPr lang="en-US" altLang="ko-KR" sz="1800" dirty="0"/>
              <a:t>DOM </a:t>
            </a:r>
            <a:r>
              <a:rPr lang="ko-KR" altLang="en-US" sz="1800" dirty="0" err="1"/>
              <a:t>트리에서</a:t>
            </a:r>
            <a:r>
              <a:rPr lang="ko-KR" altLang="en-US" sz="1800" dirty="0"/>
              <a:t> 특정 요소의 자손</a:t>
            </a:r>
            <a:r>
              <a:rPr lang="en-US" altLang="ko-KR" sz="1800" dirty="0"/>
              <a:t>(descendant) </a:t>
            </a:r>
            <a:r>
              <a:rPr lang="ko-KR" altLang="en-US" sz="1800" dirty="0"/>
              <a:t>요소를 탐색하기 위한 </a:t>
            </a:r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메소드</a:t>
            </a:r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697865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7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요소의 탐색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4.4 </a:t>
            </a:r>
            <a:r>
              <a:rPr lang="ko-KR" altLang="en-US" sz="2000" b="1" dirty="0" smtClean="0"/>
              <a:t>자손</a:t>
            </a:r>
            <a:r>
              <a:rPr lang="en-US" altLang="ko-KR" sz="2000" b="1" dirty="0"/>
              <a:t>(descendant) </a:t>
            </a:r>
            <a:r>
              <a:rPr lang="ko-KR" altLang="en-US" sz="2000" b="1" dirty="0"/>
              <a:t>요소의 </a:t>
            </a:r>
            <a:r>
              <a:rPr lang="ko-KR" altLang="en-US" sz="2000" b="1" dirty="0" smtClean="0"/>
              <a:t>탐색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 .children</a:t>
            </a:r>
            <a:r>
              <a:rPr lang="en-US" altLang="ko-KR" sz="2000" b="1" dirty="0"/>
              <a:t>() </a:t>
            </a:r>
            <a:r>
              <a:rPr lang="ko-KR" altLang="en-US" sz="2000" b="1" dirty="0" err="1"/>
              <a:t>메소드</a:t>
            </a:r>
            <a:endParaRPr lang="ko-KR" altLang="en-US" sz="2000" b="1" dirty="0"/>
          </a:p>
          <a:p>
            <a:pPr lvl="1"/>
            <a:r>
              <a:rPr lang="ko-KR" altLang="en-US" sz="1800" dirty="0" smtClean="0"/>
              <a:t>선택한 </a:t>
            </a:r>
            <a:r>
              <a:rPr lang="ko-KR" altLang="en-US" sz="1800" dirty="0"/>
              <a:t>요소의 자식</a:t>
            </a:r>
            <a:r>
              <a:rPr lang="en-US" altLang="ko-KR" sz="1800" dirty="0"/>
              <a:t>(child) </a:t>
            </a:r>
            <a:r>
              <a:rPr lang="ko-KR" altLang="en-US" sz="1800" dirty="0"/>
              <a:t>요소를 모두 </a:t>
            </a:r>
            <a:r>
              <a:rPr lang="ko-KR" altLang="en-US" sz="1800" dirty="0" smtClean="0"/>
              <a:t>선택</a:t>
            </a:r>
            <a:endParaRPr lang="ko-KR" altLang="en-US" sz="1800" b="1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jQuery_ex19.html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14" y="2204864"/>
            <a:ext cx="7331918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요소의 탐색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4.4 </a:t>
            </a:r>
            <a:r>
              <a:rPr lang="ko-KR" altLang="en-US" sz="2000" b="1" dirty="0" smtClean="0"/>
              <a:t>자손</a:t>
            </a:r>
            <a:r>
              <a:rPr lang="en-US" altLang="ko-KR" sz="2000" b="1" dirty="0"/>
              <a:t>(descendant) </a:t>
            </a:r>
            <a:r>
              <a:rPr lang="ko-KR" altLang="en-US" sz="2000" b="1" dirty="0"/>
              <a:t>요소의 </a:t>
            </a:r>
            <a:r>
              <a:rPr lang="ko-KR" altLang="en-US" sz="2000" b="1" dirty="0" smtClean="0"/>
              <a:t>탐색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 .children</a:t>
            </a:r>
            <a:r>
              <a:rPr lang="en-US" altLang="ko-KR" sz="2000" b="1" dirty="0"/>
              <a:t>() </a:t>
            </a:r>
            <a:r>
              <a:rPr lang="ko-KR" altLang="en-US" sz="2000" b="1" dirty="0" err="1"/>
              <a:t>메소드</a:t>
            </a:r>
            <a:endParaRPr lang="ko-KR" altLang="en-US" sz="2000" b="1" dirty="0"/>
          </a:p>
          <a:p>
            <a:pPr lvl="1"/>
            <a:r>
              <a:rPr lang="ko-KR" altLang="en-US" sz="1800" dirty="0" smtClean="0"/>
              <a:t>선택한 </a:t>
            </a:r>
            <a:r>
              <a:rPr lang="ko-KR" altLang="en-US" sz="1800" dirty="0"/>
              <a:t>요소의 자식</a:t>
            </a:r>
            <a:r>
              <a:rPr lang="en-US" altLang="ko-KR" sz="1800" dirty="0"/>
              <a:t>(child) </a:t>
            </a:r>
            <a:r>
              <a:rPr lang="ko-KR" altLang="en-US" sz="1800" dirty="0"/>
              <a:t>요소를 모두 </a:t>
            </a:r>
            <a:r>
              <a:rPr lang="ko-KR" altLang="en-US" sz="1800" dirty="0" smtClean="0"/>
              <a:t>선택</a:t>
            </a:r>
            <a:endParaRPr lang="ko-KR" altLang="en-US" sz="1800" b="1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jQuery_ex19.html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4028281" cy="4141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81808"/>
            <a:ext cx="4413250" cy="4141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9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요소의 탐색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4.4 </a:t>
            </a:r>
            <a:r>
              <a:rPr lang="ko-KR" altLang="en-US" sz="2000" b="1" dirty="0" smtClean="0"/>
              <a:t>자손</a:t>
            </a:r>
            <a:r>
              <a:rPr lang="en-US" altLang="ko-KR" sz="2000" b="1" dirty="0"/>
              <a:t>(descendant) </a:t>
            </a:r>
            <a:r>
              <a:rPr lang="ko-KR" altLang="en-US" sz="2000" b="1" dirty="0"/>
              <a:t>요소의 </a:t>
            </a:r>
            <a:r>
              <a:rPr lang="ko-KR" altLang="en-US" sz="2000" b="1" dirty="0" smtClean="0"/>
              <a:t>탐색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 .find() </a:t>
            </a:r>
            <a:r>
              <a:rPr lang="ko-KR" altLang="en-US" sz="2000" b="1" dirty="0" err="1" smtClean="0"/>
              <a:t>메소드</a:t>
            </a:r>
            <a:endParaRPr lang="ko-KR" altLang="en-US" sz="2000" b="1" dirty="0"/>
          </a:p>
          <a:p>
            <a:pPr lvl="1"/>
            <a:r>
              <a:rPr lang="ko-KR" altLang="en-US" sz="1800" dirty="0" smtClean="0"/>
              <a:t>선택한 </a:t>
            </a:r>
            <a:r>
              <a:rPr lang="ko-KR" altLang="en-US" sz="1800" dirty="0"/>
              <a:t>요소의 자손</a:t>
            </a:r>
            <a:r>
              <a:rPr lang="en-US" altLang="ko-KR" sz="1800" dirty="0"/>
              <a:t>(descendant) </a:t>
            </a:r>
            <a:r>
              <a:rPr lang="ko-KR" altLang="en-US" sz="1800" dirty="0"/>
              <a:t>요소 중에서 전달받은 </a:t>
            </a:r>
            <a:r>
              <a:rPr lang="ko-KR" altLang="en-US" sz="1800" dirty="0" err="1"/>
              <a:t>선택자에</a:t>
            </a:r>
            <a:r>
              <a:rPr lang="ko-KR" altLang="en-US" sz="1800" dirty="0"/>
              <a:t> 해당하는 자손 요소를 모두 </a:t>
            </a:r>
            <a:r>
              <a:rPr lang="ko-KR" altLang="en-US" sz="1800" dirty="0" smtClean="0"/>
              <a:t>선택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2"/>
            <a:endParaRPr lang="ko-KR" altLang="en-US" sz="1600" b="1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jQuery_ex20.html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492896"/>
            <a:ext cx="7558369" cy="4248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1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요소의 탐색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4.4 </a:t>
            </a:r>
            <a:r>
              <a:rPr lang="ko-KR" altLang="en-US" sz="2000" b="1" dirty="0" smtClean="0"/>
              <a:t>자손</a:t>
            </a:r>
            <a:r>
              <a:rPr lang="en-US" altLang="ko-KR" sz="2000" b="1" dirty="0"/>
              <a:t>(descendant) </a:t>
            </a:r>
            <a:r>
              <a:rPr lang="ko-KR" altLang="en-US" sz="2000" b="1" dirty="0"/>
              <a:t>요소의 </a:t>
            </a:r>
            <a:r>
              <a:rPr lang="ko-KR" altLang="en-US" sz="2000" b="1" dirty="0" smtClean="0"/>
              <a:t>탐색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 .find() </a:t>
            </a:r>
            <a:r>
              <a:rPr lang="ko-KR" altLang="en-US" sz="2000" b="1" dirty="0" err="1" smtClean="0"/>
              <a:t>메소드</a:t>
            </a:r>
            <a:endParaRPr lang="ko-KR" altLang="en-US" sz="2000" b="1" dirty="0"/>
          </a:p>
          <a:p>
            <a:pPr lvl="1"/>
            <a:r>
              <a:rPr lang="ko-KR" altLang="en-US" sz="1800" dirty="0" smtClean="0"/>
              <a:t>선택한 </a:t>
            </a:r>
            <a:r>
              <a:rPr lang="ko-KR" altLang="en-US" sz="1800" dirty="0"/>
              <a:t>요소의 자손</a:t>
            </a:r>
            <a:r>
              <a:rPr lang="en-US" altLang="ko-KR" sz="1800" dirty="0"/>
              <a:t>(descendant) </a:t>
            </a:r>
            <a:r>
              <a:rPr lang="ko-KR" altLang="en-US" sz="1800" dirty="0"/>
              <a:t>요소 중에서 전달받은 </a:t>
            </a:r>
            <a:r>
              <a:rPr lang="ko-KR" altLang="en-US" sz="1800" dirty="0" err="1"/>
              <a:t>선택자에</a:t>
            </a:r>
            <a:r>
              <a:rPr lang="ko-KR" altLang="en-US" sz="1800" dirty="0"/>
              <a:t> 해당하는 자손 요소를 모두 </a:t>
            </a:r>
            <a:r>
              <a:rPr lang="ko-KR" altLang="en-US" sz="1800" dirty="0" smtClean="0"/>
              <a:t>선택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2"/>
            <a:endParaRPr lang="ko-KR" altLang="en-US" sz="1600" b="1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jQuery_ex20.html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492896"/>
            <a:ext cx="4104456" cy="4046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92896"/>
            <a:ext cx="4470400" cy="4046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스타일 설정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53135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4.1 CSS </a:t>
            </a:r>
            <a:r>
              <a:rPr lang="ko-KR" altLang="en-US" b="1" dirty="0"/>
              <a:t>스타일 </a:t>
            </a:r>
            <a:r>
              <a:rPr lang="ko-KR" altLang="en-US" b="1" dirty="0" smtClean="0"/>
              <a:t>설정 </a:t>
            </a:r>
            <a:r>
              <a:rPr lang="en-US" altLang="ko-KR" b="1" dirty="0"/>
              <a:t>.</a:t>
            </a:r>
            <a:r>
              <a:rPr lang="en-US" altLang="ko-KR" b="1" dirty="0" err="1"/>
              <a:t>css</a:t>
            </a:r>
            <a:r>
              <a:rPr lang="en-US" altLang="ko-KR" b="1" dirty="0"/>
              <a:t>()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-1</a:t>
            </a:r>
            <a:endParaRPr lang="ko-KR" altLang="en-US" b="1" dirty="0"/>
          </a:p>
          <a:p>
            <a:pPr lvl="1"/>
            <a:r>
              <a:rPr lang="ko-KR" altLang="en-US" dirty="0" smtClean="0"/>
              <a:t>선택한 </a:t>
            </a:r>
            <a:r>
              <a:rPr lang="ko-KR" altLang="en-US" dirty="0"/>
              <a:t>요소의 스타일에 관한 속성값을 손쉽게 받아오거나 </a:t>
            </a:r>
            <a:r>
              <a:rPr lang="ko-KR" altLang="en-US" dirty="0" smtClean="0"/>
              <a:t>설정함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jQuery_ex21.html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10172"/>
            <a:ext cx="8350250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4077072"/>
            <a:ext cx="4176464" cy="2036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7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스타일 설정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53135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4.1 CSS </a:t>
            </a:r>
            <a:r>
              <a:rPr lang="ko-KR" altLang="en-US" b="1" dirty="0"/>
              <a:t>스타일 </a:t>
            </a:r>
            <a:r>
              <a:rPr lang="ko-KR" altLang="en-US" b="1" dirty="0" smtClean="0"/>
              <a:t>설정 </a:t>
            </a:r>
            <a:r>
              <a:rPr lang="en-US" altLang="ko-KR" b="1" dirty="0"/>
              <a:t>.</a:t>
            </a:r>
            <a:r>
              <a:rPr lang="en-US" altLang="ko-KR" b="1" dirty="0" err="1"/>
              <a:t>css</a:t>
            </a:r>
            <a:r>
              <a:rPr lang="en-US" altLang="ko-KR" b="1" dirty="0"/>
              <a:t>()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-2</a:t>
            </a:r>
            <a:endParaRPr lang="ko-KR" altLang="en-US" b="1" dirty="0"/>
          </a:p>
          <a:p>
            <a:pPr lvl="1"/>
            <a:r>
              <a:rPr lang="ko-KR" altLang="en-US" dirty="0"/>
              <a:t>선택한 요소의 스타일에 관한 여러 속성값을 한 번에 설정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jQuery_ex22.html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8" y="2181199"/>
            <a:ext cx="8330901" cy="4642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05" y="4149080"/>
            <a:ext cx="4670474" cy="14394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5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스타일 설정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53135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4.2 </a:t>
            </a:r>
            <a:r>
              <a:rPr lang="ko-KR" altLang="en-US" b="1" dirty="0" smtClean="0"/>
              <a:t>클래스 설정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요소의 </a:t>
            </a:r>
            <a:r>
              <a:rPr lang="en-US" altLang="ko-KR" dirty="0"/>
              <a:t>class </a:t>
            </a:r>
            <a:r>
              <a:rPr lang="ko-KR" altLang="en-US" dirty="0"/>
              <a:t>속성은 여러 개의 </a:t>
            </a:r>
            <a:r>
              <a:rPr lang="en-US" altLang="ko-KR" dirty="0"/>
              <a:t>class </a:t>
            </a:r>
            <a:r>
              <a:rPr lang="ko-KR" altLang="en-US" dirty="0"/>
              <a:t>값을 가질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요소의 </a:t>
            </a:r>
            <a:r>
              <a:rPr lang="en-US" altLang="ko-KR" dirty="0"/>
              <a:t>class </a:t>
            </a:r>
            <a:r>
              <a:rPr lang="ko-KR" altLang="en-US" dirty="0"/>
              <a:t>속성값을 손쉽게 다루기 위한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이를 통해 </a:t>
            </a:r>
            <a:r>
              <a:rPr lang="en-US" altLang="ko-KR" dirty="0"/>
              <a:t>class </a:t>
            </a:r>
            <a:r>
              <a:rPr lang="ko-KR" altLang="en-US" dirty="0"/>
              <a:t>속성에 적용되는 </a:t>
            </a:r>
            <a:r>
              <a:rPr lang="en-US" altLang="ko-KR" dirty="0"/>
              <a:t>CSS </a:t>
            </a:r>
            <a:r>
              <a:rPr lang="ko-KR" altLang="en-US" dirty="0"/>
              <a:t>스타일이 동적으로 </a:t>
            </a:r>
            <a:r>
              <a:rPr lang="ko-KR" altLang="en-US" dirty="0" smtClean="0"/>
              <a:t>적용됨</a:t>
            </a: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65" y="3068960"/>
            <a:ext cx="759460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3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스타일 설정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531352" cy="504056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jQuery_ex23.html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53" y="1700808"/>
            <a:ext cx="7992888" cy="504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869160"/>
            <a:ext cx="351909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내용 개체 틀 6"/>
          <p:cNvSpPr txBox="1">
            <a:spLocks/>
          </p:cNvSpPr>
          <p:nvPr/>
        </p:nvSpPr>
        <p:spPr>
          <a:xfrm>
            <a:off x="683568" y="1268760"/>
            <a:ext cx="8531352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4.2 </a:t>
            </a:r>
            <a:r>
              <a:rPr lang="ko-KR" altLang="en-US" sz="2000" b="1" dirty="0" smtClean="0"/>
              <a:t>클래스 설정 </a:t>
            </a:r>
            <a:r>
              <a:rPr lang="en-US" altLang="ko-KR" sz="2000" b="1" dirty="0" smtClean="0"/>
              <a:t>.</a:t>
            </a:r>
            <a:r>
              <a:rPr lang="en-US" altLang="ko-KR" sz="2000" b="1" dirty="0" err="1" smtClean="0"/>
              <a:t>addClass</a:t>
            </a:r>
            <a:r>
              <a:rPr lang="en-US" altLang="ko-KR" sz="2000" b="1" dirty="0" smtClean="0"/>
              <a:t>() </a:t>
            </a:r>
            <a:endParaRPr lang="ko-KR" altLang="en-US" sz="2000" b="1" dirty="0" smtClean="0"/>
          </a:p>
          <a:p>
            <a:pPr lvl="1"/>
            <a:endParaRPr lang="en-US" altLang="ko-KR" dirty="0" smtClean="0"/>
          </a:p>
          <a:p>
            <a:pPr marL="365760" lvl="1" indent="0">
              <a:buFont typeface="Wingdings 2"/>
              <a:buNone/>
            </a:pPr>
            <a:endParaRPr lang="en-US" altLang="ko-KR" b="1" dirty="0" smtClean="0"/>
          </a:p>
          <a:p>
            <a:pPr marL="365760" lvl="1" indent="0">
              <a:buFont typeface="Wingdings 2"/>
              <a:buNone/>
            </a:pPr>
            <a:r>
              <a:rPr lang="en-US" altLang="ko-KR" dirty="0" smtClean="0"/>
              <a:t> </a:t>
            </a:r>
            <a:endParaRPr lang="ko-KR" altLang="en-US" dirty="0" smtClean="0"/>
          </a:p>
          <a:p>
            <a:endParaRPr lang="en-US" altLang="ko-KR" sz="2000" b="1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sz="2000" dirty="0" smtClean="0">
              <a:latin typeface="+mn-ea"/>
              <a:ea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18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스타일 설정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531352" cy="504056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jQuery_ex24.html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712968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653136"/>
            <a:ext cx="3519090" cy="2088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내용 개체 틀 6"/>
          <p:cNvSpPr txBox="1">
            <a:spLocks/>
          </p:cNvSpPr>
          <p:nvPr/>
        </p:nvSpPr>
        <p:spPr>
          <a:xfrm>
            <a:off x="683568" y="1268760"/>
            <a:ext cx="8531352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4.2 </a:t>
            </a:r>
            <a:r>
              <a:rPr lang="ko-KR" altLang="en-US" sz="2000" b="1" dirty="0" smtClean="0"/>
              <a:t>클래스 설정 </a:t>
            </a:r>
            <a:r>
              <a:rPr lang="en-US" altLang="ko-KR" sz="2000" b="1" dirty="0" smtClean="0"/>
              <a:t>.</a:t>
            </a:r>
            <a:r>
              <a:rPr lang="en-US" altLang="ko-KR" sz="2000" b="1" dirty="0" err="1" smtClean="0"/>
              <a:t>toggleClass</a:t>
            </a:r>
            <a:r>
              <a:rPr lang="en-US" altLang="ko-KR" sz="2000" b="1" dirty="0" smtClean="0"/>
              <a:t>() </a:t>
            </a:r>
            <a:endParaRPr lang="ko-KR" altLang="en-US" sz="2000" b="1" dirty="0" smtClean="0"/>
          </a:p>
          <a:p>
            <a:pPr lvl="1"/>
            <a:endParaRPr lang="en-US" altLang="ko-KR" dirty="0" smtClean="0"/>
          </a:p>
          <a:p>
            <a:pPr marL="365760" lvl="1" indent="0">
              <a:buFont typeface="Wingdings 2"/>
              <a:buNone/>
            </a:pPr>
            <a:endParaRPr lang="en-US" altLang="ko-KR" b="1" dirty="0" smtClean="0"/>
          </a:p>
          <a:p>
            <a:pPr marL="365760" lvl="1" indent="0">
              <a:buFont typeface="Wingdings 2"/>
              <a:buNone/>
            </a:pPr>
            <a:r>
              <a:rPr lang="en-US" altLang="ko-KR" dirty="0" smtClean="0"/>
              <a:t> </a:t>
            </a:r>
            <a:endParaRPr lang="ko-KR" altLang="en-US" dirty="0" smtClean="0"/>
          </a:p>
          <a:p>
            <a:endParaRPr lang="en-US" altLang="ko-KR" sz="2000" b="1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sz="2000" dirty="0" smtClean="0">
              <a:latin typeface="+mn-ea"/>
              <a:ea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22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요소의 탐색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4.1 </a:t>
            </a:r>
            <a:r>
              <a:rPr lang="ko-KR" altLang="en-US" sz="2200" b="1" dirty="0" smtClean="0"/>
              <a:t>트리 </a:t>
            </a:r>
            <a:r>
              <a:rPr lang="ko-KR" altLang="en-US" sz="2200" b="1" dirty="0"/>
              <a:t>탐색</a:t>
            </a:r>
            <a:r>
              <a:rPr lang="en-US" altLang="ko-KR" sz="2200" b="1" dirty="0"/>
              <a:t>(tree traversing)</a:t>
            </a:r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요소로부터 다른 요소들과의 관계를 </a:t>
            </a:r>
            <a:r>
              <a:rPr lang="ko-KR" altLang="en-US" dirty="0" smtClean="0"/>
              <a:t>통해</a:t>
            </a:r>
            <a:r>
              <a:rPr lang="ko-KR" altLang="en-US" dirty="0"/>
              <a:t> </a:t>
            </a:r>
            <a:r>
              <a:rPr lang="ko-KR" altLang="en-US" dirty="0" smtClean="0"/>
              <a:t>원하는 </a:t>
            </a:r>
            <a:r>
              <a:rPr lang="ko-KR" altLang="en-US" dirty="0"/>
              <a:t>요소까지 </a:t>
            </a:r>
            <a:r>
              <a:rPr lang="en-US" altLang="ko-KR" dirty="0"/>
              <a:t>DOM </a:t>
            </a:r>
            <a:r>
              <a:rPr lang="ko-KR" altLang="en-US" dirty="0" err="1"/>
              <a:t>트리를</a:t>
            </a:r>
            <a:r>
              <a:rPr lang="ko-KR" altLang="en-US" dirty="0"/>
              <a:t> 검색해 나아가는 </a:t>
            </a:r>
            <a:r>
              <a:rPr lang="ko-KR" altLang="en-US" dirty="0" smtClean="0"/>
              <a:t>과정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lvl="2"/>
            <a:r>
              <a:rPr lang="en-US" altLang="ko-KR" sz="2000" dirty="0">
                <a:latin typeface="+mn-lt"/>
                <a:ea typeface="+mn-ea"/>
              </a:rPr>
              <a:t>1. </a:t>
            </a:r>
            <a:r>
              <a:rPr lang="ko-KR" altLang="en-US" sz="2000" dirty="0">
                <a:latin typeface="+mn-lt"/>
                <a:ea typeface="+mn-ea"/>
              </a:rPr>
              <a:t>조상</a:t>
            </a:r>
            <a:r>
              <a:rPr lang="en-US" altLang="ko-KR" sz="2000" dirty="0">
                <a:latin typeface="+mn-lt"/>
                <a:ea typeface="+mn-ea"/>
              </a:rPr>
              <a:t>(ancestor) </a:t>
            </a:r>
            <a:r>
              <a:rPr lang="ko-KR" altLang="en-US" sz="2000" dirty="0">
                <a:latin typeface="+mn-lt"/>
                <a:ea typeface="+mn-ea"/>
              </a:rPr>
              <a:t>요소 탐색</a:t>
            </a:r>
          </a:p>
          <a:p>
            <a:pPr lvl="2"/>
            <a:r>
              <a:rPr lang="en-US" altLang="ko-KR" sz="2000" dirty="0">
                <a:latin typeface="+mn-lt"/>
                <a:ea typeface="+mn-ea"/>
              </a:rPr>
              <a:t>2. </a:t>
            </a:r>
            <a:r>
              <a:rPr lang="ko-KR" altLang="en-US" sz="2000" dirty="0">
                <a:latin typeface="+mn-lt"/>
                <a:ea typeface="+mn-ea"/>
              </a:rPr>
              <a:t>형제</a:t>
            </a:r>
            <a:r>
              <a:rPr lang="en-US" altLang="ko-KR" sz="2000" dirty="0">
                <a:latin typeface="+mn-lt"/>
                <a:ea typeface="+mn-ea"/>
              </a:rPr>
              <a:t>(sibling) </a:t>
            </a:r>
            <a:r>
              <a:rPr lang="ko-KR" altLang="en-US" sz="2000" dirty="0">
                <a:latin typeface="+mn-lt"/>
                <a:ea typeface="+mn-ea"/>
              </a:rPr>
              <a:t>요소 탐색</a:t>
            </a:r>
          </a:p>
          <a:p>
            <a:pPr lvl="2"/>
            <a:r>
              <a:rPr lang="en-US" altLang="ko-KR" sz="2000" dirty="0">
                <a:latin typeface="+mn-lt"/>
                <a:ea typeface="+mn-ea"/>
              </a:rPr>
              <a:t>3. </a:t>
            </a:r>
            <a:r>
              <a:rPr lang="ko-KR" altLang="en-US" sz="2000" dirty="0">
                <a:latin typeface="+mn-lt"/>
                <a:ea typeface="+mn-ea"/>
              </a:rPr>
              <a:t>자손</a:t>
            </a:r>
            <a:r>
              <a:rPr lang="en-US" altLang="ko-KR" sz="2000" dirty="0">
                <a:latin typeface="+mn-lt"/>
                <a:ea typeface="+mn-ea"/>
              </a:rPr>
              <a:t>(descendant) </a:t>
            </a:r>
            <a:r>
              <a:rPr lang="ko-KR" altLang="en-US" sz="2000" dirty="0">
                <a:latin typeface="+mn-lt"/>
                <a:ea typeface="+mn-ea"/>
              </a:rPr>
              <a:t>요소 탐색</a:t>
            </a:r>
            <a:endParaRPr lang="en-US" altLang="ko-KR" sz="2000" dirty="0">
              <a:latin typeface="+mn-lt"/>
              <a:ea typeface="+mn-ea"/>
            </a:endParaRPr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0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스타일 설정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531352" cy="504056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jQuery_ex25.html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700808"/>
            <a:ext cx="8331200" cy="4896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55" y="3610718"/>
            <a:ext cx="5114838" cy="16904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내용 개체 틀 6"/>
          <p:cNvSpPr txBox="1">
            <a:spLocks/>
          </p:cNvSpPr>
          <p:nvPr/>
        </p:nvSpPr>
        <p:spPr>
          <a:xfrm>
            <a:off x="683568" y="1268760"/>
            <a:ext cx="8531352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4.2 </a:t>
            </a:r>
            <a:r>
              <a:rPr lang="ko-KR" altLang="en-US" sz="2000" b="1" dirty="0" smtClean="0"/>
              <a:t>클래스 설정 </a:t>
            </a:r>
            <a:r>
              <a:rPr lang="en-US" altLang="ko-KR" sz="2000" b="1" dirty="0" smtClean="0"/>
              <a:t>.</a:t>
            </a:r>
            <a:r>
              <a:rPr lang="en-US" altLang="ko-KR" sz="2000" b="1" dirty="0" err="1" smtClean="0"/>
              <a:t>hasClass</a:t>
            </a:r>
            <a:r>
              <a:rPr lang="en-US" altLang="ko-KR" sz="2000" b="1" dirty="0" smtClean="0"/>
              <a:t>() </a:t>
            </a:r>
            <a:endParaRPr lang="ko-KR" altLang="en-US" sz="2000" b="1" dirty="0" smtClean="0"/>
          </a:p>
          <a:p>
            <a:pPr lvl="1"/>
            <a:endParaRPr lang="en-US" altLang="ko-KR" dirty="0" smtClean="0"/>
          </a:p>
          <a:p>
            <a:pPr marL="365760" lvl="1" indent="0">
              <a:buFont typeface="Wingdings 2"/>
              <a:buNone/>
            </a:pPr>
            <a:endParaRPr lang="en-US" altLang="ko-KR" b="1" dirty="0" smtClean="0"/>
          </a:p>
          <a:p>
            <a:pPr marL="365760" lvl="1" indent="0">
              <a:buFont typeface="Wingdings 2"/>
              <a:buNone/>
            </a:pPr>
            <a:r>
              <a:rPr lang="en-US" altLang="ko-KR" dirty="0" smtClean="0"/>
              <a:t> </a:t>
            </a:r>
            <a:endParaRPr lang="ko-KR" altLang="en-US" dirty="0" smtClean="0"/>
          </a:p>
          <a:p>
            <a:endParaRPr lang="en-US" altLang="ko-KR" sz="2000" b="1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sz="2000" dirty="0" smtClean="0">
              <a:latin typeface="+mn-ea"/>
              <a:ea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11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이벤트 처리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35816" cy="50405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5.1 </a:t>
            </a:r>
            <a:r>
              <a:rPr lang="ko-KR" altLang="en-US" b="1" dirty="0" smtClean="0"/>
              <a:t>이벤트 </a:t>
            </a:r>
            <a:r>
              <a:rPr lang="ko-KR" altLang="en-US" b="1" dirty="0" err="1" smtClean="0"/>
              <a:t>핸들러</a:t>
            </a:r>
            <a:r>
              <a:rPr lang="en-US" altLang="ko-KR" b="1" dirty="0" smtClean="0"/>
              <a:t>(</a:t>
            </a:r>
            <a:r>
              <a:rPr lang="en-US" altLang="ko-KR" b="1" dirty="0"/>
              <a:t>event handler</a:t>
            </a:r>
            <a:r>
              <a:rPr lang="en-US" altLang="ko-KR" b="1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요소에서 발생하는 이벤트를 처리하기 위해서는 </a:t>
            </a:r>
            <a:r>
              <a:rPr lang="ko-KR" altLang="en-US" dirty="0">
                <a:solidFill>
                  <a:srgbClr val="0000FF"/>
                </a:solidFill>
              </a:rPr>
              <a:t>이벤트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365760" lvl="1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 </a:t>
            </a:r>
            <a:r>
              <a:rPr lang="ko-KR" altLang="en-US" dirty="0" err="1" smtClean="0">
                <a:solidFill>
                  <a:srgbClr val="0000FF"/>
                </a:solidFill>
              </a:rPr>
              <a:t>핸들러</a:t>
            </a:r>
            <a:r>
              <a:rPr lang="en-US" altLang="ko-KR" dirty="0">
                <a:solidFill>
                  <a:srgbClr val="0000FF"/>
                </a:solidFill>
              </a:rPr>
              <a:t>(event handler)</a:t>
            </a:r>
            <a:r>
              <a:rPr lang="ko-KR" altLang="en-US" dirty="0">
                <a:solidFill>
                  <a:srgbClr val="0000FF"/>
                </a:solidFill>
              </a:rPr>
              <a:t>라는 함수</a:t>
            </a:r>
            <a:r>
              <a:rPr lang="ko-KR" altLang="en-US" dirty="0"/>
              <a:t>를 작성하여 </a:t>
            </a:r>
            <a:r>
              <a:rPr lang="ko-KR" altLang="en-US" dirty="0" smtClean="0"/>
              <a:t>연결해야 함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특정</a:t>
            </a:r>
            <a:r>
              <a:rPr lang="ko-KR" altLang="en-US" dirty="0"/>
              <a:t> 요소에서 지정된 </a:t>
            </a:r>
            <a:r>
              <a:rPr lang="ko-KR" altLang="en-US" dirty="0" smtClean="0"/>
              <a:t>이벤트가</a:t>
            </a:r>
            <a:r>
              <a:rPr lang="ko-KR" altLang="en-US" dirty="0"/>
              <a:t> 발생하면</a:t>
            </a:r>
            <a:r>
              <a:rPr lang="en-US" altLang="ko-KR" dirty="0"/>
              <a:t>, </a:t>
            </a:r>
            <a:r>
              <a:rPr lang="ko-KR" altLang="en-US" dirty="0"/>
              <a:t>웹 브라우저는 연결된 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</a:t>
            </a:r>
            <a:r>
              <a:rPr lang="ko-KR" altLang="en-US" dirty="0" smtClean="0"/>
              <a:t>실행함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b="1" dirty="0"/>
              <a:t>이벤트 객체</a:t>
            </a:r>
            <a:r>
              <a:rPr lang="en-US" altLang="ko-KR" b="1" dirty="0"/>
              <a:t>(event object)</a:t>
            </a:r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함수는 </a:t>
            </a:r>
            <a:r>
              <a:rPr lang="ko-KR" altLang="en-US" dirty="0">
                <a:solidFill>
                  <a:srgbClr val="0000FF"/>
                </a:solidFill>
              </a:rPr>
              <a:t>이벤트 객체</a:t>
            </a:r>
            <a:r>
              <a:rPr lang="en-US" altLang="ko-KR" dirty="0">
                <a:solidFill>
                  <a:srgbClr val="0000FF"/>
                </a:solidFill>
              </a:rPr>
              <a:t>(event object)</a:t>
            </a:r>
            <a:r>
              <a:rPr lang="ko-KR" altLang="en-US" dirty="0">
                <a:solidFill>
                  <a:srgbClr val="0000FF"/>
                </a:solidFill>
              </a:rPr>
              <a:t>를 인수로 전달</a:t>
            </a:r>
            <a:r>
              <a:rPr lang="ko-KR" altLang="en-US" dirty="0"/>
              <a:t>받을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전달받은</a:t>
            </a:r>
            <a:r>
              <a:rPr lang="ko-KR" altLang="en-US" dirty="0"/>
              <a:t> 이벤트 객체를 이용하여 이벤트의 성질을 결정하거나</a:t>
            </a:r>
            <a:r>
              <a:rPr lang="en-US" altLang="ko-KR" dirty="0"/>
              <a:t>, </a:t>
            </a:r>
            <a:r>
              <a:rPr lang="ko-KR" altLang="en-US" dirty="0"/>
              <a:t>이벤트의 기본 동작을 막을 수도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640080" lvl="2" indent="0">
              <a:buNone/>
            </a:pPr>
            <a:r>
              <a:rPr lang="en-US" altLang="ko-KR" dirty="0"/>
              <a:t> </a:t>
            </a:r>
            <a:endParaRPr lang="ko-KR" altLang="en-US" sz="18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0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smtClean="0"/>
              <a:t>이벤트 처리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531352" cy="504056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jQuery_ex26.html</a:t>
            </a:r>
            <a:endParaRPr lang="ko-KR" altLang="en-US" dirty="0"/>
          </a:p>
        </p:txBody>
      </p:sp>
      <p:sp>
        <p:nvSpPr>
          <p:cNvPr id="11" name="내용 개체 틀 6"/>
          <p:cNvSpPr txBox="1">
            <a:spLocks/>
          </p:cNvSpPr>
          <p:nvPr/>
        </p:nvSpPr>
        <p:spPr>
          <a:xfrm>
            <a:off x="683568" y="1268760"/>
            <a:ext cx="8531352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5.1 </a:t>
            </a:r>
            <a:r>
              <a:rPr lang="ko-KR" altLang="en-US" sz="2000" b="1" dirty="0"/>
              <a:t>이벤트 </a:t>
            </a:r>
            <a:r>
              <a:rPr lang="ko-KR" altLang="en-US" sz="2000" b="1" dirty="0" err="1" smtClean="0"/>
              <a:t>핸들러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event handler</a:t>
            </a:r>
            <a:r>
              <a:rPr lang="en-US" altLang="ko-KR" sz="2000" b="1" dirty="0" smtClean="0"/>
              <a:t>) .</a:t>
            </a:r>
            <a:r>
              <a:rPr lang="en-US" altLang="ko-KR" sz="2000" b="1" dirty="0"/>
              <a:t>on() </a:t>
            </a:r>
            <a:r>
              <a:rPr lang="ko-KR" altLang="en-US" sz="2000" b="1" dirty="0" err="1"/>
              <a:t>메소드</a:t>
            </a:r>
            <a:endParaRPr lang="ko-KR" altLang="en-US" sz="2000" b="1" dirty="0"/>
          </a:p>
          <a:p>
            <a:pPr lvl="1"/>
            <a:r>
              <a:rPr lang="en-US" altLang="ko-KR" sz="1600" b="1" dirty="0" smtClean="0"/>
              <a:t> </a:t>
            </a:r>
            <a:r>
              <a:rPr lang="ko-KR" altLang="en-US" sz="1800" dirty="0"/>
              <a:t>하나의 이벤트 </a:t>
            </a:r>
            <a:r>
              <a:rPr lang="ko-KR" altLang="en-US" sz="1800" dirty="0" err="1"/>
              <a:t>핸들러에</a:t>
            </a:r>
            <a:r>
              <a:rPr lang="ko-KR" altLang="en-US" sz="1800" dirty="0"/>
              <a:t> 여러 개의 이벤트를 동시에 연결할 수 </a:t>
            </a:r>
            <a:r>
              <a:rPr lang="ko-KR" altLang="en-US" sz="1800" dirty="0" smtClean="0"/>
              <a:t>있음</a:t>
            </a:r>
            <a:r>
              <a:rPr lang="en-US" altLang="ko-KR" sz="1800" dirty="0" smtClean="0"/>
              <a:t>.</a:t>
            </a:r>
            <a:endParaRPr lang="en-US" altLang="ko-KR" sz="1800" b="1" dirty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marL="365760" lvl="1" indent="0">
              <a:buFont typeface="Wingdings 2"/>
              <a:buNone/>
            </a:pPr>
            <a:endParaRPr lang="en-US" altLang="ko-KR" b="1" dirty="0" smtClean="0"/>
          </a:p>
          <a:p>
            <a:pPr marL="365760" lvl="1" indent="0">
              <a:buFont typeface="Wingdings 2"/>
              <a:buNone/>
            </a:pPr>
            <a:r>
              <a:rPr lang="en-US" altLang="ko-KR" dirty="0" smtClean="0"/>
              <a:t> </a:t>
            </a:r>
            <a:endParaRPr lang="ko-KR" altLang="en-US" dirty="0" smtClean="0"/>
          </a:p>
          <a:p>
            <a:endParaRPr lang="en-US" altLang="ko-KR" sz="2000" b="1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sz="2000" dirty="0" smtClean="0">
              <a:latin typeface="+mn-ea"/>
              <a:ea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496944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58" y="3861048"/>
            <a:ext cx="4051151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4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smtClean="0"/>
              <a:t>이벤트 처리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" name="내용 개체 틀 6"/>
          <p:cNvSpPr txBox="1">
            <a:spLocks/>
          </p:cNvSpPr>
          <p:nvPr/>
        </p:nvSpPr>
        <p:spPr>
          <a:xfrm>
            <a:off x="467544" y="1340768"/>
            <a:ext cx="8531352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5.1 </a:t>
            </a:r>
            <a:r>
              <a:rPr lang="ko-KR" altLang="en-US" sz="2000" b="1" dirty="0"/>
              <a:t>이벤트 </a:t>
            </a:r>
            <a:r>
              <a:rPr lang="ko-KR" altLang="en-US" sz="2000" b="1" dirty="0" err="1"/>
              <a:t>핸들러</a:t>
            </a:r>
            <a:r>
              <a:rPr lang="en-US" altLang="ko-KR" sz="2000" b="1" dirty="0"/>
              <a:t>((event handler)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.on() </a:t>
            </a:r>
            <a:r>
              <a:rPr lang="ko-KR" altLang="en-US" sz="2000" b="1" dirty="0" err="1"/>
              <a:t>메소드</a:t>
            </a:r>
            <a:endParaRPr lang="ko-KR" altLang="en-US" sz="2000" b="1" dirty="0"/>
          </a:p>
          <a:p>
            <a:pPr lvl="1"/>
            <a:r>
              <a:rPr lang="ko-KR" altLang="en-US" sz="1800" dirty="0" smtClean="0"/>
              <a:t>하나의 </a:t>
            </a:r>
            <a:r>
              <a:rPr lang="ko-KR" altLang="en-US" sz="1800" dirty="0"/>
              <a:t>요소에 여러 개의 이벤트 </a:t>
            </a:r>
            <a:r>
              <a:rPr lang="ko-KR" altLang="en-US" sz="1800" dirty="0" err="1"/>
              <a:t>핸들러를</a:t>
            </a:r>
            <a:r>
              <a:rPr lang="ko-KR" altLang="en-US" sz="1800" dirty="0"/>
              <a:t> 사용하여 여러 개의 이벤트를 같이 연결할 수도 </a:t>
            </a:r>
            <a:r>
              <a:rPr lang="ko-KR" altLang="en-US" sz="1800" dirty="0" smtClean="0"/>
              <a:t>있</a:t>
            </a:r>
            <a:r>
              <a:rPr lang="ko-KR" altLang="en-US" sz="1800" dirty="0"/>
              <a:t>음</a:t>
            </a:r>
            <a:endParaRPr lang="en-US" altLang="ko-KR" sz="1800" b="1" dirty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marL="365760" lvl="1" indent="0">
              <a:buFont typeface="Wingdings 2"/>
              <a:buNone/>
            </a:pPr>
            <a:endParaRPr lang="en-US" altLang="ko-KR" b="1" dirty="0" smtClean="0"/>
          </a:p>
          <a:p>
            <a:pPr marL="365760" lvl="1" indent="0">
              <a:buFont typeface="Wingdings 2"/>
              <a:buNone/>
            </a:pPr>
            <a:r>
              <a:rPr lang="en-US" altLang="ko-KR" dirty="0" smtClean="0"/>
              <a:t> </a:t>
            </a:r>
            <a:endParaRPr lang="ko-KR" altLang="en-US" dirty="0" smtClean="0"/>
          </a:p>
          <a:p>
            <a:endParaRPr lang="en-US" altLang="ko-KR" sz="2000" b="1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sz="2000" dirty="0" smtClean="0">
              <a:latin typeface="+mn-ea"/>
              <a:ea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5" y="2348880"/>
            <a:ext cx="8724900" cy="4392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02820"/>
            <a:ext cx="3829819" cy="1074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jQuery_ex27.html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3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이벤트 처리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35816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5.2 </a:t>
            </a:r>
            <a:r>
              <a:rPr lang="ko-KR" altLang="en-US" b="1" dirty="0" smtClean="0"/>
              <a:t>마우스 </a:t>
            </a:r>
            <a:r>
              <a:rPr lang="ko-KR" altLang="en-US" b="1" dirty="0"/>
              <a:t>이벤트와 관련된 </a:t>
            </a:r>
            <a:r>
              <a:rPr lang="ko-KR" altLang="en-US" b="1" dirty="0" err="1"/>
              <a:t>메소드</a:t>
            </a:r>
            <a:endParaRPr lang="ko-KR" altLang="en-US" b="1" dirty="0"/>
          </a:p>
          <a:p>
            <a:pPr lvl="1"/>
            <a:r>
              <a:rPr lang="ko-KR" altLang="en-US" dirty="0" smtClean="0"/>
              <a:t>마우스 </a:t>
            </a:r>
            <a:r>
              <a:rPr lang="ko-KR" altLang="en-US" dirty="0"/>
              <a:t>이벤트와 관련된 대표적인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1. .click()</a:t>
            </a:r>
          </a:p>
          <a:p>
            <a:pPr lvl="1"/>
            <a:r>
              <a:rPr lang="en-US" altLang="ko-KR" dirty="0"/>
              <a:t>2. .</a:t>
            </a:r>
            <a:r>
              <a:rPr lang="en-US" altLang="ko-KR" dirty="0" err="1"/>
              <a:t>dblclick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3. .hover()</a:t>
            </a:r>
          </a:p>
          <a:p>
            <a:pPr lvl="2"/>
            <a:endParaRPr lang="en-US" altLang="ko-KR" dirty="0"/>
          </a:p>
          <a:p>
            <a:pPr marL="1097280" lvl="3" indent="0">
              <a:buNone/>
            </a:pPr>
            <a:r>
              <a:rPr lang="en-US" altLang="ko-KR" dirty="0"/>
              <a:t> </a:t>
            </a:r>
            <a:endParaRPr lang="ko-KR" altLang="en-US" sz="14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8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이벤트 처리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35816" cy="504056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5.2 </a:t>
            </a:r>
            <a:r>
              <a:rPr lang="ko-KR" altLang="en-US" sz="2000" b="1" dirty="0" smtClean="0"/>
              <a:t>마우스 </a:t>
            </a:r>
            <a:r>
              <a:rPr lang="ko-KR" altLang="en-US" sz="2000" b="1" dirty="0"/>
              <a:t>이벤트와 관련된 </a:t>
            </a:r>
            <a:r>
              <a:rPr lang="ko-KR" altLang="en-US" sz="2000" b="1" dirty="0" err="1"/>
              <a:t>메소드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  </a:t>
            </a:r>
            <a:r>
              <a:rPr lang="en-US" altLang="ko-KR" sz="2000" b="1" dirty="0" smtClean="0"/>
              <a:t>.</a:t>
            </a:r>
            <a:r>
              <a:rPr lang="en-US" altLang="ko-KR" sz="2000" b="1" dirty="0" err="1"/>
              <a:t>dblclick</a:t>
            </a:r>
            <a:r>
              <a:rPr lang="en-US" altLang="ko-KR" sz="2000" b="1" dirty="0"/>
              <a:t>()</a:t>
            </a:r>
          </a:p>
          <a:p>
            <a:pPr lvl="2"/>
            <a:endParaRPr lang="en-US" altLang="ko-KR" dirty="0"/>
          </a:p>
          <a:p>
            <a:pPr marL="1097280" lvl="3" indent="0">
              <a:buNone/>
            </a:pPr>
            <a:r>
              <a:rPr lang="en-US" altLang="ko-KR" dirty="0"/>
              <a:t> </a:t>
            </a:r>
            <a:endParaRPr lang="ko-KR" altLang="en-US" sz="14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568952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473177" cy="15951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jQuery_ex28.html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8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이벤트 처리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35816" cy="504056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5.2 </a:t>
            </a:r>
            <a:r>
              <a:rPr lang="ko-KR" altLang="en-US" sz="2000" b="1" dirty="0" smtClean="0"/>
              <a:t>마우스 </a:t>
            </a:r>
            <a:r>
              <a:rPr lang="ko-KR" altLang="en-US" sz="2000" b="1" dirty="0"/>
              <a:t>이벤트와 관련된 </a:t>
            </a:r>
            <a:r>
              <a:rPr lang="ko-KR" altLang="en-US" sz="2000" b="1" dirty="0" err="1"/>
              <a:t>메소드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  </a:t>
            </a:r>
            <a:r>
              <a:rPr lang="en-US" altLang="ko-KR" sz="2000" b="1" dirty="0" smtClean="0"/>
              <a:t>.hover</a:t>
            </a:r>
            <a:r>
              <a:rPr lang="en-US" altLang="ko-KR" sz="2000" b="1" dirty="0"/>
              <a:t>() </a:t>
            </a:r>
            <a:r>
              <a:rPr lang="ko-KR" altLang="en-US" sz="2000" b="1" dirty="0" err="1"/>
              <a:t>메소드</a:t>
            </a:r>
            <a:endParaRPr lang="ko-KR" altLang="en-US" sz="2000" b="1" dirty="0"/>
          </a:p>
          <a:p>
            <a:pPr lvl="1"/>
            <a:r>
              <a:rPr lang="en-US" altLang="ko-KR" sz="1600" dirty="0"/>
              <a:t>.hover()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자바스크립트의 </a:t>
            </a:r>
            <a:r>
              <a:rPr lang="en-US" altLang="ko-KR" sz="1600" dirty="0"/>
              <a:t>"</a:t>
            </a:r>
            <a:r>
              <a:rPr lang="en-US" altLang="ko-KR" sz="1600" dirty="0" err="1"/>
              <a:t>mouseenter</a:t>
            </a:r>
            <a:r>
              <a:rPr lang="en-US" altLang="ko-KR" sz="1600" dirty="0"/>
              <a:t>"</a:t>
            </a:r>
            <a:r>
              <a:rPr lang="ko-KR" altLang="en-US" sz="1600" dirty="0"/>
              <a:t>와 </a:t>
            </a:r>
            <a:r>
              <a:rPr lang="en-US" altLang="ko-KR" sz="1600" dirty="0"/>
              <a:t>"</a:t>
            </a:r>
            <a:r>
              <a:rPr lang="en-US" altLang="ko-KR" sz="1600" dirty="0" err="1"/>
              <a:t>mouseleave</a:t>
            </a:r>
            <a:r>
              <a:rPr lang="en-US" altLang="ko-KR" sz="1600" dirty="0"/>
              <a:t>" </a:t>
            </a:r>
            <a:r>
              <a:rPr lang="ko-KR" altLang="en-US" sz="1600" dirty="0"/>
              <a:t>이벤트를 같이 이벤트 </a:t>
            </a:r>
            <a:r>
              <a:rPr lang="ko-KR" altLang="en-US" sz="1600" dirty="0" err="1"/>
              <a:t>핸들러와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연결함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2000" b="1" dirty="0"/>
          </a:p>
          <a:p>
            <a:pPr lvl="2"/>
            <a:endParaRPr lang="en-US" altLang="ko-KR" dirty="0"/>
          </a:p>
          <a:p>
            <a:pPr marL="1097280" lvl="3" indent="0">
              <a:buNone/>
            </a:pPr>
            <a:r>
              <a:rPr lang="en-US" altLang="ko-KR" dirty="0"/>
              <a:t> </a:t>
            </a:r>
            <a:endParaRPr lang="ko-KR" altLang="en-US" sz="14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jQuery_ex29.html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500765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385" y="4005065"/>
            <a:ext cx="3869035" cy="1512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4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이벤트 처리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35816" cy="504056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5.3 </a:t>
            </a:r>
            <a:r>
              <a:rPr lang="ko-KR" altLang="en-US" sz="2000" b="1" dirty="0" smtClean="0"/>
              <a:t>키보드 </a:t>
            </a:r>
            <a:r>
              <a:rPr lang="ko-KR" altLang="en-US" sz="2000" b="1" dirty="0"/>
              <a:t>이벤트와 관련된 </a:t>
            </a:r>
            <a:r>
              <a:rPr lang="ko-KR" altLang="en-US" sz="2000" b="1" dirty="0" err="1"/>
              <a:t>메소드</a:t>
            </a:r>
            <a:endParaRPr lang="en-US" altLang="ko-KR" sz="2000" dirty="0"/>
          </a:p>
          <a:p>
            <a:pPr marL="365760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marL="1097280" lvl="3" indent="0">
              <a:buNone/>
            </a:pPr>
            <a:r>
              <a:rPr lang="en-US" altLang="ko-KR" dirty="0"/>
              <a:t> </a:t>
            </a:r>
            <a:endParaRPr lang="ko-KR" altLang="en-US" sz="14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132856"/>
            <a:ext cx="7988300" cy="258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116258"/>
            <a:ext cx="8237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* Shift</a:t>
            </a:r>
            <a:r>
              <a:rPr lang="en-US" altLang="ko-KR" dirty="0">
                <a:solidFill>
                  <a:srgbClr val="0000FF"/>
                </a:solidFill>
              </a:rPr>
              <a:t>, Esc, Delete</a:t>
            </a:r>
            <a:r>
              <a:rPr lang="ko-KR" altLang="en-US" dirty="0">
                <a:solidFill>
                  <a:srgbClr val="0000FF"/>
                </a:solidFill>
              </a:rPr>
              <a:t>와 같은 화면에 출력되지 않는 </a:t>
            </a:r>
            <a:r>
              <a:rPr lang="ko-KR" altLang="en-US" dirty="0" smtClean="0">
                <a:solidFill>
                  <a:srgbClr val="0000FF"/>
                </a:solidFill>
              </a:rPr>
              <a:t>키들은</a:t>
            </a:r>
            <a:r>
              <a:rPr lang="ko-KR" altLang="en-US" dirty="0">
                <a:solidFill>
                  <a:srgbClr val="0000FF"/>
                </a:solidFill>
              </a:rPr>
              <a:t> </a:t>
            </a:r>
            <a:r>
              <a:rPr lang="en-US" altLang="ko-KR" dirty="0">
                <a:solidFill>
                  <a:srgbClr val="0000FF"/>
                </a:solidFill>
              </a:rPr>
              <a:t>"</a:t>
            </a:r>
            <a:r>
              <a:rPr lang="en-US" altLang="ko-KR" dirty="0" err="1">
                <a:solidFill>
                  <a:srgbClr val="0000FF"/>
                </a:solidFill>
              </a:rPr>
              <a:t>keydown</a:t>
            </a:r>
            <a:r>
              <a:rPr lang="en-US" altLang="ko-KR" dirty="0">
                <a:solidFill>
                  <a:srgbClr val="0000FF"/>
                </a:solidFill>
              </a:rPr>
              <a:t>" </a:t>
            </a:r>
            <a:r>
              <a:rPr lang="ko-KR" altLang="en-US" dirty="0">
                <a:solidFill>
                  <a:srgbClr val="0000FF"/>
                </a:solidFill>
              </a:rPr>
              <a:t>이벤트는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00FF"/>
                </a:solidFill>
              </a:rPr>
              <a:t>  발생시키지만</a:t>
            </a:r>
            <a:r>
              <a:rPr lang="en-US" altLang="ko-KR" dirty="0">
                <a:solidFill>
                  <a:srgbClr val="0000FF"/>
                </a:solidFill>
              </a:rPr>
              <a:t>, "keypress" </a:t>
            </a:r>
            <a:r>
              <a:rPr lang="ko-KR" altLang="en-US" dirty="0">
                <a:solidFill>
                  <a:srgbClr val="0000FF"/>
                </a:solidFill>
              </a:rPr>
              <a:t>이벤트는 발생시키지 </a:t>
            </a:r>
            <a:r>
              <a:rPr lang="ko-KR" altLang="en-US" dirty="0" smtClean="0">
                <a:solidFill>
                  <a:srgbClr val="0000FF"/>
                </a:solidFill>
              </a:rPr>
              <a:t>않는다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* "</a:t>
            </a:r>
            <a:r>
              <a:rPr lang="en-US" altLang="ko-KR" dirty="0">
                <a:solidFill>
                  <a:srgbClr val="0000FF"/>
                </a:solidFill>
              </a:rPr>
              <a:t>keypress" </a:t>
            </a:r>
            <a:r>
              <a:rPr lang="ko-KR" altLang="en-US" dirty="0" smtClean="0">
                <a:solidFill>
                  <a:srgbClr val="0000FF"/>
                </a:solidFill>
              </a:rPr>
              <a:t>이벤트는 </a:t>
            </a:r>
            <a:r>
              <a:rPr lang="ko-KR" altLang="en-US" dirty="0" err="1" smtClean="0">
                <a:solidFill>
                  <a:srgbClr val="0000FF"/>
                </a:solidFill>
              </a:rPr>
              <a:t>알파뉴메릭</a:t>
            </a:r>
            <a:r>
              <a:rPr lang="ko-KR" altLang="en-US" dirty="0" smtClean="0">
                <a:solidFill>
                  <a:srgbClr val="0000FF"/>
                </a:solidFill>
              </a:rPr>
              <a:t> 키를 누르는 순간 발생한다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이벤트 처리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35816" cy="504056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5.3 </a:t>
            </a:r>
            <a:r>
              <a:rPr lang="ko-KR" altLang="en-US" sz="2000" b="1" dirty="0" smtClean="0"/>
              <a:t>키보드 </a:t>
            </a:r>
            <a:r>
              <a:rPr lang="ko-KR" altLang="en-US" sz="2000" b="1" dirty="0"/>
              <a:t>이벤트와 관련된 </a:t>
            </a: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.keypress() </a:t>
            </a:r>
            <a:r>
              <a:rPr lang="ko-KR" altLang="en-US" sz="2000" b="1" dirty="0" err="1"/>
              <a:t>메소드</a:t>
            </a:r>
            <a:endParaRPr lang="ko-KR" altLang="en-US" sz="2000" b="1" dirty="0"/>
          </a:p>
          <a:p>
            <a:pPr lvl="1"/>
            <a:r>
              <a:rPr lang="en-US" altLang="ko-KR" sz="1800" dirty="0" smtClean="0"/>
              <a:t>&lt;</a:t>
            </a:r>
            <a:r>
              <a:rPr lang="en-US" altLang="ko-KR" sz="1800" dirty="0"/>
              <a:t>input&gt;</a:t>
            </a:r>
            <a:r>
              <a:rPr lang="ko-KR" altLang="en-US" sz="1800" dirty="0"/>
              <a:t>요소에 키보드로 문자를 입력할 때마다 입력한 문자에 해당하는 유니코드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unicode</a:t>
            </a:r>
            <a:r>
              <a:rPr lang="en-US" altLang="ko-KR" sz="1800" dirty="0"/>
              <a:t>) </a:t>
            </a:r>
            <a:r>
              <a:rPr lang="ko-KR" altLang="en-US" sz="1800" dirty="0"/>
              <a:t>숫자를 출력하는 </a:t>
            </a:r>
            <a:r>
              <a:rPr lang="ko-KR" altLang="en-US" sz="1800" dirty="0" smtClean="0"/>
              <a:t>예제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365760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marL="1097280" lvl="3" indent="0">
              <a:buNone/>
            </a:pPr>
            <a:r>
              <a:rPr lang="en-US" altLang="ko-KR" dirty="0"/>
              <a:t> </a:t>
            </a:r>
            <a:endParaRPr lang="ko-KR" altLang="en-US" sz="14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629525" cy="438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82" y="4120108"/>
            <a:ext cx="4176464" cy="1397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jQuery_ex30.html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1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요소의 탐색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4.2 </a:t>
            </a:r>
            <a:r>
              <a:rPr lang="ko-KR" altLang="en-US" sz="2200" b="1" dirty="0" smtClean="0"/>
              <a:t>조상</a:t>
            </a:r>
            <a:r>
              <a:rPr lang="en-US" altLang="ko-KR" sz="2200" b="1" dirty="0"/>
              <a:t>(ancestor) </a:t>
            </a:r>
            <a:r>
              <a:rPr lang="ko-KR" altLang="en-US" sz="2200" b="1" dirty="0"/>
              <a:t>요소 </a:t>
            </a:r>
            <a:r>
              <a:rPr lang="ko-KR" altLang="en-US" sz="2200" b="1" dirty="0" smtClean="0"/>
              <a:t>탐색 </a:t>
            </a:r>
            <a:r>
              <a:rPr lang="en-US" altLang="ko-KR" sz="2000" b="1" dirty="0" smtClean="0"/>
              <a:t>.parent() </a:t>
            </a:r>
            <a:r>
              <a:rPr lang="ko-KR" altLang="en-US" sz="2000" b="1" dirty="0" err="1"/>
              <a:t>메소드</a:t>
            </a:r>
            <a:endParaRPr lang="ko-KR" altLang="en-US" sz="2200" b="1" dirty="0"/>
          </a:p>
          <a:p>
            <a:pPr lvl="1"/>
            <a:r>
              <a:rPr lang="en-US" altLang="ko-KR" sz="1800" dirty="0" smtClean="0"/>
              <a:t>DOM </a:t>
            </a:r>
            <a:r>
              <a:rPr lang="ko-KR" altLang="en-US" sz="1800" dirty="0" err="1"/>
              <a:t>트리에서</a:t>
            </a:r>
            <a:r>
              <a:rPr lang="ko-KR" altLang="en-US" sz="1800" dirty="0"/>
              <a:t> 특정 요소의 부모</a:t>
            </a:r>
            <a:r>
              <a:rPr lang="en-US" altLang="ko-KR" sz="1800" dirty="0"/>
              <a:t>(parent) </a:t>
            </a:r>
            <a:r>
              <a:rPr lang="ko-KR" altLang="en-US" sz="1800" dirty="0" smtClean="0"/>
              <a:t>요소를 </a:t>
            </a:r>
            <a:r>
              <a:rPr lang="ko-KR" altLang="en-US" sz="1800" dirty="0"/>
              <a:t>탐색하기 위한 </a:t>
            </a:r>
            <a:r>
              <a:rPr lang="ko-KR" altLang="en-US" sz="1800" dirty="0" err="1" smtClean="0"/>
              <a:t>메소드</a:t>
            </a:r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jQuery_ex16.html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560840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요소의 탐색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4.2 </a:t>
            </a:r>
            <a:r>
              <a:rPr lang="ko-KR" altLang="en-US" sz="2200" b="1" dirty="0" smtClean="0"/>
              <a:t>조상</a:t>
            </a:r>
            <a:r>
              <a:rPr lang="en-US" altLang="ko-KR" sz="2200" b="1" dirty="0"/>
              <a:t>(ancestor) </a:t>
            </a:r>
            <a:r>
              <a:rPr lang="ko-KR" altLang="en-US" sz="2200" b="1" dirty="0"/>
              <a:t>요소 </a:t>
            </a:r>
            <a:r>
              <a:rPr lang="ko-KR" altLang="en-US" sz="2200" b="1" dirty="0" smtClean="0"/>
              <a:t>탐색   </a:t>
            </a:r>
            <a:r>
              <a:rPr lang="en-US" altLang="ko-KR" sz="2000" b="1" dirty="0"/>
              <a:t>.parent() </a:t>
            </a:r>
            <a:r>
              <a:rPr lang="ko-KR" altLang="en-US" sz="2000" b="1" dirty="0" err="1" smtClean="0"/>
              <a:t>메소드</a:t>
            </a:r>
            <a:endParaRPr lang="ko-KR" altLang="en-US" sz="2200" b="1" dirty="0"/>
          </a:p>
          <a:p>
            <a:pPr lvl="1"/>
            <a:r>
              <a:rPr lang="en-US" altLang="ko-KR" sz="1800" dirty="0" smtClean="0"/>
              <a:t>DOM </a:t>
            </a:r>
            <a:r>
              <a:rPr lang="ko-KR" altLang="en-US" sz="1800" dirty="0" err="1"/>
              <a:t>트리에서</a:t>
            </a:r>
            <a:r>
              <a:rPr lang="ko-KR" altLang="en-US" sz="1800" dirty="0"/>
              <a:t> 특정 요소의 부모</a:t>
            </a:r>
            <a:r>
              <a:rPr lang="en-US" altLang="ko-KR" sz="1800" dirty="0"/>
              <a:t>(parent) </a:t>
            </a:r>
            <a:r>
              <a:rPr lang="ko-KR" altLang="en-US" sz="1800" dirty="0"/>
              <a:t>요소를 포함한 상위의 요소를 탐색하기 위한 </a:t>
            </a:r>
            <a:r>
              <a:rPr lang="ko-KR" altLang="en-US" sz="1800" dirty="0" err="1" smtClean="0"/>
              <a:t>메소드</a:t>
            </a:r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jQuery_ex16.html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72308"/>
            <a:ext cx="4248472" cy="367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72308"/>
            <a:ext cx="4176464" cy="36572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43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요소의 탐색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4.3</a:t>
            </a:r>
            <a:r>
              <a:rPr lang="ko-KR" altLang="en-US" sz="2200" b="1" dirty="0" smtClean="0"/>
              <a:t> </a:t>
            </a:r>
            <a:r>
              <a:rPr lang="ko-KR" altLang="en-US" sz="2000" b="1" dirty="0"/>
              <a:t>형제</a:t>
            </a:r>
            <a:r>
              <a:rPr lang="en-US" altLang="ko-KR" sz="2000" b="1" dirty="0"/>
              <a:t>(sibling) </a:t>
            </a:r>
            <a:r>
              <a:rPr lang="ko-KR" altLang="en-US" sz="2000" b="1" dirty="0"/>
              <a:t>요소의 </a:t>
            </a:r>
            <a:r>
              <a:rPr lang="ko-KR" altLang="en-US" sz="2000" b="1" dirty="0" smtClean="0"/>
              <a:t>탐색    </a:t>
            </a:r>
            <a:r>
              <a:rPr lang="en-US" altLang="ko-KR" sz="2000" b="1" dirty="0" smtClean="0"/>
              <a:t>.siblings() </a:t>
            </a:r>
            <a:r>
              <a:rPr lang="ko-KR" altLang="en-US" sz="2000" b="1" dirty="0" err="1" smtClean="0"/>
              <a:t>메소드</a:t>
            </a:r>
            <a:endParaRPr lang="ko-KR" altLang="en-US" sz="2200" b="1" dirty="0"/>
          </a:p>
          <a:p>
            <a:pPr lvl="1"/>
            <a:r>
              <a:rPr lang="en-US" altLang="ko-KR" sz="1800" dirty="0" smtClean="0"/>
              <a:t>DOM </a:t>
            </a:r>
            <a:r>
              <a:rPr lang="ko-KR" altLang="en-US" sz="1800" dirty="0" err="1"/>
              <a:t>트리에서</a:t>
            </a:r>
            <a:r>
              <a:rPr lang="ko-KR" altLang="en-US" sz="1800" dirty="0"/>
              <a:t> 특정 요소의 형제</a:t>
            </a:r>
            <a:r>
              <a:rPr lang="en-US" altLang="ko-KR" sz="1800" dirty="0"/>
              <a:t>(sibling) </a:t>
            </a:r>
            <a:r>
              <a:rPr lang="ko-KR" altLang="en-US" sz="1800" dirty="0"/>
              <a:t>요소를 탐색하기 위한 </a:t>
            </a:r>
            <a:r>
              <a:rPr lang="ko-KR" altLang="en-US" sz="1800" dirty="0" err="1" smtClean="0"/>
              <a:t>메소드</a:t>
            </a:r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54" y="2204864"/>
            <a:ext cx="7308850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5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요소의 탐색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4.3</a:t>
            </a:r>
            <a:r>
              <a:rPr lang="ko-KR" altLang="en-US" sz="2200" b="1" dirty="0" smtClean="0"/>
              <a:t> </a:t>
            </a:r>
            <a:r>
              <a:rPr lang="ko-KR" altLang="en-US" sz="2000" b="1" dirty="0"/>
              <a:t>형제</a:t>
            </a:r>
            <a:r>
              <a:rPr lang="en-US" altLang="ko-KR" sz="2000" b="1" dirty="0"/>
              <a:t>(sibling) </a:t>
            </a:r>
            <a:r>
              <a:rPr lang="ko-KR" altLang="en-US" sz="2000" b="1" dirty="0"/>
              <a:t>요소의 </a:t>
            </a:r>
            <a:r>
              <a:rPr lang="ko-KR" altLang="en-US" sz="2000" b="1" dirty="0" smtClean="0"/>
              <a:t>탐색   </a:t>
            </a:r>
            <a:r>
              <a:rPr lang="en-US" altLang="ko-KR" b="1" dirty="0" smtClean="0"/>
              <a:t>.</a:t>
            </a:r>
            <a:r>
              <a:rPr lang="en-US" altLang="ko-KR" b="1" dirty="0"/>
              <a:t>siblings() </a:t>
            </a:r>
            <a:r>
              <a:rPr lang="ko-KR" altLang="en-US" b="1" dirty="0" err="1"/>
              <a:t>메소드</a:t>
            </a:r>
            <a:endParaRPr lang="ko-KR" altLang="en-US" b="1" dirty="0"/>
          </a:p>
          <a:p>
            <a:pPr lvl="1"/>
            <a:r>
              <a:rPr lang="en-US" altLang="ko-KR" dirty="0"/>
              <a:t>.siblings() </a:t>
            </a:r>
            <a:r>
              <a:rPr lang="ko-KR" altLang="en-US" dirty="0" err="1"/>
              <a:t>메소드는</a:t>
            </a:r>
            <a:r>
              <a:rPr lang="ko-KR" altLang="en-US" dirty="0"/>
              <a:t> 선택한 요소의 형제</a:t>
            </a:r>
            <a:r>
              <a:rPr lang="en-US" altLang="ko-KR" dirty="0"/>
              <a:t>(sibling) </a:t>
            </a:r>
            <a:r>
              <a:rPr lang="ko-KR" altLang="en-US" dirty="0"/>
              <a:t>요소 중에서 지정한 </a:t>
            </a:r>
            <a:r>
              <a:rPr lang="ko-KR" altLang="en-US" dirty="0" err="1"/>
              <a:t>선택자에</a:t>
            </a:r>
            <a:r>
              <a:rPr lang="ko-KR" altLang="en-US" dirty="0"/>
              <a:t> 해당하는 요소를 모두 </a:t>
            </a:r>
            <a:r>
              <a:rPr lang="ko-KR" altLang="en-US" dirty="0" smtClean="0"/>
              <a:t>선택</a:t>
            </a:r>
            <a:endParaRPr lang="ko-KR" altLang="en-US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jQuery_ex17.html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7344816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요소의 탐색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4.3</a:t>
            </a:r>
            <a:r>
              <a:rPr lang="ko-KR" altLang="en-US" sz="2200" b="1" dirty="0" smtClean="0"/>
              <a:t> </a:t>
            </a:r>
            <a:r>
              <a:rPr lang="ko-KR" altLang="en-US" sz="2000" b="1" dirty="0"/>
              <a:t>형제</a:t>
            </a:r>
            <a:r>
              <a:rPr lang="en-US" altLang="ko-KR" sz="2000" b="1" dirty="0"/>
              <a:t>(sibling) </a:t>
            </a:r>
            <a:r>
              <a:rPr lang="ko-KR" altLang="en-US" sz="2000" b="1" dirty="0"/>
              <a:t>요소의 </a:t>
            </a:r>
            <a:r>
              <a:rPr lang="ko-KR" altLang="en-US" sz="2000" b="1" dirty="0" smtClean="0"/>
              <a:t>탐색 </a:t>
            </a:r>
            <a:r>
              <a:rPr lang="en-US" altLang="ko-KR" b="1" dirty="0" smtClean="0"/>
              <a:t>.</a:t>
            </a:r>
            <a:r>
              <a:rPr lang="en-US" altLang="ko-KR" b="1" dirty="0"/>
              <a:t>siblings() </a:t>
            </a:r>
            <a:r>
              <a:rPr lang="ko-KR" altLang="en-US" b="1" dirty="0" err="1"/>
              <a:t>메소드</a:t>
            </a:r>
            <a:endParaRPr lang="ko-KR" altLang="en-US" b="1" dirty="0"/>
          </a:p>
          <a:p>
            <a:pPr lvl="1"/>
            <a:r>
              <a:rPr lang="en-US" altLang="ko-KR" dirty="0"/>
              <a:t>.siblings() </a:t>
            </a:r>
            <a:r>
              <a:rPr lang="ko-KR" altLang="en-US" dirty="0" err="1"/>
              <a:t>메소드는</a:t>
            </a:r>
            <a:r>
              <a:rPr lang="ko-KR" altLang="en-US" dirty="0"/>
              <a:t> 선택한 요소의 형제</a:t>
            </a:r>
            <a:r>
              <a:rPr lang="en-US" altLang="ko-KR" dirty="0"/>
              <a:t>(sibling) </a:t>
            </a:r>
            <a:r>
              <a:rPr lang="ko-KR" altLang="en-US" dirty="0"/>
              <a:t>요소 중에서 지정한 </a:t>
            </a:r>
            <a:r>
              <a:rPr lang="ko-KR" altLang="en-US" dirty="0" err="1"/>
              <a:t>선택자에</a:t>
            </a:r>
            <a:r>
              <a:rPr lang="ko-KR" altLang="en-US" dirty="0"/>
              <a:t> 해당하는 요소를 모두 </a:t>
            </a:r>
            <a:r>
              <a:rPr lang="ko-KR" altLang="en-US" dirty="0" smtClean="0"/>
              <a:t>선택</a:t>
            </a:r>
            <a:endParaRPr lang="ko-KR" altLang="en-US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jQuery_ex17.html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4176464" cy="346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01" y="2708920"/>
            <a:ext cx="3893963" cy="346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요소의 탐색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4.3</a:t>
            </a:r>
            <a:r>
              <a:rPr lang="ko-KR" altLang="en-US" sz="2200" b="1" dirty="0" smtClean="0"/>
              <a:t> </a:t>
            </a:r>
            <a:r>
              <a:rPr lang="ko-KR" altLang="en-US" sz="2000" b="1" dirty="0"/>
              <a:t>형제</a:t>
            </a:r>
            <a:r>
              <a:rPr lang="en-US" altLang="ko-KR" sz="2000" b="1" dirty="0"/>
              <a:t>(sibling) </a:t>
            </a:r>
            <a:r>
              <a:rPr lang="ko-KR" altLang="en-US" sz="2000" b="1" dirty="0"/>
              <a:t>요소의 </a:t>
            </a:r>
            <a:r>
              <a:rPr lang="ko-KR" altLang="en-US" sz="2000" b="1" dirty="0" smtClean="0"/>
              <a:t>탐색 </a:t>
            </a:r>
            <a:r>
              <a:rPr lang="en-US" altLang="ko-KR" b="1" dirty="0" smtClean="0"/>
              <a:t>.next() </a:t>
            </a:r>
            <a:r>
              <a:rPr lang="ko-KR" altLang="en-US" b="1" dirty="0" err="1"/>
              <a:t>메소드</a:t>
            </a:r>
            <a:endParaRPr lang="ko-KR" altLang="en-US" b="1" dirty="0"/>
          </a:p>
          <a:p>
            <a:pPr lvl="1"/>
            <a:r>
              <a:rPr lang="ko-KR" altLang="en-US" dirty="0" smtClean="0"/>
              <a:t>선택한 </a:t>
            </a:r>
            <a:r>
              <a:rPr lang="ko-KR" altLang="en-US" dirty="0"/>
              <a:t>요소의 바로 다음에 위치한 형제 요소를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jQuery_ex18.html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7213600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요소의 탐색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4.3</a:t>
            </a:r>
            <a:r>
              <a:rPr lang="ko-KR" altLang="en-US" sz="2200" b="1" dirty="0" smtClean="0"/>
              <a:t> </a:t>
            </a:r>
            <a:r>
              <a:rPr lang="ko-KR" altLang="en-US" sz="2000" b="1" dirty="0"/>
              <a:t>형제</a:t>
            </a:r>
            <a:r>
              <a:rPr lang="en-US" altLang="ko-KR" sz="2000" b="1" dirty="0"/>
              <a:t>(sibling) </a:t>
            </a:r>
            <a:r>
              <a:rPr lang="ko-KR" altLang="en-US" sz="2000" b="1" dirty="0"/>
              <a:t>요소의 </a:t>
            </a:r>
            <a:r>
              <a:rPr lang="ko-KR" altLang="en-US" sz="2000" b="1" dirty="0" smtClean="0"/>
              <a:t>탐색 </a:t>
            </a:r>
            <a:r>
              <a:rPr lang="en-US" altLang="ko-KR" b="1" dirty="0" smtClean="0"/>
              <a:t>.next() </a:t>
            </a:r>
            <a:r>
              <a:rPr lang="ko-KR" altLang="en-US" b="1" dirty="0" err="1"/>
              <a:t>메소드</a:t>
            </a:r>
            <a:endParaRPr lang="ko-KR" altLang="en-US" b="1" dirty="0"/>
          </a:p>
          <a:p>
            <a:pPr lvl="1"/>
            <a:r>
              <a:rPr lang="ko-KR" altLang="en-US" dirty="0" smtClean="0"/>
              <a:t>선택한 </a:t>
            </a:r>
            <a:r>
              <a:rPr lang="ko-KR" altLang="en-US" dirty="0"/>
              <a:t>요소의 바로 다음에 위치한 형제 요소를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jQuery_ex18.html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2396208"/>
            <a:ext cx="4229992" cy="40117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7"/>
            <a:ext cx="4162747" cy="398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30151</TotalTime>
  <Words>733</Words>
  <Application>Microsoft Office PowerPoint</Application>
  <PresentationFormat>화면 슬라이드 쇼(4:3)</PresentationFormat>
  <Paragraphs>332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가을</vt:lpstr>
      <vt:lpstr>New_Natural01</vt:lpstr>
      <vt:lpstr>웹 콘텐츠 제작</vt:lpstr>
      <vt:lpstr>4. 요소의 탐색</vt:lpstr>
      <vt:lpstr>4. 요소의 탐색</vt:lpstr>
      <vt:lpstr>4. 요소의 탐색</vt:lpstr>
      <vt:lpstr>4. 요소의 탐색</vt:lpstr>
      <vt:lpstr>4. 요소의 탐색</vt:lpstr>
      <vt:lpstr>4. 요소의 탐색</vt:lpstr>
      <vt:lpstr>4. 요소의 탐색</vt:lpstr>
      <vt:lpstr>4. 요소의 탐색</vt:lpstr>
      <vt:lpstr>4. 요소의 탐색</vt:lpstr>
      <vt:lpstr>4. 요소의 탐색</vt:lpstr>
      <vt:lpstr>4. 요소의 탐색</vt:lpstr>
      <vt:lpstr>4. 요소의 탐색</vt:lpstr>
      <vt:lpstr>4. 요소의 탐색</vt:lpstr>
      <vt:lpstr>4. 스타일 설정</vt:lpstr>
      <vt:lpstr>4. 스타일 설정</vt:lpstr>
      <vt:lpstr>4. 스타일 설정</vt:lpstr>
      <vt:lpstr>4. 스타일 설정</vt:lpstr>
      <vt:lpstr>4. 스타일 설정</vt:lpstr>
      <vt:lpstr>4. 스타일 설정</vt:lpstr>
      <vt:lpstr>5. 이벤트 처리</vt:lpstr>
      <vt:lpstr>5. 이벤트 처리</vt:lpstr>
      <vt:lpstr>5. 이벤트 처리</vt:lpstr>
      <vt:lpstr>5. 이벤트 처리</vt:lpstr>
      <vt:lpstr>5. 이벤트 처리</vt:lpstr>
      <vt:lpstr>5. 이벤트 처리</vt:lpstr>
      <vt:lpstr>5. 이벤트 처리</vt:lpstr>
      <vt:lpstr>5. 이벤트 처리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pc</cp:lastModifiedBy>
  <cp:revision>829</cp:revision>
  <dcterms:created xsi:type="dcterms:W3CDTF">2011-08-27T14:53:28Z</dcterms:created>
  <dcterms:modified xsi:type="dcterms:W3CDTF">2020-06-17T01:20:17Z</dcterms:modified>
</cp:coreProperties>
</file>