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499" r:id="rId2"/>
    <p:sldId id="565" r:id="rId3"/>
    <p:sldId id="595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26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55" autoAdjust="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orient="horz" pos="42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C0F3E-09EF-480E-9D6C-E7E412F94266}" type="datetimeFigureOut">
              <a:rPr lang="ko-KR" altLang="en-US" smtClean="0"/>
              <a:t>2020-04-08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6F30F-7269-44B8-B1BE-AC96B034E8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52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261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83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6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9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55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10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66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71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349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37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23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33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670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966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773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177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78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61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70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921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86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6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4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547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47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95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13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1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2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05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46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9EBD1B-8A7A-4386-B866-4F37B2A9A433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1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1B161-3240-47D8-A84F-C1E3D0FE31FD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97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B866A5-489D-4194-958B-7F333394AF90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0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84AB32-6443-46B3-9282-539B07CF8638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73FA5-E7B8-4F03-927B-9BCFA261899B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4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0D86A-F31B-417F-B56B-2A5D6423BCF2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9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39CF-A7B8-4B38-910E-89286476AACC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495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0B4A2C-DB89-4E45-AEAB-A43055D9599D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3E8E4-AFCE-4C91-A7C4-1D6421DEC6B0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1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44119D-4684-4BE2-9614-38A9E13AC4D0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7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B53EEA-CDA9-49C7-BFE5-F4FE8A125F3F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EF748-AD0B-46D6-AA82-579D7E4A7A56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1926254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콘텐츠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3595035"/>
            <a:ext cx="6400800" cy="6675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i="0" dirty="0"/>
              <a:t>6</a:t>
            </a:r>
            <a:r>
              <a:rPr lang="ko-KR" altLang="en-US" sz="2800" b="1" i="0" dirty="0" smtClean="0"/>
              <a:t>주차 </a:t>
            </a:r>
            <a:r>
              <a:rPr lang="en-US" altLang="ko-KR" sz="2800" b="1" i="0" dirty="0" smtClean="0"/>
              <a:t>CSS </a:t>
            </a:r>
            <a:r>
              <a:rPr lang="ko-KR" altLang="en-US" sz="2800" b="1" i="0" dirty="0" smtClean="0"/>
              <a:t>고급</a:t>
            </a:r>
            <a:r>
              <a:rPr lang="en-US" altLang="ko-KR" sz="2800" b="1" i="0" dirty="0" smtClean="0"/>
              <a:t>-1 </a:t>
            </a:r>
            <a:endParaRPr lang="ko-KR" altLang="en-US" sz="2800" b="1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gray">
          <a:xfrm>
            <a:off x="2401504" y="5737859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 i="0" dirty="0" smtClean="0"/>
              <a:t>정혜선</a:t>
            </a:r>
            <a:endParaRPr lang="en-US" altLang="ko-KR" sz="2800" i="0" dirty="0" smtClean="0"/>
          </a:p>
          <a:p>
            <a:pPr algn="r"/>
            <a:r>
              <a:rPr lang="en-US" altLang="ko-KR" sz="2800" i="0" dirty="0" smtClean="0"/>
              <a:t>banyasun@gmail.com</a:t>
            </a:r>
            <a:endParaRPr lang="ko-KR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5520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“.container”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라는 </a:t>
            </a: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부모요소를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가진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&lt;div&gt;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태그 내부에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“item”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이라는 </a:t>
            </a: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자식요소를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가진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&lt;div&gt;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태그를 넣어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HTML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을 작성</a:t>
            </a: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7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80" y="2735722"/>
            <a:ext cx="7229474" cy="2558795"/>
          </a:xfrm>
          <a:prstGeom prst="rect">
            <a:avLst/>
          </a:prstGeom>
        </p:spPr>
      </p:pic>
      <p:pic>
        <p:nvPicPr>
          <p:cNvPr id="9" name="Picture 1" descr="ClipData_20200324_2227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06" y="5242994"/>
            <a:ext cx="5139499" cy="1559813"/>
          </a:xfrm>
          <a:prstGeom prst="rect">
            <a:avLst/>
          </a:prstGeom>
        </p:spPr>
      </p:pic>
      <p:sp>
        <p:nvSpPr>
          <p:cNvPr id="10" name="포인트가 10개인 별 9"/>
          <p:cNvSpPr/>
          <p:nvPr/>
        </p:nvSpPr>
        <p:spPr>
          <a:xfrm>
            <a:off x="184474" y="2261992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89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24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파란색 박스를 수평으로 정렬하려면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부모요소인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“.container”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에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0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display: flex;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를 추가함</a:t>
            </a: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4CD416"/>
              </a:buClr>
              <a:buNone/>
              <a:defRPr/>
            </a:pP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부모요소인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“.container”</a:t>
            </a:r>
            <a:r>
              <a:rPr lang="ko-KR" altLang="en-US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에 </a:t>
            </a:r>
            <a:r>
              <a:rPr lang="en-US" altLang="ko-KR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display:flex</a:t>
            </a:r>
            <a:r>
              <a:rPr lang="en-US" altLang="ko-KR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;”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를 작성한 상태에서 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추가 속성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을 넣으면 요소의 정렬 상태를 다양하게 변경할 수 있음</a:t>
            </a: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827.png"/>
          <p:cNvPicPr>
            <a:picLocks noChangeAspect="1"/>
          </p:cNvPicPr>
          <p:nvPr/>
        </p:nvPicPr>
        <p:blipFill rotWithShape="1">
          <a:blip r:embed="rId3"/>
          <a:srcRect r="40272"/>
          <a:stretch/>
        </p:blipFill>
        <p:spPr>
          <a:xfrm>
            <a:off x="876694" y="2996814"/>
            <a:ext cx="4318000" cy="1886271"/>
          </a:xfrm>
          <a:prstGeom prst="rect">
            <a:avLst/>
          </a:prstGeom>
        </p:spPr>
      </p:pic>
      <p:pic>
        <p:nvPicPr>
          <p:cNvPr id="7" name="Picture 1" descr="ClipData_20200324_222827.png"/>
          <p:cNvPicPr>
            <a:picLocks noChangeAspect="1"/>
          </p:cNvPicPr>
          <p:nvPr/>
        </p:nvPicPr>
        <p:blipFill rotWithShape="1">
          <a:blip r:embed="rId3"/>
          <a:srcRect l="61344" t="24366" b="15768"/>
          <a:stretch/>
        </p:blipFill>
        <p:spPr>
          <a:xfrm>
            <a:off x="5527248" y="3324498"/>
            <a:ext cx="3294976" cy="1558587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161027" y="2412251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4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자식 요소의 정렬 방향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“flex-direction”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자식요소를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어떤 방향으로 배치할지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flex-direction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속성으로 지정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수평또는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수직으로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정렬할수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있음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9" name="Picture 1" descr="ClipData_20200324_2228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" y="3521394"/>
            <a:ext cx="4017835" cy="2680860"/>
          </a:xfrm>
          <a:prstGeom prst="rect">
            <a:avLst/>
          </a:prstGeom>
        </p:spPr>
      </p:pic>
      <p:pic>
        <p:nvPicPr>
          <p:cNvPr id="10" name="Picture 1" descr="ClipData_20200324_2228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109" y="3365369"/>
            <a:ext cx="4034672" cy="31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자식 요소의 정렬 방향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“flex-direction”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4CD416"/>
              </a:buClr>
              <a:buNone/>
              <a:defRPr/>
            </a:pPr>
            <a:endParaRPr lang="en-US" altLang="ko-KR" sz="2000" dirty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9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93" y="2548361"/>
            <a:ext cx="3588448" cy="3088957"/>
          </a:xfrm>
          <a:prstGeom prst="rect">
            <a:avLst/>
          </a:prstGeom>
        </p:spPr>
      </p:pic>
      <p:pic>
        <p:nvPicPr>
          <p:cNvPr id="11" name="Picture 1" descr="ClipData_20200324_2229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17" y="2648290"/>
            <a:ext cx="3632263" cy="2989028"/>
          </a:xfrm>
          <a:prstGeom prst="rect">
            <a:avLst/>
          </a:prstGeom>
        </p:spPr>
      </p:pic>
      <p:pic>
        <p:nvPicPr>
          <p:cNvPr id="12" name="Picture 1" descr="ClipData_20200324_2229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120" y="5712380"/>
            <a:ext cx="4832794" cy="782868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124374" y="1857074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4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자식 요소를 </a:t>
            </a:r>
            <a:r>
              <a:rPr lang="ko-KR" altLang="en-US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줄바꿈하는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“flex-wrap”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자식 요소를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한줄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또는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여러줄로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배치하고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싶을때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사용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자식요소가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부모요소의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너비를 넘는 경우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줄바꿈해서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여러줄로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배치됨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457200" lvl="1" indent="0">
              <a:buClr>
                <a:srgbClr val="4CD416"/>
              </a:buClr>
              <a:buNone/>
              <a:defRPr/>
            </a:pPr>
            <a:endParaRPr lang="en-US" altLang="ko-KR" sz="2000" dirty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9" name="Picture 1" descr="ClipData_20200324_2229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06" y="3314004"/>
            <a:ext cx="5577649" cy="1726310"/>
          </a:xfrm>
          <a:prstGeom prst="rect">
            <a:avLst/>
          </a:prstGeom>
        </p:spPr>
      </p:pic>
      <p:pic>
        <p:nvPicPr>
          <p:cNvPr id="10" name="Picture 1" descr="ClipData_20200324_2229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06" y="5260157"/>
            <a:ext cx="6099141" cy="14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자식 요소를 </a:t>
            </a:r>
            <a:r>
              <a:rPr lang="ko-KR" altLang="en-US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줄바꿈하는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“flex-wrap”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4CD416"/>
              </a:buClr>
              <a:buNone/>
              <a:defRPr/>
            </a:pPr>
            <a:endParaRPr lang="en-US" altLang="ko-KR" sz="2000" dirty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9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83" y="2243651"/>
            <a:ext cx="3584066" cy="3253178"/>
          </a:xfrm>
          <a:prstGeom prst="rect">
            <a:avLst/>
          </a:prstGeom>
        </p:spPr>
      </p:pic>
      <p:pic>
        <p:nvPicPr>
          <p:cNvPr id="11" name="Picture 1" descr="ClipData_20200324_2229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172" y="2265558"/>
            <a:ext cx="3592829" cy="3230269"/>
          </a:xfrm>
          <a:prstGeom prst="rect">
            <a:avLst/>
          </a:prstGeom>
        </p:spPr>
      </p:pic>
      <p:pic>
        <p:nvPicPr>
          <p:cNvPr id="12" name="Picture 1" descr="ClipData_20200324_2229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959" y="5618439"/>
            <a:ext cx="5656082" cy="1139933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124374" y="2617989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7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수평방향 맞춤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“justify-content”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부모요소에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빈 공간이 있는 경우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자식요소의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수평정렬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상태를 어떻게 할지 지정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4CD416"/>
              </a:buClr>
              <a:buNone/>
              <a:defRPr/>
            </a:pPr>
            <a:endParaRPr lang="en-US" altLang="ko-KR" sz="2000" dirty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9" name="Picture 1" descr="ClipData_20200324_2229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80" y="2612680"/>
            <a:ext cx="7229474" cy="2282761"/>
          </a:xfrm>
          <a:prstGeom prst="rect">
            <a:avLst/>
          </a:prstGeom>
        </p:spPr>
      </p:pic>
      <p:pic>
        <p:nvPicPr>
          <p:cNvPr id="10" name="Picture 1" descr="ClipData_20200324_2229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87" y="5070349"/>
            <a:ext cx="6495068" cy="17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수평방향 맞춤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“justify-content”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4CD416"/>
              </a:buClr>
              <a:buNone/>
              <a:defRPr/>
            </a:pPr>
            <a:endParaRPr lang="en-US" altLang="ko-KR" sz="2000" dirty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9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4" y="2079091"/>
            <a:ext cx="3592829" cy="3369601"/>
          </a:xfrm>
          <a:prstGeom prst="rect">
            <a:avLst/>
          </a:prstGeom>
        </p:spPr>
      </p:pic>
      <p:pic>
        <p:nvPicPr>
          <p:cNvPr id="11" name="Picture 1" descr="ClipData_20200324_2229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259" y="2079092"/>
            <a:ext cx="3627881" cy="3369600"/>
          </a:xfrm>
          <a:prstGeom prst="rect">
            <a:avLst/>
          </a:prstGeom>
        </p:spPr>
      </p:pic>
      <p:pic>
        <p:nvPicPr>
          <p:cNvPr id="12" name="Picture 1" descr="ClipData_20200324_2229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322" y="5608602"/>
            <a:ext cx="4951094" cy="925152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115405" y="1563609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48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수직방향 맞춤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“align-items”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부모요소에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빈 공간이 있는 경우</a:t>
            </a:r>
            <a:r>
              <a:rPr lang="en-US" altLang="ko-KR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자식요소의</a:t>
            </a:r>
            <a:r>
              <a:rPr lang="ko-KR" altLang="en-US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수</a:t>
            </a:r>
            <a:r>
              <a:rPr lang="ko-KR" altLang="en-US" sz="2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직</a:t>
            </a: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정렬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상태를 어떻게 할지 지정</a:t>
            </a:r>
            <a:endParaRPr lang="en-US" altLang="ko-KR" sz="2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6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9" name="Picture 1" descr="ClipData_20200324_2230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32" y="2648127"/>
            <a:ext cx="7229474" cy="2313431"/>
          </a:xfrm>
          <a:prstGeom prst="rect">
            <a:avLst/>
          </a:prstGeom>
        </p:spPr>
      </p:pic>
      <p:pic>
        <p:nvPicPr>
          <p:cNvPr id="10" name="Picture 1" descr="ClipData_20200324_2230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32" y="5015060"/>
            <a:ext cx="4958498" cy="17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수직방향 맞춤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“align-items”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6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30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" y="2001165"/>
            <a:ext cx="3575303" cy="2596565"/>
          </a:xfrm>
          <a:prstGeom prst="rect">
            <a:avLst/>
          </a:prstGeom>
        </p:spPr>
      </p:pic>
      <p:pic>
        <p:nvPicPr>
          <p:cNvPr id="12" name="Picture 1" descr="ClipData_20200324_22303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13" y="4527766"/>
            <a:ext cx="5674042" cy="1899134"/>
          </a:xfrm>
          <a:prstGeom prst="rect">
            <a:avLst/>
          </a:prstGeom>
        </p:spPr>
      </p:pic>
      <p:pic>
        <p:nvPicPr>
          <p:cNvPr id="11" name="Picture 1" descr="ClipData_20200324_2230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878" y="1957497"/>
            <a:ext cx="3619118" cy="2861207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318826" y="4704734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48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3-13.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클래스와 </a:t>
            </a: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ID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를 사용한 스타일 지정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" name="Picture 1" descr="ClipData_20200324_2225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69" y="2995453"/>
            <a:ext cx="3903961" cy="3192953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클래스와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동일한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태그중에서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일부만 스타일을 지정하고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싶을때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클래스와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ID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속성을 사용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3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여러줄이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될때의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맞춤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“align-content”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자식요소가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여러줄이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됐을 때의 수직방향 맞춤을 지정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9886" y="3148553"/>
            <a:ext cx="7249794" cy="3389407"/>
            <a:chOff x="1018095" y="2654127"/>
            <a:chExt cx="7249794" cy="2584957"/>
          </a:xfrm>
        </p:grpSpPr>
        <p:pic>
          <p:nvPicPr>
            <p:cNvPr id="9" name="Picture 1" descr="ClipData_20200324_22304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415" y="3959687"/>
              <a:ext cx="7229474" cy="1279397"/>
            </a:xfrm>
            <a:prstGeom prst="rect">
              <a:avLst/>
            </a:prstGeom>
          </p:spPr>
        </p:pic>
        <p:pic>
          <p:nvPicPr>
            <p:cNvPr id="10" name="Picture 1" descr="ClipData_20200324_22303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8095" y="2654127"/>
              <a:ext cx="7229474" cy="1393316"/>
            </a:xfrm>
            <a:prstGeom prst="rect">
              <a:avLst/>
            </a:prstGeom>
          </p:spPr>
        </p:pic>
      </p:grpSp>
      <p:pic>
        <p:nvPicPr>
          <p:cNvPr id="13" name="Picture 1" descr="ClipData_20200324_22304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534" y="2556681"/>
            <a:ext cx="3483292" cy="26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여러줄이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될때의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맞춤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“align-content”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1" name="Picture 1" descr="ClipData_20200324_2230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22" y="1980560"/>
            <a:ext cx="3579685" cy="3031780"/>
          </a:xfrm>
          <a:prstGeom prst="rect">
            <a:avLst/>
          </a:prstGeom>
        </p:spPr>
      </p:pic>
      <p:pic>
        <p:nvPicPr>
          <p:cNvPr id="12" name="Picture 1" descr="ClipData_20200324_2230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71" y="1936744"/>
            <a:ext cx="3592829" cy="3068889"/>
          </a:xfrm>
          <a:prstGeom prst="rect">
            <a:avLst/>
          </a:prstGeom>
        </p:spPr>
      </p:pic>
      <p:pic>
        <p:nvPicPr>
          <p:cNvPr id="14" name="Picture 1" descr="ClipData_20200324_2231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308" y="5012341"/>
            <a:ext cx="4166806" cy="1772508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439990" y="4991121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95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CSS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(Grid)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타일 형태로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 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그리드의 기본적인 사용 방법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</a:t>
            </a:r>
            <a:r>
              <a:rPr lang="en-US" altLang="ko-KR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컨테이너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라고 부르는 부모 요소 내부에 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</a:t>
            </a:r>
            <a:r>
              <a:rPr lang="en-US" altLang="ko-KR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아이템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이라는 자식 요소를 넣어 </a:t>
            </a: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HTML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를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작성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 갭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이라는 아이템사이의 여백 있음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31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90" y="3501581"/>
            <a:ext cx="3584066" cy="30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CSS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그리드로 타일 형태로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 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그리드의 기본적인 사용 방법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그리드 컨테이너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“.</a:t>
            </a: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container”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에 </a:t>
            </a: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1800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display: </a:t>
            </a:r>
            <a:r>
              <a:rPr lang="en-US" altLang="ko-KR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grid;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를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추가해서 그리드 레이아웃을 설정함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31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1" y="2578715"/>
            <a:ext cx="3584066" cy="2397056"/>
          </a:xfrm>
          <a:prstGeom prst="rect">
            <a:avLst/>
          </a:prstGeom>
        </p:spPr>
      </p:pic>
      <p:pic>
        <p:nvPicPr>
          <p:cNvPr id="9" name="Picture 1" descr="ClipData_20200324_2231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43" y="2578714"/>
            <a:ext cx="3610355" cy="2405046"/>
          </a:xfrm>
          <a:prstGeom prst="rect">
            <a:avLst/>
          </a:prstGeom>
        </p:spPr>
      </p:pic>
      <p:pic>
        <p:nvPicPr>
          <p:cNvPr id="10" name="Picture 1" descr="ClipData_20200324_2231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874" y="4938383"/>
            <a:ext cx="5787961" cy="1515998"/>
          </a:xfrm>
          <a:prstGeom prst="rect">
            <a:avLst/>
          </a:prstGeom>
        </p:spPr>
      </p:pic>
      <p:sp>
        <p:nvSpPr>
          <p:cNvPr id="11" name="포인트가 10개인 별 10"/>
          <p:cNvSpPr/>
          <p:nvPr/>
        </p:nvSpPr>
        <p:spPr>
          <a:xfrm>
            <a:off x="439990" y="4991121"/>
            <a:ext cx="1134286" cy="81579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74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CSS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그리드로 타일 형태로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 아이템 </a:t>
            </a:r>
            <a:r>
              <a:rPr lang="ko-KR" altLang="en-US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너비지정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“grid-template-columns”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각 그리드 아이템의 너비를 지정해서 수평 정렬시킴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한 열에 그리드 아이템을 여러 개 놓을 경우에는 띄어쓰기로 구분해서 필요한 아이템의 수만큼 너비를 지정함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1" name="Picture 1" descr="ClipData_20200324_2231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3458001"/>
            <a:ext cx="3496436" cy="2248319"/>
          </a:xfrm>
          <a:prstGeom prst="rect">
            <a:avLst/>
          </a:prstGeom>
        </p:spPr>
      </p:pic>
      <p:pic>
        <p:nvPicPr>
          <p:cNvPr id="12" name="Picture 1" descr="ClipData_20200324_2231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07" y="4259827"/>
            <a:ext cx="3719893" cy="1031389"/>
          </a:xfrm>
          <a:prstGeom prst="rect">
            <a:avLst/>
          </a:prstGeom>
        </p:spPr>
      </p:pic>
      <p:sp>
        <p:nvSpPr>
          <p:cNvPr id="7" name="포인트가 10개인 별 6"/>
          <p:cNvSpPr/>
          <p:nvPr/>
        </p:nvSpPr>
        <p:spPr>
          <a:xfrm>
            <a:off x="308015" y="2588264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85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CSS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그리드로 타일 형태로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 아이템사이의 여백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“gap”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각 그리드 아이템 사이의 여백 지정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31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3" y="3137156"/>
            <a:ext cx="3781234" cy="2265882"/>
          </a:xfrm>
          <a:prstGeom prst="rect">
            <a:avLst/>
          </a:prstGeom>
        </p:spPr>
      </p:pic>
      <p:pic>
        <p:nvPicPr>
          <p:cNvPr id="9" name="Picture 1" descr="ClipData_20200324_2231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487" y="3406814"/>
            <a:ext cx="4315777" cy="1618768"/>
          </a:xfrm>
          <a:prstGeom prst="rect">
            <a:avLst/>
          </a:prstGeom>
        </p:spPr>
      </p:pic>
      <p:sp>
        <p:nvSpPr>
          <p:cNvPr id="10" name="포인트가 10개인 별 9"/>
          <p:cNvSpPr/>
          <p:nvPr/>
        </p:nvSpPr>
        <p:spPr>
          <a:xfrm>
            <a:off x="223173" y="2255257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26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CSS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그리드로 타일 형태로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 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그리드에서 사용할 수 있는 단위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fr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“</a:t>
            </a:r>
            <a:r>
              <a:rPr lang="en-US" altLang="ko-KR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fr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은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“fraction(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비율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)”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이라는 의미로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화면의 너비에 따라서 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그리드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아이템이 자동으로 늘어나고 줄어들게 함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0" name="Picture 1" descr="ClipData_20200324_2231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17" y="2982608"/>
            <a:ext cx="5437441" cy="1368347"/>
          </a:xfrm>
          <a:prstGeom prst="rect">
            <a:avLst/>
          </a:prstGeom>
        </p:spPr>
      </p:pic>
      <p:pic>
        <p:nvPicPr>
          <p:cNvPr id="11" name="Picture 1" descr="ClipData_20200324_2231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25" y="4559736"/>
            <a:ext cx="5415533" cy="16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CSS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그리드로 타일 형태로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 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그리드에서 사용할 수 있는 단위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2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fr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31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837" y="2055043"/>
            <a:ext cx="3259835" cy="2405347"/>
          </a:xfrm>
          <a:prstGeom prst="rect">
            <a:avLst/>
          </a:prstGeom>
        </p:spPr>
      </p:pic>
      <p:pic>
        <p:nvPicPr>
          <p:cNvPr id="9" name="Picture 1" descr="ClipData_20200324_2232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85" y="4460390"/>
            <a:ext cx="5879972" cy="1073142"/>
          </a:xfrm>
          <a:prstGeom prst="rect">
            <a:avLst/>
          </a:prstGeom>
        </p:spPr>
      </p:pic>
      <p:pic>
        <p:nvPicPr>
          <p:cNvPr id="12" name="Picture 1" descr="ClipData_20200324_2232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837" y="5484709"/>
            <a:ext cx="5844920" cy="942022"/>
          </a:xfrm>
          <a:prstGeom prst="rect">
            <a:avLst/>
          </a:prstGeom>
        </p:spPr>
      </p:pic>
      <p:sp>
        <p:nvSpPr>
          <p:cNvPr id="10" name="포인트가 10개인 별 9"/>
          <p:cNvSpPr/>
          <p:nvPr/>
        </p:nvSpPr>
        <p:spPr>
          <a:xfrm>
            <a:off x="317442" y="2502444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56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CSS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그리드로 타일 형태로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그리드 아이템의 높이 </a:t>
            </a:r>
            <a:r>
              <a:rPr lang="en-US" altLang="ko-KR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“grid-template-rows”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여러줄을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만들고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싶을때는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띄어쓰기로 구분해서 필요한 그리드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줄수만큼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높이를 지정함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두 줄로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200px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씩 지정하고 싶다면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“200px 200p”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라고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작성함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0" name="Picture 1" descr="ClipData_20200324_2232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86" y="3360358"/>
            <a:ext cx="3246691" cy="2710820"/>
          </a:xfrm>
          <a:prstGeom prst="rect">
            <a:avLst/>
          </a:prstGeom>
        </p:spPr>
      </p:pic>
      <p:pic>
        <p:nvPicPr>
          <p:cNvPr id="11" name="Picture 1" descr="ClipData_20200324_2232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057" y="3420619"/>
            <a:ext cx="3934586" cy="2830448"/>
          </a:xfrm>
          <a:prstGeom prst="rect">
            <a:avLst/>
          </a:prstGeom>
        </p:spPr>
      </p:pic>
      <p:sp>
        <p:nvSpPr>
          <p:cNvPr id="7" name="포인트가 10개인 별 6"/>
          <p:cNvSpPr/>
          <p:nvPr/>
        </p:nvSpPr>
        <p:spPr>
          <a:xfrm>
            <a:off x="157185" y="2739048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31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보기 쉬운 레이아웃이란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?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시선의 흐름 이해하기</a:t>
            </a:r>
            <a:endParaRPr lang="en-US" altLang="ko-KR" sz="22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사용자는 처음 방문한 웹사이트</a:t>
            </a: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또는 이미지가 많은 웹사이트는 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 “</a:t>
            </a:r>
            <a:r>
              <a:rPr lang="en-US" altLang="ko-KR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Z </a:t>
            </a:r>
            <a:r>
              <a:rPr lang="ko-KR" altLang="en-US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법칙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＂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으로 전체적인 느낌을 파악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반대로 여러 번 방문한 웹사이트</a:t>
            </a: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또는 정보량이 많은 사이트는 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 “</a:t>
            </a:r>
            <a:r>
              <a:rPr lang="en-US" altLang="ko-KR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F </a:t>
            </a:r>
            <a:r>
              <a:rPr lang="ko-KR" altLang="en-US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법칙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으로 원하는 정보를 빠르게 찾아 들어가는 경향이 있음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endParaRPr lang="en-US" altLang="ko-KR" sz="18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3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59" y="3535052"/>
            <a:ext cx="2532506" cy="3126352"/>
          </a:xfrm>
          <a:prstGeom prst="rect">
            <a:avLst/>
          </a:prstGeom>
        </p:spPr>
      </p:pic>
      <p:pic>
        <p:nvPicPr>
          <p:cNvPr id="9" name="Picture 1" descr="ClipData_20200324_2232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84" y="3440784"/>
            <a:ext cx="2550032" cy="3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defRPr/>
            </a:pPr>
            <a:r>
              <a:rPr lang="en-US" altLang="ko-KR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</a:rPr>
              <a:t>3-4. CSS</a:t>
            </a:r>
            <a:r>
              <a:rPr lang="ko-KR" altLang="en-US" dirty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</a:rPr>
              <a:t>기본 작성 방법</a:t>
            </a:r>
            <a:endParaRPr lang="ko-KR" altLang="en-US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46043" y="1646871"/>
            <a:ext cx="5705062" cy="5012345"/>
          </a:xfrm>
        </p:spPr>
        <p:txBody>
          <a:bodyPr>
            <a:normAutofit lnSpcReduction="10000"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CSS </a:t>
            </a: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기본 문법</a:t>
            </a:r>
            <a:endParaRPr lang="en-US" altLang="ko-KR" sz="22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선택자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 err="1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어떤부분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을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장식할 것인지 지정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대상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HTML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태그이름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ID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등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선택자뒤에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속성과 값을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{ }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로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묶음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endParaRPr lang="en-US" altLang="ko-KR" sz="16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무엇을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변경할 것인지 지정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문자색과 크기</a:t>
            </a: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배경이미지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등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속성과 값은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콜론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  <a:sym typeface="Wingdings" panose="05000000000000000000" pitchFamily="2" charset="2"/>
              </a:rPr>
              <a:t>: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  <a:sym typeface="Wingdings" panose="05000000000000000000" pitchFamily="2" charset="2"/>
              </a:rPr>
              <a:t>)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으로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구분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값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외관을 </a:t>
            </a:r>
            <a:r>
              <a:rPr lang="ko-KR" altLang="en-US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어떻게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변경할 것인지 지정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구체적인 내용을 지정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r>
              <a:rPr lang="en-US" altLang="ko-KR" sz="1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속성과 값이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여러개일때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세미콜론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(;) 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으로 구분  </a:t>
            </a: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endParaRPr lang="en-US" altLang="ko-KR" sz="1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endParaRPr lang="en-US" altLang="ko-KR" sz="16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endParaRPr lang="en-US" altLang="ko-KR" sz="16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chemeClr val="bg2">
                  <a:lumMod val="25000"/>
                </a:schemeClr>
              </a:buClr>
            </a:pPr>
            <a:endParaRPr lang="en-US" altLang="ko-KR" sz="16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chemeClr val="bg2">
                  <a:lumMod val="25000"/>
                </a:schemeClr>
              </a:buClr>
              <a:buNone/>
            </a:pP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l"/>
            </a:pPr>
            <a:endParaRPr lang="ko-KR" altLang="en-US" sz="24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7" name="Picture 1" descr="ClipData_20200324_2210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43" y="2534361"/>
            <a:ext cx="2743199" cy="1709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3548" y="1030884"/>
            <a:ext cx="7166113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</a:t>
            </a:r>
            <a:r>
              <a:rPr lang="ko-KR" altLang="en-US" sz="2000" noProof="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는 어떤 부분의 무엇을 어떻게 </a:t>
            </a:r>
            <a:r>
              <a:rPr lang="ko-KR" altLang="en-US" sz="2000" noProof="0" dirty="0" err="1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변경할것인가를</a:t>
            </a:r>
            <a:r>
              <a:rPr lang="ko-KR" altLang="en-US" sz="2000" dirty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작성한다</a:t>
            </a:r>
            <a:r>
              <a:rPr lang="en-US" altLang="ko-KR" sz="200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F6299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보기 쉬운 레이아웃이란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?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정보의 우선순위</a:t>
            </a: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에 따라서 배치할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2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</a:t>
            </a: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결정하기</a:t>
            </a:r>
            <a:endParaRPr lang="en-US" altLang="ko-KR" sz="22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r>
              <a:rPr lang="en-US" altLang="ko-KR" sz="18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웹페이지는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기본적으로 화면 </a:t>
            </a:r>
            <a:r>
              <a:rPr lang="ko-KR" altLang="en-US" sz="20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왼쪽 위에서 읽기 시작</a:t>
            </a:r>
            <a:endParaRPr lang="en-US" altLang="ko-KR" sz="2000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0000FF"/>
              </a:buClr>
              <a:buNone/>
              <a:defRPr/>
            </a:pPr>
            <a:r>
              <a:rPr lang="en-US" altLang="ko-KR" sz="2000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  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따라서 </a:t>
            </a:r>
            <a:r>
              <a:rPr lang="ko-KR" altLang="en-US" sz="20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중요한 정보는 왼쪽 위부터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배치하는 것이 좋음</a:t>
            </a: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0" name="Picture 1" descr="ClipData_20200324_2232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14" y="3098645"/>
            <a:ext cx="2992055" cy="35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89" y="951829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보기 쉬운 레이아웃이란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?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0000FF"/>
              </a:buClr>
              <a:defRPr/>
            </a:pP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정보의 우선순위</a:t>
            </a: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에 따라서</a:t>
            </a:r>
            <a:r>
              <a:rPr lang="ko-KR" altLang="en-US" sz="22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배치할 </a:t>
            </a:r>
            <a:r>
              <a:rPr lang="ko-KR" altLang="en-US" sz="22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면적</a:t>
            </a: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결정하기</a:t>
            </a:r>
            <a:endParaRPr lang="en-US" altLang="ko-KR" sz="2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00FF"/>
              </a:buClr>
              <a:defRPr/>
            </a:pPr>
            <a:r>
              <a:rPr lang="en-US" altLang="ko-KR" sz="2200" dirty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9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잘 보이게 하고 싶은 정보는 면적이 커야 주목도가 높음</a:t>
            </a:r>
            <a:endParaRPr lang="en-US" altLang="ko-KR" sz="19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0000FF"/>
              </a:buClr>
              <a:buNone/>
              <a:defRPr/>
            </a:pPr>
            <a:r>
              <a:rPr lang="ko-KR" altLang="en-US" sz="19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9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  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따라서 최상위 페이지의 메인 이미지 등은 크게 배치함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914400" lvl="2" indent="0">
              <a:buClr>
                <a:srgbClr val="4CD416"/>
              </a:buClr>
              <a:buNone/>
              <a:defRPr/>
            </a:pP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32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99" y="3260912"/>
            <a:ext cx="2799761" cy="32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3-13.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클래스와 </a:t>
            </a: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ID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를 사용한 스타일 지정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클래스를 사용한 스타일 지정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HTML 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태그</a:t>
            </a: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: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class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속성에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클래스이름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지정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CSS: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선택자에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r>
              <a:rPr lang="ko-KR" altLang="en-US" sz="2000" dirty="0" err="1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클래스이름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사용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5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74" y="2335574"/>
            <a:ext cx="7229474" cy="1568576"/>
          </a:xfrm>
          <a:prstGeom prst="rect">
            <a:avLst/>
          </a:prstGeom>
        </p:spPr>
      </p:pic>
      <p:pic>
        <p:nvPicPr>
          <p:cNvPr id="9" name="Picture 1" descr="ClipData_20200324_222525.png"/>
          <p:cNvPicPr>
            <a:picLocks noChangeAspect="1"/>
          </p:cNvPicPr>
          <p:nvPr/>
        </p:nvPicPr>
        <p:blipFill rotWithShape="1">
          <a:blip r:embed="rId4"/>
          <a:srcRect r="47510"/>
          <a:stretch/>
        </p:blipFill>
        <p:spPr>
          <a:xfrm>
            <a:off x="1358374" y="4316182"/>
            <a:ext cx="3794760" cy="22827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38" y="4630422"/>
            <a:ext cx="3381375" cy="1836186"/>
          </a:xfrm>
          <a:prstGeom prst="rect">
            <a:avLst/>
          </a:prstGeom>
        </p:spPr>
      </p:pic>
      <p:sp>
        <p:nvSpPr>
          <p:cNvPr id="10" name="포인트가 10개인 별 9"/>
          <p:cNvSpPr/>
          <p:nvPr/>
        </p:nvSpPr>
        <p:spPr>
          <a:xfrm>
            <a:off x="318826" y="3374120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71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3-13.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클래스와 </a:t>
            </a: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ID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를 사용한 스타일 지정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ID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를 사용한 스타일 지정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HTML 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태그</a:t>
            </a: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: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id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속성에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이름 지정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CSS: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선택자에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#id</a:t>
            </a:r>
            <a:r>
              <a:rPr lang="ko-KR" altLang="en-US" sz="20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이름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사용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0" name="Picture 1" descr="ClipData_20200324_2225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2280776"/>
            <a:ext cx="7229474" cy="1529143"/>
          </a:xfrm>
          <a:prstGeom prst="rect">
            <a:avLst/>
          </a:prstGeom>
        </p:spPr>
      </p:pic>
      <p:pic>
        <p:nvPicPr>
          <p:cNvPr id="11" name="Picture 1" descr="ClipData_20200324_222533.png"/>
          <p:cNvPicPr>
            <a:picLocks noChangeAspect="1"/>
          </p:cNvPicPr>
          <p:nvPr/>
        </p:nvPicPr>
        <p:blipFill rotWithShape="1">
          <a:blip r:embed="rId4"/>
          <a:srcRect r="47440"/>
          <a:stretch/>
        </p:blipFill>
        <p:spPr>
          <a:xfrm>
            <a:off x="1233966" y="4440746"/>
            <a:ext cx="3799840" cy="2344102"/>
          </a:xfrm>
          <a:prstGeom prst="rect">
            <a:avLst/>
          </a:prstGeom>
        </p:spPr>
      </p:pic>
      <p:pic>
        <p:nvPicPr>
          <p:cNvPr id="12" name="Picture 1" descr="ClipData_20200324_222533.png"/>
          <p:cNvPicPr>
            <a:picLocks noChangeAspect="1"/>
          </p:cNvPicPr>
          <p:nvPr/>
        </p:nvPicPr>
        <p:blipFill rotWithShape="1">
          <a:blip r:embed="rId4"/>
          <a:srcRect l="52209" t="11335" b="39254"/>
          <a:stretch/>
        </p:blipFill>
        <p:spPr>
          <a:xfrm>
            <a:off x="5231766" y="4749267"/>
            <a:ext cx="3455034" cy="1594972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124374" y="3682233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32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3-13.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클래스와 </a:t>
            </a: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ID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를 사용한 스타일 지정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클래스와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의 차이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한 </a:t>
            </a: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HTML 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파일 내부에서 사용할 수 있는 횟수</a:t>
            </a: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FF9900"/>
              </a:buClr>
              <a:defRPr/>
            </a:pPr>
            <a:r>
              <a:rPr lang="en-US" altLang="ko-KR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는 같은 </a:t>
            </a:r>
            <a:r>
              <a:rPr lang="en-US" altLang="ko-KR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이름을 </a:t>
            </a:r>
            <a:r>
              <a:rPr lang="ko-KR" altLang="en-US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한번만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사용할수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있음</a:t>
            </a:r>
            <a:endParaRPr lang="en-US" altLang="ko-KR" sz="18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FF9900"/>
              </a:buClr>
              <a:defRPr/>
            </a:pPr>
            <a:r>
              <a:rPr lang="ko-KR" altLang="en-US" sz="1800" dirty="0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는 같은 클래스이름을 </a:t>
            </a:r>
            <a:r>
              <a:rPr lang="ko-KR" altLang="en-US" sz="1800" dirty="0" err="1" smtClean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여러번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사용할수</a:t>
            </a:r>
            <a:r>
              <a:rPr lang="ko-KR" altLang="en-US" sz="18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있음</a:t>
            </a:r>
            <a:endParaRPr lang="en-US" altLang="ko-KR" sz="2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FF9900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9" name="Picture 1" descr="ClipData_20200324_2227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80" y="3569111"/>
            <a:ext cx="7229474" cy="21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3-13.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클래스와 </a:t>
            </a: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ID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를 사용한 스타일 지정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클래스와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의 차이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에서 </a:t>
            </a: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2000" dirty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가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우선순위가 높음 </a:t>
            </a: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7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3" y="3360861"/>
            <a:ext cx="3830865" cy="2001548"/>
          </a:xfrm>
          <a:prstGeom prst="rect">
            <a:avLst/>
          </a:prstGeom>
        </p:spPr>
      </p:pic>
      <p:pic>
        <p:nvPicPr>
          <p:cNvPr id="7" name="Picture 1" descr="ClipData_20200324_222716.png"/>
          <p:cNvPicPr>
            <a:picLocks noChangeAspect="1"/>
          </p:cNvPicPr>
          <p:nvPr/>
        </p:nvPicPr>
        <p:blipFill rotWithShape="1">
          <a:blip r:embed="rId4"/>
          <a:srcRect b="34830"/>
          <a:stretch/>
        </p:blipFill>
        <p:spPr>
          <a:xfrm>
            <a:off x="4784941" y="3511446"/>
            <a:ext cx="3579685" cy="1956100"/>
          </a:xfrm>
          <a:prstGeom prst="rect">
            <a:avLst/>
          </a:prstGeom>
        </p:spPr>
      </p:pic>
      <p:pic>
        <p:nvPicPr>
          <p:cNvPr id="10" name="Picture 1" descr="ClipData_20200324_222716.png"/>
          <p:cNvPicPr>
            <a:picLocks noChangeAspect="1"/>
          </p:cNvPicPr>
          <p:nvPr/>
        </p:nvPicPr>
        <p:blipFill rotWithShape="1">
          <a:blip r:embed="rId4"/>
          <a:srcRect t="69808"/>
          <a:stretch/>
        </p:blipFill>
        <p:spPr>
          <a:xfrm>
            <a:off x="4742517" y="5536386"/>
            <a:ext cx="3579685" cy="826797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161027" y="2703194"/>
            <a:ext cx="970032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5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3-13.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클래스와 </a:t>
            </a: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ID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를 사용한 스타일 지정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5. ID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를 사용해서 페이지 내부에 링크 만들기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이름은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HTML 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페이지 내부에서 한번만 사용할 수 있기 때문에</a:t>
            </a: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4CD416"/>
              </a:buClr>
              <a:buNone/>
              <a:defRPr/>
            </a:pP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  페이지 </a:t>
            </a:r>
            <a:r>
              <a:rPr lang="ko-KR" altLang="en-US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내부에서 </a:t>
            </a:r>
            <a:r>
              <a:rPr lang="en-US" altLang="ko-KR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id</a:t>
            </a:r>
            <a:r>
              <a:rPr lang="ko-KR" altLang="en-US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속성을 사용해서 링크를 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작성함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en-US" altLang="ko-KR" sz="2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1" name="Picture 1" descr="ClipData_20200324_2227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3318427"/>
            <a:ext cx="6261774" cy="28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3-14. </a:t>
            </a:r>
            <a:r>
              <a:rPr kumimoji="0" lang="ko-KR" altLang="en-US" sz="32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레이아웃 만들기</a:t>
            </a:r>
            <a:endParaRPr kumimoji="0" lang="ko-KR" altLang="en-US" sz="32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gray">
          <a:xfrm>
            <a:off x="735496" y="1845655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Flexbox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수평 정렬하기</a:t>
            </a:r>
            <a:endParaRPr lang="en-US" altLang="ko-KR" sz="24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Flexbox</a:t>
            </a: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의 기본적인 작성 방법</a:t>
            </a:r>
            <a:endParaRPr lang="en-US" altLang="ko-KR" sz="22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Flex 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컨테이너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라고 부르는 부모 요소 내부에 </a:t>
            </a:r>
            <a:endParaRPr lang="en-US" altLang="ko-KR" sz="2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Flex </a:t>
            </a:r>
            <a:r>
              <a:rPr lang="ko-KR" altLang="en-US" sz="2000" dirty="0" smtClean="0">
                <a:solidFill>
                  <a:srgbClr val="0000FF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아이템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이라는 자식 요소를 넣어 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HTML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를 작성</a:t>
            </a:r>
            <a:endParaRPr lang="en-US" altLang="ko-KR" sz="20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srgbClr val="0000FF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7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62" y="3963221"/>
            <a:ext cx="4467122" cy="25015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5496" y="1132238"/>
            <a:ext cx="7166113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Flexbox</a:t>
            </a:r>
            <a:r>
              <a:rPr lang="ko-KR" altLang="en-US" sz="2000" dirty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란 </a:t>
            </a:r>
            <a:r>
              <a:rPr lang="en-US" altLang="ko-KR" sz="2000" dirty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“Flexible Box Layout Module”</a:t>
            </a:r>
            <a:r>
              <a:rPr lang="ko-KR" altLang="en-US" sz="2000" dirty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의 약자로 복잡한 레이아웃도 간단하게 </a:t>
            </a:r>
            <a:r>
              <a:rPr lang="ko-KR" altLang="en-US" sz="200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작성할 수 </a:t>
            </a:r>
            <a:r>
              <a:rPr lang="ko-KR" altLang="en-US" sz="2000" dirty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있는 </a:t>
            </a:r>
            <a:r>
              <a:rPr lang="ko-KR" altLang="en-US" sz="200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방법이다</a:t>
            </a:r>
            <a:r>
              <a:rPr lang="en-US" altLang="ko-KR" sz="2000" dirty="0" smtClean="0">
                <a:solidFill>
                  <a:srgbClr val="1F6299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en-US" altLang="ko-KR" sz="2000" dirty="0">
              <a:solidFill>
                <a:srgbClr val="1F6299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3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1078</Words>
  <Application>Microsoft Office PowerPoint</Application>
  <PresentationFormat>화면 슬라이드 쇼(4:3)</PresentationFormat>
  <Paragraphs>386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휴먼옛체</vt:lpstr>
      <vt:lpstr>Arial</vt:lpstr>
      <vt:lpstr>Tahoma</vt:lpstr>
      <vt:lpstr>Wingdings</vt:lpstr>
      <vt:lpstr>New_Natural01</vt:lpstr>
      <vt:lpstr>웹 콘텐츠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pc</dc:creator>
  <cp:keywords/>
  <dc:description>generated using python-pptx</dc:description>
  <cp:lastModifiedBy>pc</cp:lastModifiedBy>
  <cp:revision>177</cp:revision>
  <dcterms:created xsi:type="dcterms:W3CDTF">2013-01-27T09:14:16Z</dcterms:created>
  <dcterms:modified xsi:type="dcterms:W3CDTF">2020-04-08T02:42:29Z</dcterms:modified>
  <cp:category/>
</cp:coreProperties>
</file>