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499" r:id="rId2"/>
    <p:sldId id="542" r:id="rId3"/>
    <p:sldId id="544" r:id="rId4"/>
    <p:sldId id="545" r:id="rId5"/>
    <p:sldId id="546" r:id="rId6"/>
    <p:sldId id="547" r:id="rId7"/>
    <p:sldId id="593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6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55" autoAdjust="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orient="horz" pos="42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C0F3E-09EF-480E-9D6C-E7E412F9426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F30F-7269-44B8-B1BE-AC96B034E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2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261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97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50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76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9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48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31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16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144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569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69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73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3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64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0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154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11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88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01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90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6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54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3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70A4-75B4-4942-B072-2591982738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5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EBD1B-8A7A-4386-B866-4F37B2A9A433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1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1B161-3240-47D8-A84F-C1E3D0FE31FD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9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B866A5-489D-4194-958B-7F333394AF90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0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84AB32-6443-46B3-9282-539B07CF8638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73FA5-E7B8-4F03-927B-9BCFA261899B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4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0D86A-F31B-417F-B56B-2A5D6423BCF2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9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39CF-A7B8-4B38-910E-89286476AACC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495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0B4A2C-DB89-4E45-AEAB-A43055D9599D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93E8E4-AFCE-4C91-A7C4-1D6421DEC6B0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1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44119D-4684-4BE2-9614-38A9E13AC4D0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7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B53EEA-CDA9-49C7-BFE5-F4FE8A125F3F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9EF748-AD0B-46D6-AA82-579D7E4A7A56}" type="datetime1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4/8/2020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1926254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콘텐츠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3595035"/>
            <a:ext cx="6400800" cy="667512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i="0" dirty="0"/>
              <a:t>6</a:t>
            </a:r>
            <a:r>
              <a:rPr lang="ko-KR" altLang="en-US" sz="2800" b="1" i="0" dirty="0" smtClean="0"/>
              <a:t>주차 </a:t>
            </a:r>
            <a:r>
              <a:rPr lang="en-US" altLang="ko-KR" sz="2800" b="1" i="0" dirty="0" smtClean="0"/>
              <a:t>CSS </a:t>
            </a:r>
            <a:r>
              <a:rPr lang="ko-KR" altLang="en-US" sz="2800" b="1" i="0" dirty="0" smtClean="0"/>
              <a:t>기본</a:t>
            </a:r>
            <a:r>
              <a:rPr lang="en-US" altLang="ko-KR" sz="2800" b="1" i="0" dirty="0" smtClean="0"/>
              <a:t>-2 </a:t>
            </a:r>
            <a:endParaRPr lang="ko-KR" altLang="en-US" sz="2800" b="1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gray">
          <a:xfrm>
            <a:off x="2401504" y="5737859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 i="0" dirty="0" smtClean="0"/>
              <a:t>정혜선</a:t>
            </a:r>
            <a:endParaRPr lang="en-US" altLang="ko-KR" sz="2800" i="0" dirty="0" smtClean="0"/>
          </a:p>
          <a:p>
            <a:pPr algn="r"/>
            <a:r>
              <a:rPr lang="en-US" altLang="ko-KR" sz="2800" i="0" dirty="0" smtClean="0"/>
              <a:t>banyasun@gmail.com</a:t>
            </a:r>
            <a:endParaRPr lang="ko-KR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5520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3-10.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여백 조정하기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요소 안의 여백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“padding”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33BDFB"/>
              </a:buClr>
              <a:buNone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margin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과 같은 형태로 지정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2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4" y="3231354"/>
            <a:ext cx="7229474" cy="2698106"/>
          </a:xfrm>
          <a:prstGeom prst="rect">
            <a:avLst/>
          </a:prstGeom>
        </p:spPr>
      </p:pic>
      <p:sp>
        <p:nvSpPr>
          <p:cNvPr id="6" name="포인트가 10개인 별 5"/>
          <p:cNvSpPr/>
          <p:nvPr/>
        </p:nvSpPr>
        <p:spPr>
          <a:xfrm>
            <a:off x="78900" y="2628654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91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3-10.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여백 조정하기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여백을 사용해 그룹 만들기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여백을 사용해서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관련있는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정보를 그룹으로 묶기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4" y="2508504"/>
            <a:ext cx="3219450" cy="4152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98" y="2460879"/>
            <a:ext cx="3457377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3-10.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여백 조정하기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테두리와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문자사이에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여백 만들기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lang="ko-KR" altLang="en-US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단락의 경우 적절한 여백</a:t>
            </a:r>
            <a:r>
              <a:rPr lang="en-US" altLang="ko-KR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2000" noProof="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패팅</a:t>
            </a:r>
            <a:r>
              <a:rPr lang="en-US" altLang="ko-KR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을 주어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가독성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향상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일반적으로 문자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 크기의 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1~1.5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배 정도 설정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2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7" y="2922310"/>
            <a:ext cx="5481256" cy="1711142"/>
          </a:xfrm>
          <a:prstGeom prst="rect">
            <a:avLst/>
          </a:prstGeom>
        </p:spPr>
      </p:pic>
      <p:pic>
        <p:nvPicPr>
          <p:cNvPr id="8" name="Picture 1" descr="ClipData_20200324_2222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101" y="5001967"/>
            <a:ext cx="5411152" cy="13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선의 두께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“border-width”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lang="ko-KR" altLang="en-US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크기를 하나만 지정하면 모든 모서리에 적용됨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모서리에 따라 두께를 다르게 지정하고 싶은 때는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시계방향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위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오른쪽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아래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왼쪽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순서로 한꺼번에 지정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2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37" y="3512550"/>
            <a:ext cx="6371653" cy="19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선의 두께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“border-width”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3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38" y="1881130"/>
            <a:ext cx="6480238" cy="3087462"/>
          </a:xfrm>
          <a:prstGeom prst="rect">
            <a:avLst/>
          </a:prstGeom>
        </p:spPr>
      </p:pic>
      <p:pic>
        <p:nvPicPr>
          <p:cNvPr id="7" name="Picture 1" descr="ClipData_20200324_2223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80" y="4968592"/>
            <a:ext cx="5938886" cy="1816256"/>
          </a:xfrm>
          <a:prstGeom prst="rect">
            <a:avLst/>
          </a:prstGeom>
        </p:spPr>
      </p:pic>
      <p:sp>
        <p:nvSpPr>
          <p:cNvPr id="8" name="포인트가 10개인 별 7"/>
          <p:cNvSpPr/>
          <p:nvPr/>
        </p:nvSpPr>
        <p:spPr>
          <a:xfrm>
            <a:off x="78900" y="2266531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92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선의 종류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“border-style”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종류를 하나만 지정하면 모든 모서리에 적용됨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모서리에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따라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종류를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다르게 지정하고 싶은 때는 시계방향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위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오른쪽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아래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왼쪽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순서로 한꺼번에 지정</a:t>
            </a: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8" name="Picture 1" descr="ClipData_20200324_2223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85" y="2918940"/>
            <a:ext cx="4799815" cy="37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선의 종류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“border-style”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3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0" y="2560675"/>
            <a:ext cx="5689219" cy="3467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2445081"/>
            <a:ext cx="2505075" cy="3880305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498086" y="1828856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10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선의 </a:t>
            </a:r>
            <a:r>
              <a:rPr lang="ko-KR" altLang="en-US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색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“border-color”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색을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하나만 지정하면 모든 모서리에 적용됨</a:t>
            </a: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모서리에 따라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색을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다르게 지정하고 싶은 때는 시계방향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위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오른쪽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아래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왼쪽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순서로 한꺼번에 지정</a:t>
            </a: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8" name="Picture 1" descr="ClipData_20200324_2223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06" y="3041303"/>
            <a:ext cx="7229474" cy="3743545"/>
          </a:xfrm>
          <a:prstGeom prst="rect">
            <a:avLst/>
          </a:prstGeom>
        </p:spPr>
      </p:pic>
      <p:sp>
        <p:nvSpPr>
          <p:cNvPr id="6" name="포인트가 10개인 별 5"/>
          <p:cNvSpPr/>
          <p:nvPr/>
        </p:nvSpPr>
        <p:spPr>
          <a:xfrm>
            <a:off x="78899" y="3737113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07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관련속성을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한꺼번에 지정하는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“border”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border-width, border-style, border-color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한꺼번에 지정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원하는 한 면만 지정하고 싶을 때는 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b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order-top, border-right, 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border-bottom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border-left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 사용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3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7" y="3266960"/>
            <a:ext cx="5078493" cy="3096223"/>
          </a:xfrm>
          <a:prstGeom prst="rect">
            <a:avLst/>
          </a:prstGeom>
        </p:spPr>
      </p:pic>
      <p:pic>
        <p:nvPicPr>
          <p:cNvPr id="7" name="Picture 1" descr="ClipData_20200324_2223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10" y="3896441"/>
            <a:ext cx="2737702" cy="2146140"/>
          </a:xfrm>
          <a:prstGeom prst="rect">
            <a:avLst/>
          </a:prstGeom>
        </p:spPr>
      </p:pic>
      <p:sp>
        <p:nvSpPr>
          <p:cNvPr id="8" name="포인트가 10개인 별 7"/>
          <p:cNvSpPr/>
          <p:nvPr/>
        </p:nvSpPr>
        <p:spPr>
          <a:xfrm>
            <a:off x="78900" y="2627611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9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3-11.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선 긋기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 디자인을 효과적으로 사용하기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선은 콘텐츠를 구분하고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싶을때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많이 사용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문자색보다 옅은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선색을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사용하면 콘텐츠를 읽는데 용이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8" name="Picture 1" descr="ClipData_20200324_2224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51" y="2889828"/>
            <a:ext cx="6909849" cy="1976073"/>
          </a:xfrm>
          <a:prstGeom prst="rect">
            <a:avLst/>
          </a:prstGeom>
        </p:spPr>
      </p:pic>
      <p:pic>
        <p:nvPicPr>
          <p:cNvPr id="9" name="Picture 1" descr="ClipData_20200324_2224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51" y="4865901"/>
            <a:ext cx="6909849" cy="18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3-9.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너비와 높이 지정하기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크기를 지정하는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width“,”height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CSS</a:t>
            </a:r>
            <a:r>
              <a:rPr lang="ko-KR" altLang="en-US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 박스 모델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(Box Model)</a:t>
            </a:r>
          </a:p>
          <a:p>
            <a:pPr lvl="2"/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각 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HTML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태그 요소를 하나의 박스로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다루는 체계</a:t>
            </a: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/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박스 크기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박스 배경색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박스 여백</a:t>
            </a: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등 제어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0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3" y="2979003"/>
            <a:ext cx="5503163" cy="1215926"/>
          </a:xfrm>
          <a:prstGeom prst="rect">
            <a:avLst/>
          </a:prstGeom>
        </p:spPr>
      </p:pic>
      <p:pic>
        <p:nvPicPr>
          <p:cNvPr id="10" name="Picture 1" descr="ClipData_20200324_2220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113" y="4298623"/>
            <a:ext cx="7229474" cy="2486225"/>
          </a:xfrm>
          <a:prstGeom prst="rect">
            <a:avLst/>
          </a:prstGeom>
        </p:spPr>
      </p:pic>
      <p:sp>
        <p:nvSpPr>
          <p:cNvPr id="8" name="포인트가 10개인 별 7"/>
          <p:cNvSpPr/>
          <p:nvPr/>
        </p:nvSpPr>
        <p:spPr>
          <a:xfrm>
            <a:off x="196428" y="3737113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79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3-12.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리스트 장식하기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2"/>
            <a:ext cx="8266254" cy="56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마커의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종류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“list-style-type”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4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21" y="1850518"/>
            <a:ext cx="4128940" cy="4810886"/>
          </a:xfrm>
          <a:prstGeom prst="rect">
            <a:avLst/>
          </a:prstGeom>
        </p:spPr>
      </p:pic>
      <p:sp>
        <p:nvSpPr>
          <p:cNvPr id="10" name="내용 개체 틀 1"/>
          <p:cNvSpPr txBox="1">
            <a:spLocks/>
          </p:cNvSpPr>
          <p:nvPr/>
        </p:nvSpPr>
        <p:spPr bwMode="gray">
          <a:xfrm>
            <a:off x="-276732" y="2666438"/>
            <a:ext cx="4528219" cy="166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FF9900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 </a:t>
            </a:r>
            <a:r>
              <a:rPr lang="ko-KR" altLang="en-US" sz="1800" dirty="0" err="1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마커를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지정하지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않으면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순서없는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리스트는 검은색 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점</a:t>
            </a:r>
            <a:r>
              <a:rPr lang="en-US" altLang="ko-KR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4CD416"/>
              </a:buClr>
              <a:defRPr/>
            </a:pP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순서있는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리스트는 숫자로 출력됨</a:t>
            </a:r>
          </a:p>
          <a:p>
            <a:pPr lvl="1">
              <a:buClr>
                <a:srgbClr val="4CD416"/>
              </a:buClr>
              <a:defRPr/>
            </a:pP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3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3-12.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리스트 장식하기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2"/>
            <a:ext cx="8266254" cy="56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마커의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종류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“list-style-type”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6" name="Picture 1" descr="ClipData_20200324_222428.png"/>
          <p:cNvPicPr>
            <a:picLocks noChangeAspect="1"/>
          </p:cNvPicPr>
          <p:nvPr/>
        </p:nvPicPr>
        <p:blipFill rotWithShape="1">
          <a:blip r:embed="rId3"/>
          <a:srcRect r="41467"/>
          <a:stretch/>
        </p:blipFill>
        <p:spPr>
          <a:xfrm>
            <a:off x="1056797" y="2355833"/>
            <a:ext cx="4231640" cy="3630187"/>
          </a:xfrm>
          <a:prstGeom prst="rect">
            <a:avLst/>
          </a:prstGeom>
        </p:spPr>
      </p:pic>
      <p:pic>
        <p:nvPicPr>
          <p:cNvPr id="8" name="Picture 1" descr="ClipData_20200324_222428.png"/>
          <p:cNvPicPr>
            <a:picLocks noChangeAspect="1"/>
          </p:cNvPicPr>
          <p:nvPr/>
        </p:nvPicPr>
        <p:blipFill rotWithShape="1">
          <a:blip r:embed="rId3"/>
          <a:srcRect l="59798" t="11960" b="23158"/>
          <a:stretch/>
        </p:blipFill>
        <p:spPr>
          <a:xfrm>
            <a:off x="5401559" y="3047155"/>
            <a:ext cx="2906394" cy="2187610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196428" y="1870606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03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3-12.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리스트 장식하기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2"/>
            <a:ext cx="8266254" cy="56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마커의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출력위치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“list-style-position”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7" name="Picture 1" descr="ClipData_20200324_2224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40" y="2086037"/>
            <a:ext cx="3554837" cy="1752920"/>
          </a:xfrm>
          <a:prstGeom prst="rect">
            <a:avLst/>
          </a:prstGeom>
        </p:spPr>
      </p:pic>
      <p:pic>
        <p:nvPicPr>
          <p:cNvPr id="9" name="Picture 1" descr="ClipData_20200324_222436.png"/>
          <p:cNvPicPr>
            <a:picLocks noChangeAspect="1"/>
          </p:cNvPicPr>
          <p:nvPr/>
        </p:nvPicPr>
        <p:blipFill rotWithShape="1">
          <a:blip r:embed="rId4"/>
          <a:srcRect r="40343"/>
          <a:stretch/>
        </p:blipFill>
        <p:spPr>
          <a:xfrm>
            <a:off x="609390" y="3838957"/>
            <a:ext cx="4312920" cy="2699003"/>
          </a:xfrm>
          <a:prstGeom prst="rect">
            <a:avLst/>
          </a:prstGeom>
        </p:spPr>
      </p:pic>
      <p:pic>
        <p:nvPicPr>
          <p:cNvPr id="10" name="Picture 1" descr="ClipData_20200324_222436.png"/>
          <p:cNvPicPr>
            <a:picLocks noChangeAspect="1"/>
          </p:cNvPicPr>
          <p:nvPr/>
        </p:nvPicPr>
        <p:blipFill rotWithShape="1">
          <a:blip r:embed="rId4"/>
          <a:srcRect l="60500" t="11916"/>
          <a:stretch/>
        </p:blipFill>
        <p:spPr>
          <a:xfrm>
            <a:off x="5363851" y="4284001"/>
            <a:ext cx="2855594" cy="2377403"/>
          </a:xfrm>
          <a:prstGeom prst="rect">
            <a:avLst/>
          </a:prstGeom>
        </p:spPr>
      </p:pic>
      <p:sp>
        <p:nvSpPr>
          <p:cNvPr id="11" name="내용 개체 틀 1"/>
          <p:cNvSpPr txBox="1">
            <a:spLocks/>
          </p:cNvSpPr>
          <p:nvPr/>
        </p:nvSpPr>
        <p:spPr bwMode="gray">
          <a:xfrm>
            <a:off x="0" y="2075197"/>
            <a:ext cx="4769963" cy="166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FF9900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 </a:t>
            </a: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마커를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항목을 기준으로 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00B050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안쪽에 위치시킬지</a:t>
            </a:r>
            <a:r>
              <a:rPr lang="en-US" altLang="ko-KR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</a:p>
          <a:p>
            <a:pPr lvl="2">
              <a:buClr>
                <a:srgbClr val="00B050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바깥쪽에 위치시킬지 지정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13" name="포인트가 10개인 별 12"/>
          <p:cNvSpPr/>
          <p:nvPr/>
        </p:nvSpPr>
        <p:spPr>
          <a:xfrm>
            <a:off x="167849" y="3222732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96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3-12.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리스트 장식하기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2"/>
            <a:ext cx="8266254" cy="56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3.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리스트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마커로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사용할 이미지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“list-style-image”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gray">
          <a:xfrm>
            <a:off x="0" y="2397395"/>
            <a:ext cx="4958963" cy="166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FF9900"/>
              </a:buClr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하나의 리스트에 지정할 수 있는 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FF9900"/>
              </a:buClr>
              <a:buNone/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  이미지는 한 </a:t>
            </a: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종류뿐이므로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기본적으로          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FF9900"/>
              </a:buClr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  </a:t>
            </a:r>
            <a:r>
              <a:rPr lang="ko-KR" altLang="en-US" sz="18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순서없는</a:t>
            </a:r>
            <a:r>
              <a:rPr lang="ko-KR" altLang="en-US" sz="18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리스트에만 적용</a:t>
            </a:r>
            <a:endParaRPr lang="en-US" altLang="ko-KR" sz="18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4CD416"/>
              </a:buClr>
              <a:defRPr/>
            </a:pPr>
            <a:endParaRPr lang="en-US" altLang="ko-KR" sz="18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3" name="Picture 1" descr="ClipData_20200324_2224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45" y="2537873"/>
            <a:ext cx="3145672" cy="1529414"/>
          </a:xfrm>
          <a:prstGeom prst="rect">
            <a:avLst/>
          </a:prstGeom>
        </p:spPr>
      </p:pic>
      <p:pic>
        <p:nvPicPr>
          <p:cNvPr id="14" name="Picture 1" descr="ClipData_20200324_222444.png"/>
          <p:cNvPicPr>
            <a:picLocks noChangeAspect="1"/>
          </p:cNvPicPr>
          <p:nvPr/>
        </p:nvPicPr>
        <p:blipFill rotWithShape="1">
          <a:blip r:embed="rId4"/>
          <a:srcRect r="30435"/>
          <a:stretch/>
        </p:blipFill>
        <p:spPr>
          <a:xfrm>
            <a:off x="646043" y="4307469"/>
            <a:ext cx="4312920" cy="2121611"/>
          </a:xfrm>
          <a:prstGeom prst="rect">
            <a:avLst/>
          </a:prstGeom>
        </p:spPr>
      </p:pic>
      <p:pic>
        <p:nvPicPr>
          <p:cNvPr id="15" name="Picture 1" descr="ClipData_20200324_222444.png"/>
          <p:cNvPicPr>
            <a:picLocks noChangeAspect="1"/>
          </p:cNvPicPr>
          <p:nvPr/>
        </p:nvPicPr>
        <p:blipFill rotWithShape="1">
          <a:blip r:embed="rId4"/>
          <a:srcRect l="70794" t="22282"/>
          <a:stretch/>
        </p:blipFill>
        <p:spPr>
          <a:xfrm>
            <a:off x="5360501" y="4825944"/>
            <a:ext cx="1964881" cy="1386319"/>
          </a:xfrm>
          <a:prstGeom prst="rect">
            <a:avLst/>
          </a:prstGeom>
        </p:spPr>
      </p:pic>
      <p:sp>
        <p:nvSpPr>
          <p:cNvPr id="9" name="포인트가 10개인 별 8"/>
          <p:cNvSpPr/>
          <p:nvPr/>
        </p:nvSpPr>
        <p:spPr>
          <a:xfrm>
            <a:off x="196428" y="3699405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60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3-12.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리스트 장식하기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2"/>
            <a:ext cx="8266254" cy="567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마커를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한꺼번에 지정하는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“list-style”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3">
              <a:buClr>
                <a:srgbClr val="33BDFB"/>
              </a:buClr>
              <a:defRPr/>
            </a:pPr>
            <a:endParaRPr lang="en-US" altLang="ko-KR" sz="6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gray">
          <a:xfrm>
            <a:off x="829558" y="1942138"/>
            <a:ext cx="7211506" cy="166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9900"/>
              </a:buClr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list-style-type, list-style-position, list-style-image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를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한꺼번에 지정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FF9900"/>
              </a:buClr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list-style-type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과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list-style-image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함께 지정하면 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lvl="1" indent="0">
              <a:buClr>
                <a:srgbClr val="FF9900"/>
              </a:buClr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 list-style-image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가 우선됨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9" name="Picture 1" descr="ClipData_20200324_2224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06" y="3770755"/>
            <a:ext cx="7229474" cy="21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3-9.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너비와 높이 지정하기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크기를 지정하는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width“,”height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너비를 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“auto”</a:t>
            </a:r>
            <a:r>
              <a:rPr lang="ko-KR" altLang="en-US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지정하면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?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부모요소의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너비와 동일하게 결정됨 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8" name="Picture 1" descr="ClipData_20200324_2221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81" y="3090449"/>
            <a:ext cx="6305270" cy="26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3-9.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너비와 높이 지정하기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크기를 지정하는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width“,”height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너비를 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%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r>
              <a:rPr lang="ko-KR" altLang="en-US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 지정하면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?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buFont typeface="Wingdings" panose="05000000000000000000" pitchFamily="2" charset="2"/>
              <a:buChar char="l"/>
              <a:defRPr/>
            </a:pPr>
            <a:endParaRPr lang="en-US" altLang="ko-KR" sz="1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부모요소의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너비에 대한 비율로 결정됨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9" name="Picture 1" descr="ClipData_20200324_222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55" y="3107196"/>
            <a:ext cx="6070860" cy="26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3-9.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너비와 높이 지정하기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반응형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웹사이트에서 사용되는 단위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2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vw</a:t>
            </a:r>
            <a:endParaRPr lang="en-US" altLang="ko-KR" sz="1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“viewport width”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약자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뷰포트는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브라우저를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볼때의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출력영역을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의미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뷰포트의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너비를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기준으로 하는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비율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뷰포트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너비가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1200px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이면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50vw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는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600px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임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뷰포트의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너비에 따라 변하므로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여러가지 디바이스의 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33BDFB"/>
              </a:buClr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크기에 적절하게 대응할 때 활약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22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vh</a:t>
            </a:r>
            <a:endParaRPr lang="en-US" altLang="ko-KR" sz="1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“viewport 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height”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의</a:t>
            </a: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약자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뷰포트의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높이를 기준으로 하는 비율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914400" lvl="2" indent="0">
              <a:buClr>
                <a:srgbClr val="33BDFB"/>
              </a:buClr>
              <a:buNone/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3-10.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여백 조정하기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여백의 개념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블록 요소의 </a:t>
            </a:r>
            <a:r>
              <a:rPr lang="ko-KR" altLang="en-US" sz="2200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테두리선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(border)</a:t>
            </a:r>
            <a:r>
              <a:rPr lang="ko-KR" altLang="en-US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를 중심으로</a:t>
            </a:r>
            <a:endParaRPr lang="en-US" altLang="ko-KR" sz="1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요소 밖의 여백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마진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(margin)</a:t>
            </a:r>
          </a:p>
          <a:p>
            <a:pPr lvl="2">
              <a:buClr>
                <a:srgbClr val="33BDFB"/>
              </a:buClr>
              <a:defRPr/>
            </a:pPr>
            <a:r>
              <a:rPr lang="en-US" altLang="ko-KR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요소 안의 여백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패딩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(padding)</a:t>
            </a:r>
          </a:p>
          <a:p>
            <a:pPr lvl="2">
              <a:buClr>
                <a:srgbClr val="33BDFB"/>
              </a:buClr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2">
              <a:buClr>
                <a:srgbClr val="33BDFB"/>
              </a:buClr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045911" y="3324617"/>
            <a:ext cx="3911829" cy="2828876"/>
            <a:chOff x="5514975" y="3119339"/>
            <a:chExt cx="3171825" cy="24669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75" y="3119339"/>
              <a:ext cx="3171825" cy="24669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6379806" y="4322380"/>
              <a:ext cx="1427729" cy="270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콘텐츠</a:t>
              </a:r>
              <a:endParaRPr lang="ko-KR" alt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62627" y="3751842"/>
              <a:ext cx="941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</a:t>
              </a:r>
              <a:r>
                <a:rPr lang="ko-KR" altLang="en-US" sz="1200" b="1" dirty="0" err="1" smtClean="0"/>
                <a:t>테두리선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1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>
              <a:defRPr/>
            </a:pPr>
            <a:r>
              <a:rPr lang="en-US" altLang="ko-KR" dirty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</a:rPr>
              <a:t>3-10. </a:t>
            </a:r>
            <a:r>
              <a:rPr lang="ko-KR" altLang="en-US" dirty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</a:rPr>
              <a:t>여백 조정하기</a:t>
            </a:r>
            <a:endParaRPr lang="ko-KR" altLang="en-US" sz="600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553172" y="1185220"/>
            <a:ext cx="8590827" cy="5012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태그 </a:t>
            </a: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블록 태그와 인라인 태그로 구분</a:t>
            </a:r>
            <a:endParaRPr lang="en-US" altLang="ko-KR" sz="24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 fontAlgn="base" latinLnBrk="0"/>
            <a:r>
              <a:rPr lang="ko-KR" altLang="en-US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블록 </a:t>
            </a:r>
            <a:r>
              <a:rPr lang="ko-KR" altLang="en-US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태그 사례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: &lt;div&gt;, 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&lt;p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&gt;, &lt;h1&gt;, 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&lt;</a:t>
            </a:r>
            <a:r>
              <a:rPr lang="en-US" altLang="ko-KR" sz="2200" dirty="0" err="1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ul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&gt;</a:t>
            </a:r>
            <a:endParaRPr lang="ko-KR" altLang="en-US" sz="22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 fontAlgn="base" latinLnBrk="0"/>
            <a:r>
              <a:rPr lang="ko-KR" altLang="en-US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인라인 태그 사례 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 &lt;span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&gt;, &lt;</a:t>
            </a:r>
            <a:r>
              <a:rPr lang="en-US" altLang="ko-KR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a&gt;, &lt;</a:t>
            </a:r>
            <a:r>
              <a:rPr lang="en-US" altLang="ko-KR" sz="2200" dirty="0" err="1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img</a:t>
            </a:r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&gt;</a:t>
            </a:r>
            <a:endParaRPr lang="en-US" altLang="ko-KR" sz="22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 fontAlgn="base" latinLnBrk="0"/>
            <a:endParaRPr lang="ko-KR" altLang="en-US" sz="24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/>
            <a:r>
              <a:rPr lang="ko-KR" altLang="en-US" sz="22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블록 태그</a:t>
            </a:r>
            <a:endParaRPr lang="en-US" altLang="ko-KR" sz="22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항상 </a:t>
            </a:r>
            <a:r>
              <a:rPr lang="ko-KR" altLang="en-US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새 라인에서 시작하여 출력</a:t>
            </a:r>
            <a:endParaRPr lang="en-US" altLang="ko-KR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양 </a:t>
            </a:r>
            <a:r>
              <a:rPr lang="ko-KR" altLang="en-US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옆에 다른 콘텐트를 배치하지 않고 한 라인 </a:t>
            </a:r>
            <a:r>
              <a:rPr lang="ko-KR" altLang="en-US" dirty="0" err="1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독점사용</a:t>
            </a:r>
            <a:endParaRPr lang="en-US" altLang="ko-KR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가장 </a:t>
            </a:r>
            <a:r>
              <a:rPr lang="ko-KR" altLang="en-US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많이 사용되는 블록 태그</a:t>
            </a:r>
            <a:r>
              <a:rPr lang="en-US" altLang="ko-KR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: &lt;div&gt;</a:t>
            </a:r>
          </a:p>
          <a:p>
            <a:pPr lvl="3"/>
            <a:endParaRPr lang="en-US" altLang="ko-KR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/>
            <a:r>
              <a:rPr lang="ko-KR" altLang="en-US" sz="20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인라인 태그</a:t>
            </a:r>
            <a:endParaRPr lang="en-US" altLang="ko-KR" sz="2000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블록 </a:t>
            </a:r>
            <a:r>
              <a:rPr lang="ko-KR" altLang="en-US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속에 삽입되어 블록의 일부로 출력</a:t>
            </a:r>
            <a:endParaRPr lang="en-US" altLang="ko-KR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가장 </a:t>
            </a:r>
            <a:r>
              <a:rPr lang="ko-KR" altLang="en-US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많이 사용된 인라인 태그 </a:t>
            </a:r>
            <a:r>
              <a:rPr lang="en-US" altLang="ko-KR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: &lt;span&gt;</a:t>
            </a:r>
            <a:endParaRPr lang="ko-KR" altLang="en-US" dirty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defRPr/>
            </a:pP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 indent="-342900">
              <a:lnSpc>
                <a:spcPct val="150000"/>
              </a:lnSpc>
              <a:buClr>
                <a:srgbClr val="DFF0F7">
                  <a:lumMod val="25000"/>
                </a:srgbClr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DFF0F7">
                  <a:lumMod val="25000"/>
                </a:srgbClr>
              </a:buClr>
              <a:buFont typeface="Wingdings" panose="05000000000000000000" pitchFamily="2" charset="2"/>
              <a:buChar char="l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1.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요소 밖의 </a:t>
            </a:r>
            <a:r>
              <a:rPr lang="ko-KR" altLang="en-US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여백 </a:t>
            </a: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“margin”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/>
            <a:r>
              <a:rPr lang="en-US" altLang="ko-KR" sz="22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margin-top, margin-right, margin-bottom, margin-left </a:t>
            </a:r>
            <a:endParaRPr lang="en-US" altLang="ko-KR" sz="20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2">
              <a:buClr>
                <a:srgbClr val="33BDFB"/>
              </a:buClr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lvl="2">
              <a:buClr>
                <a:srgbClr val="33BDFB"/>
              </a:buClr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3-10.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여백 조정하기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9" name="Picture 1" descr="ClipData_20200324_2221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1" y="2441542"/>
            <a:ext cx="5301614" cy="1506858"/>
          </a:xfrm>
          <a:prstGeom prst="rect">
            <a:avLst/>
          </a:prstGeom>
        </p:spPr>
      </p:pic>
      <p:pic>
        <p:nvPicPr>
          <p:cNvPr id="10" name="Picture 1" descr="ClipData_20200324_2221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2" y="4279636"/>
            <a:ext cx="7229474" cy="2505212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196428" y="3336809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90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 bwMode="gray">
          <a:xfrm>
            <a:off x="646043" y="59634"/>
            <a:ext cx="8229600" cy="78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/>
                <a:ea typeface="맑은 고딕" panose="020B0503020000020004" pitchFamily="50" charset="-127"/>
                <a:cs typeface="+mj-cs"/>
              </a:rPr>
              <a:t>3-10. </a:t>
            </a:r>
            <a:r>
              <a:rPr lang="ko-KR" altLang="en-US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latin typeface="Tahoma"/>
                <a:ea typeface="맑은 고딕" panose="020B0503020000020004" pitchFamily="50" charset="-127"/>
              </a:rPr>
              <a:t>여백 조정하기</a:t>
            </a:r>
            <a:endParaRPr kumimoji="0" lang="ko-KR" altLang="en-US" sz="3600" b="1" i="0" u="none" strike="noStrike" kern="1200" cap="none" spc="0" normalizeH="0" baseline="0" noProof="0" dirty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Tahom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F6DA9-008F-8B48-92A6-B65229847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gray">
          <a:xfrm>
            <a:off x="609390" y="1176061"/>
            <a:ext cx="8266254" cy="50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요소 밖의 여백 </a:t>
            </a:r>
            <a:r>
              <a:rPr lang="en-US" altLang="ko-KR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“margin” </a:t>
            </a:r>
            <a:r>
              <a:rPr lang="ko-KR" altLang="en-US" sz="24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속성</a:t>
            </a:r>
            <a:endParaRPr lang="en-US" altLang="ko-KR" sz="2400" dirty="0" smtClean="0">
              <a:solidFill>
                <a:prstClr val="black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1">
              <a:buClr>
                <a:srgbClr val="33BDFB"/>
              </a:buClr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rPr>
              <a:t>여백을 </a:t>
            </a:r>
            <a:r>
              <a:rPr lang="ko-KR" altLang="en-US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시계방향</a:t>
            </a:r>
            <a:r>
              <a:rPr lang="en-US" altLang="ko-KR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위</a:t>
            </a:r>
            <a:r>
              <a:rPr lang="en-US" altLang="ko-KR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noProof="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오른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쪽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아래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왼쪽</a:t>
            </a:r>
            <a:r>
              <a:rPr lang="en-US" altLang="ko-KR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prstClr val="black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순서로 한꺼번에 지정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lvl="3">
              <a:buClr>
                <a:srgbClr val="33BDFB"/>
              </a:buClr>
              <a:defRPr/>
            </a:pPr>
            <a:endParaRPr kumimoji="0" lang="en-US" altLang="ko-KR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BDFB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D416"/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¤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FF0F7">
                  <a:lumMod val="25000"/>
                </a:srgbClr>
              </a:buClr>
              <a:buSzPct val="85000"/>
              <a:buFont typeface="Wingdings" pitchFamily="2" charset="2"/>
              <a:buChar char="l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pic>
        <p:nvPicPr>
          <p:cNvPr id="11" name="Picture 1" descr="ClipData_20200324_2221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2" y="2465330"/>
            <a:ext cx="7878640" cy="2156776"/>
          </a:xfrm>
          <a:prstGeom prst="rect">
            <a:avLst/>
          </a:prstGeom>
        </p:spPr>
      </p:pic>
      <p:pic>
        <p:nvPicPr>
          <p:cNvPr id="8" name="Picture 1" descr="ClipData_20200324_2221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16" y="4721490"/>
            <a:ext cx="6890994" cy="2014364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196428" y="5283878"/>
            <a:ext cx="1134286" cy="61622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실습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41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802</Words>
  <Application>Microsoft Office PowerPoint</Application>
  <PresentationFormat>화면 슬라이드 쇼(4:3)</PresentationFormat>
  <Paragraphs>336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휴먼옛체</vt:lpstr>
      <vt:lpstr>Arial</vt:lpstr>
      <vt:lpstr>Tahoma</vt:lpstr>
      <vt:lpstr>Wingdings</vt:lpstr>
      <vt:lpstr>New_Natural01</vt:lpstr>
      <vt:lpstr>웹 콘텐츠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pc</dc:creator>
  <cp:keywords/>
  <dc:description>generated using python-pptx</dc:description>
  <cp:lastModifiedBy>pc</cp:lastModifiedBy>
  <cp:revision>165</cp:revision>
  <dcterms:created xsi:type="dcterms:W3CDTF">2013-01-27T09:14:16Z</dcterms:created>
  <dcterms:modified xsi:type="dcterms:W3CDTF">2020-04-08T02:47:51Z</dcterms:modified>
  <cp:category/>
</cp:coreProperties>
</file>