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273" r:id="rId7"/>
    <p:sldId id="274" r:id="rId8"/>
    <p:sldId id="270" r:id="rId9"/>
    <p:sldId id="277" r:id="rId10"/>
    <p:sldId id="278" r:id="rId11"/>
    <p:sldId id="275" r:id="rId12"/>
    <p:sldId id="279" r:id="rId13"/>
    <p:sldId id="266" r:id="rId14"/>
  </p:sldIdLst>
  <p:sldSz cx="18288000" cy="10287000"/>
  <p:notesSz cx="10287000" cy="18288000"/>
  <p:embeddedFontLst>
    <p:embeddedFont>
      <p:font typeface="나눔스퀘어_ac Bold" panose="020B0600000101010101" pitchFamily="50" charset="-127"/>
      <p:bold r:id="rId15"/>
    </p:embeddedFont>
    <p:embeddedFont>
      <p:font typeface="나눔스퀘어_ac ExtraBold" panose="020B0600000101010101" pitchFamily="50" charset="-127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CE2"/>
    <a:srgbClr val="DE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28800" y="2400300"/>
            <a:ext cx="1252423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200" dirty="0">
                <a:solidFill>
                  <a:srgbClr val="2627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Square ExtraBold" pitchFamily="34" charset="0"/>
              </a:rPr>
              <a:t>시스템 소프트웨어</a:t>
            </a:r>
            <a:endParaRPr lang="en-US" altLang="ko-KR" sz="6500" kern="0" spc="-200" dirty="0">
              <a:solidFill>
                <a:srgbClr val="2627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Square ExtraBold" pitchFamily="34" charset="0"/>
            </a:endParaRPr>
          </a:p>
          <a:p>
            <a:r>
              <a:rPr lang="en-US" sz="6500" kern="0" spc="-200" dirty="0">
                <a:solidFill>
                  <a:srgbClr val="2627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Sequential model </a:t>
            </a:r>
            <a:r>
              <a:rPr lang="ko-KR" altLang="en-US" sz="6500" kern="0" spc="-200" dirty="0">
                <a:solidFill>
                  <a:srgbClr val="2627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및 비교분석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4939725"/>
            <a:ext cx="153162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26272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S-Core Dream 4 Regular" pitchFamily="34" charset="0"/>
              </a:rPr>
              <a:t>20191016 </a:t>
            </a:r>
            <a:r>
              <a:rPr lang="ko-KR" altLang="en-US" sz="3200" kern="0" spc="-100" dirty="0">
                <a:solidFill>
                  <a:srgbClr val="26272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S-Core Dream 4 Regular" pitchFamily="34" charset="0"/>
              </a:rPr>
              <a:t>최정윤</a:t>
            </a:r>
            <a:endParaRPr 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8000348"/>
            <a:ext cx="49267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26272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덕성여자대학교 </a:t>
            </a:r>
            <a:r>
              <a:rPr lang="en-US" altLang="ko-KR" sz="2400" dirty="0">
                <a:solidFill>
                  <a:srgbClr val="26272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</a:t>
            </a:r>
            <a:r>
              <a:rPr lang="ko-KR" altLang="en-US" sz="2400" dirty="0">
                <a:solidFill>
                  <a:srgbClr val="26272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미디어공학과</a:t>
            </a:r>
            <a:endParaRPr 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>
            <a:off x="0" y="0"/>
            <a:ext cx="4262176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0" y="2420245"/>
            <a:ext cx="22097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200" dirty="0" err="1">
                <a:solidFill>
                  <a:srgbClr val="26272A"/>
                </a:solidFill>
                <a:latin typeface="NanumSquare ExtraBold" pitchFamily="34" charset="0"/>
              </a:rPr>
              <a:t>AlexNet</a:t>
            </a:r>
            <a:endParaRPr lang="en-US" sz="3600" kern="0" spc="-200" dirty="0">
              <a:solidFill>
                <a:srgbClr val="26272A"/>
              </a:solidFill>
              <a:latin typeface="NanumSquare ExtraBold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FC2ED5-6AC4-6B83-CBFE-1436E98F2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83"/>
          <a:stretch/>
        </p:blipFill>
        <p:spPr>
          <a:xfrm>
            <a:off x="4424624" y="342900"/>
            <a:ext cx="7924800" cy="7277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0138A5-3B1E-BB36-B8D2-5E5BE76A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847725"/>
            <a:ext cx="5153025" cy="6886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E2B33-8EB1-45D3-BA1F-155D4B734D63}"/>
              </a:ext>
            </a:extLst>
          </p:cNvPr>
          <p:cNvSpPr txBox="1"/>
          <p:nvPr/>
        </p:nvSpPr>
        <p:spPr>
          <a:xfrm>
            <a:off x="4724399" y="8191500"/>
            <a:ext cx="135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코드를 활용하여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mnist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데이터셋에 모델을 적용해 보았다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데이터셋과 모델의 배열 차원수가 달라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resize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맞춰주는 작업을 진행하였고</a:t>
            </a:r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sequential model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활용할 때보다 시간이 훨씬 </a:t>
            </a:r>
            <a:r>
              <a:rPr lang="ko-KR" altLang="en-US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오래걸렸다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모델보다 정확도는 떨어지고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손실값은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높아지는 결과를 보였다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59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>
            <a:off x="0" y="0"/>
            <a:ext cx="4262176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0" y="2420245"/>
            <a:ext cx="22097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VGG16</a:t>
            </a:r>
            <a:endParaRPr 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89D64-F3B4-6BE5-66A4-1E58D6F5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42900"/>
            <a:ext cx="8610600" cy="823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000C6A-7A6F-4B2D-F76F-B082AEA57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024" y="404812"/>
            <a:ext cx="4124325" cy="811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EE3A2-42A1-D44C-AA7F-82D33E22BC97}"/>
              </a:ext>
            </a:extLst>
          </p:cNvPr>
          <p:cNvSpPr txBox="1"/>
          <p:nvPr/>
        </p:nvSpPr>
        <p:spPr>
          <a:xfrm>
            <a:off x="5105400" y="8717340"/>
            <a:ext cx="1356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VGG16 model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코드이다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AlexNet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마찬가지로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활용하여 학습을 진행한다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진행하던 도중 메모리가 다운되는 문제가 발생하였다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너무 </a:t>
            </a:r>
            <a:r>
              <a:rPr lang="ko-KR" altLang="en-US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딥한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모델인 것에 비해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mnist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굉장히 간단한 데이터셋이라 적합하지 않다는 결과를 도출해냈다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2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>
            <a:off x="0" y="0"/>
            <a:ext cx="4262176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0" y="2420245"/>
            <a:ext cx="22097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VGG16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6C940-8966-72BE-7C82-2633E9773084}"/>
              </a:ext>
            </a:extLst>
          </p:cNvPr>
          <p:cNvSpPr txBox="1"/>
          <p:nvPr/>
        </p:nvSpPr>
        <p:spPr>
          <a:xfrm>
            <a:off x="4876800" y="5023873"/>
            <a:ext cx="12649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Epoch5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까지는 높은 성능으로 학습되다가 갑자기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올라가면서 정확도가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0.11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떨어지는 문제가 발생하였다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여러 번 돌려보았지만 학습이 제대로 이루어지지 않는 모습을 보였다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gradient vanishing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등의 문제가 발생한 것으로 예상된다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층이 많고 깊은 모델이라고 해서 무조건 좋은 것이 아니라는 결과를 도출해낼 수 있었다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0EC21-B990-FCA5-3128-CD15FB6EFF3E}"/>
              </a:ext>
            </a:extLst>
          </p:cNvPr>
          <p:cNvSpPr txBox="1"/>
          <p:nvPr/>
        </p:nvSpPr>
        <p:spPr>
          <a:xfrm>
            <a:off x="4876800" y="8801100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vanishing</a:t>
            </a:r>
            <a:r>
              <a:rPr lang="ko-KR" altLang="en-US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</a:t>
            </a:r>
            <a:r>
              <a:rPr lang="en-US" altLang="ko-KR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깊은 인공 신경망을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학습하다보면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역전파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과정에서 입력층으로 갈 수록 기울기가 점차적으로 작아지는 현상이 발생할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입력층에 가까운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층들에서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가중치들이 업데이트가 제대로 되지 않으면 결국 최적의 모델을 찾을 수 없게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89444-D82F-83E3-3C6A-9CD08D11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81100"/>
            <a:ext cx="133718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38600" y="4018757"/>
            <a:ext cx="80010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b="1" kern="0" spc="-200" dirty="0">
                <a:solidFill>
                  <a:srgbClr val="26272A"/>
                </a:solidFill>
                <a:latin typeface="NanumSquare ExtraBold" pitchFamily="34" charset="0"/>
              </a:rPr>
              <a:t>Thank  You</a:t>
            </a:r>
            <a:endParaRPr lang="en-US" sz="48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965892" y="3771900"/>
            <a:ext cx="1346667" cy="493714"/>
            <a:chOff x="9820806" y="3131979"/>
            <a:chExt cx="13466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5491476" cy="146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5597A188-71F1-DDAF-A6E0-6B24D28A9FEB}"/>
              </a:ext>
            </a:extLst>
          </p:cNvPr>
          <p:cNvSpPr txBox="1"/>
          <p:nvPr/>
        </p:nvSpPr>
        <p:spPr>
          <a:xfrm>
            <a:off x="4489112" y="4076700"/>
            <a:ext cx="7017088" cy="3874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800" b="1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MNIST</a:t>
            </a:r>
          </a:p>
          <a:p>
            <a:pPr marL="1371600" lvl="1" indent="-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코드분석</a:t>
            </a:r>
            <a:endParaRPr lang="en-US" altLang="ko-KR" sz="4000" kern="0" spc="-200" dirty="0">
              <a:solidFill>
                <a:srgbClr val="26272A"/>
              </a:solidFill>
              <a:latin typeface="NanumSquare ExtraBold" pitchFamily="34" charset="0"/>
              <a:cs typeface="NanumSquare ExtraBold" pitchFamily="34" charset="0"/>
            </a:endParaRPr>
          </a:p>
          <a:p>
            <a:pPr marL="1371600" lvl="1" indent="-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비교분석</a:t>
            </a:r>
            <a:endParaRPr lang="en-US" sz="4000" kern="0" spc="-200" dirty="0">
              <a:solidFill>
                <a:srgbClr val="26272A"/>
              </a:solidFill>
              <a:latin typeface="NanumSquare ExtraBold" pitchFamily="34" charset="0"/>
              <a:cs typeface="NanumSquare ExtraBold" pitchFamily="34" charset="0"/>
            </a:endParaRPr>
          </a:p>
          <a:p>
            <a:pPr marL="1371600" lvl="1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kern="0" spc="-200" dirty="0" err="1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AlexNet</a:t>
            </a:r>
            <a:r>
              <a:rPr lang="ko-KR" altLang="en-US" sz="40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과 </a:t>
            </a:r>
            <a:r>
              <a:rPr lang="en-US" altLang="ko-KR" sz="40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VGG</a:t>
            </a:r>
            <a:r>
              <a:rPr lang="ko-KR" altLang="en-US" sz="40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에 대하여</a:t>
            </a:r>
            <a:endParaRPr lang="en-US" sz="4000" kern="0" spc="-200" dirty="0">
              <a:solidFill>
                <a:srgbClr val="26272A"/>
              </a:solidFill>
              <a:latin typeface="NanumSquare ExtraBold" pitchFamily="34" charset="0"/>
              <a:cs typeface="NanumSquare Extra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 flipH="1">
            <a:off x="4262176" y="0"/>
            <a:ext cx="14025823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1" y="2420245"/>
            <a:ext cx="20640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코드분석</a:t>
            </a:r>
            <a:endParaRPr lang="en-US" sz="105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71B7EA-EAA6-89C9-EDB0-C353D5E76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68"/>
          <a:stretch/>
        </p:blipFill>
        <p:spPr>
          <a:xfrm>
            <a:off x="4495800" y="723692"/>
            <a:ext cx="13106409" cy="2905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D5102E-4B32-E608-CB9C-DCABDE3D5D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68"/>
          <a:stretch/>
        </p:blipFill>
        <p:spPr>
          <a:xfrm>
            <a:off x="4495800" y="5143500"/>
            <a:ext cx="13106409" cy="285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6D2B51-8B35-3523-D2BA-D694D2C26D72}"/>
              </a:ext>
            </a:extLst>
          </p:cNvPr>
          <p:cNvSpPr txBox="1"/>
          <p:nvPr/>
        </p:nvSpPr>
        <p:spPr>
          <a:xfrm>
            <a:off x="4724399" y="3919835"/>
            <a:ext cx="1287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Mnist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가져와 잘 불러와 졌는지 확인하고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이미지 데이터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확인한다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5F6C1-2461-324A-A5FA-5FAFECB58A13}"/>
              </a:ext>
            </a:extLst>
          </p:cNvPr>
          <p:cNvSpPr txBox="1"/>
          <p:nvPr/>
        </p:nvSpPr>
        <p:spPr>
          <a:xfrm>
            <a:off x="4724400" y="8301335"/>
            <a:ext cx="12877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Mnist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내의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데이터인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x_train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channel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추가하여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차원으로 만들어준다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값은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255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되어 있지만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tensorflow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작업은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사이의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float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값일 때 학습을 더 잘하기 때문에 이미지를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255.0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나누어 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18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 flipH="1">
            <a:off x="4262176" y="0"/>
            <a:ext cx="14025823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1" y="2420245"/>
            <a:ext cx="20640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코드분석</a:t>
            </a:r>
            <a:endParaRPr 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AEFDDD-1C66-9082-215E-1D0B1B4B4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50"/>
          <a:stretch/>
        </p:blipFill>
        <p:spPr>
          <a:xfrm>
            <a:off x="4419600" y="876300"/>
            <a:ext cx="8899269" cy="57920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141BC9-5D14-EF8C-E550-C76DFB9F6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36"/>
          <a:stretch/>
        </p:blipFill>
        <p:spPr>
          <a:xfrm>
            <a:off x="12078930" y="2115460"/>
            <a:ext cx="6049138" cy="601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DC8184-2E83-6D3D-563D-244788B43D4C}"/>
              </a:ext>
            </a:extLst>
          </p:cNvPr>
          <p:cNvSpPr txBox="1"/>
          <p:nvPr/>
        </p:nvSpPr>
        <p:spPr>
          <a:xfrm>
            <a:off x="4564468" y="8503503"/>
            <a:ext cx="1356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 코드는 교재를 참고 하여 작성한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sequential model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코드이다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Activation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함수로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relu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사용하고 활성화 함수로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입력층에는 배치를 제외한 나머지 이미지의 형상을 받아야 하기 때문에 위와 같이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input_shape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설정해주었다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 flipH="1">
            <a:off x="4262176" y="0"/>
            <a:ext cx="14025823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1" y="2420245"/>
            <a:ext cx="20640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비교분석</a:t>
            </a:r>
            <a:endParaRPr 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67DE4-185C-F8C3-44BF-E20785133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00"/>
          <a:stretch/>
        </p:blipFill>
        <p:spPr>
          <a:xfrm>
            <a:off x="4551557" y="2024734"/>
            <a:ext cx="13447059" cy="622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033D9-74ED-57DB-0347-9531C8BF850E}"/>
              </a:ext>
            </a:extLst>
          </p:cNvPr>
          <p:cNvSpPr txBox="1"/>
          <p:nvPr/>
        </p:nvSpPr>
        <p:spPr>
          <a:xfrm>
            <a:off x="12649200" y="3940602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 정보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</a:p>
          <a:p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validation_split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=  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epochs=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batch_size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142F1A-724E-3B3B-CE96-D32594C3A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39"/>
          <a:stretch/>
        </p:blipFill>
        <p:spPr>
          <a:xfrm>
            <a:off x="4551556" y="723900"/>
            <a:ext cx="13447059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35DD4-8B05-62A1-3B6B-AF136B23EA62}"/>
              </a:ext>
            </a:extLst>
          </p:cNvPr>
          <p:cNvSpPr txBox="1"/>
          <p:nvPr/>
        </p:nvSpPr>
        <p:spPr>
          <a:xfrm>
            <a:off x="12649200" y="1143728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옵티마이저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adam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FD5C2-852E-8BD1-3392-6D16AAAFD42C}"/>
              </a:ext>
            </a:extLst>
          </p:cNvPr>
          <p:cNvSpPr txBox="1"/>
          <p:nvPr/>
        </p:nvSpPr>
        <p:spPr>
          <a:xfrm>
            <a:off x="4724399" y="8826037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 정보는 위와 같고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0.0075 accuracy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0.9977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7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 flipH="1">
            <a:off x="4262176" y="0"/>
            <a:ext cx="14025823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1" y="2420245"/>
            <a:ext cx="20640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비교분석</a:t>
            </a:r>
            <a:endParaRPr 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E820B-9F98-7166-004E-A3DF16833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8"/>
          <a:stretch/>
        </p:blipFill>
        <p:spPr>
          <a:xfrm>
            <a:off x="4582783" y="1731285"/>
            <a:ext cx="13384603" cy="62723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5F6286-6769-D817-0727-404843976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39"/>
          <a:stretch/>
        </p:blipFill>
        <p:spPr>
          <a:xfrm>
            <a:off x="4551556" y="429336"/>
            <a:ext cx="13447059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3FBBA-F8CF-5D03-873C-05B9FEE15CEC}"/>
              </a:ext>
            </a:extLst>
          </p:cNvPr>
          <p:cNvSpPr txBox="1"/>
          <p:nvPr/>
        </p:nvSpPr>
        <p:spPr>
          <a:xfrm>
            <a:off x="12649200" y="3705936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 정보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</a:p>
          <a:p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validation_split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=  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epochs=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batch_size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64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1021E-616F-D08C-11FD-37FD1347F695}"/>
              </a:ext>
            </a:extLst>
          </p:cNvPr>
          <p:cNvSpPr txBox="1"/>
          <p:nvPr/>
        </p:nvSpPr>
        <p:spPr>
          <a:xfrm>
            <a:off x="12649200" y="90906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옵티마이저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adam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244A1-5668-4202-FD84-C6C974BC1288}"/>
              </a:ext>
            </a:extLst>
          </p:cNvPr>
          <p:cNvSpPr txBox="1"/>
          <p:nvPr/>
        </p:nvSpPr>
        <p:spPr>
          <a:xfrm>
            <a:off x="4724399" y="8591371"/>
            <a:ext cx="1356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배치사이즈를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64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변경하여 진행하여 보았다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0.0054 accuracy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0.9981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배치사이즈 늘리니 정확도가 증가하고 손실 값이 낮아졌다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 flipH="1">
            <a:off x="4262176" y="0"/>
            <a:ext cx="14025823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1" y="2420245"/>
            <a:ext cx="20640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>
                <a:solidFill>
                  <a:srgbClr val="26272A"/>
                </a:solidFill>
                <a:latin typeface="NanumSquare ExtraBold" pitchFamily="34" charset="0"/>
              </a:rPr>
              <a:t>비교분석</a:t>
            </a:r>
            <a:endParaRPr 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6E9FEF-371C-0358-6ADD-270337980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77"/>
          <a:stretch/>
        </p:blipFill>
        <p:spPr>
          <a:xfrm>
            <a:off x="4582783" y="295275"/>
            <a:ext cx="13384603" cy="1190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7721E0-92D6-0A72-8F31-E43851D04F54}"/>
              </a:ext>
            </a:extLst>
          </p:cNvPr>
          <p:cNvSpPr txBox="1"/>
          <p:nvPr/>
        </p:nvSpPr>
        <p:spPr>
          <a:xfrm>
            <a:off x="10744199" y="746426"/>
            <a:ext cx="754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옵티마이저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adam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10D136-7A24-BD01-6405-6E69EB3B7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02"/>
          <a:stretch/>
        </p:blipFill>
        <p:spPr>
          <a:xfrm>
            <a:off x="4582783" y="1690605"/>
            <a:ext cx="13384603" cy="6962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82BF6-D315-AC6A-8C09-B9BB908743F6}"/>
              </a:ext>
            </a:extLst>
          </p:cNvPr>
          <p:cNvSpPr txBox="1"/>
          <p:nvPr/>
        </p:nvSpPr>
        <p:spPr>
          <a:xfrm>
            <a:off x="14189006" y="3590945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 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 정보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</a:p>
          <a:p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validation_split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=  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epochs=</a:t>
            </a:r>
            <a:r>
              <a:rPr lang="en-US" altLang="ko-KR" sz="2400" b="0" dirty="0">
                <a:solidFill>
                  <a:srgbClr val="09885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   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batch_size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en-US" altLang="ko-KR" sz="2400" dirty="0">
                <a:solidFill>
                  <a:srgbClr val="09885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64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9D1F2-F74F-B868-33EB-8504E4F30664}"/>
              </a:ext>
            </a:extLst>
          </p:cNvPr>
          <p:cNvSpPr txBox="1"/>
          <p:nvPr/>
        </p:nvSpPr>
        <p:spPr>
          <a:xfrm>
            <a:off x="4724399" y="8891422"/>
            <a:ext cx="1356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조건에서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학습률을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0.01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변경하여 진행해 보았다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0.0616 accuracy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값은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0.9845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학습률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높이니 정확도가 눈에 띄게 감소하고 손실 값이 높아졌다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1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>
            <a:off x="0" y="0"/>
            <a:ext cx="4262176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0" y="2420245"/>
            <a:ext cx="22097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200" dirty="0" err="1">
                <a:solidFill>
                  <a:srgbClr val="26272A"/>
                </a:solidFill>
                <a:latin typeface="NanumSquare ExtraBold" pitchFamily="34" charset="0"/>
              </a:rPr>
              <a:t>AlexNet</a:t>
            </a:r>
            <a:endParaRPr lang="en-US" sz="3600" kern="0" spc="-200" dirty="0">
              <a:solidFill>
                <a:srgbClr val="26272A"/>
              </a:solidFill>
              <a:latin typeface="NanumSquare ExtraBold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2B33-8EB1-45D3-BA1F-155D4B734D63}"/>
              </a:ext>
            </a:extLst>
          </p:cNvPr>
          <p:cNvSpPr txBox="1"/>
          <p:nvPr/>
        </p:nvSpPr>
        <p:spPr>
          <a:xfrm>
            <a:off x="4724399" y="91821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AlexNet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모델을 두부분으로 나누어 각각 학습시키는 방식으로 진행된다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원래의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sequential model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마찬가지로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relu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활용하였다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3BA085-1EEC-D0AD-7591-E34D67935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" r="23259"/>
          <a:stretch/>
        </p:blipFill>
        <p:spPr>
          <a:xfrm>
            <a:off x="4338367" y="452735"/>
            <a:ext cx="7548833" cy="8524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F87479-4355-FF6C-FF78-5B03DC63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00" y="452735"/>
            <a:ext cx="4713754" cy="8524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7DFD4-8FC4-4911-DD6D-D116DE16879A}"/>
              </a:ext>
            </a:extLst>
          </p:cNvPr>
          <p:cNvSpPr txBox="1"/>
          <p:nvPr/>
        </p:nvSpPr>
        <p:spPr>
          <a:xfrm>
            <a:off x="609600" y="3647989"/>
            <a:ext cx="3119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정규화 방식</a:t>
            </a:r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ugmentation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Dropout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모델에서는 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Dropout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endParaRPr lang="en-US" altLang="ko-KR" sz="2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아웃풋에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0.5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곱하는 방식으로 정규화를 진행하였다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2480BC-42EB-4628-A792-6909F7D401B3}"/>
              </a:ext>
            </a:extLst>
          </p:cNvPr>
          <p:cNvSpPr/>
          <p:nvPr/>
        </p:nvSpPr>
        <p:spPr>
          <a:xfrm>
            <a:off x="4572009" y="7277100"/>
            <a:ext cx="1523982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9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D6BE92-E8F2-E972-A212-D3C1092B1696}"/>
              </a:ext>
            </a:extLst>
          </p:cNvPr>
          <p:cNvSpPr/>
          <p:nvPr/>
        </p:nvSpPr>
        <p:spPr>
          <a:xfrm>
            <a:off x="0" y="0"/>
            <a:ext cx="4262176" cy="10287000"/>
          </a:xfrm>
          <a:prstGeom prst="rect">
            <a:avLst/>
          </a:prstGeom>
          <a:solidFill>
            <a:srgbClr val="DE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609600" y="876300"/>
            <a:ext cx="206407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b="1" kern="0" spc="-200" dirty="0">
                <a:solidFill>
                  <a:srgbClr val="26272A"/>
                </a:solidFill>
                <a:latin typeface="NanumSquare ExtraBold" pitchFamily="34" charset="0"/>
              </a:rPr>
              <a:t>MNIST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5791" y="1926531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54BB7CA-CAEB-3D60-537D-E81A7CCC28A4}"/>
              </a:ext>
            </a:extLst>
          </p:cNvPr>
          <p:cNvSpPr txBox="1"/>
          <p:nvPr/>
        </p:nvSpPr>
        <p:spPr>
          <a:xfrm>
            <a:off x="609600" y="2420245"/>
            <a:ext cx="22097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200" dirty="0" err="1">
                <a:solidFill>
                  <a:srgbClr val="26272A"/>
                </a:solidFill>
                <a:latin typeface="NanumSquare ExtraBold" pitchFamily="34" charset="0"/>
              </a:rPr>
              <a:t>AlexNet</a:t>
            </a:r>
            <a:endParaRPr lang="en-US" sz="3600" kern="0" spc="-200" dirty="0">
              <a:solidFill>
                <a:srgbClr val="26272A"/>
              </a:solidFill>
              <a:latin typeface="NanumSquare ExtraBold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C6712-7BFD-0D83-7220-3EB80357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95" y="571500"/>
            <a:ext cx="12959514" cy="861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5F541-59D2-0F69-E717-52C0CEEFE718}"/>
              </a:ext>
            </a:extLst>
          </p:cNvPr>
          <p:cNvSpPr txBox="1"/>
          <p:nvPr/>
        </p:nvSpPr>
        <p:spPr>
          <a:xfrm>
            <a:off x="4876800" y="93345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AlexNet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r>
              <a:rPr lang="en-US" altLang="ko-KR" sz="2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</a:t>
            </a:r>
            <a:endParaRPr lang="en-US" altLang="ko-KR" sz="2400" b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5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499</Words>
  <Application>Microsoft Office PowerPoint</Application>
  <PresentationFormat>사용자 지정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Calibri</vt:lpstr>
      <vt:lpstr>NanumSquare ExtraBold</vt:lpstr>
      <vt:lpstr>나눔스퀘어_ac Bold</vt:lpstr>
      <vt:lpstr>Arial</vt:lpstr>
      <vt:lpstr>나눔스퀘어_ac ExtraBold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 정윤</cp:lastModifiedBy>
  <cp:revision>12</cp:revision>
  <dcterms:created xsi:type="dcterms:W3CDTF">2022-12-08T22:57:10Z</dcterms:created>
  <dcterms:modified xsi:type="dcterms:W3CDTF">2022-12-09T06:46:29Z</dcterms:modified>
</cp:coreProperties>
</file>