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7" r:id="rId15"/>
    <p:sldId id="368" r:id="rId16"/>
    <p:sldId id="346" r:id="rId17"/>
    <p:sldId id="347" r:id="rId18"/>
    <p:sldId id="348" r:id="rId19"/>
    <p:sldId id="349" r:id="rId20"/>
    <p:sldId id="350" r:id="rId21"/>
    <p:sldId id="364" r:id="rId22"/>
    <p:sldId id="365" r:id="rId23"/>
    <p:sldId id="379" r:id="rId24"/>
    <p:sldId id="366" r:id="rId25"/>
    <p:sldId id="363" r:id="rId26"/>
    <p:sldId id="369" r:id="rId27"/>
    <p:sldId id="370" r:id="rId28"/>
    <p:sldId id="371" r:id="rId29"/>
    <p:sldId id="373" r:id="rId30"/>
    <p:sldId id="372" r:id="rId31"/>
    <p:sldId id="374" r:id="rId32"/>
    <p:sldId id="375" r:id="rId33"/>
    <p:sldId id="376" r:id="rId34"/>
    <p:sldId id="377" r:id="rId35"/>
    <p:sldId id="35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94"/>
  </p:normalViewPr>
  <p:slideViewPr>
    <p:cSldViewPr snapToGrid="0" snapToObjects="1">
      <p:cViewPr varScale="1">
        <p:scale>
          <a:sx n="46" d="100"/>
          <a:sy n="46" d="100"/>
        </p:scale>
        <p:origin x="62" y="84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4/17/2025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asic-dom-node-properti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asic-dom-node-properties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attributes-and-properti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duction-browser-even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7" Type="http://schemas.openxmlformats.org/officeDocument/2006/relationships/hyperlink" Target="https://ko.javascript.info/browser-environ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event-delegation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rowser-environm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dom-nodes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24C564AA-70CB-4AFE-8C54-C2F8827F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FD1553ED-9558-49DD-8BF1-90AC8183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C77F1E28-B65A-4BBD-B5B7-C55B3475E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F7D782-BABF-456B-9E07-63600AA26A5B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61502700-D266-4F08-82F9-DEA989413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58675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조회하거나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조회하거나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A7BA-4914-43F5-B0B7-FA370AF12FD0}"/>
              </a:ext>
            </a:extLst>
          </p:cNvPr>
          <p:cNvSpPr txBox="1"/>
          <p:nvPr/>
        </p:nvSpPr>
        <p:spPr>
          <a:xfrm>
            <a:off x="6943923" y="3005849"/>
            <a:ext cx="45485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8B21-A234-443D-BD86-97223027AF64}"/>
              </a:ext>
            </a:extLst>
          </p:cNvPr>
          <p:cNvSpPr txBox="1"/>
          <p:nvPr/>
        </p:nvSpPr>
        <p:spPr>
          <a:xfrm>
            <a:off x="911393" y="2833538"/>
            <a:ext cx="5586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'\n    &lt;li&gt;두부&lt;/li&gt;\n    &lt;li&gt;계란&lt;/li&gt;\n    &lt;li&gt;라면&lt;/li&gt;\n 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BDD58-8913-4499-BDEF-C8D2C3A45739}"/>
              </a:ext>
            </a:extLst>
          </p:cNvPr>
          <p:cNvSpPr txBox="1"/>
          <p:nvPr/>
        </p:nvSpPr>
        <p:spPr>
          <a:xfrm>
            <a:off x="911393" y="5610699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'&lt;ul id="purchases" class="list"&gt;\n    &lt;li&gt;두부&lt;/li&gt;\n    &lt;li&gt;계란&lt;/li&gt;\n    &lt;li&gt;라면&lt;/li&gt;\n  &lt;/ul&gt;'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22350-3042-4F8E-B8BD-F95EFD891F1E}"/>
              </a:ext>
            </a:extLst>
          </p:cNvPr>
          <p:cNvSpPr txBox="1"/>
          <p:nvPr/>
        </p:nvSpPr>
        <p:spPr>
          <a:xfrm>
            <a:off x="911392" y="1825047"/>
            <a:ext cx="5586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E9AEB-C415-4FCC-80E2-004F938C1E05}"/>
              </a:ext>
            </a:extLst>
          </p:cNvPr>
          <p:cNvSpPr txBox="1"/>
          <p:nvPr/>
        </p:nvSpPr>
        <p:spPr>
          <a:xfrm>
            <a:off x="911393" y="4620647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2E1DB21-1E86-4BA0-81E1-33EAF32D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7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7007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소스코드의 값 그대로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elem.innerText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 의해서 실제 보이는 값으로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화면에 보이지 않는 요소는 제외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E08E-31E7-4E52-862C-100EC390531B}"/>
              </a:ext>
            </a:extLst>
          </p:cNvPr>
          <p:cNvSpPr txBox="1"/>
          <p:nvPr/>
        </p:nvSpPr>
        <p:spPr>
          <a:xfrm>
            <a:off x="6586537" y="1742691"/>
            <a:ext cx="5210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F0AF-5444-4DFD-BF30-6238009031B4}"/>
              </a:ext>
            </a:extLst>
          </p:cNvPr>
          <p:cNvSpPr txBox="1"/>
          <p:nvPr/>
        </p:nvSpPr>
        <p:spPr>
          <a:xfrm>
            <a:off x="610541" y="1773848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계란️✔️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351E-0DCB-44B3-A0F8-9B8A8ABB5892}"/>
              </a:ext>
            </a:extLst>
          </p:cNvPr>
          <p:cNvSpPr txBox="1"/>
          <p:nvPr/>
        </p:nvSpPr>
        <p:spPr>
          <a:xfrm>
            <a:off x="610541" y="4671815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7D1E-60A0-4C2D-B4B7-1282E43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51" y="3473551"/>
            <a:ext cx="1409897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61D7F732-7EFB-433C-A78D-9E2BB7BE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3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/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1066800" y="3516610"/>
            <a:ext cx="701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F0F0AB4-62D2-4B3C-BFAE-485A7A81C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169259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2598A2-22C9-4D82-94CB-21FFE006886C}"/>
              </a:ext>
            </a:extLst>
          </p:cNvPr>
          <p:cNvSpPr txBox="1"/>
          <p:nvPr/>
        </p:nvSpPr>
        <p:spPr>
          <a:xfrm>
            <a:off x="1140342" y="1684249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65B7F-F945-4A1C-A00E-61547C2F8A98}"/>
              </a:ext>
            </a:extLst>
          </p:cNvPr>
          <p:cNvSpPr txBox="1"/>
          <p:nvPr/>
        </p:nvSpPr>
        <p:spPr>
          <a:xfrm>
            <a:off x="1140344" y="1974891"/>
            <a:ext cx="664791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1349F9-A41F-4E39-926A-EB7F57FFC092}"/>
              </a:ext>
            </a:extLst>
          </p:cNvPr>
          <p:cNvSpPr txBox="1"/>
          <p:nvPr/>
        </p:nvSpPr>
        <p:spPr>
          <a:xfrm>
            <a:off x="1140344" y="2257466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74D394-1250-44E6-928A-65DDAD91A703}"/>
              </a:ext>
            </a:extLst>
          </p:cNvPr>
          <p:cNvSpPr txBox="1"/>
          <p:nvPr/>
        </p:nvSpPr>
        <p:spPr>
          <a:xfrm>
            <a:off x="1140343" y="2529682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4" name="Text Box 3">
            <a:extLst>
              <a:ext uri="{FF2B5EF4-FFF2-40B4-BE49-F238E27FC236}">
                <a16:creationId xmlns:a16="http://schemas.microsoft.com/office/drawing/2014/main" id="{CEF5F233-CF16-423D-A435-B8084717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9829801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C433C19-8625-41A5-ADF7-043350AF3826}"/>
              </a:ext>
            </a:extLst>
          </p:cNvPr>
          <p:cNvSpPr txBox="1"/>
          <p:nvPr/>
        </p:nvSpPr>
        <p:spPr>
          <a:xfrm>
            <a:off x="1022966" y="1991361"/>
            <a:ext cx="7311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C0D62D-0F31-42E0-BA55-D27BC285D6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ED598119-3B9E-4589-B9B0-801BA648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150" y="6356350"/>
            <a:ext cx="1009650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자식 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.remove()</a:t>
            </a:r>
          </a:p>
          <a:p>
            <a:pPr marL="1143000" lvl="2" indent="-228600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삭제한다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2400956"/>
            <a:ext cx="730567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3768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514826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2426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49149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65913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49149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4914900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2959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49149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49149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57531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49149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Rectangle 31">
            <a:extLst>
              <a:ext uri="{FF2B5EF4-FFF2-40B4-BE49-F238E27FC236}">
                <a16:creationId xmlns:a16="http://schemas.microsoft.com/office/drawing/2014/main" id="{615ABE04-080D-4581-8E1D-1295D126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2FCEB41A-5A3A-4A4F-B038-8CCAC83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61" name="Rectangle 34">
            <a:extLst>
              <a:ext uri="{FF2B5EF4-FFF2-40B4-BE49-F238E27FC236}">
                <a16:creationId xmlns:a16="http://schemas.microsoft.com/office/drawing/2014/main" id="{7424825F-27D4-4E5D-B86F-A0BEB4C5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63" name="AutoShape 36">
            <a:extLst>
              <a:ext uri="{FF2B5EF4-FFF2-40B4-BE49-F238E27FC236}">
                <a16:creationId xmlns:a16="http://schemas.microsoft.com/office/drawing/2014/main" id="{64E9A030-546C-43CD-8D5E-C37564969D65}"/>
              </a:ext>
            </a:extLst>
          </p:cNvPr>
          <p:cNvCxnSpPr>
            <a:cxnSpLocks noChangeShapeType="1"/>
            <a:stCxn id="58" idx="2"/>
            <a:endCxn id="61" idx="0"/>
          </p:cNvCxnSpPr>
          <p:nvPr/>
        </p:nvCxnSpPr>
        <p:spPr bwMode="auto">
          <a:xfrm>
            <a:off x="93726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38">
            <a:extLst>
              <a:ext uri="{FF2B5EF4-FFF2-40B4-BE49-F238E27FC236}">
                <a16:creationId xmlns:a16="http://schemas.microsoft.com/office/drawing/2014/main" id="{A6EB116F-7FA3-494F-949A-CAF78D03B9E2}"/>
              </a:ext>
            </a:extLst>
          </p:cNvPr>
          <p:cNvCxnSpPr>
            <a:cxnSpLocks noChangeShapeType="1"/>
            <a:stCxn id="58" idx="0"/>
            <a:endCxn id="77" idx="2"/>
          </p:cNvCxnSpPr>
          <p:nvPr/>
        </p:nvCxnSpPr>
        <p:spPr bwMode="auto">
          <a:xfrm flipH="1" flipV="1">
            <a:off x="85344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39">
            <a:extLst>
              <a:ext uri="{FF2B5EF4-FFF2-40B4-BE49-F238E27FC236}">
                <a16:creationId xmlns:a16="http://schemas.microsoft.com/office/drawing/2014/main" id="{6C06FAD0-828C-440B-961E-A100727683CF}"/>
              </a:ext>
            </a:extLst>
          </p:cNvPr>
          <p:cNvCxnSpPr>
            <a:cxnSpLocks noChangeShapeType="1"/>
            <a:stCxn id="77" idx="3"/>
            <a:endCxn id="59" idx="1"/>
          </p:cNvCxnSpPr>
          <p:nvPr/>
        </p:nvCxnSpPr>
        <p:spPr bwMode="auto">
          <a:xfrm flipV="1">
            <a:off x="89154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7" name="Rectangle 40">
            <a:extLst>
              <a:ext uri="{FF2B5EF4-FFF2-40B4-BE49-F238E27FC236}">
                <a16:creationId xmlns:a16="http://schemas.microsoft.com/office/drawing/2014/main" id="{3FD0EE3A-3911-4FD8-8C2B-E91FC2B4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1E4D6932-2EBD-4E9A-819E-49D48C4B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69" name="AutoShape 42">
            <a:extLst>
              <a:ext uri="{FF2B5EF4-FFF2-40B4-BE49-F238E27FC236}">
                <a16:creationId xmlns:a16="http://schemas.microsoft.com/office/drawing/2014/main" id="{49CAA6B9-5754-4129-A061-F07FDDC943A3}"/>
              </a:ext>
            </a:extLst>
          </p:cNvPr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85344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43">
            <a:extLst>
              <a:ext uri="{FF2B5EF4-FFF2-40B4-BE49-F238E27FC236}">
                <a16:creationId xmlns:a16="http://schemas.microsoft.com/office/drawing/2014/main" id="{2B6BB8D8-E77A-41BA-ABB8-7E56E501CD56}"/>
              </a:ext>
            </a:extLst>
          </p:cNvPr>
          <p:cNvCxnSpPr>
            <a:cxnSpLocks noChangeShapeType="1"/>
            <a:stCxn id="77" idx="0"/>
            <a:endCxn id="68" idx="2"/>
          </p:cNvCxnSpPr>
          <p:nvPr/>
        </p:nvCxnSpPr>
        <p:spPr bwMode="auto">
          <a:xfrm flipV="1">
            <a:off x="85344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Rectangle 44">
            <a:extLst>
              <a:ext uri="{FF2B5EF4-FFF2-40B4-BE49-F238E27FC236}">
                <a16:creationId xmlns:a16="http://schemas.microsoft.com/office/drawing/2014/main" id="{2630E109-CBF4-437B-9E29-9DF4328B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 Box 45">
            <a:extLst>
              <a:ext uri="{FF2B5EF4-FFF2-40B4-BE49-F238E27FC236}">
                <a16:creationId xmlns:a16="http://schemas.microsoft.com/office/drawing/2014/main" id="{FD581370-6452-4120-AA16-52895EDC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4E9DD0EF-D8F2-48AF-BB94-6148CD0A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18992F72-04C6-4488-9560-7F72B290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75" name="AutoShape 48">
            <a:extLst>
              <a:ext uri="{FF2B5EF4-FFF2-40B4-BE49-F238E27FC236}">
                <a16:creationId xmlns:a16="http://schemas.microsoft.com/office/drawing/2014/main" id="{9A64A9D4-E460-4F25-90FF-F85ADB8551B3}"/>
              </a:ext>
            </a:extLst>
          </p:cNvPr>
          <p:cNvCxnSpPr>
            <a:cxnSpLocks noChangeShapeType="1"/>
            <a:stCxn id="74" idx="0"/>
            <a:endCxn id="73" idx="2"/>
          </p:cNvCxnSpPr>
          <p:nvPr/>
        </p:nvCxnSpPr>
        <p:spPr bwMode="auto">
          <a:xfrm flipV="1">
            <a:off x="85344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49">
            <a:extLst>
              <a:ext uri="{FF2B5EF4-FFF2-40B4-BE49-F238E27FC236}">
                <a16:creationId xmlns:a16="http://schemas.microsoft.com/office/drawing/2014/main" id="{C9FF3057-9DCC-46E9-B07C-3919E85C3704}"/>
              </a:ext>
            </a:extLst>
          </p:cNvPr>
          <p:cNvCxnSpPr>
            <a:cxnSpLocks noChangeShapeType="1"/>
            <a:stCxn id="77" idx="2"/>
            <a:endCxn id="73" idx="0"/>
          </p:cNvCxnSpPr>
          <p:nvPr/>
        </p:nvCxnSpPr>
        <p:spPr bwMode="auto">
          <a:xfrm>
            <a:off x="85344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Rectangle 50">
            <a:extLst>
              <a:ext uri="{FF2B5EF4-FFF2-40B4-BE49-F238E27FC236}">
                <a16:creationId xmlns:a16="http://schemas.microsoft.com/office/drawing/2014/main" id="{836A161B-E420-44A2-BA51-7E34AA5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5AC4B3-1D45-4CB9-B1F3-2E1C33C11E4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E42A444F-369B-4171-9039-B3C9EF4E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707" y="6440130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758088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723210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4839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4197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62579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419725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419725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419725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800725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419725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419725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70961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419725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43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193230"/>
            <a:ext cx="73914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82AF18-B200-4BE7-BF42-763283D3068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8" name="Text Box 3">
            <a:extLst>
              <a:ext uri="{FF2B5EF4-FFF2-40B4-BE49-F238E27FC236}">
                <a16:creationId xmlns:a16="http://schemas.microsoft.com/office/drawing/2014/main" id="{730078C0-80EF-4C18-85EA-158C8C5EC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으로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접근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속성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 속성은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elem.href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-&gt; "hello.html"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elem.src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-&gt; "hello.png"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elem.type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-&gt; "text"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elem.name -&gt; 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표준이 아닌 속성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표준이 아닌 속성은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저장되지 않음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elem.format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-&gt; undefined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속성대신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attrName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('format') -&gt;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png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custom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임의로 부여한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data-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data-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"data-"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접두어로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elem.dataset.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elem.dataset.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dataset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접근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연결했을 경우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변환된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ADD8-B068-4C1C-8CCB-A2E9B98E8269}"/>
              </a:ext>
            </a:extLst>
          </p:cNvPr>
          <p:cNvSpPr txBox="1"/>
          <p:nvPr/>
        </p:nvSpPr>
        <p:spPr>
          <a:xfrm>
            <a:off x="6461092" y="1425068"/>
            <a:ext cx="51050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"hello.html"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클릭해봐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"hello.png" </a:t>
            </a:r>
            <a:r>
              <a:rPr lang="en-US" altLang="ko-KR" dirty="0">
                <a:solidFill>
                  <a:srgbClr val="E5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B10F12C0-0052-4FB5-81D3-11AAA7C943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B3EE1-AE0F-42A6-B449-CCEEBA761CB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ex05-06.html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E8F84E6-50BA-4884-A67D-148387C4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https://ko.javascript.info/dom-attributes-and-properties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62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요소에 스타일 적용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직접 스타일 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"font-size: 40px;"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😆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pPr lvl="2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스타일을 명시한 클래스 작성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적용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일반적으로 스타일 정의는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속성보다는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사용하는 방식이 선호됨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재사용성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요소에 적용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 향상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유지보수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CSS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파일에서 일괄적인 스타일 관리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스타일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필요한 경우 제한적으로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B70C0-5E47-457C-87C9-CA8FA138FE5B}"/>
              </a:ext>
            </a:extLst>
          </p:cNvPr>
          <p:cNvSpPr txBox="1"/>
          <p:nvPr/>
        </p:nvSpPr>
        <p:spPr>
          <a:xfrm>
            <a:off x="1345935" y="2329070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F07F0-3DE0-429F-8D84-748DD4D8553B}"/>
              </a:ext>
            </a:extLst>
          </p:cNvPr>
          <p:cNvSpPr txBox="1"/>
          <p:nvPr/>
        </p:nvSpPr>
        <p:spPr>
          <a:xfrm>
            <a:off x="5127360" y="2323921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CB005A7C-7B0A-4B34-9AE8-8C3298A1B9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A84CB-9D23-4B09-91C8-A18922B6E71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14BB398-5F75-4244-9839-23B82EB6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6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정보가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저장됨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속성에 접근할 경우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스타일속성명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형태로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elem.style.top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"10px"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elem.style.left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"20px"</a:t>
            </a: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font-size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같이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연결한 스타일 속성은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변환된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fontSize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"10px"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elem.style.backgroundColor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"yellow"</a:t>
            </a:r>
          </a:p>
          <a:p>
            <a:pPr lvl="2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문자열을 할당할 수 없음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.style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"font-size: 10px; background-color: yellow;"  (x)</a:t>
            </a:r>
          </a:p>
          <a:p>
            <a:pPr lvl="2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en-US" altLang="ko-KR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"font-size: 10px; background-color: yellow;"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96B32AA-36A9-4192-8277-A0DA688B64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2B210-A5E1-464C-BCE9-071A66401A7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33772C3-1032-424B-BA9D-EB5414235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41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class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</a:t>
            </a:r>
            <a:r>
              <a:rPr lang="en-US" altLang="ko-KR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저장되어 있음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예약어라서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대신 사용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전체를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바꿀때는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elem.className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"pad100 size30"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직접 값을 명시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하나씩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</a:t>
            </a:r>
            <a:r>
              <a:rPr lang="en-US" altLang="ko-KR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classList</a:t>
            </a:r>
            <a:endParaRPr lang="en-US" altLang="ko-KR" sz="200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목록을 가지고 있는 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endParaRPr lang="en-US" altLang="ko-KR" sz="200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add("hello"): hello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remove("hello"): hello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제거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toggle("hello"): hello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클래스가 있으면 제거하고 없으면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contains("hello"): hello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존재 여부 반환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적용된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getComputedStyle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(element, [pseudo])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&lt;style&gt;,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스타일 등 모든 스타일 요소가 반영된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유사한 스타일 정보가 담긴 객체를 반환하지만 모든 속성은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element: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값을 읽을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pseudo: ::before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pseudo-element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스타일이 필요할 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440C4EDB-3BE7-4481-8DC3-F4FDE88A2E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D8E4A-DAE2-4F99-BF17-857BF7F3AD4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6A8EF-C26E-4315-BCB9-D7E6758CADE3}"/>
              </a:ext>
            </a:extLst>
          </p:cNvPr>
          <p:cNvSpPr txBox="1"/>
          <p:nvPr/>
        </p:nvSpPr>
        <p:spPr>
          <a:xfrm>
            <a:off x="8317788" y="1790721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6A94-DD60-4671-BC40-08E55DFEB9CE}"/>
              </a:ext>
            </a:extLst>
          </p:cNvPr>
          <p:cNvSpPr txBox="1"/>
          <p:nvPr/>
        </p:nvSpPr>
        <p:spPr>
          <a:xfrm>
            <a:off x="8168995" y="3719680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C96B85BF-00B2-4A5E-910F-8FF19A322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74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일어 났음을 알려주는 신호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클릭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등의 작업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요소 노드에서 발생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이벤트가 발생했을 때 실행되는 함수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발생하는 대상에 이벤트와 이벤트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등록해서 처리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대표적인 이벤트 종류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마우스 이벤트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dblclick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mousemove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mouseover/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mouseout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mousedown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mouseup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contextmenu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이벤트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keydown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keyup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폼 이벤트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focus/blur,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input, change, submit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이벤트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scroll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 로딩 이벤트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load,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DOMContentLoaded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beforeunload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/unload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BAC2F9-A903-47ED-9D08-8B0B2C8DE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414611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34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 할당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비표준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노드의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</a:t>
            </a:r>
            <a:r>
              <a:rPr lang="en-US" altLang="ko-KR" b="1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이벤트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등록하면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</a:t>
            </a:r>
            <a:r>
              <a:rPr lang="en-US" altLang="ko-KR" b="1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발생했을 때 등록한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핸들러가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7250A-8EF8-4619-AF39-AA21319190D5}"/>
              </a:ext>
            </a:extLst>
          </p:cNvPr>
          <p:cNvSpPr txBox="1"/>
          <p:nvPr/>
        </p:nvSpPr>
        <p:spPr>
          <a:xfrm>
            <a:off x="3048000" y="3353244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66D77-E1DC-42D2-93D9-43BAF34723EA}"/>
              </a:ext>
            </a:extLst>
          </p:cNvPr>
          <p:cNvSpPr txBox="1"/>
          <p:nvPr/>
        </p:nvSpPr>
        <p:spPr>
          <a:xfrm>
            <a:off x="3048000" y="2535260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E0D5F0D-2DCC-4A17-8456-4192AD6328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BAA56F-FF0D-40F0-BB43-D52D750FD51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CB6D7DA-2AE8-4C6B-9E8A-462F0534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35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방식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비표준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&lt;event&gt;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 했을 때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mousemove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keydown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구성된 이벤트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만들어서 요소 노드의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등록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 코드는 동일한 효과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33566-8F55-4D6F-A578-ED73DE540757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8FD2B-FF73-426A-8EFB-07C81A048878}"/>
              </a:ext>
            </a:extLst>
          </p:cNvPr>
          <p:cNvSpPr txBox="1"/>
          <p:nvPr/>
        </p:nvSpPr>
        <p:spPr>
          <a:xfrm>
            <a:off x="3048000" y="3401516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1F21E-D87E-4740-AE11-5FD4586C14C3}"/>
              </a:ext>
            </a:extLst>
          </p:cNvPr>
          <p:cNvSpPr txBox="1"/>
          <p:nvPr/>
        </p:nvSpPr>
        <p:spPr>
          <a:xfrm>
            <a:off x="1247775" y="2780784"/>
            <a:ext cx="9696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 descr="코딩아이콘.png">
            <a:extLst>
              <a:ext uri="{FF2B5EF4-FFF2-40B4-BE49-F238E27FC236}">
                <a16:creationId xmlns:a16="http://schemas.microsoft.com/office/drawing/2014/main" id="{FF3109BA-525B-422B-9147-671E198F84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428E99-8DBB-4A39-B6FE-F6BBE5D1154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96A9507-6288-47DF-AC6E-3AC33D24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12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문제점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Level 0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 문제점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on&lt;event&gt;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속성의 값은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한개만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존재할 수 있기 때문에 이벤트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여러번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할당하면 기존 값이 덮어 씌워져서  이벤트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등록할 수 없음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39997-AF8B-41A2-B176-0E6BC079C33F}"/>
              </a:ext>
            </a:extLst>
          </p:cNvPr>
          <p:cNvSpPr txBox="1"/>
          <p:nvPr/>
        </p:nvSpPr>
        <p:spPr>
          <a:xfrm>
            <a:off x="3048000" y="205042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ACEC803-D1C7-4557-B6F9-CAF95F9353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987FB-DE07-4E07-A97F-366CB61BADE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B0A4499-E859-426A-87B7-C87968C4A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447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elem.addEventListener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(event, handler, [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])</a:t>
            </a: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2 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등록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이름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(click,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mousemove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keydown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단계의 이벤트 캐치 여부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단계의 이벤트를 캐치함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A44CE-0F73-475B-BFB8-7DB94FECF216}"/>
              </a:ext>
            </a:extLst>
          </p:cNvPr>
          <p:cNvSpPr txBox="1"/>
          <p:nvPr/>
        </p:nvSpPr>
        <p:spPr>
          <a:xfrm>
            <a:off x="1026694" y="3223914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27BABC6-DE02-4F4B-97EC-E32F00A6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2DCA0-20AE-40C7-A090-B2509B2F113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6D4DDE-5BF4-477B-94B2-BC6BDFC5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34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DAB733C-97A3-49B8-926C-45FC738D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7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elem.removeEventListener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(event, handler, [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제거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등록할 때 지정했던 매개변수와 동일한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인자값의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핸들러가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986590" y="3936798"/>
            <a:ext cx="727509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제거됨</a:t>
            </a:r>
            <a:endParaRPr lang="en-US" altLang="ko-K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B8A95-B1F4-4C88-8F4C-BF1ECD0B0CEB}"/>
              </a:ext>
            </a:extLst>
          </p:cNvPr>
          <p:cNvSpPr txBox="1"/>
          <p:nvPr/>
        </p:nvSpPr>
        <p:spPr>
          <a:xfrm>
            <a:off x="986590" y="1923035"/>
            <a:ext cx="7275094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EventListener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 안됨</a:t>
            </a:r>
            <a:endParaRPr lang="en-US" altLang="ko-K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A7A24F95-D62D-43D2-B17E-DB23437898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2FD832-7309-43D5-8F58-DC476A547D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18DB139B-1F94-4C07-953C-BB1D6360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50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발생한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이벤트의 상세 정보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담고 있는 객체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마우스의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버튼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눌렸는지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keydown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키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눌렸는지 같은 이벤트 상세 정보를 확인하고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싶을때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함수의 첫번째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2069432" y="2717150"/>
            <a:ext cx="8053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mousemove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마우스 좌표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EFCF-6FBD-4B07-9625-761D42695DE2}"/>
              </a:ext>
            </a:extLst>
          </p:cNvPr>
          <p:cNvSpPr txBox="1"/>
          <p:nvPr/>
        </p:nvSpPr>
        <p:spPr>
          <a:xfrm>
            <a:off x="3048000" y="4222902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마우스 좌표 103 104</a:t>
            </a:r>
            <a:endParaRPr lang="en-US" altLang="ko-KR" dirty="0"/>
          </a:p>
          <a:p>
            <a:r>
              <a:rPr lang="ko-KR" altLang="en-US" dirty="0"/>
              <a:t>마우스 좌표 </a:t>
            </a:r>
            <a:r>
              <a:rPr lang="en-US" altLang="ko-KR" dirty="0"/>
              <a:t>112 93</a:t>
            </a:r>
          </a:p>
          <a:p>
            <a:r>
              <a:rPr lang="ko-KR" altLang="en-US" dirty="0"/>
              <a:t>마우스 좌표 </a:t>
            </a:r>
            <a:r>
              <a:rPr lang="en-US" altLang="ko-KR" dirty="0"/>
              <a:t>123 81</a:t>
            </a:r>
            <a:endParaRPr lang="ko-KR" altLang="en-US" dirty="0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CC0AAF0-76CD-4C44-BC17-44AAEA00B57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0C22-EB91-44C6-8CEF-E333924F3AA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47033EA-FA95-4E6B-A74D-4A58B757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85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주요 속성과 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발생한 이벤트 명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target: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currentTarget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처리중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&lt;button&gt;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부모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등록하고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button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누르면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내부가 눌렸으므로 이벤트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핸들러가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호출됨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이때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&lt;button&gt;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되고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currentTarget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preventDefault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다음과 같은 브라우저의 기본 동작을 취소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&lt;a&gt;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태그를 누르면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href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주소로 페이지 이동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 type="submit"&gt;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버튼을 누르면 서버로 데이터 전송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그밖에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종류별로 사용 가능한 속성 제공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4E6F6-4FA0-489F-A243-40669FB5AA89}"/>
              </a:ext>
            </a:extLst>
          </p:cNvPr>
          <p:cNvSpPr txBox="1"/>
          <p:nvPr/>
        </p:nvSpPr>
        <p:spPr>
          <a:xfrm>
            <a:off x="1552575" y="3779587"/>
            <a:ext cx="90868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F4361-BB29-454E-B7AD-5751C84592A1}"/>
              </a:ext>
            </a:extLst>
          </p:cNvPr>
          <p:cNvSpPr txBox="1"/>
          <p:nvPr/>
        </p:nvSpPr>
        <p:spPr>
          <a:xfrm>
            <a:off x="1552575" y="2661580"/>
            <a:ext cx="90868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8C82B1-7559-418E-836B-F68083714950}"/>
              </a:ext>
            </a:extLst>
          </p:cNvPr>
          <p:cNvCxnSpPr>
            <a:cxnSpLocks/>
          </p:cNvCxnSpPr>
          <p:nvPr/>
        </p:nvCxnSpPr>
        <p:spPr>
          <a:xfrm>
            <a:off x="2495550" y="3172328"/>
            <a:ext cx="1876425" cy="12477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315C70-E85B-4F8C-ADE6-488B3DE88781}"/>
              </a:ext>
            </a:extLst>
          </p:cNvPr>
          <p:cNvCxnSpPr>
            <a:cxnSpLocks/>
          </p:cNvCxnSpPr>
          <p:nvPr/>
        </p:nvCxnSpPr>
        <p:spPr>
          <a:xfrm>
            <a:off x="2247900" y="2858003"/>
            <a:ext cx="4457700" cy="1552575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25A20648-5DCE-4810-BE25-4D32A5EF2D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5D19C4-EA76-4680-8FFE-BA0695AB273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ex05-09.html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A47452C2-E969-40C2-9028-9A3CE29F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71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(bubbling)</a:t>
            </a: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요소에 이벤트가 발생하면 해당 요소의 이벤트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핸들러가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먼저 실행 된 후 부모 요소의 이벤트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핸들러가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연달아 실행됨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button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div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body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만날 때까지 각 요소의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event.stopPropagation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호출시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전파 중단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경우 버블링을 중단 시킬 일은 없음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657D5-9F4C-4E94-8B6D-E8B9130E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918" y="3188803"/>
            <a:ext cx="4283242" cy="2504180"/>
          </a:xfrm>
          <a:prstGeom prst="rect">
            <a:avLst/>
          </a:prstGeom>
        </p:spPr>
      </p:pic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FA830C8A-4A49-44AE-A566-0730BA54B2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1CF18-1FF5-4A03-B03E-93268B568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A7596-5EBA-4FA5-8A99-DBEE5F6FE5B9}"/>
              </a:ext>
            </a:extLst>
          </p:cNvPr>
          <p:cNvSpPr txBox="1"/>
          <p:nvPr/>
        </p:nvSpPr>
        <p:spPr>
          <a:xfrm>
            <a:off x="1355196" y="3967609"/>
            <a:ext cx="50932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&lt;form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FORM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DIV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9029477-5417-443F-AD0F-0BD91219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30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DCD495-A52D-4E04-918D-E0740129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277" y="930123"/>
            <a:ext cx="5131331" cy="5037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627020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전파 단계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capturing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시작해서 타겟 요소까지 하위 요소로 전파되는 단계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타깃 단계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타겟 요소에 도달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다시 타겟 요소에서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상위 요소로 전파되는 단계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addEventListener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기본값은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이는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단계의 이벤트를 캐치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단계의 이벤트를 캐치하기 위해서는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addEventListener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 sz="18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지정해야 하지만 </a:t>
            </a:r>
            <a:r>
              <a:rPr lang="ko-KR" altLang="en-US" sz="18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사용할 일은 거의 없음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01BB612-CCFA-4905-B6D0-F8368F2E160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F8EB3-EB95-4AF2-A2FF-64CAE620024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0E814F1-E7FF-437C-A393-2EB5EE5A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065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위임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(event delegation)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위임이란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발생시 비슷한 처리를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해야하는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요소들이 여럿 있을 경우 각 요소에 하나씩 이벤트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할당하지 않고 공통의 부모 요소에 이벤트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하나만 할당해서 처리하는 방식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자식의 이벤트가 부모에게 전파되는 이벤트 버블링을 활용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event.target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실제 이벤트가 발생한 요소를 확인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동적으로 추가된 자식 요소에 따로 이벤트를 추가할 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8D964-DDC6-47D0-BB12-A8446DFC420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BB9CF54-7CA9-4093-9E6A-E41F683DC1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C17F4B-2802-42DE-924D-88F9B82709EC}"/>
              </a:ext>
            </a:extLst>
          </p:cNvPr>
          <p:cNvSpPr txBox="1"/>
          <p:nvPr/>
        </p:nvSpPr>
        <p:spPr>
          <a:xfrm>
            <a:off x="395288" y="2930214"/>
            <a:ext cx="453027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77783B-FAED-43D5-9A9A-ADDA1D09D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307" y="1857416"/>
            <a:ext cx="2772162" cy="2457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148328-6A43-4003-8AF7-7F272951DD9D}"/>
              </a:ext>
            </a:extLst>
          </p:cNvPr>
          <p:cNvSpPr txBox="1"/>
          <p:nvPr/>
        </p:nvSpPr>
        <p:spPr>
          <a:xfrm>
            <a:off x="5285691" y="4315209"/>
            <a:ext cx="626382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'table'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'TD'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C6B2273-1DDB-4C3E-9193-CE93951A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https://ko.javascript.info/event-delegation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52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93E3727-64F8-4874-966B-3AC17A9BD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7813E6-43A2-43A9-B470-E6113F09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2B005C7C-846F-4CDE-80FE-BB559452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/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C5B285EB-2E2B-415F-9E85-C435036A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/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0ACCB4D8-7084-425E-9EB0-535AD1129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26028C63-6B9F-48CC-8D2B-3159B2D41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7966</TotalTime>
  <Words>4235</Words>
  <Application>Microsoft Office PowerPoint</Application>
  <PresentationFormat>와이드스크린</PresentationFormat>
  <Paragraphs>840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호정 이</cp:lastModifiedBy>
  <cp:revision>251</cp:revision>
  <dcterms:created xsi:type="dcterms:W3CDTF">2019-05-07T05:36:17Z</dcterms:created>
  <dcterms:modified xsi:type="dcterms:W3CDTF">2025-04-17T16:15:31Z</dcterms:modified>
</cp:coreProperties>
</file>