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83" r:id="rId2"/>
    <p:sldId id="285" r:id="rId3"/>
    <p:sldId id="359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68" r:id="rId15"/>
    <p:sldId id="369" r:id="rId16"/>
    <p:sldId id="346" r:id="rId17"/>
    <p:sldId id="347" r:id="rId18"/>
    <p:sldId id="348" r:id="rId19"/>
    <p:sldId id="349" r:id="rId20"/>
    <p:sldId id="35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94"/>
  </p:normalViewPr>
  <p:slideViewPr>
    <p:cSldViewPr snapToGrid="0" snapToObjects="1">
      <p:cViewPr varScale="1">
        <p:scale>
          <a:sx n="53" d="100"/>
          <a:sy n="53" d="100"/>
        </p:scale>
        <p:origin x="720" y="48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4/15/2025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ma-international.org/publications-and-standards/standards/ecma-26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c.whatwg.org/" TargetMode="External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dom.spec.whatwg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06703" y="2805335"/>
            <a:ext cx="79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클라이언트 사이드 자바스크립트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53580"/>
              </p:ext>
            </p:extLst>
          </p:nvPr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2" y="4012519"/>
            <a:ext cx="86727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03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97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63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70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70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170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6" name="그림 35" descr="코딩아이콘.png">
            <a:extLst>
              <a:ext uri="{FF2B5EF4-FFF2-40B4-BE49-F238E27FC236}">
                <a16:creationId xmlns:a16="http://schemas.microsoft.com/office/drawing/2014/main" id="{D86DAB4D-92CB-48C6-A75E-929DF15D10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73F9BA-08EF-48DF-BBB3-289F6A74138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13343"/>
              </p:ext>
            </p:extLst>
          </p:nvPr>
        </p:nvGraphicFramePr>
        <p:xfrm>
          <a:off x="533400" y="1700213"/>
          <a:ext cx="4953000" cy="1495822"/>
        </p:xfrm>
        <a:graphic>
          <a:graphicData uri="http://schemas.openxmlformats.org/drawingml/2006/table">
            <a:tbl>
              <a:tblPr/>
              <a:tblGrid>
                <a:gridCol w="189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4" name="그림 33" descr="코딩아이콘.png">
            <a:extLst>
              <a:ext uri="{FF2B5EF4-FFF2-40B4-BE49-F238E27FC236}">
                <a16:creationId xmlns:a16="http://schemas.microsoft.com/office/drawing/2014/main" id="{0178715B-0AE7-4DDB-A415-ED9208A6CB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A0B92E0-0CB4-47B4-A7FA-F99C2F16596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document.getElementsByClassName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속성값이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0721"/>
              </p:ext>
            </p:extLst>
          </p:nvPr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0954C653-D888-4E06-B5DB-C7E5486308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CF060F-252A-4512-9094-37F32973BC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셀렉터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Selector: CSS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사용하는 노드 선택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https://www.w3.org/TR/css3-selectors/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 중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35171"/>
              </p:ext>
            </p:extLst>
          </p:nvPr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94C355-2868-4758-8ECC-292A5890750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58675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elem.innerHTML</a:t>
            </a:r>
            <a:endParaRPr lang="en-US" altLang="ko-KR" sz="200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조회하거나 수정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자신은 제외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elem.outerHTML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조회하거나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포함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BA7BA-4914-43F5-B0B7-FA370AF12FD0}"/>
              </a:ext>
            </a:extLst>
          </p:cNvPr>
          <p:cNvSpPr txBox="1"/>
          <p:nvPr/>
        </p:nvSpPr>
        <p:spPr>
          <a:xfrm>
            <a:off x="6943923" y="3005849"/>
            <a:ext cx="454854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8B21-A234-443D-BD86-97223027AF64}"/>
              </a:ext>
            </a:extLst>
          </p:cNvPr>
          <p:cNvSpPr txBox="1"/>
          <p:nvPr/>
        </p:nvSpPr>
        <p:spPr>
          <a:xfrm>
            <a:off x="911393" y="2833538"/>
            <a:ext cx="5586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'\</a:t>
            </a:r>
            <a:r>
              <a:rPr lang="ko-KR" altLang="en-US" dirty="0" err="1"/>
              <a:t>n</a:t>
            </a:r>
            <a:r>
              <a:rPr lang="ko-KR" altLang="en-US" dirty="0"/>
              <a:t>    &lt;</a:t>
            </a:r>
            <a:r>
              <a:rPr lang="ko-KR" altLang="en-US" dirty="0" err="1"/>
              <a:t>li</a:t>
            </a:r>
            <a:r>
              <a:rPr lang="ko-KR" altLang="en-US" dirty="0"/>
              <a:t>&gt;두부&lt;/</a:t>
            </a:r>
            <a:r>
              <a:rPr lang="ko-KR" altLang="en-US" dirty="0" err="1"/>
              <a:t>li</a:t>
            </a:r>
            <a:r>
              <a:rPr lang="ko-KR" altLang="en-US" dirty="0"/>
              <a:t>&gt;\</a:t>
            </a:r>
            <a:r>
              <a:rPr lang="ko-KR" altLang="en-US" dirty="0" err="1"/>
              <a:t>n</a:t>
            </a:r>
            <a:r>
              <a:rPr lang="ko-KR" altLang="en-US" dirty="0"/>
              <a:t>    &lt;</a:t>
            </a:r>
            <a:r>
              <a:rPr lang="ko-KR" altLang="en-US" dirty="0" err="1"/>
              <a:t>li</a:t>
            </a:r>
            <a:r>
              <a:rPr lang="ko-KR" altLang="en-US" dirty="0"/>
              <a:t>&gt;계란&lt;/</a:t>
            </a:r>
            <a:r>
              <a:rPr lang="ko-KR" altLang="en-US" dirty="0" err="1"/>
              <a:t>li</a:t>
            </a:r>
            <a:r>
              <a:rPr lang="ko-KR" altLang="en-US" dirty="0"/>
              <a:t>&gt;\</a:t>
            </a:r>
            <a:r>
              <a:rPr lang="ko-KR" altLang="en-US" dirty="0" err="1"/>
              <a:t>n</a:t>
            </a:r>
            <a:r>
              <a:rPr lang="ko-KR" altLang="en-US" dirty="0"/>
              <a:t>    &lt;</a:t>
            </a:r>
            <a:r>
              <a:rPr lang="ko-KR" altLang="en-US" dirty="0" err="1"/>
              <a:t>li</a:t>
            </a:r>
            <a:r>
              <a:rPr lang="ko-KR" altLang="en-US" dirty="0"/>
              <a:t>&gt;라면&lt;/</a:t>
            </a:r>
            <a:r>
              <a:rPr lang="ko-KR" altLang="en-US" dirty="0" err="1"/>
              <a:t>li</a:t>
            </a:r>
            <a:r>
              <a:rPr lang="ko-KR" altLang="en-US" dirty="0"/>
              <a:t>&gt;\</a:t>
            </a:r>
            <a:r>
              <a:rPr lang="ko-KR" altLang="en-US" dirty="0" err="1"/>
              <a:t>n</a:t>
            </a:r>
            <a:r>
              <a:rPr lang="ko-KR" altLang="en-US" dirty="0"/>
              <a:t>  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BDD58-8913-4499-BDEF-C8D2C3A45739}"/>
              </a:ext>
            </a:extLst>
          </p:cNvPr>
          <p:cNvSpPr txBox="1"/>
          <p:nvPr/>
        </p:nvSpPr>
        <p:spPr>
          <a:xfrm>
            <a:off x="911393" y="5610699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'&lt;</a:t>
            </a:r>
            <a:r>
              <a:rPr lang="ko-KR" altLang="en-US" dirty="0" err="1"/>
              <a:t>ul</a:t>
            </a:r>
            <a:r>
              <a:rPr lang="ko-KR" altLang="en-US" dirty="0"/>
              <a:t> </a:t>
            </a:r>
            <a:r>
              <a:rPr lang="ko-KR" altLang="en-US" dirty="0" err="1"/>
              <a:t>id</a:t>
            </a:r>
            <a:r>
              <a:rPr lang="ko-KR" altLang="en-US" dirty="0"/>
              <a:t>="</a:t>
            </a:r>
            <a:r>
              <a:rPr lang="ko-KR" altLang="en-US" dirty="0" err="1"/>
              <a:t>purchases</a:t>
            </a:r>
            <a:r>
              <a:rPr lang="ko-KR" altLang="en-US" dirty="0"/>
              <a:t>" </a:t>
            </a:r>
            <a:r>
              <a:rPr lang="ko-KR" altLang="en-US" dirty="0" err="1"/>
              <a:t>class</a:t>
            </a:r>
            <a:r>
              <a:rPr lang="ko-KR" altLang="en-US" dirty="0"/>
              <a:t>="</a:t>
            </a:r>
            <a:r>
              <a:rPr lang="ko-KR" altLang="en-US" dirty="0" err="1"/>
              <a:t>list</a:t>
            </a:r>
            <a:r>
              <a:rPr lang="ko-KR" altLang="en-US" dirty="0"/>
              <a:t>"&gt;\</a:t>
            </a:r>
            <a:r>
              <a:rPr lang="ko-KR" altLang="en-US" dirty="0" err="1"/>
              <a:t>n</a:t>
            </a:r>
            <a:r>
              <a:rPr lang="ko-KR" altLang="en-US" dirty="0"/>
              <a:t>    &lt;</a:t>
            </a:r>
            <a:r>
              <a:rPr lang="ko-KR" altLang="en-US" dirty="0" err="1"/>
              <a:t>li</a:t>
            </a:r>
            <a:r>
              <a:rPr lang="ko-KR" altLang="en-US" dirty="0"/>
              <a:t>&gt;두부&lt;/</a:t>
            </a:r>
            <a:r>
              <a:rPr lang="ko-KR" altLang="en-US" dirty="0" err="1"/>
              <a:t>li</a:t>
            </a:r>
            <a:r>
              <a:rPr lang="ko-KR" altLang="en-US" dirty="0"/>
              <a:t>&gt;\</a:t>
            </a:r>
            <a:r>
              <a:rPr lang="ko-KR" altLang="en-US" dirty="0" err="1"/>
              <a:t>n</a:t>
            </a:r>
            <a:r>
              <a:rPr lang="ko-KR" altLang="en-US" dirty="0"/>
              <a:t>    &lt;</a:t>
            </a:r>
            <a:r>
              <a:rPr lang="ko-KR" altLang="en-US" dirty="0" err="1"/>
              <a:t>li</a:t>
            </a:r>
            <a:r>
              <a:rPr lang="ko-KR" altLang="en-US" dirty="0"/>
              <a:t>&gt;계란&lt;/</a:t>
            </a:r>
            <a:r>
              <a:rPr lang="ko-KR" altLang="en-US" dirty="0" err="1"/>
              <a:t>li</a:t>
            </a:r>
            <a:r>
              <a:rPr lang="ko-KR" altLang="en-US" dirty="0"/>
              <a:t>&gt;\</a:t>
            </a:r>
            <a:r>
              <a:rPr lang="ko-KR" altLang="en-US" dirty="0" err="1"/>
              <a:t>n</a:t>
            </a:r>
            <a:r>
              <a:rPr lang="ko-KR" altLang="en-US" dirty="0"/>
              <a:t>    &lt;</a:t>
            </a:r>
            <a:r>
              <a:rPr lang="ko-KR" altLang="en-US" dirty="0" err="1"/>
              <a:t>li</a:t>
            </a:r>
            <a:r>
              <a:rPr lang="ko-KR" altLang="en-US" dirty="0"/>
              <a:t>&gt;라면&lt;/</a:t>
            </a:r>
            <a:r>
              <a:rPr lang="ko-KR" altLang="en-US" dirty="0" err="1"/>
              <a:t>li</a:t>
            </a:r>
            <a:r>
              <a:rPr lang="ko-KR" altLang="en-US" dirty="0"/>
              <a:t>&gt;\</a:t>
            </a:r>
            <a:r>
              <a:rPr lang="ko-KR" altLang="en-US" dirty="0" err="1"/>
              <a:t>n</a:t>
            </a:r>
            <a:r>
              <a:rPr lang="ko-KR" altLang="en-US" dirty="0"/>
              <a:t>  &lt;/</a:t>
            </a:r>
            <a:r>
              <a:rPr lang="ko-KR" altLang="en-US" dirty="0" err="1"/>
              <a:t>ul</a:t>
            </a:r>
            <a:r>
              <a:rPr lang="ko-KR" altLang="en-US" dirty="0"/>
              <a:t>&gt;'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22350-3042-4F8E-B8BD-F95EFD891F1E}"/>
              </a:ext>
            </a:extLst>
          </p:cNvPr>
          <p:cNvSpPr txBox="1"/>
          <p:nvPr/>
        </p:nvSpPr>
        <p:spPr>
          <a:xfrm>
            <a:off x="911392" y="1825047"/>
            <a:ext cx="55867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E9AEB-C415-4FCC-80E2-004F938C1E05}"/>
              </a:ext>
            </a:extLst>
          </p:cNvPr>
          <p:cNvSpPr txBox="1"/>
          <p:nvPr/>
        </p:nvSpPr>
        <p:spPr>
          <a:xfrm>
            <a:off x="911393" y="4620647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outerHTML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8103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700712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elem.textContent</a:t>
            </a:r>
            <a:endParaRPr lang="en-US" altLang="ko-KR" sz="200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소스코드의 값 그대로 조회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elem.innerText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 의해서 실제 보이는 값으로 조회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화면에 보이지 않는 요소는 제외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(hidden)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BE08E-31E7-4E52-862C-100EC390531B}"/>
              </a:ext>
            </a:extLst>
          </p:cNvPr>
          <p:cNvSpPr txBox="1"/>
          <p:nvPr/>
        </p:nvSpPr>
        <p:spPr>
          <a:xfrm>
            <a:off x="6586537" y="1742691"/>
            <a:ext cx="52101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6F0AF-5444-4DFD-BF30-6238009031B4}"/>
              </a:ext>
            </a:extLst>
          </p:cNvPr>
          <p:cNvSpPr txBox="1"/>
          <p:nvPr/>
        </p:nvSpPr>
        <p:spPr>
          <a:xfrm>
            <a:off x="610541" y="1773848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li:nth-child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(2)'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1080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계란️✔️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B351E-0DCB-44B3-A0F8-9B8A8ABB5892}"/>
              </a:ext>
            </a:extLst>
          </p:cNvPr>
          <p:cNvSpPr txBox="1"/>
          <p:nvPr/>
        </p:nvSpPr>
        <p:spPr>
          <a:xfrm>
            <a:off x="610541" y="4671815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li:nth-child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(2)'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7C7D1E-60A0-4C2D-B4B7-1282E4361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651" y="3473551"/>
            <a:ext cx="1409897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738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createXxx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101898"/>
              </p:ext>
            </p:extLst>
          </p:nvPr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속성노드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770467" y="3516610"/>
            <a:ext cx="6578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document.createElement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document.createTextNode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96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96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7466844-9B32-48EE-BBDB-63831EBC1A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B046D-60E9-402C-9977-ABDB21531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appendChild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자식노드로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94" y="2021921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94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8050294" y="2402921"/>
            <a:ext cx="0" cy="21327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" name="Text Box 4">
            <a:extLst>
              <a:ext uri="{FF2B5EF4-FFF2-40B4-BE49-F238E27FC236}">
                <a16:creationId xmlns:a16="http://schemas.microsoft.com/office/drawing/2014/main" id="{7806D0D0-2CED-45FF-9742-4F5339F69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17675"/>
            <a:ext cx="6781800" cy="64633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ea typeface="Noto Sans CJK KR Regular" panose="020B0500000000000000" pitchFamily="34" charset="-127"/>
              </a:rPr>
              <a:t>newLiNode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dirty="0" err="1"/>
              <a:t>document.createElement</a:t>
            </a:r>
            <a:r>
              <a:rPr lang="en-US" altLang="ko-KR" dirty="0"/>
              <a:t>("li");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ea typeface="Noto Sans CJK KR Regular" panose="020B0500000000000000" pitchFamily="34" charset="-127"/>
              </a:rPr>
              <a:t>document.createElement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("li");</a:t>
            </a:r>
          </a:p>
        </p:txBody>
      </p:sp>
      <p:sp>
        <p:nvSpPr>
          <p:cNvPr id="55" name="Text Box 8">
            <a:extLst>
              <a:ext uri="{FF2B5EF4-FFF2-40B4-BE49-F238E27FC236}">
                <a16:creationId xmlns:a16="http://schemas.microsoft.com/office/drawing/2014/main" id="{46AB5FAC-0898-42E0-89B0-3060D00D8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2022475"/>
            <a:ext cx="739140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ea typeface="Noto Sans CJK KR Regular" panose="020B0500000000000000" pitchFamily="34" charset="-127"/>
              </a:rPr>
              <a:t>newTextNode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  <a:ea typeface="Noto Sans CJK KR Regular" panose="020B0500000000000000" pitchFamily="34" charset="-127"/>
              </a:rPr>
              <a:t>document.createTextNode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("</a:t>
            </a:r>
            <a:r>
              <a:rPr lang="ko-KR" altLang="en-US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우유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");</a:t>
            </a:r>
          </a:p>
        </p:txBody>
      </p:sp>
      <p:sp>
        <p:nvSpPr>
          <p:cNvPr id="56" name="Text Box 9">
            <a:extLst>
              <a:ext uri="{FF2B5EF4-FFF2-40B4-BE49-F238E27FC236}">
                <a16:creationId xmlns:a16="http://schemas.microsoft.com/office/drawing/2014/main" id="{4137237F-A53A-469F-8608-08349E2F0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41563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Consolas" panose="020B0609020204030204" pitchFamily="49" charset="0"/>
                <a:ea typeface="Noto Sans CJK KR Regular" panose="020B0500000000000000" pitchFamily="34" charset="-127"/>
              </a:rPr>
              <a:t>newLiNode.appendChild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Noto Sans CJK KR Regular" panose="020B0500000000000000" pitchFamily="34" charset="-127"/>
              </a:rPr>
              <a:t>newTextNode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sp>
        <p:nvSpPr>
          <p:cNvPr id="57" name="Text Box 9">
            <a:extLst>
              <a:ext uri="{FF2B5EF4-FFF2-40B4-BE49-F238E27FC236}">
                <a16:creationId xmlns:a16="http://schemas.microsoft.com/office/drawing/2014/main" id="{0B865C12-44E8-417A-98FF-A5A69D61D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636838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Consolas" panose="020B0609020204030204" pitchFamily="49" charset="0"/>
                <a:ea typeface="Noto Sans CJK KR Regular" panose="020B0500000000000000" pitchFamily="34" charset="-127"/>
              </a:rPr>
              <a:t>purchases.appendChild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Noto Sans CJK KR Regular" panose="020B0500000000000000" pitchFamily="34" charset="-127"/>
              </a:rPr>
              <a:t>newLiNode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);</a:t>
            </a:r>
          </a:p>
        </p:txBody>
      </p: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7CB13CA9-257E-490E-BD34-62081391C0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7517C25-C69A-4A6B-ADE2-FCD9469C7E6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54" grpId="0" animBg="1"/>
      <p:bldP spid="55" grpId="0" animBg="1"/>
      <p:bldP spid="56" grpId="0" animBg="1"/>
      <p:bldP spid="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삽입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insertBefore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 삽입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017E5F1-8C70-47B3-B21B-AFA1BE3D6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68513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 purchases = </a:t>
            </a: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document.getElementById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purchases.insertBefore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newLiNode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purchases.firstChild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8534400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E70B5E04-D094-43FE-92C9-6D18BD6E79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8F3E018-06DF-44FF-A995-C3794657BFE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삭제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9138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 purchases = </a:t>
            </a: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document.getElementById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purchases.removeChild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purchases.firstChild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6053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4376738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527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28749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5411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7088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54117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54117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7927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54117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54117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388" y="2852738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28749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6249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54117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272ED67F-2F9E-40F9-B651-FF33D9362B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071FFB2-BC12-44E9-9DF0-4EE9F2A0CD2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758088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723210"/>
            <a:ext cx="6064542" cy="308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 APIs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cloneNode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하위 모든 노드를 같이 복사하고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지정한 노드만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814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814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41814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1054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5943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1054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1054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105400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4864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1054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1054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6781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1054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97741"/>
            <a:ext cx="7823201" cy="120032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 purchases = </a:t>
            </a: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document.getElementById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cloneLi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purchases.firstChild.cloneNode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(true);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purchases.appendChild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cloneLi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)</a:t>
            </a:r>
          </a:p>
        </p:txBody>
      </p:sp>
      <p:pic>
        <p:nvPicPr>
          <p:cNvPr id="57" name="그림 56" descr="코딩아이콘.png">
            <a:extLst>
              <a:ext uri="{FF2B5EF4-FFF2-40B4-BE49-F238E27FC236}">
                <a16:creationId xmlns:a16="http://schemas.microsoft.com/office/drawing/2014/main" id="{11466D2A-B24B-4B7F-9839-24FB860AB6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B732CBB-EA35-468B-A8B8-7CED466920E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0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브라우저에서 실행되는 자바스크립트 환경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ECMAScript: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언어에 대한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https://ecma-international.org/publications-and-standards/standards/ecma-262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제어를 위한 표준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</a:t>
            </a:r>
          </a:p>
          <a:p>
            <a:pPr lvl="2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BOM(Browser Object Model):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기능 제어를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alert, setTimeout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APIs: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제공하는 웹 기능을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사용되는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(Ajax)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Storage, Notifications API, WebSocket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966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073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1998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2015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WHATWG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HTML, XML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문서를 제어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하기 위한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방법을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텍스트 기반의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HTML, 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만들고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이용하여 문서를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요소를 추출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09FF-2C74-4E76-8CD9-A4A758AB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65" y="1495754"/>
            <a:ext cx="4077269" cy="2867425"/>
          </a:xfrm>
          <a:prstGeom prst="rect">
            <a:avLst/>
          </a:prstGeom>
        </p:spPr>
      </p:pic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C54051AD-7448-4FCD-BAC1-1B788C65217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238DC-C9B1-4958-8B8A-0D83C507063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마트에서 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endParaRPr lang="en-US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 Model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노드라고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노드의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종류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사용되는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(document node)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......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515404"/>
              </p:ext>
            </p:extLst>
          </p:nvPr>
        </p:nvGraphicFramePr>
        <p:xfrm>
          <a:off x="1141413" y="4005263"/>
          <a:ext cx="6961186" cy="1677670"/>
        </p:xfrm>
        <a:graphic>
          <a:graphicData uri="http://schemas.openxmlformats.org/drawingml/2006/table">
            <a:tbl>
              <a:tblPr/>
              <a:tblGrid>
                <a:gridCol w="13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document.getElementById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노드객체를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64171"/>
              </p:ext>
            </p:extLst>
          </p:nvPr>
        </p:nvGraphicFramePr>
        <p:xfrm>
          <a:off x="684211" y="1989138"/>
          <a:ext cx="7706255" cy="792163"/>
        </p:xfrm>
        <a:graphic>
          <a:graphicData uri="http://schemas.openxmlformats.org/drawingml/2006/table">
            <a:tbl>
              <a:tblPr/>
              <a:tblGrid>
                <a:gridCol w="770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933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5D7C4D35-126C-40B4-9301-E0CC535898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F5372B-5F62-40A8-A564-3D0DF111884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태그명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24032"/>
              </p:ext>
            </p:extLst>
          </p:nvPr>
        </p:nvGraphicFramePr>
        <p:xfrm>
          <a:off x="684213" y="2420938"/>
          <a:ext cx="7900987" cy="792163"/>
        </p:xfrm>
        <a:graphic>
          <a:graphicData uri="http://schemas.openxmlformats.org/drawingml/2006/table">
            <a:tbl>
              <a:tblPr/>
              <a:tblGrid>
                <a:gridCol w="790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2" name="그림 31" descr="코딩아이콘.png">
            <a:extLst>
              <a:ext uri="{FF2B5EF4-FFF2-40B4-BE49-F238E27FC236}">
                <a16:creationId xmlns:a16="http://schemas.microsoft.com/office/drawing/2014/main" id="{30817158-8A29-42BF-8F5D-191C80CE42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1ECF66-4BA1-49D9-B33A-B910448D736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7093</TotalTime>
  <Words>1884</Words>
  <Application>Microsoft Office PowerPoint</Application>
  <PresentationFormat>와이드스크린</PresentationFormat>
  <Paragraphs>500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굴림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호정 이</cp:lastModifiedBy>
  <cp:revision>247</cp:revision>
  <dcterms:created xsi:type="dcterms:W3CDTF">2019-05-07T05:36:17Z</dcterms:created>
  <dcterms:modified xsi:type="dcterms:W3CDTF">2025-04-15T08:25:48Z</dcterms:modified>
</cp:coreProperties>
</file>