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83" r:id="rId2"/>
    <p:sldId id="285" r:id="rId3"/>
    <p:sldId id="318" r:id="rId4"/>
    <p:sldId id="319" r:id="rId5"/>
    <p:sldId id="320" r:id="rId6"/>
    <p:sldId id="292" r:id="rId7"/>
    <p:sldId id="321" r:id="rId8"/>
    <p:sldId id="323" r:id="rId9"/>
    <p:sldId id="324" r:id="rId10"/>
    <p:sldId id="341" r:id="rId11"/>
    <p:sldId id="326" r:id="rId12"/>
    <p:sldId id="325" r:id="rId13"/>
    <p:sldId id="286" r:id="rId14"/>
    <p:sldId id="293" r:id="rId15"/>
    <p:sldId id="294" r:id="rId16"/>
    <p:sldId id="295" r:id="rId17"/>
    <p:sldId id="296" r:id="rId18"/>
    <p:sldId id="327" r:id="rId19"/>
    <p:sldId id="379" r:id="rId20"/>
    <p:sldId id="328" r:id="rId21"/>
    <p:sldId id="358" r:id="rId22"/>
    <p:sldId id="329" r:id="rId23"/>
    <p:sldId id="330" r:id="rId24"/>
    <p:sldId id="331" r:id="rId25"/>
    <p:sldId id="346" r:id="rId26"/>
    <p:sldId id="347" r:id="rId27"/>
    <p:sldId id="332" r:id="rId28"/>
    <p:sldId id="333" r:id="rId29"/>
    <p:sldId id="334" r:id="rId30"/>
    <p:sldId id="335" r:id="rId31"/>
    <p:sldId id="336" r:id="rId32"/>
    <p:sldId id="337" r:id="rId33"/>
    <p:sldId id="349" r:id="rId34"/>
    <p:sldId id="297" r:id="rId35"/>
    <p:sldId id="298" r:id="rId36"/>
    <p:sldId id="316" r:id="rId37"/>
    <p:sldId id="299" r:id="rId38"/>
    <p:sldId id="300" r:id="rId39"/>
    <p:sldId id="301" r:id="rId40"/>
    <p:sldId id="302" r:id="rId41"/>
    <p:sldId id="303" r:id="rId42"/>
    <p:sldId id="377" r:id="rId43"/>
    <p:sldId id="339" r:id="rId44"/>
    <p:sldId id="304" r:id="rId45"/>
    <p:sldId id="305" r:id="rId46"/>
    <p:sldId id="306" r:id="rId47"/>
    <p:sldId id="308" r:id="rId48"/>
    <p:sldId id="309" r:id="rId49"/>
    <p:sldId id="317" r:id="rId50"/>
    <p:sldId id="310" r:id="rId51"/>
    <p:sldId id="311" r:id="rId52"/>
    <p:sldId id="312" r:id="rId53"/>
    <p:sldId id="313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E9EBF5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6"/>
    <p:restoredTop sz="94694"/>
  </p:normalViewPr>
  <p:slideViewPr>
    <p:cSldViewPr snapToGrid="0" snapToObjects="1">
      <p:cViewPr varScale="1">
        <p:scale>
          <a:sx n="49" d="100"/>
          <a:sy n="49" d="100"/>
        </p:scale>
        <p:origin x="1022" y="48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61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8DA2DABB-D701-4AE9-8579-5A3879B03B26}"/>
    <pc:docChg chg="undo custSel modSld">
      <pc:chgData name="jeongkilyong" userId="42a1e730-e7ec-4950-9a60-48236c77d83b" providerId="ADAL" clId="{8DA2DABB-D701-4AE9-8579-5A3879B03B26}" dt="2024-02-25T22:43:10.569" v="10" actId="14100"/>
      <pc:docMkLst>
        <pc:docMk/>
      </pc:docMkLst>
      <pc:sldChg chg="modSp mod">
        <pc:chgData name="jeongkilyong" userId="42a1e730-e7ec-4950-9a60-48236c77d83b" providerId="ADAL" clId="{8DA2DABB-D701-4AE9-8579-5A3879B03B26}" dt="2024-02-25T22:42:19.641" v="6" actId="20577"/>
        <pc:sldMkLst>
          <pc:docMk/>
          <pc:sldMk cId="3485235614" sldId="292"/>
        </pc:sldMkLst>
        <pc:spChg chg="mod">
          <ac:chgData name="jeongkilyong" userId="42a1e730-e7ec-4950-9a60-48236c77d83b" providerId="ADAL" clId="{8DA2DABB-D701-4AE9-8579-5A3879B03B26}" dt="2024-02-25T22:42:19.641" v="6" actId="20577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8DA2DABB-D701-4AE9-8579-5A3879B03B26}" dt="2024-02-25T22:42:43.113" v="8" actId="20577"/>
        <pc:sldMkLst>
          <pc:docMk/>
          <pc:sldMk cId="2773633433" sldId="293"/>
        </pc:sldMkLst>
        <pc:spChg chg="mod">
          <ac:chgData name="jeongkilyong" userId="42a1e730-e7ec-4950-9a60-48236c77d83b" providerId="ADAL" clId="{8DA2DABB-D701-4AE9-8579-5A3879B03B26}" dt="2024-02-25T22:42:43.113" v="8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8DA2DABB-D701-4AE9-8579-5A3879B03B26}" dt="2024-02-25T22:43:10.569" v="10" actId="14100"/>
        <pc:sldMkLst>
          <pc:docMk/>
          <pc:sldMk cId="4177267907" sldId="298"/>
        </pc:sldMkLst>
        <pc:spChg chg="mod">
          <ac:chgData name="jeongkilyong" userId="42a1e730-e7ec-4950-9a60-48236c77d83b" providerId="ADAL" clId="{8DA2DABB-D701-4AE9-8579-5A3879B03B26}" dt="2024-02-25T22:43:06.906" v="9" actId="14100"/>
          <ac:spMkLst>
            <pc:docMk/>
            <pc:sldMk cId="4177267907" sldId="298"/>
            <ac:spMk id="5" creationId="{D4F16174-A0DD-4CD8-9811-A1B2A781A450}"/>
          </ac:spMkLst>
        </pc:spChg>
        <pc:spChg chg="mod">
          <ac:chgData name="jeongkilyong" userId="42a1e730-e7ec-4950-9a60-48236c77d83b" providerId="ADAL" clId="{8DA2DABB-D701-4AE9-8579-5A3879B03B26}" dt="2024-02-25T22:43:10.569" v="10" actId="14100"/>
          <ac:spMkLst>
            <pc:docMk/>
            <pc:sldMk cId="4177267907" sldId="298"/>
            <ac:spMk id="6" creationId="{D7A4E6A6-BF1C-4DE1-BCFB-692B4276AB25}"/>
          </ac:spMkLst>
        </pc:spChg>
      </pc:sldChg>
    </pc:docChg>
  </pc:docChgLst>
  <pc:docChgLst>
    <pc:chgData name="jeongkilyong" userId="42a1e730-e7ec-4950-9a60-48236c77d83b" providerId="ADAL" clId="{0BEE5A2E-8E7B-463D-9DC7-466A5FDCE6A1}"/>
    <pc:docChg chg="undo custSel modSld">
      <pc:chgData name="jeongkilyong" userId="42a1e730-e7ec-4950-9a60-48236c77d83b" providerId="ADAL" clId="{0BEE5A2E-8E7B-463D-9DC7-466A5FDCE6A1}" dt="2024-02-29T03:59:01.615" v="134" actId="20577"/>
      <pc:docMkLst>
        <pc:docMk/>
      </pc:docMkLst>
      <pc:sldChg chg="modSp mod">
        <pc:chgData name="jeongkilyong" userId="42a1e730-e7ec-4950-9a60-48236c77d83b" providerId="ADAL" clId="{0BEE5A2E-8E7B-463D-9DC7-466A5FDCE6A1}" dt="2024-02-29T03:44:53.019" v="112" actId="6549"/>
        <pc:sldMkLst>
          <pc:docMk/>
          <pc:sldMk cId="3485235614" sldId="292"/>
        </pc:sldMkLst>
        <pc:spChg chg="mod">
          <ac:chgData name="jeongkilyong" userId="42a1e730-e7ec-4950-9a60-48236c77d83b" providerId="ADAL" clId="{0BEE5A2E-8E7B-463D-9DC7-466A5FDCE6A1}" dt="2024-02-29T03:44:53.019" v="112" actId="6549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0BEE5A2E-8E7B-463D-9DC7-466A5FDCE6A1}" dt="2024-02-27T12:52:08.396" v="42" actId="20577"/>
        <pc:sldMkLst>
          <pc:docMk/>
          <pc:sldMk cId="2773633433" sldId="293"/>
        </pc:sldMkLst>
        <pc:spChg chg="mod">
          <ac:chgData name="jeongkilyong" userId="42a1e730-e7ec-4950-9a60-48236c77d83b" providerId="ADAL" clId="{0BEE5A2E-8E7B-463D-9DC7-466A5FDCE6A1}" dt="2024-02-27T12:52:08.396" v="42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0BEE5A2E-8E7B-463D-9DC7-466A5FDCE6A1}" dt="2024-02-29T03:59:01.615" v="134" actId="20577"/>
        <pc:sldMkLst>
          <pc:docMk/>
          <pc:sldMk cId="1942727681" sldId="296"/>
        </pc:sldMkLst>
        <pc:spChg chg="mod">
          <ac:chgData name="jeongkilyong" userId="42a1e730-e7ec-4950-9a60-48236c77d83b" providerId="ADAL" clId="{0BEE5A2E-8E7B-463D-9DC7-466A5FDCE6A1}" dt="2024-02-29T03:59:01.615" v="134" actId="20577"/>
          <ac:spMkLst>
            <pc:docMk/>
            <pc:sldMk cId="1942727681" sldId="296"/>
            <ac:spMk id="4" creationId="{36A61F52-C7C9-44DD-A99A-6374000ED600}"/>
          </ac:spMkLst>
        </pc:spChg>
      </pc:sldChg>
      <pc:sldChg chg="modSp mod">
        <pc:chgData name="jeongkilyong" userId="42a1e730-e7ec-4950-9a60-48236c77d83b" providerId="ADAL" clId="{0BEE5A2E-8E7B-463D-9DC7-466A5FDCE6A1}" dt="2024-02-25T22:44:21.248" v="2" actId="14100"/>
        <pc:sldMkLst>
          <pc:docMk/>
          <pc:sldMk cId="4177267907" sldId="298"/>
        </pc:sldMkLst>
        <pc:spChg chg="mod">
          <ac:chgData name="jeongkilyong" userId="42a1e730-e7ec-4950-9a60-48236c77d83b" providerId="ADAL" clId="{0BEE5A2E-8E7B-463D-9DC7-466A5FDCE6A1}" dt="2024-02-25T22:44:21.248" v="2" actId="14100"/>
          <ac:spMkLst>
            <pc:docMk/>
            <pc:sldMk cId="4177267907" sldId="298"/>
            <ac:spMk id="4" creationId="{6232393F-E770-4191-8E24-16D784BD4E73}"/>
          </ac:spMkLst>
        </pc:spChg>
      </pc:sldChg>
      <pc:sldChg chg="modSp mod">
        <pc:chgData name="jeongkilyong" userId="42a1e730-e7ec-4950-9a60-48236c77d83b" providerId="ADAL" clId="{0BEE5A2E-8E7B-463D-9DC7-466A5FDCE6A1}" dt="2024-02-25T22:46:24.152" v="7" actId="1076"/>
        <pc:sldMkLst>
          <pc:docMk/>
          <pc:sldMk cId="2447935166" sldId="307"/>
        </pc:sldMkLst>
        <pc:spChg chg="mod">
          <ac:chgData name="jeongkilyong" userId="42a1e730-e7ec-4950-9a60-48236c77d83b" providerId="ADAL" clId="{0BEE5A2E-8E7B-463D-9DC7-466A5FDCE6A1}" dt="2024-02-25T22:46:24.152" v="7" actId="1076"/>
          <ac:spMkLst>
            <pc:docMk/>
            <pc:sldMk cId="2447935166" sldId="307"/>
            <ac:spMk id="5" creationId="{BF33669B-9290-4296-AB98-DA067D3AD733}"/>
          </ac:spMkLst>
        </pc:spChg>
      </pc:sldChg>
      <pc:sldChg chg="modSp mod">
        <pc:chgData name="jeongkilyong" userId="42a1e730-e7ec-4950-9a60-48236c77d83b" providerId="ADAL" clId="{0BEE5A2E-8E7B-463D-9DC7-466A5FDCE6A1}" dt="2024-02-27T14:16:05.161" v="58"/>
        <pc:sldMkLst>
          <pc:docMk/>
          <pc:sldMk cId="1580071959" sldId="309"/>
        </pc:sldMkLst>
        <pc:spChg chg="mod">
          <ac:chgData name="jeongkilyong" userId="42a1e730-e7ec-4950-9a60-48236c77d83b" providerId="ADAL" clId="{0BEE5A2E-8E7B-463D-9DC7-466A5FDCE6A1}" dt="2024-02-25T22:45:26.781" v="3" actId="14100"/>
          <ac:spMkLst>
            <pc:docMk/>
            <pc:sldMk cId="1580071959" sldId="309"/>
            <ac:spMk id="7" creationId="{B2B7D76C-76AF-4D79-8222-577DE51A01CD}"/>
          </ac:spMkLst>
        </pc:spChg>
        <pc:spChg chg="mod">
          <ac:chgData name="jeongkilyong" userId="42a1e730-e7ec-4950-9a60-48236c77d83b" providerId="ADAL" clId="{0BEE5A2E-8E7B-463D-9DC7-466A5FDCE6A1}" dt="2024-02-27T14:16:05.161" v="58"/>
          <ac:spMkLst>
            <pc:docMk/>
            <pc:sldMk cId="1580071959" sldId="309"/>
            <ac:spMk id="8" creationId="{F9BCDE1D-AC04-424D-B700-2CC60E46E5BC}"/>
          </ac:spMkLst>
        </pc:spChg>
      </pc:sldChg>
      <pc:sldChg chg="modSp mod">
        <pc:chgData name="jeongkilyong" userId="42a1e730-e7ec-4950-9a60-48236c77d83b" providerId="ADAL" clId="{0BEE5A2E-8E7B-463D-9DC7-466A5FDCE6A1}" dt="2024-02-27T14:16:15.050" v="62"/>
        <pc:sldMkLst>
          <pc:docMk/>
          <pc:sldMk cId="2719719894" sldId="310"/>
        </pc:sldMkLst>
        <pc:spChg chg="mod">
          <ac:chgData name="jeongkilyong" userId="42a1e730-e7ec-4950-9a60-48236c77d83b" providerId="ADAL" clId="{0BEE5A2E-8E7B-463D-9DC7-466A5FDCE6A1}" dt="2024-02-27T14:16:13.064" v="60"/>
          <ac:spMkLst>
            <pc:docMk/>
            <pc:sldMk cId="2719719894" sldId="310"/>
            <ac:spMk id="5" creationId="{49F2BB90-CAF2-4AD6-ADB1-BCB916C80D87}"/>
          </ac:spMkLst>
        </pc:spChg>
        <pc:spChg chg="mod">
          <ac:chgData name="jeongkilyong" userId="42a1e730-e7ec-4950-9a60-48236c77d83b" providerId="ADAL" clId="{0BEE5A2E-8E7B-463D-9DC7-466A5FDCE6A1}" dt="2024-02-27T14:16:15.050" v="62"/>
          <ac:spMkLst>
            <pc:docMk/>
            <pc:sldMk cId="2719719894" sldId="310"/>
            <ac:spMk id="6" creationId="{16ABCCF1-5CE5-4744-89F2-2502FAFA6AF6}"/>
          </ac:spMkLst>
        </pc:spChg>
      </pc:sldChg>
      <pc:sldChg chg="modSp mod">
        <pc:chgData name="jeongkilyong" userId="42a1e730-e7ec-4950-9a60-48236c77d83b" providerId="ADAL" clId="{0BEE5A2E-8E7B-463D-9DC7-466A5FDCE6A1}" dt="2024-02-27T14:16:40.209" v="67"/>
        <pc:sldMkLst>
          <pc:docMk/>
          <pc:sldMk cId="1859253" sldId="313"/>
        </pc:sldMkLst>
        <pc:spChg chg="mod">
          <ac:chgData name="jeongkilyong" userId="42a1e730-e7ec-4950-9a60-48236c77d83b" providerId="ADAL" clId="{0BEE5A2E-8E7B-463D-9DC7-466A5FDCE6A1}" dt="2024-02-27T14:16:33.106" v="64"/>
          <ac:spMkLst>
            <pc:docMk/>
            <pc:sldMk cId="1859253" sldId="313"/>
            <ac:spMk id="5" creationId="{2E7E4064-CE53-4D16-BB40-E275BDA9D1FE}"/>
          </ac:spMkLst>
        </pc:spChg>
        <pc:spChg chg="mod">
          <ac:chgData name="jeongkilyong" userId="42a1e730-e7ec-4950-9a60-48236c77d83b" providerId="ADAL" clId="{0BEE5A2E-8E7B-463D-9DC7-466A5FDCE6A1}" dt="2024-02-27T14:16:37.729" v="66"/>
          <ac:spMkLst>
            <pc:docMk/>
            <pc:sldMk cId="1859253" sldId="313"/>
            <ac:spMk id="6" creationId="{C45A26CD-8570-436E-BFE4-BADF87770CFE}"/>
          </ac:spMkLst>
        </pc:spChg>
        <pc:spChg chg="mod">
          <ac:chgData name="jeongkilyong" userId="42a1e730-e7ec-4950-9a60-48236c77d83b" providerId="ADAL" clId="{0BEE5A2E-8E7B-463D-9DC7-466A5FDCE6A1}" dt="2024-02-27T14:16:40.209" v="67"/>
          <ac:spMkLst>
            <pc:docMk/>
            <pc:sldMk cId="1859253" sldId="313"/>
            <ac:spMk id="7" creationId="{E9FC601D-B047-4EC7-A9F4-892DA9C8E6E3}"/>
          </ac:spMkLst>
        </pc:spChg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pPr/>
              <a:t>4/1/2025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ko-Kore-KR" smtClean="0"/>
              <a:pPr/>
              <a:t>3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00024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2025-04-01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2025-04-01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2025-04-01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2025-04-01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2025-04-01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2025-04-01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2025-04-01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2025-04-01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2025-04-01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2025-04-01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2025-04-01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2025-04-01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on.org/json-ko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BC-13/J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자바스크립트 기초 문법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1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</a:t>
            </a:r>
            <a:r>
              <a:rPr kumimoji="1" lang="en-US" altLang="ko-KR" sz="1600" spc="-60">
                <a:solidFill>
                  <a:srgbClr val="FF9E1B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var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iable)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E84BEC98-5839-4AE6-A7DF-D8C8D37D0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DemiLight" panose="020B0400000000000000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(variable)</a:t>
            </a:r>
            <a:endParaRPr lang="en-US" altLang="ko-KR" sz="2000" dirty="0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"var":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라틴어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varius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유래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"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다르다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", "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변하다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의미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"able": "~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수 있는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", "~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능력이 있는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이라는 뜻을 가진 접미사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變數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DemiLight" panose="020B0400000000000000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DemiLight" panose="020B0400000000000000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變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DemiLight" panose="020B0400000000000000"/>
              </a:rPr>
              <a:t>):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변화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DemiLight" panose="020B0400000000000000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바뀌다</a:t>
            </a:r>
            <a:endParaRPr lang="en-US" altLang="ko-KR" b="0" dirty="0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DemiLight" panose="020B0400000000000000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DemiLight" panose="020B0400000000000000"/>
              </a:rPr>
              <a:t>):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DemiLight" panose="020B0400000000000000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셈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DemiLight" panose="020B0400000000000000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개수</a:t>
            </a:r>
            <a:endParaRPr lang="en-US" altLang="ko-KR" dirty="0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변수란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dirty="0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변할 수 있는 수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프로그램 내에서 값이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변경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있는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저장소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가리킴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프로그램에서 변수에 값을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저장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후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필요할때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변수를 통해서 값을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언제든지 그 값을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수 있음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주소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서울시 강남구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나이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30</a:t>
            </a: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연봉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3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억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349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</a:t>
            </a:r>
            <a:r>
              <a:rPr kumimoji="1" lang="en-US" altLang="ko-KR" sz="1600" spc="-60">
                <a:solidFill>
                  <a:srgbClr val="FF9E1B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var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iable)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5F2B3CB2-2C30-4937-86E1-899820717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85DC8117-B773-463A-8BD5-F0C34F3D0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967513"/>
            <a:ext cx="10281677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식별자 명명 규칙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 등의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이름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지을 때 사용하는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규칙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영문자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_, $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글자는 영문자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_, $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 가능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유니코드 문자 사용 가능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특수문자와 제어문자를 제외한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전세계 문자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 사용 가능하지만 권장하지는 않음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대소문자 구별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예약어와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키워드는 사용 못함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if, for, function, let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관례적인 명명 규칙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함수명에는 주로 카멜 케이스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userName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userAge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클래스명에는 주로 파스칼 케이스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HighSchool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College)</a:t>
            </a: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대문자 상수는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스네이크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케이스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(COLOR_BLUE, COLOR_RED)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A3A346-193A-4867-8706-F6A48D0962FE}"/>
              </a:ext>
            </a:extLst>
          </p:cNvPr>
          <p:cNvSpPr txBox="1"/>
          <p:nvPr/>
        </p:nvSpPr>
        <p:spPr>
          <a:xfrm>
            <a:off x="1672492" y="1913473"/>
            <a:ext cx="408744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d=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e=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7D4E6E32-E7B6-47AA-9A37-B78980ACD99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D02360-970E-498B-A13F-85BF91BEA27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0811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리터럴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(literal)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91DCA33-264B-4AE4-83F5-84E15A135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프로그램 소스코드에 직접 입력된 </a:t>
            </a:r>
            <a:r>
              <a:rPr lang="ko-KR" altLang="en-US" sz="18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고정된</a:t>
            </a:r>
            <a:r>
              <a:rPr lang="ko-KR" altLang="en-US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1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endParaRPr lang="en-US" altLang="ko-KR" sz="18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실수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3.14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지수 표기법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1e3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작은 따옴표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'Hello'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큰 따옴표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"JavaScript"</a:t>
            </a: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템플릿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`Hello ${ </a:t>
            </a:r>
            <a:r>
              <a:rPr lang="en-US" altLang="ko-KR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} World`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불린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[ 1, 2, 3 ]</a:t>
            </a: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{ name: '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무지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', age: 30 }</a:t>
            </a: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180784BA-289D-4E3C-B953-20481BAC653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162AE8-B3FA-48DE-9128-4F71F8D5C248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159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강형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(strongly typed)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선언시 데이터 타입을 지정하는 언어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(C++, Java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언어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Java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예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약형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(weakly typed)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선언시 데이터 타입을 지정하지 않는 언어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(JavaScript, Python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언어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값에 따라서 자동으로 데이터 타입이 결정됨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동적 타입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dynamically typed)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예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720407-4C64-4760-9092-847258532203}"/>
              </a:ext>
            </a:extLst>
          </p:cNvPr>
          <p:cNvSpPr txBox="1"/>
          <p:nvPr/>
        </p:nvSpPr>
        <p:spPr>
          <a:xfrm>
            <a:off x="1111581" y="1874599"/>
            <a:ext cx="609600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홍길동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E7E287-F9DA-4A98-B5B8-4297C30CC34E}"/>
              </a:ext>
            </a:extLst>
          </p:cNvPr>
          <p:cNvSpPr txBox="1"/>
          <p:nvPr/>
        </p:nvSpPr>
        <p:spPr>
          <a:xfrm>
            <a:off x="1111581" y="4992410"/>
            <a:ext cx="609600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홍길동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다른 타입으로 재할당 가능</a:t>
            </a:r>
            <a:endParaRPr lang="ko-KR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64918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BA83490-67D1-48A7-9E3E-EF473E8F2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원시 타입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(Primitive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oolean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BitInt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Symbol</a:t>
            </a: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 타입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Refrence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</a:t>
            </a: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</a:t>
            </a: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Date</a:t>
            </a: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RegExp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……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0645B3-9A8C-4F13-A140-C81EC335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3633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원시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774467AD-A1D1-406C-AF1E-04FD59261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32" y="836613"/>
            <a:ext cx="83534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number: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64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비트 부동소수점 방식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양수 구별 없음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string: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</a:t>
            </a: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큰 따옴표나 작은 따옴표 안에 기술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boolean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논리값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(true)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거짓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(false)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중 하나의 값을 가지는 데이터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D7951C-E7A5-4F38-A53B-00E4DA2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E5BD18-B744-4FD7-AA4B-3F47361BB480}"/>
              </a:ext>
            </a:extLst>
          </p:cNvPr>
          <p:cNvSpPr txBox="1"/>
          <p:nvPr/>
        </p:nvSpPr>
        <p:spPr>
          <a:xfrm>
            <a:off x="1117600" y="1763542"/>
            <a:ext cx="63929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15.3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1AF94E-3B76-4CF7-97F2-6219B5947BF2}"/>
              </a:ext>
            </a:extLst>
          </p:cNvPr>
          <p:cNvSpPr txBox="1"/>
          <p:nvPr/>
        </p:nvSpPr>
        <p:spPr>
          <a:xfrm>
            <a:off x="1117599" y="3182928"/>
            <a:ext cx="639298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\" 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143C32-B543-4DA0-87C7-165F00BD5E20}"/>
              </a:ext>
            </a:extLst>
          </p:cNvPr>
          <p:cNvSpPr txBox="1"/>
          <p:nvPr/>
        </p:nvSpPr>
        <p:spPr>
          <a:xfrm>
            <a:off x="1117600" y="5803597"/>
            <a:ext cx="63929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isS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eller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isS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eller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39143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원시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4E3A88-FDB4-4439-B4EE-FFAAFB989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undefined: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정의되지 않음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선언만 되고 값이 할당되지 않은 변수에는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타입과 값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null: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없음을 명시적으로 지정</a:t>
            </a: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개발자가 명시적으로 값이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비어있음을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타입은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DC93C024-0AB1-412E-95BE-ABD99F8FBF9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F11AA4-2D07-4A14-8F43-FC32880B25E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7B6020-1C4D-49BB-90B8-85C2D6EB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6C639-7A54-4DFB-B554-67BDA1D08798}"/>
              </a:ext>
            </a:extLst>
          </p:cNvPr>
          <p:cNvSpPr txBox="1"/>
          <p:nvPr/>
        </p:nvSpPr>
        <p:spPr>
          <a:xfrm>
            <a:off x="1047262" y="3490278"/>
            <a:ext cx="6096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sv-SE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nullVar = </a:t>
            </a:r>
            <a:r>
              <a:rPr lang="sv-SE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sv-SE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CA34E3-1C27-49CA-B9F8-3FB877898BA7}"/>
              </a:ext>
            </a:extLst>
          </p:cNvPr>
          <p:cNvSpPr txBox="1"/>
          <p:nvPr/>
        </p:nvSpPr>
        <p:spPr>
          <a:xfrm>
            <a:off x="1047262" y="1858406"/>
            <a:ext cx="6096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sv-SE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undefinedVar;</a:t>
            </a:r>
          </a:p>
        </p:txBody>
      </p:sp>
    </p:spTree>
    <p:extLst>
      <p:ext uri="{BB962C8B-B14F-4D97-AF65-F5344CB8AC3E}">
        <p14:creationId xmlns:p14="http://schemas.microsoft.com/office/powerpoint/2010/main" val="3262124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원시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998804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BigInt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큰 정수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범위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1.8e+308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안전한 정수 범위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-2^53+1 ~ 2^53-1(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9000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안전한 정수 범위보다 더 큰 정수도 표현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 뒤에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붙이거나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BigInt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인자로 값 지정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Symbol: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유일한 값</a:t>
            </a: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불변하고 고유함이 보장되는 값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객체의 속성을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정의할때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다른 속성키와 충돌하지 않도록 만들 필요가 있을 때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1A7D9A0B-C856-4ABE-8D91-EA96E0D18A2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47224D-EFBE-412D-9D3F-EE379B287AD7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ex01-07.js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C5C54-CEDE-4417-A375-D8C2E233D40F}"/>
              </a:ext>
            </a:extLst>
          </p:cNvPr>
          <p:cNvSpPr txBox="1"/>
          <p:nvPr/>
        </p:nvSpPr>
        <p:spPr>
          <a:xfrm>
            <a:off x="1113692" y="2344221"/>
            <a:ext cx="783308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big = 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Number.MAX_SAFE_INTEGER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0BB722-B203-40ED-BB2D-4C69793BD933}"/>
              </a:ext>
            </a:extLst>
          </p:cNvPr>
          <p:cNvSpPr txBox="1"/>
          <p:nvPr/>
        </p:nvSpPr>
        <p:spPr>
          <a:xfrm>
            <a:off x="1113692" y="4289740"/>
            <a:ext cx="78330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 = Symbol(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s2 = Symbol(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console.log(s1 === s2);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727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DF36266-AF43-4077-A44F-9587F5985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산술 연산자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+, -, *, /, %, 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22AB97-7605-44ED-A110-85029D2A2DF8}"/>
              </a:ext>
            </a:extLst>
          </p:cNvPr>
          <p:cNvSpPr txBox="1"/>
          <p:nvPr/>
        </p:nvSpPr>
        <p:spPr>
          <a:xfrm>
            <a:off x="1048871" y="1548196"/>
            <a:ext cx="890088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21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(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25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2.25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 (%,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나머지 연산자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8 (**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거듭제곱 연산자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나이는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age +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나이는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 (+,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결합 연산자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B1C81ED4-A847-47DE-B302-DB952782B4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21B3E9-5933-474E-A5C7-8B8A1ADAAEF5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ex01-08.js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6769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DF36266-AF43-4077-A44F-9587F5985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대입 연산자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=, +=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-=, *=, /=, %=, **=</a:t>
            </a: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대입 연산자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(=)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우측 항목을 계산한 후 좌측 항목에 할당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덧셈 후 대입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(+=)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좌측 항목에 우측 항목을 더한 후 좌측 항목에 할당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누적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뺄셈 후 대입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(-=)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곱셈 후 대입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(*=)</a:t>
            </a: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나눗셈 후 대입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(/=)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연산 후 대입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(%=)</a:t>
            </a: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거듭제곱 후 대입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(**=)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D21B89-7275-4088-895E-312A2509743F}"/>
              </a:ext>
            </a:extLst>
          </p:cNvPr>
          <p:cNvSpPr txBox="1"/>
          <p:nvPr/>
        </p:nvSpPr>
        <p:spPr>
          <a:xfrm>
            <a:off x="1048871" y="2126039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year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 + 2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year = 5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= age + year;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age = 20 + 5 = 25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+= year;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age = age + year = 25 + 5 = 30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EC49F92B-A242-4CA0-A9A2-5286469FEE5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E337D5-11F7-4FE7-90F9-54EB5702513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35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3524737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182083"/>
            <a:ext cx="6064542" cy="370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자바스크립트 개요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개발 환경 구축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연산자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조건문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반복문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ECMA Script6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기초 문법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D4D58A0-F920-4153-B8CF-203C5885E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증감 연산자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++, --</a:t>
            </a: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증가 또는 감소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후위형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(count++, count--) </a:t>
            </a: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값을 먼저 사용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후 값을 증가 또는 감소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연산자와 함께 사용할 경우 원래 값이 연산에 반영된 후 값이 변경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전위형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(++count, --count)</a:t>
            </a:r>
          </a:p>
          <a:p>
            <a:pPr lvl="2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먼저 증가 또는 감소한 후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변경된 값을 사용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연산자와 함께 사용할 경우 증가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감소 값이 바로 반영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6B49D-42B3-405A-830D-B7F1C395CEAC}"/>
              </a:ext>
            </a:extLst>
          </p:cNvPr>
          <p:cNvSpPr txBox="1"/>
          <p:nvPr/>
        </p:nvSpPr>
        <p:spPr>
          <a:xfrm>
            <a:off x="1037836" y="1827890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count++;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count = count + 1; // 1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count++;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count = count + 1; // 2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count--;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count = count - 1; // 1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690224D-1DD4-4F8F-B6E0-228E6A7108B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C97515-1D3D-4094-BFD3-6FFC55CF16E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869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D4D58A0-F920-4153-B8CF-203C5885E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44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 연산자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항을 비교하여 참이면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&gt;, &lt;, &gt;=, &lt;=, ==(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===(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!=, !==</a:t>
            </a:r>
          </a:p>
          <a:p>
            <a:pPr lvl="1"/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조건문에서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</a:t>
            </a:r>
            <a:r>
              <a:rPr lang="en-US" altLang="ko-KR" i="0" dirty="0">
                <a:solidFill>
                  <a:srgbClr val="212529"/>
                </a:solidFill>
                <a:effectLst/>
                <a:latin typeface="-apple-system"/>
              </a:rPr>
              <a:t>ruthy, </a:t>
            </a:r>
            <a:r>
              <a:rPr lang="en-US" altLang="ko-KR" dirty="0" err="1">
                <a:solidFill>
                  <a:srgbClr val="212529"/>
                </a:solidFill>
                <a:latin typeface="-apple-system"/>
              </a:rPr>
              <a:t>f</a:t>
            </a:r>
            <a:r>
              <a:rPr lang="en-US" altLang="ko-KR" i="0" dirty="0" err="1">
                <a:solidFill>
                  <a:srgbClr val="212529"/>
                </a:solidFill>
                <a:effectLst/>
                <a:latin typeface="-apple-system"/>
              </a:rPr>
              <a:t>alsy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기준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false, 0, ‘’, null, undefined -&gt; false</a:t>
            </a: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67A712-6D02-4F34-85B5-64AFDA89CBD8}"/>
              </a:ext>
            </a:extLst>
          </p:cNvPr>
          <p:cNvSpPr txBox="1"/>
          <p:nvPr/>
        </p:nvSpPr>
        <p:spPr>
          <a:xfrm>
            <a:off x="1037836" y="1811794"/>
            <a:ext cx="60960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1EEBCD3-9664-4F7F-B7D2-BC234021592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0B2FE2-51B7-4BDF-B756-A78FBA5734A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0592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일치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D152AE3-80E7-4027-83DC-E4CF74DB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41" y="836613"/>
            <a:ext cx="11161130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 연산자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(===, identical)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두 데이터의 타입과 값을 모두 비교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값이 같아도 타입이 다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 연산자 비교 규칙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다르면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반환하고 타입이 같을 경우는 다음 규칙을 따름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숫자이고 같은 값이면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피연산자에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NaN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하나라도 있으면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 lvl="2"/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	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-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문자열일 경우 같은 위치에 같은 문자가 있고 대소문자까지 일치하면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boolean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이거나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이거나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null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dirty="0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dirty="0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객체를 참조할 경우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프로퍼티를 가진 객체라도 다른 객체를 참조할 경우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	</a:t>
            </a:r>
            <a:r>
              <a:rPr lang="da-DK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a-DK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=== [</a:t>
            </a:r>
            <a:r>
              <a:rPr lang="da-DK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a-DK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da-DK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dirty="0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Object.is(a, b):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아래의 두</a:t>
            </a:r>
            <a:r>
              <a:rPr lang="ko-KR" altLang="en-US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경우를 제외하면 </a:t>
            </a:r>
            <a:r>
              <a:rPr lang="en-US" altLang="ko-KR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 === b </a:t>
            </a:r>
            <a:r>
              <a:rPr lang="ko-KR" altLang="en-US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동일한 기능</a:t>
            </a:r>
            <a:endParaRPr lang="ko-KR" altLang="en-US" sz="20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pt-BR" altLang="ko-KR" b="0" dirty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Object.is(</a:t>
            </a:r>
            <a:r>
              <a:rPr lang="pt-BR" altLang="ko-KR" b="0" dirty="0">
                <a:solidFill>
                  <a:srgbClr val="098658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pt-BR" altLang="ko-KR" b="0" dirty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-</a:t>
            </a:r>
            <a:r>
              <a:rPr lang="pt-BR" altLang="ko-KR" b="0" dirty="0">
                <a:solidFill>
                  <a:srgbClr val="098658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pt-BR" altLang="ko-KR" b="0" dirty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=== </a:t>
            </a:r>
            <a:r>
              <a:rPr lang="pt-BR" altLang="ko-KR" b="0" dirty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endParaRPr lang="pt-BR" altLang="ko-KR" b="0" dirty="0">
              <a:solidFill>
                <a:srgbClr val="000000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Object.is(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===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829243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동등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05B76B7E-017F-4150-B024-7D016C491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170873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동등 연산자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(==, equal)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데이터의 타입이 다르면 적절히 형변환한 후 일치비교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달라도 값이 같으면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동등 연산자 비교 규칙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타입이 같은 경우 두 값이 일치하다면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값의 타입이 다를 경우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null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 null == undefined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값이 숫자이고 다른 하나가 문자열이면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문자열을 숫자로 변환한 후 비교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10 == "10"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10 === 10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변환한 후 비교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"1" == true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 == true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 === 1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객체와 숫자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문자열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비교시 객체의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valueOf()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먼저 찾고 없으면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toString()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메소드를 이용 기본값으로 변환한 후 비교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Date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toString()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바로 변환한다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1 == new Number(1)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 === 1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A054CD1-C420-4F9E-9FCF-EA6C1E51871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3BC96A-249D-4E90-8F01-C4F08D81C4C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5383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C198BD8D-4F15-469F-8018-F5228948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958512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 연산자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|| (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OR,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논리합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일반적인 언어에서는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중 하나라도 참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참을 반환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동작이지만 자바스크립트에서는 다음의 규칙을 따른다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참이면 앞의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거짓이면 뒤의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kumimoji="0"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 invalidId = (id.length &lt; 4) || (id.length &gt; 12);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&amp;&amp; (AND,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일반적인 언어에서는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다 </a:t>
            </a:r>
            <a:r>
              <a:rPr lang="ko-KR" altLang="en-US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참이면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참을 반환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동작이지만 자바스크립트에서는 다음의 규칙을 따른다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참이면 뒤의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거짓이면 앞의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kumimoji="0"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 validId = (id != null) &amp;&amp; (id.length &gt; 4);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 (NOT,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부정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참이면 거짓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거짓이면 참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!(10 &lt; 100) -&gt; false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피연산자를 불린값으로 변환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3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!!0 -&gt; false,  !!5 -&gt; true</a:t>
            </a:r>
          </a:p>
          <a:p>
            <a:pPr lvl="3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!!'' -&gt; false,  !!'hello' -&gt; true</a:t>
            </a:r>
          </a:p>
          <a:p>
            <a:pPr lvl="3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!!null -&gt; false, !!{} -&gt; true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BA2D3734-5FB3-42B4-AEE1-14AD9AD67AE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568B37-2C7F-42D0-A1AA-BD9B79077A5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037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삼항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연산자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조건부 연산자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조건에 따라 값을 선택하는 연산자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참일 때의 값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거짓일 때의 값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8B72B-F4EC-4C3F-BD40-DFE6BDE5F81B}"/>
              </a:ext>
            </a:extLst>
          </p:cNvPr>
          <p:cNvSpPr txBox="1"/>
          <p:nvPr/>
        </p:nvSpPr>
        <p:spPr>
          <a:xfrm>
            <a:off x="1056992" y="1883182"/>
            <a:ext cx="60975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num %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홀수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console.log(result); 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'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F8388C-E6FB-4667-9D01-7D23C8EC7DDC}"/>
              </a:ext>
            </a:extLst>
          </p:cNvPr>
          <p:cNvSpPr txBox="1"/>
          <p:nvPr/>
        </p:nvSpPr>
        <p:spPr>
          <a:xfrm>
            <a:off x="1056992" y="3103976"/>
            <a:ext cx="60975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num %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홀수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console.log(result); 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홀수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0F5E5C-6103-4B31-969F-CF80FE0B1A6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3ED14BD6-5B34-4DC2-9E25-95D39C2DF49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77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 우선순위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726486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 우선순위란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연산자가 같이 사용될 때 어떤 연산을 먼저 수행할지를 결정하는 규칙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연산자 우선순위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아래로 갈수록 순위가 낮아짐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괄호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단항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연산자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+, -, ++(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전위형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--(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전위형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!,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typeof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delete</a:t>
            </a: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산술 연산자 *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/, %, +, -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 연산자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&gt;, &lt;, &gt;=, &lt;=, ==, ===, !=, !==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 연산자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&amp;&amp; (AND), || (OR)</a:t>
            </a: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조건부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삼항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? :</a:t>
            </a: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대입 연산자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=, +=, -=, *=, /=, %=</a:t>
            </a: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증감 연산자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후위형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++, --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D1513-A4F8-4B17-8F32-51A7FA6165E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9D69C75-8F7C-40FD-9359-9FEDD0B373D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99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EAC9D81-967F-4FE3-ADFC-040F52B7F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(truthy)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해당 구문 수행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70064A-3B39-44B1-9467-20856E27BE77}"/>
              </a:ext>
            </a:extLst>
          </p:cNvPr>
          <p:cNvSpPr txBox="1"/>
          <p:nvPr/>
        </p:nvSpPr>
        <p:spPr>
          <a:xfrm>
            <a:off x="1085850" y="3078634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 &lt;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 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값은 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보다 작습니다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C6D64-4FD9-451D-8484-CC4DCF19B32C}"/>
              </a:ext>
            </a:extLst>
          </p:cNvPr>
          <p:cNvSpPr txBox="1"/>
          <p:nvPr/>
        </p:nvSpPr>
        <p:spPr>
          <a:xfrm>
            <a:off x="1085850" y="1822548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2E0E628A-2FE5-4186-A0B5-9CC8E04D5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3639972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A754EA-7F24-4C1A-B726-D9BB07BE386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6" name="그림 15" descr="코딩아이콘.png">
            <a:extLst>
              <a:ext uri="{FF2B5EF4-FFF2-40B4-BE49-F238E27FC236}">
                <a16:creationId xmlns:a16="http://schemas.microsoft.com/office/drawing/2014/main" id="{AC1D4A0F-5580-44AC-AA8E-8642A208045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48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1038CBE2-0982-4620-B3EF-FF7ED246C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 ~ else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참일 경우와 거짓일 경우 각각 해당 구문 수행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AD7A93-1F59-4287-AA0E-257470E03B08}"/>
              </a:ext>
            </a:extLst>
          </p:cNvPr>
          <p:cNvSpPr txBox="1"/>
          <p:nvPr/>
        </p:nvSpPr>
        <p:spPr>
          <a:xfrm>
            <a:off x="1085850" y="4275697"/>
            <a:ext cx="60960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 %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 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값은 짝수입니다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 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값은 홀수입니다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AEF890-09BB-4EE3-8024-9312989D5D5E}"/>
              </a:ext>
            </a:extLst>
          </p:cNvPr>
          <p:cNvSpPr txBox="1"/>
          <p:nvPr/>
        </p:nvSpPr>
        <p:spPr>
          <a:xfrm>
            <a:off x="1085850" y="1812250"/>
            <a:ext cx="6096000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D69FAB4B-64CD-4D2E-8A5D-D3283993B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4734" y="4174565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E1AABB-8D0E-469B-BC27-71293BEE13B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ex01-17.js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B32081AC-0781-4BA0-AF69-B8F02E7BCAC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2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D21AAC6-E764-4698-B54E-E55EAFA0F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 ~ else if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참일 경우 해당 구문을 수행하고 거짓일 경우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else if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문의 조건식을 순차적으로 비교하여 참에 해당하는 구문 수행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49CE4-0A83-422B-8968-59AA27DBBA84}"/>
              </a:ext>
            </a:extLst>
          </p:cNvPr>
          <p:cNvSpPr txBox="1"/>
          <p:nvPr/>
        </p:nvSpPr>
        <p:spPr>
          <a:xfrm>
            <a:off x="4572000" y="2130027"/>
            <a:ext cx="3630706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 &gt;=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 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대 이상입니다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 &gt;=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'20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대 입니다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 &gt;=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대 입니다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</a:t>
            </a:r>
            <a:r>
              <a:rPr lang="ko-KR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살 미만입니다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F472C8-0477-4E90-9D92-5204213D4D27}"/>
              </a:ext>
            </a:extLst>
          </p:cNvPr>
          <p:cNvSpPr txBox="1"/>
          <p:nvPr/>
        </p:nvSpPr>
        <p:spPr>
          <a:xfrm>
            <a:off x="960065" y="2130027"/>
            <a:ext cx="3056124" cy="3385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1){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2){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3){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6;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7;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8;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7C68EDFC-202F-47B6-BA8D-C38C3EDB8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713754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FB039A-F26C-4B6D-98A4-8B6D84CE5E5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ex01-18.js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507401C4-8DC7-4EFB-ABB4-FDC8C1D2308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6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4AA862-0C26-43D2-A359-F63C09FB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2AF27-355B-4F29-A102-83D268FC6E19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6" name="그림 5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811946C-6822-40FE-BCDA-42DED9F6F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ECA4A76D-1C9A-4BFF-B1E7-610CABE78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1135123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문서내에 코드를 직접 작성하고 마크업과의 상호 작용을 통해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페이지의 동작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향상시키기 위해 만들어진 프로그래밍 언어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디자이너와 파트타임 개발자를 위해 쉽게 사용할 수 있는 언어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고안됨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Netscape Navigator 2.0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탑재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JavaScript? 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LiveScript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  Jscript?  ECMAScript?  Java?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Mocha(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LiveScript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(Navigator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2.0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베타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 JavaScript(Navigator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2.0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베타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이름 변경</a:t>
            </a:r>
          </a:p>
          <a:p>
            <a:pPr lvl="1">
              <a:buFontTx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Netscape Navigator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탑재를 논하던 시점에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홍보효과를 위해서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이름을 차용했을 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언어와는 전혀 무관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다만 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 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언어와 비슷한 문법을 가지는 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 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패밀리 언어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(C,  Java, JavaScript 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이기 때문에 </a:t>
            </a:r>
            <a:r>
              <a:rPr lang="en-US" altLang="ko-KR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 </a:t>
            </a:r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언어와 비슷한 문법을 사용함</a:t>
            </a:r>
            <a:endParaRPr lang="ko-KR" altLang="en-US" sz="16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Internet Explorer 3.0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비슷한 기능이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Jscript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란 이름으로 탑재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ECMA*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ECMAScript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이름으로 표준화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91409EDA-9FCE-43B1-9C44-E74DBBA1A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997397"/>
            <a:ext cx="113512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* ECMA(European Computer Manufacturers Association):</a:t>
            </a:r>
            <a:r>
              <a:rPr lang="ko-KR" altLang="en-US" sz="14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전자 통신 및 컴퓨터 시스템의 표준을 개발하는 국제적인 비영리 기관으로 유럽 컴퓨터 제조업체 협회에서 시작되었지만 현재는 전 세계적인 조직으로 발전함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426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30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92E8D71-19B2-4C7B-996F-971ACA8A8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switch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switch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지정한 비교값과 매칭되는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 수행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break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만날 때까지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마지막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구문까지 실행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F2F43419-920A-47AA-A77F-3F0E91AD2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32" y="2140575"/>
            <a:ext cx="468153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None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>
              <a:buFont typeface="맑은 고딕" pitchFamily="50" charset="-127"/>
              <a:buNone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===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1;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2;</a:t>
            </a: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===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2;</a:t>
            </a: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===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3;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4;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5;</a:t>
            </a: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비교값과 매칭되는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없을 경우</a:t>
            </a:r>
          </a:p>
          <a:p>
            <a:pPr lvl="1">
              <a:buFontTx/>
              <a:buChar char="•"/>
            </a:pP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3C143-C44D-4BBF-A1D4-186F6FDB02A7}"/>
              </a:ext>
            </a:extLst>
          </p:cNvPr>
          <p:cNvSpPr txBox="1"/>
          <p:nvPr/>
        </p:nvSpPr>
        <p:spPr>
          <a:xfrm>
            <a:off x="914400" y="2067719"/>
            <a:ext cx="2958353" cy="3847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비교값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FC9F9-E283-4536-A1D4-B4D2BDD2BF76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41651A79-724B-4ECE-BE18-2C818E3A53F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80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반복문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31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92DD134-24FD-48CF-A4BE-DA5B3E6D0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30452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while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참일 경우 조건이 거짓이 될 때까지 해당 블럭을 반복하여 수행</a:t>
            </a: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909E3B-9477-4637-B325-6C75FA3AE14E}"/>
              </a:ext>
            </a:extLst>
          </p:cNvPr>
          <p:cNvSpPr txBox="1"/>
          <p:nvPr/>
        </p:nvSpPr>
        <p:spPr>
          <a:xfrm>
            <a:off x="1020763" y="2091484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67336A-F15F-4FCA-AD6E-31501FD91262}"/>
              </a:ext>
            </a:extLst>
          </p:cNvPr>
          <p:cNvSpPr txBox="1"/>
          <p:nvPr/>
        </p:nvSpPr>
        <p:spPr>
          <a:xfrm>
            <a:off x="1020763" y="3412903"/>
            <a:ext cx="6096000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 &lt;=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 += i;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i++;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alert(sum);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1E5560-7960-4E72-A6F3-F9A9847CC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3457" y="3607569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F0466E-5828-4EDC-832B-4951362F7A56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F629B4AE-502E-4F90-B6C9-57894BC8272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94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반복문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1AD8CD9F-D21C-4A83-8553-E3DC7DAFB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31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횟수만큼 반복적인 작업을 할 경우 사용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초기화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조건식에 사용되는 변수를 초기화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조건식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반복문을 실행할지 체크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증감식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조건식에 사용되는 변수값을 증감</a:t>
            </a: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2B7DE8-3AD8-45BE-8BA1-F4C9FB4AED31}"/>
              </a:ext>
            </a:extLst>
          </p:cNvPr>
          <p:cNvSpPr txBox="1"/>
          <p:nvPr/>
        </p:nvSpPr>
        <p:spPr>
          <a:xfrm>
            <a:off x="1111624" y="3204773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초기화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증감식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0D99A2-4670-4B4E-BD99-8DB2968A349B}"/>
              </a:ext>
            </a:extLst>
          </p:cNvPr>
          <p:cNvSpPr txBox="1"/>
          <p:nvPr/>
        </p:nvSpPr>
        <p:spPr>
          <a:xfrm>
            <a:off x="1111624" y="4472461"/>
            <a:ext cx="60960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i&lt;=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i++){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 += i;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alert(sum);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7B91B8C1-5602-4ABE-AF8D-8F6D09E51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189" y="4420906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015EB3-CFCA-40E9-8A9A-7FD6E28FA87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31E3FD85-DA56-409B-BF7A-C0777DF0210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73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반복문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59817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break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반복문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switch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문을 즉시 종료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break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감싸고 있는 코드 블럭을 빠져나오고 코드 블럭 이후의 코드로 실행이 넘어감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continue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반복문 내에서 남아있는 코드를 건너뛰고 다음 반복으로 실행이 넘어감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33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7820A-8C9C-476C-A629-44146A2C90D5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022D78B5-FD1D-4DB6-98D2-9B643893D3D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70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(Object,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13D2383-DFF9-476B-A942-C1D043941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key-value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쌍의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집합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property)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속성의 값으로 모든 데이터 타입 지정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값으로 함수가 지정된 속성을 메소드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(method)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 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여러개의 속성을 포함할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Oval 30">
            <a:extLst>
              <a:ext uri="{FF2B5EF4-FFF2-40B4-BE49-F238E27FC236}">
                <a16:creationId xmlns:a16="http://schemas.microsoft.com/office/drawing/2014/main" id="{31A6D3EF-EC83-4473-B276-497C8C7BE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492375"/>
            <a:ext cx="7704137" cy="38163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AutoShape 14">
            <a:extLst>
              <a:ext uri="{FF2B5EF4-FFF2-40B4-BE49-F238E27FC236}">
                <a16:creationId xmlns:a16="http://schemas.microsoft.com/office/drawing/2014/main" id="{14E7D8C5-985C-41D3-A175-814ACF463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284538"/>
            <a:ext cx="1079500" cy="5032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kor=100</a:t>
            </a:r>
          </a:p>
        </p:txBody>
      </p:sp>
      <p:sp>
        <p:nvSpPr>
          <p:cNvPr id="7" name="AutoShape 15">
            <a:extLst>
              <a:ext uri="{FF2B5EF4-FFF2-40B4-BE49-F238E27FC236}">
                <a16:creationId xmlns:a16="http://schemas.microsoft.com/office/drawing/2014/main" id="{8ED3AE87-14A9-48C4-8503-5D6C13BC0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4148138"/>
            <a:ext cx="1079500" cy="5032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eng=80</a:t>
            </a:r>
          </a:p>
        </p:txBody>
      </p:sp>
      <p:sp>
        <p:nvSpPr>
          <p:cNvPr id="8" name="AutoShape 16">
            <a:extLst>
              <a:ext uri="{FF2B5EF4-FFF2-40B4-BE49-F238E27FC236}">
                <a16:creationId xmlns:a16="http://schemas.microsoft.com/office/drawing/2014/main" id="{CFFC4C4A-7FF1-48E5-AE32-04C8BF8CF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940300"/>
            <a:ext cx="1079500" cy="5032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math=90</a:t>
            </a:r>
          </a:p>
        </p:txBody>
      </p:sp>
      <p:sp>
        <p:nvSpPr>
          <p:cNvPr id="11" name="Text Box 32">
            <a:extLst>
              <a:ext uri="{FF2B5EF4-FFF2-40B4-BE49-F238E27FC236}">
                <a16:creationId xmlns:a16="http://schemas.microsoft.com/office/drawing/2014/main" id="{231AF68D-C902-4FFB-AAC0-39B954138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633663"/>
            <a:ext cx="9412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32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F2F050-D4E6-4F49-AE65-5A9AF7D1A044}"/>
              </a:ext>
            </a:extLst>
          </p:cNvPr>
          <p:cNvSpPr txBox="1"/>
          <p:nvPr/>
        </p:nvSpPr>
        <p:spPr>
          <a:xfrm>
            <a:off x="3428566" y="3886676"/>
            <a:ext cx="3798168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sum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kor + eng + math;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41BB9F-DC23-4F77-9170-6466315C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3286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6232393F-E770-4191-8E24-16D784BD4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9773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생성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함수로 생성 후 속성과 기능 부여</a:t>
            </a:r>
          </a:p>
          <a:p>
            <a:pPr lvl="1">
              <a:buFontTx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속성과 기능에 접근할 때는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(.)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이용하거나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Consolas" pitchFamily="49" charset="0"/>
              </a:rPr>
              <a:t>속성명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Consolas" pitchFamily="49" charset="0"/>
              </a:rPr>
              <a:t>'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 사용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16174-A0DD-4CD8-9811-A1B2A781A450}"/>
              </a:ext>
            </a:extLst>
          </p:cNvPr>
          <p:cNvSpPr txBox="1"/>
          <p:nvPr/>
        </p:nvSpPr>
        <p:spPr>
          <a:xfrm>
            <a:off x="1003773" y="4137555"/>
            <a:ext cx="7911627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kim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student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object {name: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'kim'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job: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'student'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married: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4E6A6-BF1C-4DE1-BCFB-692B4276AB25}"/>
              </a:ext>
            </a:extLst>
          </p:cNvPr>
          <p:cNvSpPr txBox="1"/>
          <p:nvPr/>
        </p:nvSpPr>
        <p:spPr>
          <a:xfrm>
            <a:off x="1003773" y="1807741"/>
            <a:ext cx="7911626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Object();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foo.name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'kim'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'age'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foo.job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'student'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'name'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], foo.age, foo.job, 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typeof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foo, foo);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19DD99-2DEE-4D76-91B6-E675621F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35</a:t>
            </a:fld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A951CA-2388-4CDC-B944-F8246A8FF04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4" name="그림 13" descr="코딩아이콘.png">
            <a:extLst>
              <a:ext uri="{FF2B5EF4-FFF2-40B4-BE49-F238E27FC236}">
                <a16:creationId xmlns:a16="http://schemas.microsoft.com/office/drawing/2014/main" id="{38F7D1D8-C9D4-4C3A-B8B9-0F6EA618B7F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67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8C258E4-D4EB-4B35-B11B-4F092BC77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 생성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JSON(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ava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cript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bject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otation)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 이용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...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D5501-1F96-408A-826B-BE88895ACF57}"/>
              </a:ext>
            </a:extLst>
          </p:cNvPr>
          <p:cNvSpPr txBox="1"/>
          <p:nvPr/>
        </p:nvSpPr>
        <p:spPr>
          <a:xfrm>
            <a:off x="1120315" y="1808999"/>
            <a:ext cx="7746054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job: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'teacher'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married: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'name'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], foo.age, foo.job, 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typeof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foo, foo);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830D3-ACBC-4193-B3CE-8A0B21CF67B3}"/>
              </a:ext>
            </a:extLst>
          </p:cNvPr>
          <p:cNvSpPr txBox="1"/>
          <p:nvPr/>
        </p:nvSpPr>
        <p:spPr>
          <a:xfrm>
            <a:off x="1120315" y="4392426"/>
            <a:ext cx="774605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lee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teacher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object {name: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job: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'teacher'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married: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BC23CD-7846-4D52-B088-5CE38E25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716C4-660F-4B2A-BF4C-B7906A5939E5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869C9A7F-FFF8-4F66-97D8-A7D7AED9EB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11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JSON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표기법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4847220-2C0C-4AB6-8ED2-706D9E7F5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729912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(JavaScript Object Notation)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https://www.json.org/json-ko.html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객체와 배열을 표기하기 위한 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객체는 대부분의 언어가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object, record,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struct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dictionary, hash table, map,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연상배열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등으로 구현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배열은 대부분의 언어가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array, vector, list, sequence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등으로 구현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통신에서 교환하는 데이터의 포맷으로 널리 사용됨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표기법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...}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표기법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3, ...]</a:t>
            </a:r>
          </a:p>
        </p:txBody>
      </p:sp>
      <p:pic>
        <p:nvPicPr>
          <p:cNvPr id="5" name="Picture 2" descr="http://json.org/object.gif">
            <a:extLst>
              <a:ext uri="{FF2B5EF4-FFF2-40B4-BE49-F238E27FC236}">
                <a16:creationId xmlns:a16="http://schemas.microsoft.com/office/drawing/2014/main" id="{66E56E4D-8E27-4166-B018-7219E329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3461136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json.org/array.gif">
            <a:extLst>
              <a:ext uri="{FF2B5EF4-FFF2-40B4-BE49-F238E27FC236}">
                <a16:creationId xmlns:a16="http://schemas.microsoft.com/office/drawing/2014/main" id="{0BE316FA-CDDF-48E8-8610-E18E4B194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5113526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681FAC-9160-4D48-8DF7-92EED259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92563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(Object,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16D659E7-5297-405E-8ECD-29EFEB768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모든 속성 접근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in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prop in obj){ ... };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2886775-EA81-4354-BA54-D0808046C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56992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객체의 속성 삭제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delete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delete obj.name;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B1B00-BFBC-4233-8D96-50E82A1F7C11}"/>
              </a:ext>
            </a:extLst>
          </p:cNvPr>
          <p:cNvSpPr txBox="1"/>
          <p:nvPr/>
        </p:nvSpPr>
        <p:spPr>
          <a:xfrm>
            <a:off x="1470273" y="1934637"/>
            <a:ext cx="545435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prop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console.log(prop +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": 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+ foo[prop]);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2A75830C-65AE-4777-B38E-DF7A4C4A18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B72ADC-D792-49D8-99FA-88D5C1F0871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D0FA48-0C6A-4039-8A03-7427AEBD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3353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E21DA3-787C-4E3B-BB47-C3D54A1DF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하나의 변수에 여러개의 값을 지정하는 데이터 구조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순서정보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(index)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이용하여 각 요소를 참조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 시작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크기를 미리 지정하지 않음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생성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score = new Array();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score = [];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2056C64-40AD-4228-8DCB-584E71EE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836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역사</a:t>
            </a: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A08077BF-C2E1-4BEE-AB27-2882F5F8B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62283"/>
              </p:ext>
            </p:extLst>
          </p:nvPr>
        </p:nvGraphicFramePr>
        <p:xfrm>
          <a:off x="1852246" y="1063795"/>
          <a:ext cx="8487508" cy="4703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031">
                  <a:extLst>
                    <a:ext uri="{9D8B030D-6E8A-4147-A177-3AD203B41FA5}">
                      <a16:colId xmlns:a16="http://schemas.microsoft.com/office/drawing/2014/main" val="61341320"/>
                    </a:ext>
                  </a:extLst>
                </a:gridCol>
                <a:gridCol w="6541477">
                  <a:extLst>
                    <a:ext uri="{9D8B030D-6E8A-4147-A177-3AD203B41FA5}">
                      <a16:colId xmlns:a16="http://schemas.microsoft.com/office/drawing/2014/main" val="761582244"/>
                    </a:ext>
                  </a:extLst>
                </a:gridCol>
              </a:tblGrid>
              <a:tr h="42763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날짜</a:t>
                      </a:r>
                      <a:endParaRPr lang="ko-KR" altLang="en-US" dirty="0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설명</a:t>
                      </a:r>
                      <a:endParaRPr lang="ko-KR" altLang="en-US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452297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03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Netscape Navigator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2.0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에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JavaScript 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탑재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16792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08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Internet Explorer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3.0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에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JScript 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탑재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728267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1997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1.0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표준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(ECMA-262)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39313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1998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08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2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046956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1999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3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7690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2009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5(4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는 폐기됨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290049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2011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621442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2015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6(ECMAScript 2015)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709564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2016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2016(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매년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월에 연도별 새 버전 발표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607675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2024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34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669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98929133-3EA8-43E2-B9EF-033CD02B9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초기화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클래스로 생성 및 초기화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 = new Array(90, 70, 100);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JSON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표기법으로 생성 및 초기화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[ 90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70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100 ];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추가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배열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score[3] =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86;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읽기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배열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score[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3]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배열 요소의 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B5674B6-8DA5-4641-A0F6-0A7269EA042C}"/>
              </a:ext>
            </a:extLst>
          </p:cNvPr>
          <p:cNvGraphicFramePr>
            <a:graphicFrameLocks noGrp="1"/>
          </p:cNvGraphicFramePr>
          <p:nvPr/>
        </p:nvGraphicFramePr>
        <p:xfrm>
          <a:off x="5508625" y="1412875"/>
          <a:ext cx="1774825" cy="369888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70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100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BE37DC-09AD-4CB2-B26C-E90A07513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72190"/>
              </p:ext>
            </p:extLst>
          </p:nvPr>
        </p:nvGraphicFramePr>
        <p:xfrm>
          <a:off x="5508626" y="3062288"/>
          <a:ext cx="2409824" cy="369888"/>
        </p:xfrm>
        <a:graphic>
          <a:graphicData uri="http://schemas.openxmlformats.org/drawingml/2006/table">
            <a:tbl>
              <a:tblPr/>
              <a:tblGrid>
                <a:gridCol w="634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70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100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86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CB431E9-62D3-4083-9C31-A40CB7B74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1700213"/>
            <a:ext cx="17075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[1]      [2]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B1E61-F519-4544-B97B-D41CC394F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3349625"/>
            <a:ext cx="30241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[1]       [2]      [3]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0" name="AutoShape 36">
            <a:extLst>
              <a:ext uri="{FF2B5EF4-FFF2-40B4-BE49-F238E27FC236}">
                <a16:creationId xmlns:a16="http://schemas.microsoft.com/office/drawing/2014/main" id="{58CF1BE2-F8B9-42E8-8F54-C3813D2B42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069650" y="3771110"/>
            <a:ext cx="5544619" cy="603666"/>
          </a:xfrm>
          <a:prstGeom prst="bentConnector3">
            <a:avLst>
              <a:gd name="adj1" fmla="val 4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106793-CD57-465F-9E26-B7928E5C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40</a:t>
            </a:fld>
            <a:endParaRPr kumimoji="1" lang="ko-KR" altLang="en-US"/>
          </a:p>
        </p:txBody>
      </p:sp>
      <p:cxnSp>
        <p:nvCxnSpPr>
          <p:cNvPr id="28" name="AutoShape 36">
            <a:extLst>
              <a:ext uri="{FF2B5EF4-FFF2-40B4-BE49-F238E27FC236}">
                <a16:creationId xmlns:a16="http://schemas.microsoft.com/office/drawing/2014/main" id="{08EDE921-9361-4A2F-8CFD-EEB65B1D782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09374" y="2773218"/>
            <a:ext cx="1177122" cy="223044"/>
          </a:xfrm>
          <a:prstGeom prst="bentConnector3">
            <a:avLst>
              <a:gd name="adj1" fmla="val 9999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718E4909-C664-4D21-A476-1D810050794E}"/>
              </a:ext>
            </a:extLst>
          </p:cNvPr>
          <p:cNvCxnSpPr>
            <a:cxnSpLocks/>
          </p:cNvCxnSpPr>
          <p:nvPr/>
        </p:nvCxnSpPr>
        <p:spPr>
          <a:xfrm flipV="1">
            <a:off x="2572852" y="2770290"/>
            <a:ext cx="3843188" cy="51576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131F748F-8D37-43B1-8AE7-22FD8CA6C1B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48F4A4-1A1D-425C-8483-6121B312631F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ex01-26.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788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모든 요소 접근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모든 요소 접근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for...of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72059-5964-4518-A34C-EB38C6E7A73D}"/>
              </a:ext>
            </a:extLst>
          </p:cNvPr>
          <p:cNvSpPr txBox="1"/>
          <p:nvPr/>
        </p:nvSpPr>
        <p:spPr>
          <a:xfrm>
            <a:off x="899592" y="1508636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i=0; i&lt;arr.length; i++){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console.log(i, arr[i]);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41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4F1DF-BACE-428B-8011-813B7ACFDF19}"/>
              </a:ext>
            </a:extLst>
          </p:cNvPr>
          <p:cNvSpPr txBox="1"/>
          <p:nvPr/>
        </p:nvSpPr>
        <p:spPr>
          <a:xfrm>
            <a:off x="899592" y="3189843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elem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console.log(elem);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18E8E7D6-F422-45B8-BD13-0EBB5B76A7D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4C0ED1-20B6-424A-8C93-7D44A263376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ex01-27.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1758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유사 배열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(Like-Array Object)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025747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배열과 비슷하게 사용할 수 있는 객체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사용법을 보면 배열 같지만 실제 배열이 아닌 일반 객체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index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통한 접근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배열처럼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사용해서 각 요소에 접근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length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배열처럼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있어서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구문을 이용하면 모든 요소 참조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메서드 없음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forEach, map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배열 메서드가 없음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arguments, NodeList, String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내장 객체가 유사 배열 객체로 만들어져 있음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필요한 이유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읽기를 목적으로 사용되는 객체일 경우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요소를 제어하는 메서드가 필요 없음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배열보다 더 적은 비용으로 생성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배열로 변환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Array.from(obj)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사용하면 쉽게 배열로 변환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42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24ED082D-8F98-4555-8DF5-9225F93AB89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587523-1CEC-4334-8BA3-EE619739D97A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ex01-28.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7127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차원 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다차원 배열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차원 배열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안에 또 다른 배열들이 들어있는 배열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행렬이나 테이블 형식의 데이터를 표현할 수 있음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43</a:t>
            </a:fld>
            <a:endParaRPr kumimoji="1" lang="ko-KR" altLang="en-US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DD9386E6-B564-4FC3-B48F-B8688C588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309615"/>
              </p:ext>
            </p:extLst>
          </p:nvPr>
        </p:nvGraphicFramePr>
        <p:xfrm>
          <a:off x="1762911" y="2252943"/>
          <a:ext cx="25741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311">
                  <a:extLst>
                    <a:ext uri="{9D8B030D-6E8A-4147-A177-3AD203B41FA5}">
                      <a16:colId xmlns:a16="http://schemas.microsoft.com/office/drawing/2014/main" val="3236849019"/>
                    </a:ext>
                  </a:extLst>
                </a:gridCol>
                <a:gridCol w="669956">
                  <a:extLst>
                    <a:ext uri="{9D8B030D-6E8A-4147-A177-3AD203B41FA5}">
                      <a16:colId xmlns:a16="http://schemas.microsoft.com/office/drawing/2014/main" val="3867120976"/>
                    </a:ext>
                  </a:extLst>
                </a:gridCol>
                <a:gridCol w="660903">
                  <a:extLst>
                    <a:ext uri="{9D8B030D-6E8A-4147-A177-3AD203B41FA5}">
                      <a16:colId xmlns:a16="http://schemas.microsoft.com/office/drawing/2014/main" val="2383492886"/>
                    </a:ext>
                  </a:extLst>
                </a:gridCol>
                <a:gridCol w="597964">
                  <a:extLst>
                    <a:ext uri="{9D8B030D-6E8A-4147-A177-3AD203B41FA5}">
                      <a16:colId xmlns:a16="http://schemas.microsoft.com/office/drawing/2014/main" val="296334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74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17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885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1962FE8-7878-4323-B3C8-F96EC5D2E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681" y="1886230"/>
            <a:ext cx="238659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 [1]       [2]       [3]  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44FF0-C812-4F29-AA5C-3B730F5F1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738" y="2287716"/>
            <a:ext cx="502282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</a:t>
            </a:r>
          </a:p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[1]</a:t>
            </a:r>
          </a:p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[2]</a:t>
            </a:r>
          </a:p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[3]  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26EDDB-E0CA-4852-8307-F03696A5E574}"/>
              </a:ext>
            </a:extLst>
          </p:cNvPr>
          <p:cNvSpPr txBox="1"/>
          <p:nvPr/>
        </p:nvSpPr>
        <p:spPr>
          <a:xfrm>
            <a:off x="6054001" y="2126133"/>
            <a:ext cx="304724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a-DK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numbers = [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 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4BC0C5-22E7-4CED-80CD-B542CBFACE83}"/>
              </a:ext>
            </a:extLst>
          </p:cNvPr>
          <p:cNvSpPr txBox="1"/>
          <p:nvPr/>
        </p:nvSpPr>
        <p:spPr>
          <a:xfrm>
            <a:off x="532700" y="4377455"/>
            <a:ext cx="55633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[2, 4,  6,  8 ]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[3, 6,  9,  12]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[4, 8,  12, 36]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[5, 10, 15, 20]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F5A5CD-D8DF-418C-B46F-402663D1EC1D}"/>
              </a:ext>
            </a:extLst>
          </p:cNvPr>
          <p:cNvSpPr txBox="1"/>
          <p:nvPr/>
        </p:nvSpPr>
        <p:spPr>
          <a:xfrm>
            <a:off x="6783855" y="4377454"/>
            <a:ext cx="457887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15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AC48C1DB-F557-4705-AAD2-DA2762ED773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1FD0A2-5FA5-44B4-9350-78C56631549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ex01-29.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1053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(Function,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073857D4-AEFA-4B7E-A7BA-B897E0FFD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명령어의 묶음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특정 기능을 재사용 하고 싶을 때 작성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함수이름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인자목록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실행구문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반환값으로 구성됨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사용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6E913BF9-5006-434E-9377-A0D9704CD3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002E49-B59A-47BA-901E-5F5EECEB9CC4}"/>
              </a:ext>
            </a:extLst>
          </p:cNvPr>
          <p:cNvSpPr txBox="1"/>
          <p:nvPr/>
        </p:nvSpPr>
        <p:spPr>
          <a:xfrm>
            <a:off x="6671733" y="764704"/>
            <a:ext cx="437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ex01-30.js, 31, 32, 33, 34, 35, 36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D097E1-A691-4ACF-9B8D-88AF660F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44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62CBC-0669-4665-943E-FADEE87EDAEE}"/>
              </a:ext>
            </a:extLst>
          </p:cNvPr>
          <p:cNvSpPr txBox="1"/>
          <p:nvPr/>
        </p:nvSpPr>
        <p:spPr>
          <a:xfrm>
            <a:off x="1048871" y="2644170"/>
            <a:ext cx="60960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함수명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매개변수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1,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매개변수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2, ...){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실행할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실행할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반환값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39C3EA-2BA5-450D-8F01-7DBC685D4685}"/>
              </a:ext>
            </a:extLst>
          </p:cNvPr>
          <p:cNvSpPr txBox="1"/>
          <p:nvPr/>
        </p:nvSpPr>
        <p:spPr>
          <a:xfrm>
            <a:off x="1048871" y="5148478"/>
            <a:ext cx="6096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 =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함수명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인자값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1,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인자값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2, ...);</a:t>
            </a:r>
          </a:p>
        </p:txBody>
      </p:sp>
    </p:spTree>
    <p:extLst>
      <p:ext uri="{BB962C8B-B14F-4D97-AF65-F5344CB8AC3E}">
        <p14:creationId xmlns:p14="http://schemas.microsoft.com/office/powerpoint/2010/main" val="26396181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타입의 특징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C839081-9198-47AE-8D81-997AAAEF3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참조타입의 특징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기본 데이터 타입은 실제 데이터를 저장하고 다룸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 방식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의한 호출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Call by </a:t>
            </a:r>
            <a:r>
              <a:rPr lang="en-US" altLang="ko-KR" b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Value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참조형 데이터 타입은 실제 데이터가 있는 위치의 주소를 저장하고 다룸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 방식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의한 호출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Call by </a:t>
            </a:r>
            <a:r>
              <a:rPr lang="en-US" altLang="ko-KR" b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Reference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31147E-A707-4B0E-A782-77D2A725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45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07C8FAED-3F7F-45B6-BF72-63CB849F40F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87B3B5-D50D-4963-94C6-1036F9A1CE7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ex01-37.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72669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 스코프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1FDA530D-9291-456E-8181-8C547D34E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전역 변수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외부에서 선언한 변수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스크립트 내 어디에서나 접근 가능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페이지가 로딩될 때 한번 생성하여</a:t>
            </a:r>
          </a:p>
          <a:p>
            <a:pPr lvl="1"/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유지됨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지정됨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지역 변수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내부에서 선언한 변수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해당 함수 안에서만 접근 가능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호출될 때마다 새로 생성하여 값이 초기화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내부에서 선언하지 않고 바로 사용하는 변수는 전역 변수로 동작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우선순위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변수는 가까운 곳부터 찾는다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즉 지역변수 영역에서 먼저 찾고 없을 경우 전역변수에서 찾는다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지역변수의 유효범위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대부분의 언어에서는 선언한 변수가 블록 단위의 유효범위를 갖지만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자바스크립트에서는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선언한 변수가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단위의 유효범위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갖는다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6A7C1-32B7-4DCD-8869-9E307014E639}"/>
              </a:ext>
            </a:extLst>
          </p:cNvPr>
          <p:cNvSpPr txBox="1"/>
          <p:nvPr/>
        </p:nvSpPr>
        <p:spPr>
          <a:xfrm>
            <a:off x="4879248" y="1236760"/>
            <a:ext cx="6076619" cy="212365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var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en-US" altLang="ko-KR" sz="1600" b="0">
              <a:solidFill>
                <a:srgbClr val="008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        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year = </a:t>
            </a:r>
            <a:r>
              <a:rPr lang="en-US" altLang="ko-KR" sz="1600">
                <a:solidFill>
                  <a:srgbClr val="098658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get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Age(year){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지역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        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지역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         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myAge = age + year;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         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alert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(myAge);</a:t>
            </a:r>
          </a:p>
          <a:p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          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console.log(myAge);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F48818-ED48-4160-9C3D-4C4E98CD7DDA}"/>
              </a:ext>
            </a:extLst>
          </p:cNvPr>
          <p:cNvSpPr txBox="1"/>
          <p:nvPr/>
        </p:nvSpPr>
        <p:spPr>
          <a:xfrm>
            <a:off x="5091297" y="2230728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FEE4C-509D-43CF-8155-A539EB194638}"/>
              </a:ext>
            </a:extLst>
          </p:cNvPr>
          <p:cNvSpPr txBox="1"/>
          <p:nvPr/>
        </p:nvSpPr>
        <p:spPr>
          <a:xfrm>
            <a:off x="5091298" y="2468279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DCB299-7E80-492A-A55F-7BB27F40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D6842-C1DC-4E46-920E-1732BCAED97C}"/>
              </a:ext>
            </a:extLst>
          </p:cNvPr>
          <p:cNvSpPr txBox="1"/>
          <p:nvPr/>
        </p:nvSpPr>
        <p:spPr>
          <a:xfrm>
            <a:off x="4879248" y="1509824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4C73B4-F4C6-4EFC-BFC3-443DDA6356FF}"/>
              </a:ext>
            </a:extLst>
          </p:cNvPr>
          <p:cNvSpPr txBox="1"/>
          <p:nvPr/>
        </p:nvSpPr>
        <p:spPr>
          <a:xfrm>
            <a:off x="5091298" y="2705830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66E361E7-6787-4413-BD7F-DA2664DBBC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3D6B06-DF10-4BEE-8E4A-967F60090F5E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ex01-38.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08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변수 선언문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F789542-37CC-48A0-9521-55B9EFADF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블록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블록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39CC4C8D-A85C-442B-B735-F0636D5A10E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4F25BA-279D-4D6D-84B2-9CFC943C680F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D6D0CA-9035-4199-8D7D-CEA98D05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02145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Template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literals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9D837DC6-7F7A-42DE-947E-9205B788D55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A6E6F-5FE5-4BD8-8F8D-56A64FD7BEB7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B2B7D76C-76AF-4D79-8222-577DE51A0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968851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리터럴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백틱 기호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(` `)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이용해서 문자열 표현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여러줄의 문자열을 그대로 표현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보간법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${expression}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CDE1D-AC04-424D-B700-2CC60E46E5BC}"/>
              </a:ext>
            </a:extLst>
          </p:cNvPr>
          <p:cNvSpPr txBox="1"/>
          <p:nvPr/>
        </p:nvSpPr>
        <p:spPr>
          <a:xfrm>
            <a:off x="1116343" y="2065033"/>
            <a:ext cx="832167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info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`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user.userName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님의 정보입니다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user.age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전화번호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user.phone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user.address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`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32B61D-0D36-47CC-A597-6FDA0E1F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48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415728-E5A3-4673-8FB6-1082A2188753}"/>
              </a:ext>
            </a:extLst>
          </p:cNvPr>
          <p:cNvSpPr txBox="1"/>
          <p:nvPr/>
        </p:nvSpPr>
        <p:spPr>
          <a:xfrm>
            <a:off x="1116343" y="3329603"/>
            <a:ext cx="8422104" cy="1077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김철수님의 정보입니다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나이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전화번호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0102223333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주소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서울특별시 종로구 종로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길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타워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-17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층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주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멋쟁이사자처럼</a:t>
            </a:r>
          </a:p>
        </p:txBody>
      </p:sp>
    </p:spTree>
    <p:extLst>
      <p:ext uri="{BB962C8B-B14F-4D97-AF65-F5344CB8AC3E}">
        <p14:creationId xmlns:p14="http://schemas.microsoft.com/office/powerpoint/2010/main" val="15800719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Template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literals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9D837DC6-7F7A-42DE-947E-9205B788D55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2B7D76C-76AF-4D79-8222-577DE51A0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66681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Tagged template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 뒤에 사용할 경우 해당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호출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되고 리터럴 내부의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문자열과 표현식이 분할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되어 함수에 전달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template literal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내의 문자열들은 표현식을 기준으로 분할되어 첫번째 인자로 전달됨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두번째 인자부터 표현식 값이 순서대로 전달됨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A86295-212F-49EB-A230-AAFBA7E45FA7}"/>
              </a:ext>
            </a:extLst>
          </p:cNvPr>
          <p:cNvSpPr txBox="1"/>
          <p:nvPr/>
        </p:nvSpPr>
        <p:spPr>
          <a:xfrm>
            <a:off x="1116343" y="5894978"/>
            <a:ext cx="8879304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김철수님의 정보입니다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30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전화번호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010222XXXX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서울특별시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32B61D-0D36-47CC-A597-6FDA0E1F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49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5A0481-9F4D-4D27-8B10-158D6713D5B3}"/>
              </a:ext>
            </a:extLst>
          </p:cNvPr>
          <p:cNvSpPr txBox="1"/>
          <p:nvPr/>
        </p:nvSpPr>
        <p:spPr>
          <a:xfrm>
            <a:off x="1116343" y="5099501"/>
            <a:ext cx="887930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[ '', '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님의 정보입니다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전화번호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'' ]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30 0102223333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서울특별시 종로구 종로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길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17 D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타워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16-17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층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멋쟁이사자처럼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501018-A346-4D52-8C89-D8843003B32D}"/>
              </a:ext>
            </a:extLst>
          </p:cNvPr>
          <p:cNvSpPr txBox="1"/>
          <p:nvPr/>
        </p:nvSpPr>
        <p:spPr>
          <a:xfrm>
            <a:off x="1116342" y="2067719"/>
            <a:ext cx="8865857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userInfo(strings, name, age, phone, address){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console.log(strings, name, age, phone, address);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address = address.split(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 = phone.slice(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phone.length-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phone = first.padEnd(phone.length,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name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age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phone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address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 = userInfo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user.userName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님의 정보입니다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나이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user.age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전화번호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user.phone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주소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user.address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92AB8C-C80A-4E49-9ACE-A6ACFA36D813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662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자바스크립트로 할 수 </a:t>
            </a:r>
            <a:r>
              <a:rPr kumimoji="1" lang="ko-KR" altLang="en-US" sz="1600" spc="-60"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있는 일</a:t>
            </a:r>
            <a:endParaRPr kumimoji="1" lang="ko-KR" altLang="en-US" sz="1600" spc="-60" dirty="0"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10263747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유효성 검증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사용자의 폼 입력 데이터 유효성 검증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필수 입력사항 확인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데이터 형식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이메일 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/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처리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클릭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마우스 이동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키보드 입력 등 사용자가 브라우저 내에서 발생시키는 이벤트에 대한 처리</a:t>
            </a:r>
          </a:p>
          <a:p>
            <a:pPr lvl="1"/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문서 제어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(DOM)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문서에 요소를 생성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이동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 등 변경 작업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서버와 통신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Ajax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HTML5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데이터관리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Storage),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실시간 통신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Socket),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위치추적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(Geolocation API),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멀티스레드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Workers),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디바이스 제어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카메라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마이크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진동 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서버사이드 프로그래밍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Node.js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358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구조 분해 할당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0A7F1197-97BD-418B-9090-E53A4350B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구조 분해 할당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(Destructuring assignment)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배열이나 객체의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해체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하여 그 값을 개별 변수에 담을 수 있는 표현식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구조 분해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구조 분해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2BB90-CAF2-4AD6-ADB1-BCB916C80D87}"/>
              </a:ext>
            </a:extLst>
          </p:cNvPr>
          <p:cNvSpPr txBox="1"/>
          <p:nvPr/>
        </p:nvSpPr>
        <p:spPr>
          <a:xfrm>
            <a:off x="827584" y="2181878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'yellow'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'green'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'blue'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[one, two, three] = foo;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console.log(one, two, three);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yellow green blue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BCCF1-5CE5-4744-89F2-2502FAFA6AF6}"/>
              </a:ext>
            </a:extLst>
          </p:cNvPr>
          <p:cNvSpPr txBox="1"/>
          <p:nvPr/>
        </p:nvSpPr>
        <p:spPr>
          <a:xfrm>
            <a:off x="827584" y="4219560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kim = { userName: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userAge: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};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{ userName, userAge: age } = kim;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console.log(userName, age);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BA26D7C-8459-4C26-A49A-BE4A7AAE35B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4751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43737D-4675-4DFF-80C6-98970BA51E3B}"/>
              </a:ext>
            </a:extLst>
          </p:cNvPr>
          <p:cNvSpPr txBox="1"/>
          <p:nvPr/>
        </p:nvSpPr>
        <p:spPr>
          <a:xfrm>
            <a:off x="7392343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554B98-7EE3-4AB9-908B-D159F14E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97198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기본값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62D32C4E-9F31-4781-83A7-EC4576308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매개변수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(Default parameters)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호출시 인자값을 전달하지 않으면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전달됨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전달되지 않거나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인자값으로 전달한 경우 지정한 매개변수를 기본값으로 초기화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0B43F-ADF4-48F5-B908-EDF4E47103BB}"/>
              </a:ext>
            </a:extLst>
          </p:cNvPr>
          <p:cNvSpPr txBox="1"/>
          <p:nvPr/>
        </p:nvSpPr>
        <p:spPr>
          <a:xfrm>
            <a:off x="982133" y="2274411"/>
            <a:ext cx="74168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sum(a, b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 + b;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30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30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E1685BF4-759A-49D0-AA5B-E8B52ADC807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D3E643-631D-45C3-8847-5442D65C695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8518152-ECB7-4A97-B1B5-2D4A9A21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9126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나머지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56C31FD-2F33-409E-B904-13C61346C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매개변수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(Rest parameters)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정해지지 않은 수의 매개변수를 배열로 전달받음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 매개변수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0CCD1-C896-4EAD-9D48-C380A93BA6EE}"/>
              </a:ext>
            </a:extLst>
          </p:cNvPr>
          <p:cNvSpPr txBox="1"/>
          <p:nvPr/>
        </p:nvSpPr>
        <p:spPr>
          <a:xfrm>
            <a:off x="1043608" y="2126814"/>
            <a:ext cx="7056784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fn(a, b, ...args)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console.log(a, b, args);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undefined undefined []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1 undefined []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2 3 []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6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4 5 [6]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7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8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 8 [9, 10, 11]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EBBAECC0-F36E-4700-93E3-513AFD4C76E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0E3DB7-2FD8-4EAE-9631-B5DA1FBB67D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7DDDBD-9F22-4BA2-82E8-ACF47D9B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75622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전개 구문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552FAC80-8FEB-4E82-B6BC-2B06526F3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구문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(Spread syntax)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배열이나 객체의 요소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분해해서 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전달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이터러블 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손쉽게 복사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리터럴이나 함수의 인자값 변수 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매개변수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여러 매개변수를 하나의 배열로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압축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하는 반면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연산자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하나의 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여러개의 요소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분해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전달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7E4064-CE53-4D16-BB40-E275BDA9D1FE}"/>
              </a:ext>
            </a:extLst>
          </p:cNvPr>
          <p:cNvSpPr txBox="1"/>
          <p:nvPr/>
        </p:nvSpPr>
        <p:spPr>
          <a:xfrm>
            <a:off x="962844" y="2819311"/>
            <a:ext cx="82089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state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'orange'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'yellow'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'green'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newState = [ ...state ];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['orange', 'yellow', 'green']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A26CD-8570-436E-BFE4-BADF87770CFE}"/>
              </a:ext>
            </a:extLst>
          </p:cNvPr>
          <p:cNvSpPr txBox="1"/>
          <p:nvPr/>
        </p:nvSpPr>
        <p:spPr>
          <a:xfrm>
            <a:off x="962844" y="3720757"/>
            <a:ext cx="82089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state = {name: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newState = { ...state };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{name: '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', age: 30}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FC601D-B047-4EC7-A9F4-892DA9C8E6E3}"/>
              </a:ext>
            </a:extLst>
          </p:cNvPr>
          <p:cNvSpPr txBox="1"/>
          <p:nvPr/>
        </p:nvSpPr>
        <p:spPr>
          <a:xfrm>
            <a:off x="962844" y="4647148"/>
            <a:ext cx="8208912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sum(x, y)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numbers = 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console.log(sum(...numbers));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A44872-41FD-4C57-9CA5-5070D16A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53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03830B7E-6B5A-4F36-88E7-CB4A45630EE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8702D1-DF1B-48D5-99E9-CEB3081F373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개발 환경 구성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8353425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Chrome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서버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Live Server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백엔드 서버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Node.js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IDE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Visual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Studio Code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Github Repository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https://github.com/FEBC-13/JS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코드의 위치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/>
              <a:t>HTML </a:t>
            </a:r>
            <a:r>
              <a:rPr lang="ko-KR" altLang="en-US" sz="2000" dirty="0"/>
              <a:t>문서내에 </a:t>
            </a:r>
            <a:r>
              <a:rPr lang="en-US" altLang="ko-KR" sz="2000" dirty="0"/>
              <a:t>&lt;script&gt; </a:t>
            </a:r>
            <a:r>
              <a:rPr lang="ko-KR" altLang="en-US" sz="2000" dirty="0"/>
              <a:t>태그를 이용하여 직접 코드 기술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속성은 생략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539A07-BE6B-4EA1-8DA5-F8FAD380A755}"/>
              </a:ext>
            </a:extLst>
          </p:cNvPr>
          <p:cNvSpPr txBox="1"/>
          <p:nvPr/>
        </p:nvSpPr>
        <p:spPr>
          <a:xfrm>
            <a:off x="804863" y="2227723"/>
            <a:ext cx="6096000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"text/javascript"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World!!!"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E7185028-E13F-42A6-8635-C50A0F133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6171" y="1700213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7F7CE351-10E1-4E3E-870E-D4456F68786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EE448A-5A83-49ED-9424-AA71AC260E4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06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코드의 위치</a:t>
            </a: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xxx.js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 작성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&lt;script&gt;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태그의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src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지정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&lt;script&gt;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 내부에 작성할 코드가 없더라도 반드시 닫는 태그 필요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(&lt;/script&gt;)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src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지정되면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&lt;script&gt;&lt;/script&gt;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내부의 코드는 무시됨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graphicFrame>
        <p:nvGraphicFramePr>
          <p:cNvPr id="8" name="Group 24">
            <a:extLst>
              <a:ext uri="{FF2B5EF4-FFF2-40B4-BE49-F238E27FC236}">
                <a16:creationId xmlns:a16="http://schemas.microsoft.com/office/drawing/2014/main" id="{0A3A4478-451B-47B7-9CC2-FC254551B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674237"/>
              </p:ext>
            </p:extLst>
          </p:nvPr>
        </p:nvGraphicFramePr>
        <p:xfrm>
          <a:off x="966788" y="1412875"/>
          <a:ext cx="7134225" cy="365760"/>
        </p:xfrm>
        <a:graphic>
          <a:graphicData uri="http://schemas.openxmlformats.org/drawingml/2006/table">
            <a:tbl>
              <a:tblPr/>
              <a:tblGrid>
                <a:gridCol w="713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hello.js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23DBD14-5936-434E-98FA-63B529F1708A}"/>
              </a:ext>
            </a:extLst>
          </p:cNvPr>
          <p:cNvSpPr txBox="1"/>
          <p:nvPr/>
        </p:nvSpPr>
        <p:spPr>
          <a:xfrm>
            <a:off x="958972" y="3938906"/>
            <a:ext cx="7901354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"text/javascript"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"hello.js"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</a:p>
          <a:p>
            <a:r>
              <a:rPr lang="en-US" altLang="ko-KR" sz="1600">
                <a:solidFill>
                  <a:srgbClr val="800000"/>
                </a:solidFill>
                <a:latin typeface="Consolas" panose="020B0609020204030204" pitchFamily="49" charset="0"/>
              </a:rPr>
              <a:t>...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24">
            <a:extLst>
              <a:ext uri="{FF2B5EF4-FFF2-40B4-BE49-F238E27FC236}">
                <a16:creationId xmlns:a16="http://schemas.microsoft.com/office/drawing/2014/main" id="{12D360C5-3B3E-44E4-8B63-966BE3022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1584" y="4899025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1F4AD2-D878-4656-9DBD-CC31DD1774DE}"/>
              </a:ext>
            </a:extLst>
          </p:cNvPr>
          <p:cNvSpPr txBox="1"/>
          <p:nvPr/>
        </p:nvSpPr>
        <p:spPr>
          <a:xfrm>
            <a:off x="966788" y="1774731"/>
            <a:ext cx="713422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World!!!"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23AF2E5B-EFA0-4D08-8FFE-633FBC04C5D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1BECC7-E3FF-40B2-879F-5CE8765A11A3}"/>
              </a:ext>
            </a:extLst>
          </p:cNvPr>
          <p:cNvSpPr txBox="1"/>
          <p:nvPr/>
        </p:nvSpPr>
        <p:spPr>
          <a:xfrm>
            <a:off x="7112000" y="764704"/>
            <a:ext cx="393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ex01-02.html, ex01-03.html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39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명령문과 주석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200994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명령문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자바스크립트는 명령문의 집합으로 구성되며 인터프리터가 명령문을 순차적으로 해석하여 실행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명령문은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줄바꿈이나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세미콜론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구분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주석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줄 주석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블럭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주석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46ED7E36-01C8-4168-8D84-50915617C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269961"/>
              </p:ext>
            </p:extLst>
          </p:nvPr>
        </p:nvGraphicFramePr>
        <p:xfrm>
          <a:off x="1828800" y="2019290"/>
          <a:ext cx="2545976" cy="1066800"/>
        </p:xfrm>
        <a:graphic>
          <a:graphicData uri="http://schemas.openxmlformats.org/drawingml/2006/table">
            <a:tbl>
              <a:tblPr/>
              <a:tblGrid>
                <a:gridCol w="2545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4;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5;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1">
            <a:extLst>
              <a:ext uri="{FF2B5EF4-FFF2-40B4-BE49-F238E27FC236}">
                <a16:creationId xmlns:a16="http://schemas.microsoft.com/office/drawing/2014/main" id="{2B83F5E3-54EF-4780-8BE1-F83D21FE7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257228"/>
              </p:ext>
            </p:extLst>
          </p:nvPr>
        </p:nvGraphicFramePr>
        <p:xfrm>
          <a:off x="1905000" y="4016562"/>
          <a:ext cx="6925236" cy="822960"/>
        </p:xfrm>
        <a:graphic>
          <a:graphicData uri="http://schemas.openxmlformats.org/drawingml/2006/table">
            <a:tbl>
              <a:tblPr/>
              <a:tblGrid>
                <a:gridCol w="692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 </a:t>
                      </a: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주석입니다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 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alert('Hello World!");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// 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alert('World!!!");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17">
            <a:extLst>
              <a:ext uri="{FF2B5EF4-FFF2-40B4-BE49-F238E27FC236}">
                <a16:creationId xmlns:a16="http://schemas.microsoft.com/office/drawing/2014/main" id="{D01B6104-5EA5-4804-B75A-EE2DD680C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860395"/>
              </p:ext>
            </p:extLst>
          </p:nvPr>
        </p:nvGraphicFramePr>
        <p:xfrm>
          <a:off x="1905000" y="5437976"/>
          <a:ext cx="6925236" cy="1310640"/>
        </p:xfrm>
        <a:graphic>
          <a:graphicData uri="http://schemas.openxmlformats.org/drawingml/2006/table">
            <a:tbl>
              <a:tblPr/>
              <a:tblGrid>
                <a:gridCol w="692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/*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alert('Hello World!");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alert('Hello ");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/*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 alert('Hello ); </a:t>
                      </a:r>
                      <a:r>
                        <a:rPr kumimoji="0" lang="en-US" altLang="ko-KR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*/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alert(</a:t>
                      </a:r>
                      <a:r>
                        <a:rPr lang="en-US" altLang="ko-KR" sz="1600" b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"World!!!"</a:t>
                      </a:r>
                      <a:r>
                        <a:rPr lang="en-US" altLang="ko-KR" sz="1600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 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4">
            <a:extLst>
              <a:ext uri="{FF2B5EF4-FFF2-40B4-BE49-F238E27FC236}">
                <a16:creationId xmlns:a16="http://schemas.microsoft.com/office/drawing/2014/main" id="{089319D0-5B59-4AA4-B90E-93D3D7ED2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76605"/>
              </p:ext>
            </p:extLst>
          </p:nvPr>
        </p:nvGraphicFramePr>
        <p:xfrm>
          <a:off x="4719918" y="2019290"/>
          <a:ext cx="4110318" cy="1066800"/>
        </p:xfrm>
        <a:graphic>
          <a:graphicData uri="http://schemas.openxmlformats.org/drawingml/2006/table">
            <a:tbl>
              <a:tblPr/>
              <a:tblGrid>
                <a:gridCol w="4110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World!"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"World!!"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"World!!!"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DEB75E4D-31AB-41A8-A15B-0900465640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791328-1079-461C-9B07-A05E30426BF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19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12920</TotalTime>
  <Words>5662</Words>
  <Application>Microsoft Office PowerPoint</Application>
  <PresentationFormat>와이드스크린</PresentationFormat>
  <Paragraphs>1012</Paragraphs>
  <Slides>53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4" baseType="lpstr">
      <vt:lpstr>-apple-system</vt:lpstr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호정 이</cp:lastModifiedBy>
  <cp:revision>542</cp:revision>
  <dcterms:created xsi:type="dcterms:W3CDTF">2019-05-07T05:36:17Z</dcterms:created>
  <dcterms:modified xsi:type="dcterms:W3CDTF">2025-04-01T09:33:46Z</dcterms:modified>
</cp:coreProperties>
</file>