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4" r:id="rId2"/>
    <p:sldId id="289" r:id="rId3"/>
    <p:sldId id="298" r:id="rId4"/>
    <p:sldId id="300" r:id="rId5"/>
    <p:sldId id="301" r:id="rId6"/>
    <p:sldId id="299" r:id="rId7"/>
    <p:sldId id="302" r:id="rId8"/>
    <p:sldId id="303" r:id="rId9"/>
    <p:sldId id="304" r:id="rId10"/>
    <p:sldId id="308" r:id="rId11"/>
    <p:sldId id="306" r:id="rId12"/>
    <p:sldId id="305" r:id="rId13"/>
    <p:sldId id="307" r:id="rId14"/>
    <p:sldId id="309" r:id="rId15"/>
    <p:sldId id="310" r:id="rId16"/>
    <p:sldId id="28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pos="5352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2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 재리" initials="한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8966"/>
    <a:srgbClr val="5D5F5F"/>
    <a:srgbClr val="FFF0A5"/>
    <a:srgbClr val="3E7A5B"/>
    <a:srgbClr val="8E2800"/>
    <a:srgbClr val="B64926"/>
    <a:srgbClr val="FFA219"/>
    <a:srgbClr val="FFB03B"/>
    <a:srgbClr val="40404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9" autoAdjust="0"/>
    <p:restoredTop sz="73419" autoAdjust="0"/>
  </p:normalViewPr>
  <p:slideViewPr>
    <p:cSldViewPr snapToGrid="0" showGuides="1">
      <p:cViewPr varScale="1">
        <p:scale>
          <a:sx n="63" d="100"/>
          <a:sy n="63" d="100"/>
        </p:scale>
        <p:origin x="-2338" y="-67"/>
      </p:cViewPr>
      <p:guideLst>
        <p:guide orient="horz" pos="2160"/>
        <p:guide orient="horz" pos="346"/>
        <p:guide orient="horz" pos="3929"/>
        <p:guide pos="2880"/>
        <p:guide pos="385"/>
        <p:guide pos="5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0B120-0EBE-4E4B-BC26-4FB033C7C379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07D72-8374-463F-9DD0-0351A5EC1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3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저희 조의 관심분야는 </a:t>
            </a:r>
            <a:r>
              <a:rPr lang="en-US" altLang="ko-KR" sz="1200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Google play store</a:t>
            </a:r>
            <a:r>
              <a:rPr lang="ko-KR" altLang="en-US" sz="1200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에 있는 </a:t>
            </a:r>
            <a:r>
              <a:rPr lang="ko-KR" altLang="en-US" sz="1200" dirty="0" err="1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어플의</a:t>
            </a:r>
            <a:r>
              <a:rPr lang="ko-KR" altLang="en-US" sz="1200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흥행 여부입니다</a:t>
            </a:r>
            <a:r>
              <a:rPr lang="en-US" altLang="ko-KR" sz="1200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</a:t>
            </a:r>
          </a:p>
          <a:p>
            <a:r>
              <a:rPr lang="ko-KR" altLang="en-US" sz="1200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스마트폰은 이제 사람들에게 없어서는 안될 필수 물품이 되었습니다</a:t>
            </a:r>
            <a:r>
              <a:rPr lang="en-US" altLang="ko-KR" sz="1200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정보기술의 발달로 게임이나 </a:t>
            </a:r>
            <a:r>
              <a:rPr lang="en-US" altLang="ko-KR" sz="1200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SNS</a:t>
            </a:r>
            <a:r>
              <a:rPr lang="ko-KR" altLang="en-US" sz="1200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와 같은 기본 </a:t>
            </a:r>
            <a:r>
              <a:rPr lang="ko-KR" altLang="en-US" sz="1200" dirty="0" err="1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어플</a:t>
            </a:r>
            <a:r>
              <a:rPr lang="ko-KR" altLang="en-US" sz="1200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뿐만 아니라 다양한 종류의 </a:t>
            </a:r>
            <a:r>
              <a:rPr lang="ko-KR" altLang="en-US" sz="1200" dirty="0" err="1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어플이</a:t>
            </a:r>
            <a:r>
              <a:rPr lang="ko-KR" altLang="en-US" sz="1200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출시되기 시작했습니다</a:t>
            </a:r>
            <a:r>
              <a:rPr lang="en-US" altLang="ko-KR" sz="1200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</a:t>
            </a:r>
          </a:p>
          <a:p>
            <a:r>
              <a:rPr lang="ko-KR" altLang="en-US" sz="1200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치열한 </a:t>
            </a:r>
            <a:r>
              <a:rPr lang="ko-KR" altLang="en-US" sz="1200" dirty="0" err="1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어플</a:t>
            </a:r>
            <a:r>
              <a:rPr lang="ko-KR" altLang="en-US" sz="1200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경쟁 사회 속에서 우리가 </a:t>
            </a:r>
            <a:r>
              <a:rPr lang="ko-KR" altLang="en-US" sz="1200" dirty="0" err="1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어플을</a:t>
            </a:r>
            <a:r>
              <a:rPr lang="ko-KR" altLang="en-US" sz="1200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개발하기 위해서는 어떠한 전략을 세워야</a:t>
            </a:r>
            <a:r>
              <a:rPr lang="ko-KR" altLang="en-US" sz="1200" baseline="0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하는지를 목적으로</a:t>
            </a:r>
            <a:endParaRPr lang="en-US" altLang="ko-KR" sz="1200" dirty="0" smtClean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200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지금 현재 출시된 </a:t>
            </a:r>
            <a:r>
              <a:rPr lang="ko-KR" altLang="en-US" sz="1200" dirty="0" err="1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어플들의</a:t>
            </a:r>
            <a:r>
              <a:rPr lang="ko-KR" altLang="en-US" sz="1200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흥행 여부와 기본 정보들을 파악하고 이를 바탕으로 모델을 만들어서 예측할 것입니다</a:t>
            </a:r>
            <a:r>
              <a:rPr lang="en-US" altLang="ko-KR" sz="1200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rgbClr val="468966"/>
              </a:solidFill>
              <a:ea typeface="나눔바른고딕 UltraLight" panose="020B060302010102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07D72-8374-463F-9DD0-0351A5EC1F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76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07D72-8374-463F-9DD0-0351A5EC1F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66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07D72-8374-463F-9DD0-0351A5EC1F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317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Googleplaystore</a:t>
            </a:r>
            <a:r>
              <a:rPr lang="en-US" altLang="ko-KR" baseline="0" dirty="0" smtClean="0"/>
              <a:t> dataset</a:t>
            </a:r>
            <a:r>
              <a:rPr lang="ko-KR" altLang="en-US" baseline="0" dirty="0" smtClean="0"/>
              <a:t>에 있는 </a:t>
            </a:r>
            <a:r>
              <a:rPr lang="ko-KR" altLang="en-US" baseline="0" dirty="0" err="1" smtClean="0"/>
              <a:t>설치수를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1,000,000</a:t>
            </a:r>
            <a:r>
              <a:rPr lang="ko-KR" altLang="en-US" baseline="0" dirty="0" smtClean="0"/>
              <a:t>만 기준으로 흥행한다 안한다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분류문제로</a:t>
            </a:r>
            <a:r>
              <a:rPr lang="ko-KR" altLang="en-US" baseline="0" dirty="0" smtClean="0"/>
              <a:t> 결정</a:t>
            </a:r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백만으로 </a:t>
            </a:r>
            <a:r>
              <a:rPr lang="ko-KR" altLang="en-US" baseline="0" dirty="0" err="1" smtClean="0"/>
              <a:t>흥행여부</a:t>
            </a:r>
            <a:r>
              <a:rPr lang="ko-KR" altLang="en-US" baseline="0" dirty="0" smtClean="0"/>
              <a:t> 기준을 잡은 이유는 인기있는 앱에 있는 </a:t>
            </a:r>
            <a:r>
              <a:rPr lang="ko-KR" altLang="en-US" baseline="0" dirty="0" err="1" smtClean="0"/>
              <a:t>어플들의</a:t>
            </a:r>
            <a:r>
              <a:rPr lang="ko-KR" altLang="en-US" baseline="0" dirty="0" smtClean="0"/>
              <a:t> 설치 수가 최소 </a:t>
            </a:r>
            <a:r>
              <a:rPr lang="ko-KR" altLang="en-US" baseline="0" dirty="0" err="1" smtClean="0"/>
              <a:t>백만이었기</a:t>
            </a:r>
            <a:r>
              <a:rPr lang="ko-KR" altLang="en-US" baseline="0" dirty="0" smtClean="0"/>
              <a:t> 때문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7D72-8374-463F-9DD0-0351A5EC1F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25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범주형 예측변수들을 갖는 데이터에 적용할 수 있는 </a:t>
            </a:r>
            <a:r>
              <a:rPr lang="ko-KR" altLang="en-US" dirty="0" err="1" smtClean="0"/>
              <a:t>나이브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베이즈분류기와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반응변수가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연속형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범주형일</a:t>
            </a:r>
            <a:r>
              <a:rPr lang="ko-KR" altLang="en-US" dirty="0" smtClean="0"/>
              <a:t> 때 모두 </a:t>
            </a:r>
            <a:r>
              <a:rPr lang="ko-KR" altLang="en-US" dirty="0" err="1" smtClean="0"/>
              <a:t>적용가능한</a:t>
            </a:r>
            <a:r>
              <a:rPr lang="ko-KR" altLang="en-US" dirty="0" smtClean="0"/>
              <a:t> 분류나무모델과 신경망</a:t>
            </a:r>
            <a:r>
              <a:rPr lang="ko-KR" altLang="en-US" baseline="0" dirty="0" smtClean="0"/>
              <a:t>기법을 활용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7D72-8374-463F-9DD0-0351A5EC1FA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575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첫번째 그림은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축의 범위가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두번째 그림은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축의 범위가 </a:t>
            </a:r>
            <a:r>
              <a:rPr lang="en-US" altLang="ko-KR" dirty="0" smtClean="0"/>
              <a:t>0.6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0.8</a:t>
            </a:r>
            <a:r>
              <a:rPr lang="ko-KR" altLang="en-US" dirty="0" smtClean="0"/>
              <a:t>로 확대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7D72-8374-463F-9DD0-0351A5EC1FA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890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첫번째 그림은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축의 범위가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두번째 그림은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축의 범위가 </a:t>
            </a:r>
            <a:r>
              <a:rPr lang="en-US" altLang="ko-KR" dirty="0" smtClean="0"/>
              <a:t>0.6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0.8</a:t>
            </a:r>
            <a:r>
              <a:rPr lang="ko-KR" altLang="en-US" dirty="0" smtClean="0"/>
              <a:t>로 확대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7D72-8374-463F-9DD0-0351A5EC1FA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81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4773-AFEB-48FA-B7C5-C54D3EB2269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9144000" cy="133350"/>
          </a:xfrm>
          <a:prstGeom prst="rect">
            <a:avLst/>
          </a:prstGeom>
          <a:solidFill>
            <a:srgbClr val="468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724650"/>
            <a:ext cx="9144000" cy="133350"/>
          </a:xfrm>
          <a:prstGeom prst="rect">
            <a:avLst/>
          </a:prstGeom>
          <a:solidFill>
            <a:srgbClr val="468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09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E1EFD-DCCF-4FEA-BEB1-CF06A6891DC7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4773-AFEB-48FA-B7C5-C54D3EB2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84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fi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32253" y="1211355"/>
            <a:ext cx="3814013" cy="12824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48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Google </a:t>
            </a:r>
            <a:r>
              <a:rPr lang="en-US" altLang="ko-KR" sz="4800" b="1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Playstore</a:t>
            </a:r>
            <a:endParaRPr lang="en-US" altLang="ko-KR" sz="4800" b="1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253" y="2471023"/>
            <a:ext cx="3814013" cy="6655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48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Application</a:t>
            </a:r>
            <a:r>
              <a:rPr lang="en-US" altLang="ko-KR" sz="48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46483" y="3259858"/>
            <a:ext cx="1013665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32253" y="4877666"/>
            <a:ext cx="2263818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응용통계학과 </a:t>
            </a:r>
            <a:endParaRPr lang="en-US" altLang="ko-KR" sz="2000" dirty="0">
              <a:solidFill>
                <a:srgbClr val="468966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2000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32150559 </a:t>
            </a:r>
            <a:r>
              <a:rPr lang="ko-KR" altLang="en-US" sz="2000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김 민 준</a:t>
            </a:r>
            <a:endParaRPr lang="en-US" altLang="ko-KR" sz="2000" dirty="0">
              <a:solidFill>
                <a:srgbClr val="468966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2000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32173283 </a:t>
            </a:r>
            <a:r>
              <a:rPr lang="ko-KR" altLang="en-US" sz="2000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 윤 정</a:t>
            </a:r>
            <a:endParaRPr lang="en-US" altLang="ko-KR" sz="2000" dirty="0">
              <a:solidFill>
                <a:srgbClr val="468966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2000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32174871 </a:t>
            </a:r>
            <a:r>
              <a:rPr lang="ko-KR" altLang="en-US" sz="2000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한 재 리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048196" y="1211355"/>
            <a:ext cx="2484617" cy="4589641"/>
            <a:chOff x="5076825" y="2011756"/>
            <a:chExt cx="3216275" cy="5941174"/>
          </a:xfrm>
        </p:grpSpPr>
        <p:grpSp>
          <p:nvGrpSpPr>
            <p:cNvPr id="14" name="Group 13"/>
            <p:cNvGrpSpPr/>
            <p:nvPr/>
          </p:nvGrpSpPr>
          <p:grpSpPr>
            <a:xfrm>
              <a:off x="5076825" y="2011756"/>
              <a:ext cx="3216275" cy="5941174"/>
              <a:chOff x="5076825" y="2011756"/>
              <a:chExt cx="3216275" cy="5941175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5076825" y="2011756"/>
                <a:ext cx="3216275" cy="5941175"/>
              </a:xfrm>
              <a:prstGeom prst="roundRect">
                <a:avLst>
                  <a:gd name="adj" fmla="val 9028"/>
                </a:avLst>
              </a:prstGeom>
              <a:solidFill>
                <a:srgbClr val="5D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Donut 21"/>
              <p:cNvSpPr/>
              <p:nvPr/>
            </p:nvSpPr>
            <p:spPr>
              <a:xfrm>
                <a:off x="6446837" y="7200900"/>
                <a:ext cx="476250" cy="476250"/>
              </a:xfrm>
              <a:prstGeom prst="donut">
                <a:avLst>
                  <a:gd name="adj" fmla="val 17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Rounded Rectangle 15"/>
            <p:cNvSpPr/>
            <p:nvPr/>
          </p:nvSpPr>
          <p:spPr>
            <a:xfrm>
              <a:off x="5256212" y="2581719"/>
              <a:ext cx="2857500" cy="43434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B7CFBA4-C68D-45B0-BFE8-2B13358F41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6"/>
          <a:stretch/>
        </p:blipFill>
        <p:spPr>
          <a:xfrm>
            <a:off x="6186775" y="1651660"/>
            <a:ext cx="2207458" cy="33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D6F308F-6110-4D82-BD8C-F50F06ACC55A}"/>
              </a:ext>
            </a:extLst>
          </p:cNvPr>
          <p:cNvSpPr txBox="1"/>
          <p:nvPr/>
        </p:nvSpPr>
        <p:spPr>
          <a:xfrm>
            <a:off x="58759" y="722533"/>
            <a:ext cx="1541462" cy="648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6000" spc="-300" dirty="0">
                <a:solidFill>
                  <a:srgbClr val="46896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06</a:t>
            </a:r>
          </a:p>
        </p:txBody>
      </p:sp>
      <p:cxnSp>
        <p:nvCxnSpPr>
          <p:cNvPr id="29" name="Straight Connector 11">
            <a:extLst>
              <a:ext uri="{FF2B5EF4-FFF2-40B4-BE49-F238E27FC236}">
                <a16:creationId xmlns="" xmlns:a16="http://schemas.microsoft.com/office/drawing/2014/main" id="{9E6A9B42-08FF-4EB3-86E7-C325D1A14552}"/>
              </a:ext>
            </a:extLst>
          </p:cNvPr>
          <p:cNvCxnSpPr/>
          <p:nvPr/>
        </p:nvCxnSpPr>
        <p:spPr>
          <a:xfrm>
            <a:off x="649757" y="1371172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E89ADC4-7F88-475E-B79F-D27103BE127E}"/>
              </a:ext>
            </a:extLst>
          </p:cNvPr>
          <p:cNvSpPr txBox="1"/>
          <p:nvPr/>
        </p:nvSpPr>
        <p:spPr>
          <a:xfrm>
            <a:off x="1599189" y="928094"/>
            <a:ext cx="5728368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3200" b="1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/>
              </a:rPr>
              <a:t>알고리즘 과제 수행</a:t>
            </a:r>
            <a:r>
              <a:rPr lang="en-US" altLang="ko-KR" sz="3200" b="1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/>
              </a:rPr>
              <a:t>, </a:t>
            </a:r>
            <a:r>
              <a:rPr lang="ko-KR" altLang="en-US" sz="3200" b="1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/>
              </a:rPr>
              <a:t>결과 해석</a:t>
            </a:r>
            <a:endParaRPr lang="en-US" altLang="ko-KR" sz="3200" b="1" dirty="0">
              <a:solidFill>
                <a:srgbClr val="468966"/>
              </a:solidFill>
              <a:latin typeface="나눔손글씨 펜" panose="03040600000000000000" pitchFamily="66" charset="-127"/>
              <a:ea typeface="나눔손글씨 펜" panose="0304060000000000000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AB2FB3BA-2E0A-44E6-A86B-61564F606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017033"/>
              </p:ext>
            </p:extLst>
          </p:nvPr>
        </p:nvGraphicFramePr>
        <p:xfrm>
          <a:off x="923208" y="2301781"/>
          <a:ext cx="3096343" cy="22322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389087">
                  <a:extLst>
                    <a:ext uri="{9D8B030D-6E8A-4147-A177-3AD203B41FA5}">
                      <a16:colId xmlns="" xmlns:a16="http://schemas.microsoft.com/office/drawing/2014/main" val="2352700581"/>
                    </a:ext>
                  </a:extLst>
                </a:gridCol>
                <a:gridCol w="917358">
                  <a:extLst>
                    <a:ext uri="{9D8B030D-6E8A-4147-A177-3AD203B41FA5}">
                      <a16:colId xmlns="" xmlns:a16="http://schemas.microsoft.com/office/drawing/2014/main" val="1942662384"/>
                    </a:ext>
                  </a:extLst>
                </a:gridCol>
                <a:gridCol w="789898">
                  <a:extLst>
                    <a:ext uri="{9D8B030D-6E8A-4147-A177-3AD203B41FA5}">
                      <a16:colId xmlns="" xmlns:a16="http://schemas.microsoft.com/office/drawing/2014/main" val="2672631155"/>
                    </a:ext>
                  </a:extLst>
                </a:gridCol>
              </a:tblGrid>
              <a:tr h="55230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Reference</a:t>
                      </a:r>
                      <a:endParaRPr lang="ko-KR" altLang="en-US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4259310"/>
                  </a:ext>
                </a:extLst>
              </a:tr>
              <a:tr h="559979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61401643"/>
                  </a:ext>
                </a:extLst>
              </a:tr>
              <a:tr h="55997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3232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+mj-ea"/>
                          <a:ea typeface="+mj-ea"/>
                        </a:rPr>
                        <a:t>604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64343845"/>
                  </a:ext>
                </a:extLst>
              </a:tr>
              <a:tr h="55997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1262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+mj-ea"/>
                          <a:ea typeface="+mj-ea"/>
                        </a:rPr>
                        <a:t>1368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525170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9E27CCB2-FFD9-4FA7-98C6-FEC950B13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963243"/>
              </p:ext>
            </p:extLst>
          </p:nvPr>
        </p:nvGraphicFramePr>
        <p:xfrm>
          <a:off x="5292892" y="2301781"/>
          <a:ext cx="3096343" cy="22322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389087">
                  <a:extLst>
                    <a:ext uri="{9D8B030D-6E8A-4147-A177-3AD203B41FA5}">
                      <a16:colId xmlns="" xmlns:a16="http://schemas.microsoft.com/office/drawing/2014/main" val="2352700581"/>
                    </a:ext>
                  </a:extLst>
                </a:gridCol>
                <a:gridCol w="917358">
                  <a:extLst>
                    <a:ext uri="{9D8B030D-6E8A-4147-A177-3AD203B41FA5}">
                      <a16:colId xmlns="" xmlns:a16="http://schemas.microsoft.com/office/drawing/2014/main" val="1942662384"/>
                    </a:ext>
                  </a:extLst>
                </a:gridCol>
                <a:gridCol w="789898">
                  <a:extLst>
                    <a:ext uri="{9D8B030D-6E8A-4147-A177-3AD203B41FA5}">
                      <a16:colId xmlns="" xmlns:a16="http://schemas.microsoft.com/office/drawing/2014/main" val="2672631155"/>
                    </a:ext>
                  </a:extLst>
                </a:gridCol>
              </a:tblGrid>
              <a:tr h="55230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Reference</a:t>
                      </a:r>
                      <a:endParaRPr lang="ko-KR" altLang="en-US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4259310"/>
                  </a:ext>
                </a:extLst>
              </a:tr>
              <a:tr h="559979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61401643"/>
                  </a:ext>
                </a:extLst>
              </a:tr>
              <a:tr h="55997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2167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+mj-ea"/>
                          <a:ea typeface="+mj-ea"/>
                        </a:rPr>
                        <a:t>391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64343845"/>
                  </a:ext>
                </a:extLst>
              </a:tr>
              <a:tr h="55997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884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+mj-ea"/>
                          <a:ea typeface="+mj-ea"/>
                        </a:rPr>
                        <a:t>870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5251707"/>
                  </a:ext>
                </a:extLst>
              </a:tr>
            </a:tbl>
          </a:graphicData>
        </a:graphic>
      </p:graphicFrame>
      <p:sp>
        <p:nvSpPr>
          <p:cNvPr id="8" name="Rectangle 62">
            <a:extLst>
              <a:ext uri="{FF2B5EF4-FFF2-40B4-BE49-F238E27FC236}">
                <a16:creationId xmlns="" xmlns:a16="http://schemas.microsoft.com/office/drawing/2014/main" id="{9B40D49C-1163-4289-BCCE-A12B84B0A6D1}"/>
              </a:ext>
            </a:extLst>
          </p:cNvPr>
          <p:cNvSpPr/>
          <p:nvPr/>
        </p:nvSpPr>
        <p:spPr>
          <a:xfrm>
            <a:off x="1564940" y="4592166"/>
            <a:ext cx="181287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학습</a:t>
            </a:r>
            <a:endParaRPr lang="ko-KR" altLang="en-US" sz="2000" b="1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9" name="Rectangle 62">
            <a:extLst>
              <a:ext uri="{FF2B5EF4-FFF2-40B4-BE49-F238E27FC236}">
                <a16:creationId xmlns="" xmlns:a16="http://schemas.microsoft.com/office/drawing/2014/main" id="{2FF2B4DB-B833-4558-BC19-F6A1C69A6216}"/>
              </a:ext>
            </a:extLst>
          </p:cNvPr>
          <p:cNvSpPr/>
          <p:nvPr/>
        </p:nvSpPr>
        <p:spPr>
          <a:xfrm>
            <a:off x="5934624" y="4592165"/>
            <a:ext cx="181287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검증</a:t>
            </a:r>
            <a:endParaRPr lang="ko-KR" altLang="en-US" sz="2000" b="1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33FE7657-906D-40DB-86B9-9F327FD35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67029"/>
              </p:ext>
            </p:extLst>
          </p:nvPr>
        </p:nvGraphicFramePr>
        <p:xfrm>
          <a:off x="597477" y="5242167"/>
          <a:ext cx="824023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177">
                  <a:extLst>
                    <a:ext uri="{9D8B030D-6E8A-4147-A177-3AD203B41FA5}">
                      <a16:colId xmlns="" xmlns:a16="http://schemas.microsoft.com/office/drawing/2014/main" val="1881566493"/>
                    </a:ext>
                  </a:extLst>
                </a:gridCol>
                <a:gridCol w="1177177">
                  <a:extLst>
                    <a:ext uri="{9D8B030D-6E8A-4147-A177-3AD203B41FA5}">
                      <a16:colId xmlns="" xmlns:a16="http://schemas.microsoft.com/office/drawing/2014/main" val="398410841"/>
                    </a:ext>
                  </a:extLst>
                </a:gridCol>
                <a:gridCol w="1177177">
                  <a:extLst>
                    <a:ext uri="{9D8B030D-6E8A-4147-A177-3AD203B41FA5}">
                      <a16:colId xmlns="" xmlns:a16="http://schemas.microsoft.com/office/drawing/2014/main" val="3944539927"/>
                    </a:ext>
                  </a:extLst>
                </a:gridCol>
                <a:gridCol w="1177177">
                  <a:extLst>
                    <a:ext uri="{9D8B030D-6E8A-4147-A177-3AD203B41FA5}">
                      <a16:colId xmlns="" xmlns:a16="http://schemas.microsoft.com/office/drawing/2014/main" val="335030991"/>
                    </a:ext>
                  </a:extLst>
                </a:gridCol>
                <a:gridCol w="877234">
                  <a:extLst>
                    <a:ext uri="{9D8B030D-6E8A-4147-A177-3AD203B41FA5}">
                      <a16:colId xmlns="" xmlns:a16="http://schemas.microsoft.com/office/drawing/2014/main" val="3857873032"/>
                    </a:ext>
                  </a:extLst>
                </a:gridCol>
                <a:gridCol w="1193800">
                  <a:extLst>
                    <a:ext uri="{9D8B030D-6E8A-4147-A177-3AD203B41FA5}">
                      <a16:colId xmlns="" xmlns:a16="http://schemas.microsoft.com/office/drawing/2014/main" val="3107605169"/>
                    </a:ext>
                  </a:extLst>
                </a:gridCol>
                <a:gridCol w="1460497">
                  <a:extLst>
                    <a:ext uri="{9D8B030D-6E8A-4147-A177-3AD203B41FA5}">
                      <a16:colId xmlns="" xmlns:a16="http://schemas.microsoft.com/office/drawing/2014/main" val="3729879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Sensitivity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Specificity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Precision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Misspecification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486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0.8425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0.5202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0.7192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0.7760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0.7114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0.2886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7677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0.8471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0.4960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0.7130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0.7727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0.7043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0.2957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221419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3411" y="1602126"/>
            <a:ext cx="340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468966"/>
                </a:solidFill>
              </a:rPr>
              <a:t>1) </a:t>
            </a:r>
            <a:r>
              <a:rPr lang="ko-KR" altLang="en-US" sz="2400" b="1" dirty="0" err="1" smtClean="0">
                <a:solidFill>
                  <a:srgbClr val="468966"/>
                </a:solidFill>
              </a:rPr>
              <a:t>나이브</a:t>
            </a:r>
            <a:r>
              <a:rPr lang="ko-KR" altLang="en-US" sz="2400" b="1" dirty="0" smtClean="0">
                <a:solidFill>
                  <a:srgbClr val="468966"/>
                </a:solidFill>
              </a:rPr>
              <a:t> </a:t>
            </a:r>
            <a:r>
              <a:rPr lang="ko-KR" altLang="en-US" sz="2400" b="1" dirty="0" err="1" smtClean="0">
                <a:solidFill>
                  <a:srgbClr val="468966"/>
                </a:solidFill>
              </a:rPr>
              <a:t>베이즈</a:t>
            </a:r>
            <a:endParaRPr lang="ko-KR" altLang="en-US" sz="2400" b="1" dirty="0">
              <a:solidFill>
                <a:srgbClr val="468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7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D6F308F-6110-4D82-BD8C-F50F06ACC55A}"/>
              </a:ext>
            </a:extLst>
          </p:cNvPr>
          <p:cNvSpPr txBox="1"/>
          <p:nvPr/>
        </p:nvSpPr>
        <p:spPr>
          <a:xfrm>
            <a:off x="58759" y="722533"/>
            <a:ext cx="1541462" cy="648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6000" spc="-300" dirty="0">
                <a:solidFill>
                  <a:srgbClr val="46896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436651B-8DEA-49B8-B402-3852D32338BC}"/>
              </a:ext>
            </a:extLst>
          </p:cNvPr>
          <p:cNvSpPr txBox="1"/>
          <p:nvPr/>
        </p:nvSpPr>
        <p:spPr>
          <a:xfrm>
            <a:off x="1599189" y="928094"/>
            <a:ext cx="5728368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3200" b="1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/>
              </a:rPr>
              <a:t>알고리즘 과제 수행</a:t>
            </a:r>
            <a:r>
              <a:rPr lang="en-US" altLang="ko-KR" sz="3200" b="1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/>
              </a:rPr>
              <a:t>, </a:t>
            </a:r>
            <a:r>
              <a:rPr lang="ko-KR" altLang="en-US" sz="3200" b="1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/>
              </a:rPr>
              <a:t>결과 해석</a:t>
            </a:r>
            <a:endParaRPr lang="en-US" altLang="ko-KR" sz="3200" b="1" dirty="0">
              <a:solidFill>
                <a:srgbClr val="468966"/>
              </a:solidFill>
              <a:latin typeface="나눔손글씨 펜" panose="03040600000000000000" pitchFamily="66" charset="-127"/>
              <a:ea typeface="나눔손글씨 펜" panose="03040600000000000000"/>
            </a:endParaRPr>
          </a:p>
        </p:txBody>
      </p:sp>
      <p:cxnSp>
        <p:nvCxnSpPr>
          <p:cNvPr id="29" name="Straight Connector 11">
            <a:extLst>
              <a:ext uri="{FF2B5EF4-FFF2-40B4-BE49-F238E27FC236}">
                <a16:creationId xmlns="" xmlns:a16="http://schemas.microsoft.com/office/drawing/2014/main" id="{9E6A9B42-08FF-4EB3-86E7-C325D1A14552}"/>
              </a:ext>
            </a:extLst>
          </p:cNvPr>
          <p:cNvCxnSpPr/>
          <p:nvPr/>
        </p:nvCxnSpPr>
        <p:spPr>
          <a:xfrm>
            <a:off x="649757" y="1371172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A1820E96-553D-49EA-916A-424A38D73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455875"/>
              </p:ext>
            </p:extLst>
          </p:nvPr>
        </p:nvGraphicFramePr>
        <p:xfrm>
          <a:off x="597477" y="5242167"/>
          <a:ext cx="824023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177">
                  <a:extLst>
                    <a:ext uri="{9D8B030D-6E8A-4147-A177-3AD203B41FA5}">
                      <a16:colId xmlns="" xmlns:a16="http://schemas.microsoft.com/office/drawing/2014/main" val="1881566493"/>
                    </a:ext>
                  </a:extLst>
                </a:gridCol>
                <a:gridCol w="1177177">
                  <a:extLst>
                    <a:ext uri="{9D8B030D-6E8A-4147-A177-3AD203B41FA5}">
                      <a16:colId xmlns="" xmlns:a16="http://schemas.microsoft.com/office/drawing/2014/main" val="398410841"/>
                    </a:ext>
                  </a:extLst>
                </a:gridCol>
                <a:gridCol w="1177177">
                  <a:extLst>
                    <a:ext uri="{9D8B030D-6E8A-4147-A177-3AD203B41FA5}">
                      <a16:colId xmlns="" xmlns:a16="http://schemas.microsoft.com/office/drawing/2014/main" val="3944539927"/>
                    </a:ext>
                  </a:extLst>
                </a:gridCol>
                <a:gridCol w="1177177">
                  <a:extLst>
                    <a:ext uri="{9D8B030D-6E8A-4147-A177-3AD203B41FA5}">
                      <a16:colId xmlns="" xmlns:a16="http://schemas.microsoft.com/office/drawing/2014/main" val="335030991"/>
                    </a:ext>
                  </a:extLst>
                </a:gridCol>
                <a:gridCol w="877234">
                  <a:extLst>
                    <a:ext uri="{9D8B030D-6E8A-4147-A177-3AD203B41FA5}">
                      <a16:colId xmlns="" xmlns:a16="http://schemas.microsoft.com/office/drawing/2014/main" val="3857873032"/>
                    </a:ext>
                  </a:extLst>
                </a:gridCol>
                <a:gridCol w="1193800">
                  <a:extLst>
                    <a:ext uri="{9D8B030D-6E8A-4147-A177-3AD203B41FA5}">
                      <a16:colId xmlns="" xmlns:a16="http://schemas.microsoft.com/office/drawing/2014/main" val="3107605169"/>
                    </a:ext>
                  </a:extLst>
                </a:gridCol>
                <a:gridCol w="1460497">
                  <a:extLst>
                    <a:ext uri="{9D8B030D-6E8A-4147-A177-3AD203B41FA5}">
                      <a16:colId xmlns="" xmlns:a16="http://schemas.microsoft.com/office/drawing/2014/main" val="3729879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Sensitivity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Specificity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Precision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Misspecification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486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0.7755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0.6890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0.7943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0.7848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0.7416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0.2584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7677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0.7549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0.6671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0.7850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0.7696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0.7212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0.2788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221419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2A4EAB2-FE74-47A9-B5B7-58D9534AE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855" y="2194560"/>
            <a:ext cx="5445036" cy="28274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13411" y="1602126"/>
            <a:ext cx="340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68966"/>
                </a:solidFill>
              </a:rPr>
              <a:t>2</a:t>
            </a:r>
            <a:r>
              <a:rPr lang="en-US" altLang="ko-KR" sz="2400" b="1" dirty="0" smtClean="0">
                <a:solidFill>
                  <a:srgbClr val="468966"/>
                </a:solidFill>
              </a:rPr>
              <a:t>) </a:t>
            </a:r>
            <a:r>
              <a:rPr lang="ko-KR" altLang="en-US" sz="2400" b="1" dirty="0" smtClean="0">
                <a:solidFill>
                  <a:srgbClr val="468966"/>
                </a:solidFill>
              </a:rPr>
              <a:t>분류 나무</a:t>
            </a:r>
            <a:endParaRPr lang="ko-KR" altLang="en-US" sz="2400" b="1" dirty="0">
              <a:solidFill>
                <a:srgbClr val="468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3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D6F308F-6110-4D82-BD8C-F50F06ACC55A}"/>
              </a:ext>
            </a:extLst>
          </p:cNvPr>
          <p:cNvSpPr txBox="1"/>
          <p:nvPr/>
        </p:nvSpPr>
        <p:spPr>
          <a:xfrm>
            <a:off x="58759" y="722533"/>
            <a:ext cx="1541462" cy="648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6000" spc="-300" dirty="0">
                <a:solidFill>
                  <a:srgbClr val="46896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436651B-8DEA-49B8-B402-3852D32338BC}"/>
              </a:ext>
            </a:extLst>
          </p:cNvPr>
          <p:cNvSpPr txBox="1"/>
          <p:nvPr/>
        </p:nvSpPr>
        <p:spPr>
          <a:xfrm>
            <a:off x="1599189" y="928094"/>
            <a:ext cx="5728368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3200" b="1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/>
              </a:rPr>
              <a:t>알고리즘 과제 수행</a:t>
            </a:r>
            <a:r>
              <a:rPr lang="en-US" altLang="ko-KR" sz="3200" b="1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/>
              </a:rPr>
              <a:t>, </a:t>
            </a:r>
            <a:r>
              <a:rPr lang="ko-KR" altLang="en-US" sz="3200" b="1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/>
              </a:rPr>
              <a:t>결과 해석</a:t>
            </a:r>
            <a:endParaRPr lang="en-US" altLang="ko-KR" sz="3200" b="1" dirty="0">
              <a:solidFill>
                <a:srgbClr val="468966"/>
              </a:solidFill>
              <a:latin typeface="나눔손글씨 펜" panose="03040600000000000000" pitchFamily="66" charset="-127"/>
              <a:ea typeface="나눔손글씨 펜" panose="03040600000000000000"/>
            </a:endParaRPr>
          </a:p>
        </p:txBody>
      </p:sp>
      <p:cxnSp>
        <p:nvCxnSpPr>
          <p:cNvPr id="29" name="Straight Connector 11">
            <a:extLst>
              <a:ext uri="{FF2B5EF4-FFF2-40B4-BE49-F238E27FC236}">
                <a16:creationId xmlns="" xmlns:a16="http://schemas.microsoft.com/office/drawing/2014/main" id="{9E6A9B42-08FF-4EB3-86E7-C325D1A14552}"/>
              </a:ext>
            </a:extLst>
          </p:cNvPr>
          <p:cNvCxnSpPr/>
          <p:nvPr/>
        </p:nvCxnSpPr>
        <p:spPr>
          <a:xfrm>
            <a:off x="649757" y="1371172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A1820E96-553D-49EA-916A-424A38D73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079410"/>
              </p:ext>
            </p:extLst>
          </p:nvPr>
        </p:nvGraphicFramePr>
        <p:xfrm>
          <a:off x="597477" y="5242167"/>
          <a:ext cx="824023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177">
                  <a:extLst>
                    <a:ext uri="{9D8B030D-6E8A-4147-A177-3AD203B41FA5}">
                      <a16:colId xmlns="" xmlns:a16="http://schemas.microsoft.com/office/drawing/2014/main" val="1881566493"/>
                    </a:ext>
                  </a:extLst>
                </a:gridCol>
                <a:gridCol w="1177177">
                  <a:extLst>
                    <a:ext uri="{9D8B030D-6E8A-4147-A177-3AD203B41FA5}">
                      <a16:colId xmlns="" xmlns:a16="http://schemas.microsoft.com/office/drawing/2014/main" val="398410841"/>
                    </a:ext>
                  </a:extLst>
                </a:gridCol>
                <a:gridCol w="1177177">
                  <a:extLst>
                    <a:ext uri="{9D8B030D-6E8A-4147-A177-3AD203B41FA5}">
                      <a16:colId xmlns="" xmlns:a16="http://schemas.microsoft.com/office/drawing/2014/main" val="3944539927"/>
                    </a:ext>
                  </a:extLst>
                </a:gridCol>
                <a:gridCol w="1177177">
                  <a:extLst>
                    <a:ext uri="{9D8B030D-6E8A-4147-A177-3AD203B41FA5}">
                      <a16:colId xmlns="" xmlns:a16="http://schemas.microsoft.com/office/drawing/2014/main" val="335030991"/>
                    </a:ext>
                  </a:extLst>
                </a:gridCol>
                <a:gridCol w="877234">
                  <a:extLst>
                    <a:ext uri="{9D8B030D-6E8A-4147-A177-3AD203B41FA5}">
                      <a16:colId xmlns="" xmlns:a16="http://schemas.microsoft.com/office/drawing/2014/main" val="3857873032"/>
                    </a:ext>
                  </a:extLst>
                </a:gridCol>
                <a:gridCol w="1193800">
                  <a:extLst>
                    <a:ext uri="{9D8B030D-6E8A-4147-A177-3AD203B41FA5}">
                      <a16:colId xmlns="" xmlns:a16="http://schemas.microsoft.com/office/drawing/2014/main" val="3107605169"/>
                    </a:ext>
                  </a:extLst>
                </a:gridCol>
                <a:gridCol w="1460497">
                  <a:extLst>
                    <a:ext uri="{9D8B030D-6E8A-4147-A177-3AD203B41FA5}">
                      <a16:colId xmlns="" xmlns:a16="http://schemas.microsoft.com/office/drawing/2014/main" val="3729879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Sensitivity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Specificity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Precision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Misspecification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486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0.7719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0.7555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0.8216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0.7960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0.7652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0.2348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7677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0.7498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0.7269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0.7742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0.7405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0.2595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2214198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DB900891-1123-4802-AD6A-0B9B236A6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855" y="2194560"/>
            <a:ext cx="5483668" cy="2861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13411" y="1602126"/>
            <a:ext cx="340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468966"/>
                </a:solidFill>
              </a:rPr>
              <a:t>3) </a:t>
            </a:r>
            <a:r>
              <a:rPr lang="ko-KR" altLang="en-US" sz="2400" b="1" dirty="0" smtClean="0">
                <a:solidFill>
                  <a:srgbClr val="468966"/>
                </a:solidFill>
              </a:rPr>
              <a:t>신경망</a:t>
            </a:r>
            <a:endParaRPr lang="ko-KR" altLang="en-US" sz="2400" b="1" dirty="0">
              <a:solidFill>
                <a:srgbClr val="468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94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D6F308F-6110-4D82-BD8C-F50F06ACC55A}"/>
              </a:ext>
            </a:extLst>
          </p:cNvPr>
          <p:cNvSpPr txBox="1"/>
          <p:nvPr/>
        </p:nvSpPr>
        <p:spPr>
          <a:xfrm>
            <a:off x="58759" y="722533"/>
            <a:ext cx="1541462" cy="648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6000" spc="-300" dirty="0">
                <a:solidFill>
                  <a:srgbClr val="46896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436651B-8DEA-49B8-B402-3852D32338BC}"/>
              </a:ext>
            </a:extLst>
          </p:cNvPr>
          <p:cNvSpPr txBox="1"/>
          <p:nvPr/>
        </p:nvSpPr>
        <p:spPr>
          <a:xfrm>
            <a:off x="1599189" y="928094"/>
            <a:ext cx="5728368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3200" b="1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/>
              </a:rPr>
              <a:t>알고리즘 과제 수행</a:t>
            </a:r>
            <a:r>
              <a:rPr lang="en-US" altLang="ko-KR" sz="3200" b="1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/>
              </a:rPr>
              <a:t>, </a:t>
            </a:r>
            <a:r>
              <a:rPr lang="ko-KR" altLang="en-US" sz="3200" b="1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/>
              </a:rPr>
              <a:t>결과 해석</a:t>
            </a:r>
            <a:endParaRPr lang="en-US" altLang="ko-KR" sz="3200" b="1" dirty="0">
              <a:solidFill>
                <a:srgbClr val="468966"/>
              </a:solidFill>
              <a:latin typeface="나눔손글씨 펜" panose="03040600000000000000" pitchFamily="66" charset="-127"/>
              <a:ea typeface="나눔손글씨 펜" panose="03040600000000000000"/>
            </a:endParaRPr>
          </a:p>
        </p:txBody>
      </p:sp>
      <p:cxnSp>
        <p:nvCxnSpPr>
          <p:cNvPr id="29" name="Straight Connector 11">
            <a:extLst>
              <a:ext uri="{FF2B5EF4-FFF2-40B4-BE49-F238E27FC236}">
                <a16:creationId xmlns="" xmlns:a16="http://schemas.microsoft.com/office/drawing/2014/main" id="{9E6A9B42-08FF-4EB3-86E7-C325D1A14552}"/>
              </a:ext>
            </a:extLst>
          </p:cNvPr>
          <p:cNvCxnSpPr/>
          <p:nvPr/>
        </p:nvCxnSpPr>
        <p:spPr>
          <a:xfrm>
            <a:off x="649757" y="1371172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288EEED0-CE0A-4D8B-831B-65F9EE81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57" y="1961454"/>
            <a:ext cx="3820643" cy="3948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279B54F-CEB1-4725-9070-4E96A588B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2" y="1961454"/>
            <a:ext cx="4061943" cy="3968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 62">
            <a:extLst>
              <a:ext uri="{FF2B5EF4-FFF2-40B4-BE49-F238E27FC236}">
                <a16:creationId xmlns="" xmlns:a16="http://schemas.microsoft.com/office/drawing/2014/main" id="{15D08B20-3901-4B28-9F62-8C18471FC3B2}"/>
              </a:ext>
            </a:extLst>
          </p:cNvPr>
          <p:cNvSpPr/>
          <p:nvPr/>
        </p:nvSpPr>
        <p:spPr>
          <a:xfrm>
            <a:off x="1653639" y="6069606"/>
            <a:ext cx="1812878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학습데이터</a:t>
            </a:r>
            <a:endParaRPr lang="en-US" altLang="ko-KR" sz="2000" b="1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Lift</a:t>
            </a:r>
            <a:r>
              <a:rPr lang="ko-KR" altLang="en-US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Chart</a:t>
            </a:r>
            <a:endParaRPr lang="ko-KR" altLang="en-US" sz="2000" b="1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0" name="Rectangle 62">
            <a:extLst>
              <a:ext uri="{FF2B5EF4-FFF2-40B4-BE49-F238E27FC236}">
                <a16:creationId xmlns="" xmlns:a16="http://schemas.microsoft.com/office/drawing/2014/main" id="{A7F9CD76-1E04-4FBF-95D7-7098D17944A3}"/>
              </a:ext>
            </a:extLst>
          </p:cNvPr>
          <p:cNvSpPr/>
          <p:nvPr/>
        </p:nvSpPr>
        <p:spPr>
          <a:xfrm>
            <a:off x="5798134" y="6071194"/>
            <a:ext cx="1812878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검증데이터</a:t>
            </a:r>
            <a:endParaRPr lang="en-US" altLang="ko-KR" sz="2000" b="1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Lift</a:t>
            </a:r>
            <a:r>
              <a:rPr lang="ko-KR" altLang="en-US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Chart</a:t>
            </a:r>
            <a:endParaRPr lang="ko-KR" altLang="en-US" sz="2000" b="1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1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D6F308F-6110-4D82-BD8C-F50F06ACC55A}"/>
              </a:ext>
            </a:extLst>
          </p:cNvPr>
          <p:cNvSpPr txBox="1"/>
          <p:nvPr/>
        </p:nvSpPr>
        <p:spPr>
          <a:xfrm>
            <a:off x="58759" y="722533"/>
            <a:ext cx="1541462" cy="648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6000" spc="-300" dirty="0">
                <a:solidFill>
                  <a:srgbClr val="46896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436651B-8DEA-49B8-B402-3852D32338BC}"/>
              </a:ext>
            </a:extLst>
          </p:cNvPr>
          <p:cNvSpPr txBox="1"/>
          <p:nvPr/>
        </p:nvSpPr>
        <p:spPr>
          <a:xfrm>
            <a:off x="1747470" y="986451"/>
            <a:ext cx="4628616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3200" b="1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/>
              </a:rPr>
              <a:t>결과 해석</a:t>
            </a:r>
            <a:endParaRPr lang="en-US" altLang="ko-KR" sz="3200" b="1" dirty="0">
              <a:solidFill>
                <a:srgbClr val="468966"/>
              </a:solidFill>
              <a:latin typeface="나눔손글씨 펜" panose="03040600000000000000" pitchFamily="66" charset="-127"/>
              <a:ea typeface="나눔손글씨 펜" panose="03040600000000000000"/>
            </a:endParaRPr>
          </a:p>
        </p:txBody>
      </p:sp>
      <p:cxnSp>
        <p:nvCxnSpPr>
          <p:cNvPr id="29" name="Straight Connector 11">
            <a:extLst>
              <a:ext uri="{FF2B5EF4-FFF2-40B4-BE49-F238E27FC236}">
                <a16:creationId xmlns="" xmlns:a16="http://schemas.microsoft.com/office/drawing/2014/main" id="{9E6A9B42-08FF-4EB3-86E7-C325D1A14552}"/>
              </a:ext>
            </a:extLst>
          </p:cNvPr>
          <p:cNvCxnSpPr/>
          <p:nvPr/>
        </p:nvCxnSpPr>
        <p:spPr>
          <a:xfrm>
            <a:off x="649757" y="1371172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" y="1771650"/>
            <a:ext cx="4549141" cy="47437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9" y="1771649"/>
            <a:ext cx="4389121" cy="438912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974783"/>
              </p:ext>
            </p:extLst>
          </p:nvPr>
        </p:nvGraphicFramePr>
        <p:xfrm>
          <a:off x="4789170" y="2801871"/>
          <a:ext cx="4126230" cy="189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570">
                  <a:extLst>
                    <a:ext uri="{9D8B030D-6E8A-4147-A177-3AD203B41FA5}">
                      <a16:colId xmlns="" xmlns:a16="http://schemas.microsoft.com/office/drawing/2014/main" val="1416836769"/>
                    </a:ext>
                  </a:extLst>
                </a:gridCol>
                <a:gridCol w="1619250">
                  <a:extLst>
                    <a:ext uri="{9D8B030D-6E8A-4147-A177-3AD203B41FA5}">
                      <a16:colId xmlns="" xmlns:a16="http://schemas.microsoft.com/office/drawing/2014/main" val="2408067658"/>
                    </a:ext>
                  </a:extLst>
                </a:gridCol>
                <a:gridCol w="1375410">
                  <a:extLst>
                    <a:ext uri="{9D8B030D-6E8A-4147-A177-3AD203B41FA5}">
                      <a16:colId xmlns="" xmlns:a16="http://schemas.microsoft.com/office/drawing/2014/main" val="4263732349"/>
                    </a:ext>
                  </a:extLst>
                </a:gridCol>
              </a:tblGrid>
              <a:tr h="41967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F1-score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Accuracy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2176067"/>
                  </a:ext>
                </a:extLst>
              </a:tr>
              <a:tr h="432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 smtClean="0"/>
                        <a:t>나이브</a:t>
                      </a:r>
                      <a:endParaRPr lang="en-US" altLang="ko-KR" sz="1700" dirty="0" smtClean="0"/>
                    </a:p>
                    <a:p>
                      <a:pPr algn="ctr" latinLnBrk="1"/>
                      <a:r>
                        <a:rPr lang="ko-KR" altLang="en-US" sz="1700" dirty="0" err="1" smtClean="0"/>
                        <a:t>베이즈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+mn-ea"/>
                        <a:ea typeface="나눔바른고딕 UltraLight" panose="020B060302010102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0.7727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0.7043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58790382"/>
                  </a:ext>
                </a:extLst>
              </a:tr>
              <a:tr h="432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 smtClean="0"/>
                        <a:t>분류나무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+mn-ea"/>
                        <a:ea typeface="나눔바른고딕 UltraLight" panose="020B060302010102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0.7696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0.7212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20334909"/>
                  </a:ext>
                </a:extLst>
              </a:tr>
              <a:tr h="432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신경망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+mn-ea"/>
                        <a:ea typeface="나눔바른고딕 UltraLight" panose="020B060302010102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0.7742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0.7405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5683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91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D6F308F-6110-4D82-BD8C-F50F06ACC55A}"/>
              </a:ext>
            </a:extLst>
          </p:cNvPr>
          <p:cNvSpPr txBox="1"/>
          <p:nvPr/>
        </p:nvSpPr>
        <p:spPr>
          <a:xfrm>
            <a:off x="58759" y="722533"/>
            <a:ext cx="1541462" cy="648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6000" spc="-300" dirty="0">
                <a:solidFill>
                  <a:srgbClr val="46896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436651B-8DEA-49B8-B402-3852D32338BC}"/>
              </a:ext>
            </a:extLst>
          </p:cNvPr>
          <p:cNvSpPr txBox="1"/>
          <p:nvPr/>
        </p:nvSpPr>
        <p:spPr>
          <a:xfrm>
            <a:off x="1747470" y="986451"/>
            <a:ext cx="4628616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3200" b="1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/>
              </a:rPr>
              <a:t>결과 해석</a:t>
            </a:r>
            <a:endParaRPr lang="en-US" altLang="ko-KR" sz="3200" b="1" dirty="0">
              <a:solidFill>
                <a:srgbClr val="468966"/>
              </a:solidFill>
              <a:latin typeface="나눔손글씨 펜" panose="03040600000000000000" pitchFamily="66" charset="-127"/>
              <a:ea typeface="나눔손글씨 펜" panose="03040600000000000000"/>
            </a:endParaRPr>
          </a:p>
        </p:txBody>
      </p:sp>
      <p:cxnSp>
        <p:nvCxnSpPr>
          <p:cNvPr id="29" name="Straight Connector 11">
            <a:extLst>
              <a:ext uri="{FF2B5EF4-FFF2-40B4-BE49-F238E27FC236}">
                <a16:creationId xmlns="" xmlns:a16="http://schemas.microsoft.com/office/drawing/2014/main" id="{9E6A9B42-08FF-4EB3-86E7-C325D1A14552}"/>
              </a:ext>
            </a:extLst>
          </p:cNvPr>
          <p:cNvCxnSpPr/>
          <p:nvPr/>
        </p:nvCxnSpPr>
        <p:spPr>
          <a:xfrm>
            <a:off x="649757" y="1371172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64"/>
          <p:cNvSpPr/>
          <p:nvPr/>
        </p:nvSpPr>
        <p:spPr>
          <a:xfrm>
            <a:off x="434340" y="1926167"/>
            <a:ext cx="8286750" cy="4308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신경망이 가장 예측 성능이 좋다고 볼 수 있음</a:t>
            </a:r>
            <a:endParaRPr lang="en-US" altLang="ko-KR" sz="2000" b="1" dirty="0" smtClean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2000" b="1" dirty="0" smtClean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신경망은 변수 간 관계 파악이 불가하므로 모델에 대한 설명이 부족</a:t>
            </a:r>
            <a:endParaRPr lang="en-US" altLang="ko-KR" sz="2000" b="1" dirty="0" smtClean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2000" b="1" dirty="0" smtClean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분류나무에서 보면 </a:t>
            </a:r>
            <a:r>
              <a:rPr lang="en-US" altLang="ko-KR" sz="2000" b="1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Category, Size</a:t>
            </a:r>
            <a:r>
              <a:rPr lang="ko-KR" altLang="en-US" sz="2000" b="1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가 흥행 여부에 중요한 영향을 미치는 변수라고 볼 수 있다</a:t>
            </a:r>
            <a:r>
              <a:rPr lang="en-US" altLang="ko-KR" sz="2000" b="1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endParaRPr lang="en-US" altLang="ko-KR" sz="2000" b="1" dirty="0" smtClean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If(Category= Education, Entertainment, Photography</a:t>
            </a:r>
            <a:r>
              <a:rPr lang="en-US" altLang="ko-KR" sz="2000" b="1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Shopping, Weather</a:t>
            </a:r>
            <a:r>
              <a:rPr lang="en-US" altLang="ko-KR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 AND (Type=FREE) AND (size.1&gt;=48) THEN </a:t>
            </a:r>
            <a:r>
              <a:rPr lang="ko-KR" altLang="en-US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흥행 </a:t>
            </a:r>
            <a:r>
              <a:rPr lang="en-US" altLang="ko-KR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 </a:t>
            </a:r>
            <a:r>
              <a:rPr lang="ko-KR" altLang="en-US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클래스 </a:t>
            </a:r>
            <a:r>
              <a:rPr lang="en-US" altLang="ko-KR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= 1 </a:t>
            </a:r>
            <a:r>
              <a:rPr lang="en-US" altLang="ko-KR" sz="2000" b="1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어플의</a:t>
            </a:r>
            <a:r>
              <a:rPr lang="ko-KR" altLang="en-US" sz="2000" b="1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용량</a:t>
            </a:r>
            <a:r>
              <a:rPr lang="en-US" altLang="ko-KR" sz="2000" b="1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(Size)</a:t>
            </a:r>
            <a:r>
              <a:rPr lang="ko-KR" altLang="en-US" sz="2000" b="1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 작다고 꼭 흥행하는 것은 아님을 알 수 있고</a:t>
            </a:r>
            <a:r>
              <a:rPr lang="en-US" altLang="ko-KR" sz="2000" b="1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2000" b="1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유료</a:t>
            </a:r>
            <a:r>
              <a:rPr lang="en-US" altLang="ko-KR" sz="2000" b="1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(Type=Paid)</a:t>
            </a:r>
            <a:r>
              <a:rPr lang="ko-KR" altLang="en-US" sz="2000" b="1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보다는 무료</a:t>
            </a:r>
            <a:r>
              <a:rPr lang="en-US" altLang="ko-KR" sz="2000" b="1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(Type=Free)</a:t>
            </a:r>
            <a:r>
              <a:rPr lang="ko-KR" altLang="en-US" sz="2000" b="1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가 흥행에 영향을 미친다고 볼 수 있다</a:t>
            </a:r>
            <a:r>
              <a:rPr lang="en-US" altLang="ko-KR" sz="2000" b="1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Category</a:t>
            </a:r>
            <a:r>
              <a:rPr lang="ko-KR" altLang="en-US" sz="2000" b="1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는 생활 관련 분야가 흥행에 영향을 미친다고 볼 수 있다</a:t>
            </a:r>
            <a:r>
              <a:rPr lang="en-US" altLang="ko-KR" sz="2000" b="1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8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TextBox 861"/>
          <p:cNvSpPr txBox="1"/>
          <p:nvPr/>
        </p:nvSpPr>
        <p:spPr>
          <a:xfrm>
            <a:off x="2664993" y="2346874"/>
            <a:ext cx="3814013" cy="6655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48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THANKS</a:t>
            </a:r>
          </a:p>
        </p:txBody>
      </p:sp>
      <p:cxnSp>
        <p:nvCxnSpPr>
          <p:cNvPr id="863" name="Straight Connector 862"/>
          <p:cNvCxnSpPr/>
          <p:nvPr/>
        </p:nvCxnSpPr>
        <p:spPr>
          <a:xfrm>
            <a:off x="4065167" y="3429000"/>
            <a:ext cx="1013665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3178454" y="1852311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 </a:t>
            </a:r>
            <a:r>
              <a:rPr lang="ko-KR" altLang="en-US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프로젝트 목적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178454" y="3290363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 </a:t>
            </a:r>
            <a:r>
              <a:rPr lang="ko-KR" altLang="en-US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데이터 </a:t>
            </a:r>
            <a:r>
              <a:rPr lang="ko-KR" altLang="en-US" sz="2000" b="1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전처리</a:t>
            </a:r>
            <a:r>
              <a:rPr lang="en-US" altLang="ko-KR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및</a:t>
            </a:r>
            <a:r>
              <a:rPr lang="en-US" altLang="ko-KR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축소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178454" y="4027048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 </a:t>
            </a:r>
            <a:r>
              <a:rPr lang="ko-KR" altLang="en-US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데이터 마이닝 문제 결정</a:t>
            </a:r>
          </a:p>
        </p:txBody>
      </p:sp>
      <p:sp>
        <p:nvSpPr>
          <p:cNvPr id="24" name="Rectangle 64">
            <a:extLst>
              <a:ext uri="{FF2B5EF4-FFF2-40B4-BE49-F238E27FC236}">
                <a16:creationId xmlns="" xmlns:a16="http://schemas.microsoft.com/office/drawing/2014/main" id="{1C420479-C3E1-40F8-AE1B-AC3489D4CC18}"/>
              </a:ext>
            </a:extLst>
          </p:cNvPr>
          <p:cNvSpPr/>
          <p:nvPr/>
        </p:nvSpPr>
        <p:spPr>
          <a:xfrm>
            <a:off x="3178454" y="4718711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 </a:t>
            </a:r>
            <a:r>
              <a:rPr lang="ko-KR" altLang="en-US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데이터 마이닝 기법</a:t>
            </a:r>
          </a:p>
        </p:txBody>
      </p:sp>
      <p:grpSp>
        <p:nvGrpSpPr>
          <p:cNvPr id="25" name="Group 49">
            <a:extLst>
              <a:ext uri="{FF2B5EF4-FFF2-40B4-BE49-F238E27FC236}">
                <a16:creationId xmlns="" xmlns:a16="http://schemas.microsoft.com/office/drawing/2014/main" id="{7548CD6D-3D97-4A0B-B97D-79F96AB498EB}"/>
              </a:ext>
            </a:extLst>
          </p:cNvPr>
          <p:cNvGrpSpPr/>
          <p:nvPr/>
        </p:nvGrpSpPr>
        <p:grpSpPr>
          <a:xfrm>
            <a:off x="2461673" y="2123731"/>
            <a:ext cx="296921" cy="402618"/>
            <a:chOff x="2388194" y="2743199"/>
            <a:chExt cx="702447" cy="952501"/>
          </a:xfrm>
          <a:solidFill>
            <a:srgbClr val="468966"/>
          </a:solidFill>
        </p:grpSpPr>
        <p:sp>
          <p:nvSpPr>
            <p:cNvPr id="26" name="Freeform 50">
              <a:extLst>
                <a:ext uri="{FF2B5EF4-FFF2-40B4-BE49-F238E27FC236}">
                  <a16:creationId xmlns="" xmlns:a16="http://schemas.microsoft.com/office/drawing/2014/main" id="{645E3E66-4ACC-4AFE-92DD-D2222AD7188C}"/>
                </a:ext>
              </a:extLst>
            </p:cNvPr>
            <p:cNvSpPr/>
            <p:nvPr/>
          </p:nvSpPr>
          <p:spPr>
            <a:xfrm>
              <a:off x="2388194" y="2743199"/>
              <a:ext cx="702447" cy="765732"/>
            </a:xfrm>
            <a:custGeom>
              <a:avLst/>
              <a:gdLst>
                <a:gd name="connsiteX0" fmla="*/ 612180 w 1224359"/>
                <a:gd name="connsiteY0" fmla="*/ 0 h 1334665"/>
                <a:gd name="connsiteX1" fmla="*/ 651214 w 1224359"/>
                <a:gd name="connsiteY1" fmla="*/ 1864 h 1334665"/>
                <a:gd name="connsiteX2" fmla="*/ 1038693 w 1224359"/>
                <a:gd name="connsiteY2" fmla="*/ 184629 h 1334665"/>
                <a:gd name="connsiteX3" fmla="*/ 1082209 w 1224359"/>
                <a:gd name="connsiteY3" fmla="*/ 1032965 h 1334665"/>
                <a:gd name="connsiteX4" fmla="*/ 1075808 w 1224359"/>
                <a:gd name="connsiteY4" fmla="*/ 1040046 h 1334665"/>
                <a:gd name="connsiteX5" fmla="*/ 880268 w 1224359"/>
                <a:gd name="connsiteY5" fmla="*/ 1334665 h 1334665"/>
                <a:gd name="connsiteX6" fmla="*/ 344091 w 1224359"/>
                <a:gd name="connsiteY6" fmla="*/ 1334665 h 1334665"/>
                <a:gd name="connsiteX7" fmla="*/ 148551 w 1224359"/>
                <a:gd name="connsiteY7" fmla="*/ 1040046 h 1334665"/>
                <a:gd name="connsiteX8" fmla="*/ 142151 w 1224359"/>
                <a:gd name="connsiteY8" fmla="*/ 1032965 h 1334665"/>
                <a:gd name="connsiteX9" fmla="*/ 185667 w 1224359"/>
                <a:gd name="connsiteY9" fmla="*/ 184629 h 1334665"/>
                <a:gd name="connsiteX10" fmla="*/ 573145 w 1224359"/>
                <a:gd name="connsiteY10" fmla="*/ 1864 h 133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4359" h="1334665">
                  <a:moveTo>
                    <a:pt x="612180" y="0"/>
                  </a:moveTo>
                  <a:lnTo>
                    <a:pt x="651214" y="1864"/>
                  </a:lnTo>
                  <a:cubicBezTo>
                    <a:pt x="792641" y="15402"/>
                    <a:pt x="930387" y="76324"/>
                    <a:pt x="1038693" y="184629"/>
                  </a:cubicBezTo>
                  <a:cubicBezTo>
                    <a:pt x="1270776" y="416713"/>
                    <a:pt x="1285281" y="783983"/>
                    <a:pt x="1082209" y="1032965"/>
                  </a:cubicBezTo>
                  <a:lnTo>
                    <a:pt x="1075808" y="1040046"/>
                  </a:lnTo>
                  <a:lnTo>
                    <a:pt x="880268" y="1334665"/>
                  </a:lnTo>
                  <a:lnTo>
                    <a:pt x="344091" y="1334665"/>
                  </a:lnTo>
                  <a:lnTo>
                    <a:pt x="148551" y="1040046"/>
                  </a:lnTo>
                  <a:lnTo>
                    <a:pt x="142151" y="1032965"/>
                  </a:lnTo>
                  <a:cubicBezTo>
                    <a:pt x="-60922" y="783983"/>
                    <a:pt x="-46417" y="416713"/>
                    <a:pt x="185667" y="184629"/>
                  </a:cubicBezTo>
                  <a:cubicBezTo>
                    <a:pt x="293972" y="76324"/>
                    <a:pt x="431718" y="15402"/>
                    <a:pt x="573145" y="18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ounded Rectangle 51">
              <a:extLst>
                <a:ext uri="{FF2B5EF4-FFF2-40B4-BE49-F238E27FC236}">
                  <a16:creationId xmlns="" xmlns:a16="http://schemas.microsoft.com/office/drawing/2014/main" id="{6BA76DFC-7F11-46EC-A00E-40E217944FF5}"/>
                </a:ext>
              </a:extLst>
            </p:cNvPr>
            <p:cNvSpPr/>
            <p:nvPr/>
          </p:nvSpPr>
          <p:spPr>
            <a:xfrm>
              <a:off x="2587033" y="3570219"/>
              <a:ext cx="327617" cy="12548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Group 54">
            <a:extLst>
              <a:ext uri="{FF2B5EF4-FFF2-40B4-BE49-F238E27FC236}">
                <a16:creationId xmlns="" xmlns:a16="http://schemas.microsoft.com/office/drawing/2014/main" id="{681703ED-3355-45B7-BA7C-291A3DAE3374}"/>
              </a:ext>
            </a:extLst>
          </p:cNvPr>
          <p:cNvGrpSpPr/>
          <p:nvPr/>
        </p:nvGrpSpPr>
        <p:grpSpPr>
          <a:xfrm>
            <a:off x="2396449" y="3584877"/>
            <a:ext cx="413236" cy="442171"/>
            <a:chOff x="3458199" y="3590925"/>
            <a:chExt cx="624067" cy="667764"/>
          </a:xfrm>
          <a:solidFill>
            <a:srgbClr val="468966"/>
          </a:solidFill>
        </p:grpSpPr>
        <p:sp>
          <p:nvSpPr>
            <p:cNvPr id="29" name="Oval 55">
              <a:extLst>
                <a:ext uri="{FF2B5EF4-FFF2-40B4-BE49-F238E27FC236}">
                  <a16:creationId xmlns="" xmlns:a16="http://schemas.microsoft.com/office/drawing/2014/main" id="{7B217512-6CAE-4365-904E-4BF834222A31}"/>
                </a:ext>
              </a:extLst>
            </p:cNvPr>
            <p:cNvSpPr/>
            <p:nvPr/>
          </p:nvSpPr>
          <p:spPr>
            <a:xfrm>
              <a:off x="3757937" y="3590925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56">
              <a:extLst>
                <a:ext uri="{FF2B5EF4-FFF2-40B4-BE49-F238E27FC236}">
                  <a16:creationId xmlns="" xmlns:a16="http://schemas.microsoft.com/office/drawing/2014/main" id="{3D4D7DA3-1F7E-488D-BB9C-5C5A0D0BB6C4}"/>
                </a:ext>
              </a:extLst>
            </p:cNvPr>
            <p:cNvSpPr/>
            <p:nvPr/>
          </p:nvSpPr>
          <p:spPr>
            <a:xfrm>
              <a:off x="3458199" y="3851417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57">
              <a:extLst>
                <a:ext uri="{FF2B5EF4-FFF2-40B4-BE49-F238E27FC236}">
                  <a16:creationId xmlns="" xmlns:a16="http://schemas.microsoft.com/office/drawing/2014/main" id="{1B50B28D-055D-4A5F-A41D-268C249BE153}"/>
                </a:ext>
              </a:extLst>
            </p:cNvPr>
            <p:cNvSpPr/>
            <p:nvPr/>
          </p:nvSpPr>
          <p:spPr>
            <a:xfrm>
              <a:off x="3925428" y="4101851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Straight Connector 58">
              <a:extLst>
                <a:ext uri="{FF2B5EF4-FFF2-40B4-BE49-F238E27FC236}">
                  <a16:creationId xmlns="" xmlns:a16="http://schemas.microsoft.com/office/drawing/2014/main" id="{70F4DE56-FF57-4924-B3D4-1AEA728D2D90}"/>
                </a:ext>
              </a:extLst>
            </p:cNvPr>
            <p:cNvCxnSpPr>
              <a:stCxn id="29" idx="3"/>
              <a:endCxn id="30" idx="7"/>
            </p:cNvCxnSpPr>
            <p:nvPr/>
          </p:nvCxnSpPr>
          <p:spPr>
            <a:xfrm flipH="1">
              <a:off x="3592069" y="3724795"/>
              <a:ext cx="188836" cy="149590"/>
            </a:xfrm>
            <a:prstGeom prst="lin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59">
              <a:extLst>
                <a:ext uri="{FF2B5EF4-FFF2-40B4-BE49-F238E27FC236}">
                  <a16:creationId xmlns="" xmlns:a16="http://schemas.microsoft.com/office/drawing/2014/main" id="{9B5E76F2-8266-4D3F-B64E-A45675D2CCED}"/>
                </a:ext>
              </a:extLst>
            </p:cNvPr>
            <p:cNvCxnSpPr>
              <a:stCxn id="30" idx="5"/>
              <a:endCxn id="31" idx="2"/>
            </p:cNvCxnSpPr>
            <p:nvPr/>
          </p:nvCxnSpPr>
          <p:spPr>
            <a:xfrm>
              <a:off x="3592069" y="3985287"/>
              <a:ext cx="333359" cy="194983"/>
            </a:xfrm>
            <a:prstGeom prst="lin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43">
            <a:extLst>
              <a:ext uri="{FF2B5EF4-FFF2-40B4-BE49-F238E27FC236}">
                <a16:creationId xmlns="" xmlns:a16="http://schemas.microsoft.com/office/drawing/2014/main" id="{8D60A7F2-3A5B-4BD6-B104-10EB69CDAA4A}"/>
              </a:ext>
            </a:extLst>
          </p:cNvPr>
          <p:cNvGrpSpPr/>
          <p:nvPr/>
        </p:nvGrpSpPr>
        <p:grpSpPr>
          <a:xfrm>
            <a:off x="2316701" y="5085994"/>
            <a:ext cx="543988" cy="284299"/>
            <a:chOff x="4034021" y="-23150"/>
            <a:chExt cx="2032908" cy="1062438"/>
          </a:xfrm>
          <a:solidFill>
            <a:srgbClr val="468966"/>
          </a:solidFill>
        </p:grpSpPr>
        <p:sp>
          <p:nvSpPr>
            <p:cNvPr id="42" name="Freeform 44">
              <a:extLst>
                <a:ext uri="{FF2B5EF4-FFF2-40B4-BE49-F238E27FC236}">
                  <a16:creationId xmlns="" xmlns:a16="http://schemas.microsoft.com/office/drawing/2014/main" id="{341E364C-A874-4B8E-BCAA-E6F8807CB7CD}"/>
                </a:ext>
              </a:extLst>
            </p:cNvPr>
            <p:cNvSpPr/>
            <p:nvPr/>
          </p:nvSpPr>
          <p:spPr>
            <a:xfrm rot="5400000">
              <a:off x="4333528" y="452970"/>
              <a:ext cx="286811" cy="885825"/>
            </a:xfrm>
            <a:custGeom>
              <a:avLst/>
              <a:gdLst>
                <a:gd name="connsiteX0" fmla="*/ 0 w 286811"/>
                <a:gd name="connsiteY0" fmla="*/ 599013 h 885825"/>
                <a:gd name="connsiteX1" fmla="*/ 0 w 286811"/>
                <a:gd name="connsiteY1" fmla="*/ 286812 h 885825"/>
                <a:gd name="connsiteX2" fmla="*/ 175172 w 286811"/>
                <a:gd name="connsiteY2" fmla="*/ 22539 h 885825"/>
                <a:gd name="connsiteX3" fmla="*/ 286811 w 286811"/>
                <a:gd name="connsiteY3" fmla="*/ 0 h 885825"/>
                <a:gd name="connsiteX4" fmla="*/ 286811 w 286811"/>
                <a:gd name="connsiteY4" fmla="*/ 885825 h 885825"/>
                <a:gd name="connsiteX5" fmla="*/ 175172 w 286811"/>
                <a:gd name="connsiteY5" fmla="*/ 863286 h 885825"/>
                <a:gd name="connsiteX6" fmla="*/ 0 w 286811"/>
                <a:gd name="connsiteY6" fmla="*/ 599013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811" h="885825">
                  <a:moveTo>
                    <a:pt x="0" y="599013"/>
                  </a:moveTo>
                  <a:lnTo>
                    <a:pt x="0" y="286812"/>
                  </a:lnTo>
                  <a:cubicBezTo>
                    <a:pt x="0" y="168011"/>
                    <a:pt x="72231" y="66080"/>
                    <a:pt x="175172" y="22539"/>
                  </a:cubicBezTo>
                  <a:lnTo>
                    <a:pt x="286811" y="0"/>
                  </a:lnTo>
                  <a:lnTo>
                    <a:pt x="286811" y="885825"/>
                  </a:lnTo>
                  <a:lnTo>
                    <a:pt x="175172" y="863286"/>
                  </a:lnTo>
                  <a:cubicBezTo>
                    <a:pt x="72231" y="819746"/>
                    <a:pt x="0" y="717815"/>
                    <a:pt x="0" y="5990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Freeform 45">
              <a:extLst>
                <a:ext uri="{FF2B5EF4-FFF2-40B4-BE49-F238E27FC236}">
                  <a16:creationId xmlns="" xmlns:a16="http://schemas.microsoft.com/office/drawing/2014/main" id="{1264129C-2766-4AEA-B8A8-668B79E9AA68}"/>
                </a:ext>
              </a:extLst>
            </p:cNvPr>
            <p:cNvSpPr/>
            <p:nvPr/>
          </p:nvSpPr>
          <p:spPr>
            <a:xfrm rot="5400000">
              <a:off x="4412439" y="41344"/>
              <a:ext cx="1062438" cy="933450"/>
            </a:xfrm>
            <a:custGeom>
              <a:avLst/>
              <a:gdLst>
                <a:gd name="connsiteX0" fmla="*/ 0 w 1062438"/>
                <a:gd name="connsiteY0" fmla="*/ 466725 h 933450"/>
                <a:gd name="connsiteX1" fmla="*/ 9482 w 1062438"/>
                <a:gd name="connsiteY1" fmla="*/ 372664 h 933450"/>
                <a:gd name="connsiteX2" fmla="*/ 466725 w 1062438"/>
                <a:gd name="connsiteY2" fmla="*/ 0 h 933450"/>
                <a:gd name="connsiteX3" fmla="*/ 882527 w 1062438"/>
                <a:gd name="connsiteY3" fmla="*/ 0 h 933450"/>
                <a:gd name="connsiteX4" fmla="*/ 976588 w 1062438"/>
                <a:gd name="connsiteY4" fmla="*/ 9482 h 933450"/>
                <a:gd name="connsiteX5" fmla="*/ 1062438 w 1062438"/>
                <a:gd name="connsiteY5" fmla="*/ 36132 h 933450"/>
                <a:gd name="connsiteX6" fmla="*/ 1062438 w 1062438"/>
                <a:gd name="connsiteY6" fmla="*/ 897318 h 933450"/>
                <a:gd name="connsiteX7" fmla="*/ 976587 w 1062438"/>
                <a:gd name="connsiteY7" fmla="*/ 923968 h 933450"/>
                <a:gd name="connsiteX8" fmla="*/ 882526 w 1062438"/>
                <a:gd name="connsiteY8" fmla="*/ 933450 h 933450"/>
                <a:gd name="connsiteX9" fmla="*/ 466725 w 1062438"/>
                <a:gd name="connsiteY9" fmla="*/ 933449 h 933450"/>
                <a:gd name="connsiteX10" fmla="*/ 9482 w 1062438"/>
                <a:gd name="connsiteY10" fmla="*/ 560786 h 933450"/>
                <a:gd name="connsiteX11" fmla="*/ 0 w 1062438"/>
                <a:gd name="connsiteY11" fmla="*/ 466725 h 933450"/>
                <a:gd name="connsiteX12" fmla="*/ 0 w 1062438"/>
                <a:gd name="connsiteY12" fmla="*/ 466724 h 933450"/>
                <a:gd name="connsiteX13" fmla="*/ 0 w 1062438"/>
                <a:gd name="connsiteY13" fmla="*/ 466725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2438" h="933450">
                  <a:moveTo>
                    <a:pt x="0" y="466725"/>
                  </a:moveTo>
                  <a:lnTo>
                    <a:pt x="9482" y="372664"/>
                  </a:lnTo>
                  <a:cubicBezTo>
                    <a:pt x="53003" y="159985"/>
                    <a:pt x="241181" y="0"/>
                    <a:pt x="466725" y="0"/>
                  </a:cubicBezTo>
                  <a:lnTo>
                    <a:pt x="882527" y="0"/>
                  </a:lnTo>
                  <a:cubicBezTo>
                    <a:pt x="914748" y="0"/>
                    <a:pt x="946206" y="3265"/>
                    <a:pt x="976588" y="9482"/>
                  </a:cubicBezTo>
                  <a:lnTo>
                    <a:pt x="1062438" y="36132"/>
                  </a:lnTo>
                  <a:lnTo>
                    <a:pt x="1062438" y="897318"/>
                  </a:lnTo>
                  <a:lnTo>
                    <a:pt x="976587" y="923968"/>
                  </a:lnTo>
                  <a:cubicBezTo>
                    <a:pt x="946205" y="930185"/>
                    <a:pt x="914747" y="933450"/>
                    <a:pt x="882526" y="933450"/>
                  </a:cubicBezTo>
                  <a:lnTo>
                    <a:pt x="466725" y="933449"/>
                  </a:lnTo>
                  <a:cubicBezTo>
                    <a:pt x="241181" y="933449"/>
                    <a:pt x="53003" y="773464"/>
                    <a:pt x="9482" y="560786"/>
                  </a:cubicBezTo>
                  <a:close/>
                  <a:moveTo>
                    <a:pt x="0" y="466725"/>
                  </a:moveTo>
                  <a:lnTo>
                    <a:pt x="0" y="466724"/>
                  </a:lnTo>
                  <a:lnTo>
                    <a:pt x="0" y="4667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="" xmlns:a16="http://schemas.microsoft.com/office/drawing/2014/main" id="{EE4AF215-1B6E-4DD5-95F9-4C7E73795FA0}"/>
                </a:ext>
              </a:extLst>
            </p:cNvPr>
            <p:cNvSpPr/>
            <p:nvPr/>
          </p:nvSpPr>
          <p:spPr>
            <a:xfrm rot="5400000">
              <a:off x="5240280" y="212640"/>
              <a:ext cx="530027" cy="1123270"/>
            </a:xfrm>
            <a:custGeom>
              <a:avLst/>
              <a:gdLst>
                <a:gd name="connsiteX0" fmla="*/ 0 w 530027"/>
                <a:gd name="connsiteY0" fmla="*/ 650720 h 1123270"/>
                <a:gd name="connsiteX1" fmla="*/ 0 w 530027"/>
                <a:gd name="connsiteY1" fmla="*/ 472550 h 1123270"/>
                <a:gd name="connsiteX2" fmla="*/ 472550 w 530027"/>
                <a:gd name="connsiteY2" fmla="*/ 0 h 1123270"/>
                <a:gd name="connsiteX3" fmla="*/ 530027 w 530027"/>
                <a:gd name="connsiteY3" fmla="*/ 5794 h 1123270"/>
                <a:gd name="connsiteX4" fmla="*/ 530027 w 530027"/>
                <a:gd name="connsiteY4" fmla="*/ 1117476 h 1123270"/>
                <a:gd name="connsiteX5" fmla="*/ 472550 w 530027"/>
                <a:gd name="connsiteY5" fmla="*/ 1123270 h 1123270"/>
                <a:gd name="connsiteX6" fmla="*/ 0 w 530027"/>
                <a:gd name="connsiteY6" fmla="*/ 650720 h 112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027" h="1123270">
                  <a:moveTo>
                    <a:pt x="0" y="650720"/>
                  </a:moveTo>
                  <a:lnTo>
                    <a:pt x="0" y="472550"/>
                  </a:lnTo>
                  <a:cubicBezTo>
                    <a:pt x="0" y="211568"/>
                    <a:pt x="211568" y="0"/>
                    <a:pt x="472550" y="0"/>
                  </a:cubicBezTo>
                  <a:lnTo>
                    <a:pt x="530027" y="5794"/>
                  </a:lnTo>
                  <a:lnTo>
                    <a:pt x="530027" y="1117476"/>
                  </a:lnTo>
                  <a:lnTo>
                    <a:pt x="472550" y="1123270"/>
                  </a:lnTo>
                  <a:cubicBezTo>
                    <a:pt x="211568" y="1123270"/>
                    <a:pt x="0" y="911702"/>
                    <a:pt x="0" y="65072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Rectangle 60">
            <a:extLst>
              <a:ext uri="{FF2B5EF4-FFF2-40B4-BE49-F238E27FC236}">
                <a16:creationId xmlns="" xmlns:a16="http://schemas.microsoft.com/office/drawing/2014/main" id="{1A4993B8-FA6B-45FF-A705-B8607403516C}"/>
              </a:ext>
            </a:extLst>
          </p:cNvPr>
          <p:cNvSpPr/>
          <p:nvPr/>
        </p:nvSpPr>
        <p:spPr>
          <a:xfrm>
            <a:off x="3178454" y="2553678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 </a:t>
            </a:r>
            <a:r>
              <a:rPr lang="ko-KR" altLang="en-US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데이터 탐색</a:t>
            </a:r>
          </a:p>
        </p:txBody>
      </p:sp>
      <p:sp>
        <p:nvSpPr>
          <p:cNvPr id="53" name="Rectangle 64">
            <a:extLst>
              <a:ext uri="{FF2B5EF4-FFF2-40B4-BE49-F238E27FC236}">
                <a16:creationId xmlns="" xmlns:a16="http://schemas.microsoft.com/office/drawing/2014/main" id="{E19640F0-7B65-41B3-8C25-B88C2D2E403B}"/>
              </a:ext>
            </a:extLst>
          </p:cNvPr>
          <p:cNvSpPr/>
          <p:nvPr/>
        </p:nvSpPr>
        <p:spPr>
          <a:xfrm>
            <a:off x="3178454" y="5414608"/>
            <a:ext cx="392108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06 </a:t>
            </a:r>
            <a:r>
              <a:rPr lang="ko-KR" altLang="en-US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알고리즘 과제 수행</a:t>
            </a:r>
            <a:r>
              <a:rPr lang="en-US" altLang="ko-KR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결과 해석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26C6A456-183E-4CEC-81B2-8669EDF196F9}"/>
              </a:ext>
            </a:extLst>
          </p:cNvPr>
          <p:cNvSpPr txBox="1"/>
          <p:nvPr/>
        </p:nvSpPr>
        <p:spPr>
          <a:xfrm>
            <a:off x="58759" y="722533"/>
            <a:ext cx="1541462" cy="648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6000" spc="-300" dirty="0">
                <a:solidFill>
                  <a:srgbClr val="46896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9B2EEF4-BE1A-4F02-9ECC-1E67D07EF186}"/>
              </a:ext>
            </a:extLst>
          </p:cNvPr>
          <p:cNvSpPr txBox="1"/>
          <p:nvPr/>
        </p:nvSpPr>
        <p:spPr>
          <a:xfrm>
            <a:off x="1719504" y="941989"/>
            <a:ext cx="2705100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3200" b="1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/>
              </a:rPr>
              <a:t>목차</a:t>
            </a:r>
            <a:endParaRPr lang="en-US" altLang="ko-KR" sz="3200" b="1" dirty="0">
              <a:solidFill>
                <a:srgbClr val="468966"/>
              </a:solidFill>
              <a:latin typeface="나눔손글씨 펜" panose="03040600000000000000" pitchFamily="66" charset="-127"/>
              <a:ea typeface="나눔손글씨 펜" panose="03040600000000000000"/>
            </a:endParaRPr>
          </a:p>
        </p:txBody>
      </p:sp>
      <p:cxnSp>
        <p:nvCxnSpPr>
          <p:cNvPr id="36" name="Straight Connector 11">
            <a:extLst>
              <a:ext uri="{FF2B5EF4-FFF2-40B4-BE49-F238E27FC236}">
                <a16:creationId xmlns="" xmlns:a16="http://schemas.microsoft.com/office/drawing/2014/main" id="{1D8BA92D-153B-4F57-91E2-1E1A20191A3B}"/>
              </a:ext>
            </a:extLst>
          </p:cNvPr>
          <p:cNvCxnSpPr/>
          <p:nvPr/>
        </p:nvCxnSpPr>
        <p:spPr>
          <a:xfrm>
            <a:off x="649757" y="1371172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34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8759" y="722533"/>
            <a:ext cx="1541462" cy="648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6000" spc="-300" dirty="0">
                <a:solidFill>
                  <a:srgbClr val="46896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99189" y="928094"/>
            <a:ext cx="2705100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3000"/>
              </a:lnSpc>
            </a:pPr>
            <a:r>
              <a:rPr lang="ko-KR" altLang="en-US" sz="3200" b="1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/>
              </a:rPr>
              <a:t>프로젝트 목적</a:t>
            </a:r>
            <a:endParaRPr lang="en-US" altLang="ko-KR" sz="3200" b="1" dirty="0">
              <a:solidFill>
                <a:srgbClr val="468966"/>
              </a:solidFill>
              <a:latin typeface="나눔손글씨 펜" panose="03040600000000000000" pitchFamily="66" charset="-127"/>
              <a:ea typeface="나눔손글씨 펜" panose="0304060000000000000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49757" y="1371172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7051192" y="2092898"/>
            <a:ext cx="543988" cy="284299"/>
            <a:chOff x="4034021" y="-23150"/>
            <a:chExt cx="2032908" cy="1062438"/>
          </a:xfrm>
          <a:solidFill>
            <a:srgbClr val="468966"/>
          </a:solidFill>
        </p:grpSpPr>
        <p:sp>
          <p:nvSpPr>
            <p:cNvPr id="45" name="Freeform 44"/>
            <p:cNvSpPr/>
            <p:nvPr/>
          </p:nvSpPr>
          <p:spPr>
            <a:xfrm rot="5400000">
              <a:off x="4333528" y="452970"/>
              <a:ext cx="286811" cy="885825"/>
            </a:xfrm>
            <a:custGeom>
              <a:avLst/>
              <a:gdLst>
                <a:gd name="connsiteX0" fmla="*/ 0 w 286811"/>
                <a:gd name="connsiteY0" fmla="*/ 599013 h 885825"/>
                <a:gd name="connsiteX1" fmla="*/ 0 w 286811"/>
                <a:gd name="connsiteY1" fmla="*/ 286812 h 885825"/>
                <a:gd name="connsiteX2" fmla="*/ 175172 w 286811"/>
                <a:gd name="connsiteY2" fmla="*/ 22539 h 885825"/>
                <a:gd name="connsiteX3" fmla="*/ 286811 w 286811"/>
                <a:gd name="connsiteY3" fmla="*/ 0 h 885825"/>
                <a:gd name="connsiteX4" fmla="*/ 286811 w 286811"/>
                <a:gd name="connsiteY4" fmla="*/ 885825 h 885825"/>
                <a:gd name="connsiteX5" fmla="*/ 175172 w 286811"/>
                <a:gd name="connsiteY5" fmla="*/ 863286 h 885825"/>
                <a:gd name="connsiteX6" fmla="*/ 0 w 286811"/>
                <a:gd name="connsiteY6" fmla="*/ 599013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811" h="885825">
                  <a:moveTo>
                    <a:pt x="0" y="599013"/>
                  </a:moveTo>
                  <a:lnTo>
                    <a:pt x="0" y="286812"/>
                  </a:lnTo>
                  <a:cubicBezTo>
                    <a:pt x="0" y="168011"/>
                    <a:pt x="72231" y="66080"/>
                    <a:pt x="175172" y="22539"/>
                  </a:cubicBezTo>
                  <a:lnTo>
                    <a:pt x="286811" y="0"/>
                  </a:lnTo>
                  <a:lnTo>
                    <a:pt x="286811" y="885825"/>
                  </a:lnTo>
                  <a:lnTo>
                    <a:pt x="175172" y="863286"/>
                  </a:lnTo>
                  <a:cubicBezTo>
                    <a:pt x="72231" y="819746"/>
                    <a:pt x="0" y="717815"/>
                    <a:pt x="0" y="5990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Freeform 45"/>
            <p:cNvSpPr/>
            <p:nvPr/>
          </p:nvSpPr>
          <p:spPr>
            <a:xfrm rot="5400000">
              <a:off x="4412439" y="41344"/>
              <a:ext cx="1062438" cy="933450"/>
            </a:xfrm>
            <a:custGeom>
              <a:avLst/>
              <a:gdLst>
                <a:gd name="connsiteX0" fmla="*/ 0 w 1062438"/>
                <a:gd name="connsiteY0" fmla="*/ 466725 h 933450"/>
                <a:gd name="connsiteX1" fmla="*/ 9482 w 1062438"/>
                <a:gd name="connsiteY1" fmla="*/ 372664 h 933450"/>
                <a:gd name="connsiteX2" fmla="*/ 466725 w 1062438"/>
                <a:gd name="connsiteY2" fmla="*/ 0 h 933450"/>
                <a:gd name="connsiteX3" fmla="*/ 882527 w 1062438"/>
                <a:gd name="connsiteY3" fmla="*/ 0 h 933450"/>
                <a:gd name="connsiteX4" fmla="*/ 976588 w 1062438"/>
                <a:gd name="connsiteY4" fmla="*/ 9482 h 933450"/>
                <a:gd name="connsiteX5" fmla="*/ 1062438 w 1062438"/>
                <a:gd name="connsiteY5" fmla="*/ 36132 h 933450"/>
                <a:gd name="connsiteX6" fmla="*/ 1062438 w 1062438"/>
                <a:gd name="connsiteY6" fmla="*/ 897318 h 933450"/>
                <a:gd name="connsiteX7" fmla="*/ 976587 w 1062438"/>
                <a:gd name="connsiteY7" fmla="*/ 923968 h 933450"/>
                <a:gd name="connsiteX8" fmla="*/ 882526 w 1062438"/>
                <a:gd name="connsiteY8" fmla="*/ 933450 h 933450"/>
                <a:gd name="connsiteX9" fmla="*/ 466725 w 1062438"/>
                <a:gd name="connsiteY9" fmla="*/ 933449 h 933450"/>
                <a:gd name="connsiteX10" fmla="*/ 9482 w 1062438"/>
                <a:gd name="connsiteY10" fmla="*/ 560786 h 933450"/>
                <a:gd name="connsiteX11" fmla="*/ 0 w 1062438"/>
                <a:gd name="connsiteY11" fmla="*/ 466725 h 933450"/>
                <a:gd name="connsiteX12" fmla="*/ 0 w 1062438"/>
                <a:gd name="connsiteY12" fmla="*/ 466724 h 933450"/>
                <a:gd name="connsiteX13" fmla="*/ 0 w 1062438"/>
                <a:gd name="connsiteY13" fmla="*/ 466725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2438" h="933450">
                  <a:moveTo>
                    <a:pt x="0" y="466725"/>
                  </a:moveTo>
                  <a:lnTo>
                    <a:pt x="9482" y="372664"/>
                  </a:lnTo>
                  <a:cubicBezTo>
                    <a:pt x="53003" y="159985"/>
                    <a:pt x="241181" y="0"/>
                    <a:pt x="466725" y="0"/>
                  </a:cubicBezTo>
                  <a:lnTo>
                    <a:pt x="882527" y="0"/>
                  </a:lnTo>
                  <a:cubicBezTo>
                    <a:pt x="914748" y="0"/>
                    <a:pt x="946206" y="3265"/>
                    <a:pt x="976588" y="9482"/>
                  </a:cubicBezTo>
                  <a:lnTo>
                    <a:pt x="1062438" y="36132"/>
                  </a:lnTo>
                  <a:lnTo>
                    <a:pt x="1062438" y="897318"/>
                  </a:lnTo>
                  <a:lnTo>
                    <a:pt x="976587" y="923968"/>
                  </a:lnTo>
                  <a:cubicBezTo>
                    <a:pt x="946205" y="930185"/>
                    <a:pt x="914747" y="933450"/>
                    <a:pt x="882526" y="933450"/>
                  </a:cubicBezTo>
                  <a:lnTo>
                    <a:pt x="466725" y="933449"/>
                  </a:lnTo>
                  <a:cubicBezTo>
                    <a:pt x="241181" y="933449"/>
                    <a:pt x="53003" y="773464"/>
                    <a:pt x="9482" y="560786"/>
                  </a:cubicBezTo>
                  <a:close/>
                  <a:moveTo>
                    <a:pt x="0" y="466725"/>
                  </a:moveTo>
                  <a:lnTo>
                    <a:pt x="0" y="466724"/>
                  </a:lnTo>
                  <a:lnTo>
                    <a:pt x="0" y="4667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Freeform 46"/>
            <p:cNvSpPr/>
            <p:nvPr/>
          </p:nvSpPr>
          <p:spPr>
            <a:xfrm rot="5400000">
              <a:off x="5240280" y="212640"/>
              <a:ext cx="530027" cy="1123270"/>
            </a:xfrm>
            <a:custGeom>
              <a:avLst/>
              <a:gdLst>
                <a:gd name="connsiteX0" fmla="*/ 0 w 530027"/>
                <a:gd name="connsiteY0" fmla="*/ 650720 h 1123270"/>
                <a:gd name="connsiteX1" fmla="*/ 0 w 530027"/>
                <a:gd name="connsiteY1" fmla="*/ 472550 h 1123270"/>
                <a:gd name="connsiteX2" fmla="*/ 472550 w 530027"/>
                <a:gd name="connsiteY2" fmla="*/ 0 h 1123270"/>
                <a:gd name="connsiteX3" fmla="*/ 530027 w 530027"/>
                <a:gd name="connsiteY3" fmla="*/ 5794 h 1123270"/>
                <a:gd name="connsiteX4" fmla="*/ 530027 w 530027"/>
                <a:gd name="connsiteY4" fmla="*/ 1117476 h 1123270"/>
                <a:gd name="connsiteX5" fmla="*/ 472550 w 530027"/>
                <a:gd name="connsiteY5" fmla="*/ 1123270 h 1123270"/>
                <a:gd name="connsiteX6" fmla="*/ 0 w 530027"/>
                <a:gd name="connsiteY6" fmla="*/ 650720 h 112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027" h="1123270">
                  <a:moveTo>
                    <a:pt x="0" y="650720"/>
                  </a:moveTo>
                  <a:lnTo>
                    <a:pt x="0" y="472550"/>
                  </a:lnTo>
                  <a:cubicBezTo>
                    <a:pt x="0" y="211568"/>
                    <a:pt x="211568" y="0"/>
                    <a:pt x="472550" y="0"/>
                  </a:cubicBezTo>
                  <a:lnTo>
                    <a:pt x="530027" y="5794"/>
                  </a:lnTo>
                  <a:lnTo>
                    <a:pt x="530027" y="1117476"/>
                  </a:lnTo>
                  <a:lnTo>
                    <a:pt x="472550" y="1123270"/>
                  </a:lnTo>
                  <a:cubicBezTo>
                    <a:pt x="211568" y="1123270"/>
                    <a:pt x="0" y="911702"/>
                    <a:pt x="0" y="65072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787218" y="2024804"/>
            <a:ext cx="296921" cy="402618"/>
            <a:chOff x="2388194" y="2743199"/>
            <a:chExt cx="702447" cy="952501"/>
          </a:xfrm>
          <a:solidFill>
            <a:srgbClr val="468966"/>
          </a:solidFill>
        </p:grpSpPr>
        <p:sp>
          <p:nvSpPr>
            <p:cNvPr id="51" name="Freeform 50"/>
            <p:cNvSpPr/>
            <p:nvPr/>
          </p:nvSpPr>
          <p:spPr>
            <a:xfrm>
              <a:off x="2388194" y="2743199"/>
              <a:ext cx="702447" cy="765732"/>
            </a:xfrm>
            <a:custGeom>
              <a:avLst/>
              <a:gdLst>
                <a:gd name="connsiteX0" fmla="*/ 612180 w 1224359"/>
                <a:gd name="connsiteY0" fmla="*/ 0 h 1334665"/>
                <a:gd name="connsiteX1" fmla="*/ 651214 w 1224359"/>
                <a:gd name="connsiteY1" fmla="*/ 1864 h 1334665"/>
                <a:gd name="connsiteX2" fmla="*/ 1038693 w 1224359"/>
                <a:gd name="connsiteY2" fmla="*/ 184629 h 1334665"/>
                <a:gd name="connsiteX3" fmla="*/ 1082209 w 1224359"/>
                <a:gd name="connsiteY3" fmla="*/ 1032965 h 1334665"/>
                <a:gd name="connsiteX4" fmla="*/ 1075808 w 1224359"/>
                <a:gd name="connsiteY4" fmla="*/ 1040046 h 1334665"/>
                <a:gd name="connsiteX5" fmla="*/ 880268 w 1224359"/>
                <a:gd name="connsiteY5" fmla="*/ 1334665 h 1334665"/>
                <a:gd name="connsiteX6" fmla="*/ 344091 w 1224359"/>
                <a:gd name="connsiteY6" fmla="*/ 1334665 h 1334665"/>
                <a:gd name="connsiteX7" fmla="*/ 148551 w 1224359"/>
                <a:gd name="connsiteY7" fmla="*/ 1040046 h 1334665"/>
                <a:gd name="connsiteX8" fmla="*/ 142151 w 1224359"/>
                <a:gd name="connsiteY8" fmla="*/ 1032965 h 1334665"/>
                <a:gd name="connsiteX9" fmla="*/ 185667 w 1224359"/>
                <a:gd name="connsiteY9" fmla="*/ 184629 h 1334665"/>
                <a:gd name="connsiteX10" fmla="*/ 573145 w 1224359"/>
                <a:gd name="connsiteY10" fmla="*/ 1864 h 133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4359" h="1334665">
                  <a:moveTo>
                    <a:pt x="612180" y="0"/>
                  </a:moveTo>
                  <a:lnTo>
                    <a:pt x="651214" y="1864"/>
                  </a:lnTo>
                  <a:cubicBezTo>
                    <a:pt x="792641" y="15402"/>
                    <a:pt x="930387" y="76324"/>
                    <a:pt x="1038693" y="184629"/>
                  </a:cubicBezTo>
                  <a:cubicBezTo>
                    <a:pt x="1270776" y="416713"/>
                    <a:pt x="1285281" y="783983"/>
                    <a:pt x="1082209" y="1032965"/>
                  </a:cubicBezTo>
                  <a:lnTo>
                    <a:pt x="1075808" y="1040046"/>
                  </a:lnTo>
                  <a:lnTo>
                    <a:pt x="880268" y="1334665"/>
                  </a:lnTo>
                  <a:lnTo>
                    <a:pt x="344091" y="1334665"/>
                  </a:lnTo>
                  <a:lnTo>
                    <a:pt x="148551" y="1040046"/>
                  </a:lnTo>
                  <a:lnTo>
                    <a:pt x="142151" y="1032965"/>
                  </a:lnTo>
                  <a:cubicBezTo>
                    <a:pt x="-60922" y="783983"/>
                    <a:pt x="-46417" y="416713"/>
                    <a:pt x="185667" y="184629"/>
                  </a:cubicBezTo>
                  <a:cubicBezTo>
                    <a:pt x="293972" y="76324"/>
                    <a:pt x="431718" y="15402"/>
                    <a:pt x="573145" y="18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587033" y="3570219"/>
              <a:ext cx="327617" cy="12548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377046" y="2038264"/>
            <a:ext cx="413236" cy="442171"/>
            <a:chOff x="3458199" y="3590925"/>
            <a:chExt cx="624067" cy="667764"/>
          </a:xfrm>
          <a:solidFill>
            <a:srgbClr val="468966"/>
          </a:solidFill>
        </p:grpSpPr>
        <p:sp>
          <p:nvSpPr>
            <p:cNvPr id="56" name="Oval 55"/>
            <p:cNvSpPr/>
            <p:nvPr/>
          </p:nvSpPr>
          <p:spPr>
            <a:xfrm>
              <a:off x="3757937" y="3590925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58199" y="3851417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925428" y="4101851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Straight Connector 58"/>
            <p:cNvCxnSpPr>
              <a:stCxn id="56" idx="3"/>
              <a:endCxn id="57" idx="7"/>
            </p:cNvCxnSpPr>
            <p:nvPr/>
          </p:nvCxnSpPr>
          <p:spPr>
            <a:xfrm flipH="1">
              <a:off x="3592069" y="3724795"/>
              <a:ext cx="188836" cy="149590"/>
            </a:xfrm>
            <a:prstGeom prst="lin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7" idx="5"/>
              <a:endCxn id="58" idx="2"/>
            </p:cNvCxnSpPr>
            <p:nvPr/>
          </p:nvCxnSpPr>
          <p:spPr>
            <a:xfrm>
              <a:off x="3592069" y="3985287"/>
              <a:ext cx="333359" cy="194983"/>
            </a:xfrm>
            <a:prstGeom prst="lin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3863054" y="2582528"/>
            <a:ext cx="144121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데이터 수집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90434" y="2572451"/>
            <a:ext cx="166550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프로젝트 목적</a:t>
            </a:r>
          </a:p>
        </p:txBody>
      </p:sp>
      <p:sp>
        <p:nvSpPr>
          <p:cNvPr id="23" name="Rectangle 62">
            <a:extLst>
              <a:ext uri="{FF2B5EF4-FFF2-40B4-BE49-F238E27FC236}">
                <a16:creationId xmlns="" xmlns:a16="http://schemas.microsoft.com/office/drawing/2014/main" id="{6DD1C7E0-0078-45F4-BC30-3127B888BE58}"/>
              </a:ext>
            </a:extLst>
          </p:cNvPr>
          <p:cNvSpPr/>
          <p:nvPr/>
        </p:nvSpPr>
        <p:spPr>
          <a:xfrm>
            <a:off x="1388088" y="2585521"/>
            <a:ext cx="116517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관심분야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0331BF9-2D74-42C8-A302-FCBFB1710D3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8" t="9798" r="23550" b="9331"/>
          <a:stretch/>
        </p:blipFill>
        <p:spPr>
          <a:xfrm>
            <a:off x="844493" y="3401641"/>
            <a:ext cx="2205489" cy="20851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EE95521-5B91-4196-BF62-6B5D961D6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84" y="4001964"/>
            <a:ext cx="2292263" cy="6983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CB6667E-6913-4FAA-8F44-68D1B30E5F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5" r="7287"/>
          <a:stretch/>
        </p:blipFill>
        <p:spPr>
          <a:xfrm>
            <a:off x="6339930" y="2947476"/>
            <a:ext cx="215637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D6F308F-6110-4D82-BD8C-F50F06ACC55A}"/>
              </a:ext>
            </a:extLst>
          </p:cNvPr>
          <p:cNvSpPr txBox="1"/>
          <p:nvPr/>
        </p:nvSpPr>
        <p:spPr>
          <a:xfrm>
            <a:off x="58759" y="722533"/>
            <a:ext cx="1541462" cy="648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6000" spc="-300" dirty="0">
                <a:solidFill>
                  <a:srgbClr val="46896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436651B-8DEA-49B8-B402-3852D32338BC}"/>
              </a:ext>
            </a:extLst>
          </p:cNvPr>
          <p:cNvSpPr txBox="1"/>
          <p:nvPr/>
        </p:nvSpPr>
        <p:spPr>
          <a:xfrm>
            <a:off x="1599189" y="928094"/>
            <a:ext cx="2705100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3200" b="1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/>
              </a:rPr>
              <a:t>데이터 탐색</a:t>
            </a:r>
            <a:endParaRPr lang="en-US" altLang="ko-KR" sz="3200" b="1" dirty="0">
              <a:solidFill>
                <a:srgbClr val="468966"/>
              </a:solidFill>
              <a:latin typeface="나눔손글씨 펜" panose="03040600000000000000" pitchFamily="66" charset="-127"/>
              <a:ea typeface="나눔손글씨 펜" panose="03040600000000000000"/>
            </a:endParaRPr>
          </a:p>
        </p:txBody>
      </p:sp>
      <p:cxnSp>
        <p:nvCxnSpPr>
          <p:cNvPr id="29" name="Straight Connector 11">
            <a:extLst>
              <a:ext uri="{FF2B5EF4-FFF2-40B4-BE49-F238E27FC236}">
                <a16:creationId xmlns="" xmlns:a16="http://schemas.microsoft.com/office/drawing/2014/main" id="{9E6A9B42-08FF-4EB3-86E7-C325D1A14552}"/>
              </a:ext>
            </a:extLst>
          </p:cNvPr>
          <p:cNvCxnSpPr/>
          <p:nvPr/>
        </p:nvCxnSpPr>
        <p:spPr>
          <a:xfrm>
            <a:off x="649757" y="1371172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82739055-E93F-44FB-9CFF-4C6D0F722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108852"/>
              </p:ext>
            </p:extLst>
          </p:nvPr>
        </p:nvGraphicFramePr>
        <p:xfrm>
          <a:off x="496888" y="2282170"/>
          <a:ext cx="8260963" cy="397088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7710">
                  <a:extLst>
                    <a:ext uri="{9D8B030D-6E8A-4147-A177-3AD203B41FA5}">
                      <a16:colId xmlns="" xmlns:a16="http://schemas.microsoft.com/office/drawing/2014/main" val="2030760703"/>
                    </a:ext>
                  </a:extLst>
                </a:gridCol>
                <a:gridCol w="1339967">
                  <a:extLst>
                    <a:ext uri="{9D8B030D-6E8A-4147-A177-3AD203B41FA5}">
                      <a16:colId xmlns="" xmlns:a16="http://schemas.microsoft.com/office/drawing/2014/main" val="3017960440"/>
                    </a:ext>
                  </a:extLst>
                </a:gridCol>
                <a:gridCol w="3292130">
                  <a:extLst>
                    <a:ext uri="{9D8B030D-6E8A-4147-A177-3AD203B41FA5}">
                      <a16:colId xmlns="" xmlns:a16="http://schemas.microsoft.com/office/drawing/2014/main" val="4281046063"/>
                    </a:ext>
                  </a:extLst>
                </a:gridCol>
                <a:gridCol w="1841156">
                  <a:extLst>
                    <a:ext uri="{9D8B030D-6E8A-4147-A177-3AD203B41FA5}">
                      <a16:colId xmlns="" xmlns:a16="http://schemas.microsoft.com/office/drawing/2014/main" val="321556930"/>
                    </a:ext>
                  </a:extLst>
                </a:gridCol>
              </a:tblGrid>
              <a:tr h="354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 </a:t>
                      </a:r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21692755"/>
                  </a:ext>
                </a:extLst>
              </a:tr>
              <a:tr h="531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App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Factor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어플리케이션 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“Photo Editor &amp; Candy Camera &amp; Grid &amp; </a:t>
                      </a:r>
                      <a:r>
                        <a:rPr lang="en-US" altLang="ko-KR" sz="1000" dirty="0" err="1"/>
                        <a:t>ScrapBook</a:t>
                      </a:r>
                      <a:r>
                        <a:rPr lang="en-US" altLang="ko-KR" sz="1000" dirty="0"/>
                        <a:t>”, “Coloring book </a:t>
                      </a:r>
                      <a:r>
                        <a:rPr lang="en-US" altLang="ko-KR" sz="1000" dirty="0" err="1"/>
                        <a:t>moana</a:t>
                      </a:r>
                      <a:r>
                        <a:rPr lang="en-US" altLang="ko-KR" sz="1000" dirty="0"/>
                        <a:t>”, ….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04250854"/>
                  </a:ext>
                </a:extLst>
              </a:tr>
              <a:tr h="531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Category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Factor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어플리케이션들의 동일한 성질을 가진 부류나 범위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“ART_AND_DESIGN”, “AUTO_AND_VEHICLES”,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“BEAUTY…”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06324764"/>
                  </a:ext>
                </a:extLst>
              </a:tr>
              <a:tr h="425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Rating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Num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어플리케이션의 가치를 평하여 매긴 평균 점수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4.1, 3.9, 4.7, 4.5, 4.3, 4.4, 3.8, 4.1, 4.4, 4.7 ….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3529078"/>
                  </a:ext>
                </a:extLst>
              </a:tr>
              <a:tr h="425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Reviews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Int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어플리케이션을 사용한 </a:t>
                      </a:r>
                      <a:r>
                        <a:rPr lang="ko-KR" altLang="en-US" sz="1000" dirty="0" smtClean="0"/>
                        <a:t>사람들이 </a:t>
                      </a:r>
                      <a:r>
                        <a:rPr lang="ko-KR" altLang="en-US" sz="1000" dirty="0"/>
                        <a:t>작성한 후기 수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159, 967, 87510, 215644, 967, 167, 178, 36815…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1393277"/>
                  </a:ext>
                </a:extLst>
              </a:tr>
              <a:tr h="425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Size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Factor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어플리케이션을 설치할 때 필요한 용량의 크기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19M, 14M, 8.7M, 25M, 2.8M, 5.6M, 29M, 33M….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7717598"/>
                  </a:ext>
                </a:extLst>
              </a:tr>
              <a:tr h="434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Installs</a:t>
                      </a:r>
                      <a:endParaRPr lang="ko-KR" alt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Factor</a:t>
                      </a:r>
                      <a:endParaRPr lang="ko-KR" alt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얼마나 많은 사람들이 어플리케이션을 다운로드 받았는지 설치 수</a:t>
                      </a:r>
                      <a:endParaRPr lang="en-US" altLang="ko-KR" sz="1000" dirty="0">
                        <a:solidFill>
                          <a:srgbClr val="C00000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0+, 1,000,000,000+, 1,000,000+, 10,000,000+….</a:t>
                      </a:r>
                      <a:endParaRPr lang="en-US" altLang="ko-KR" sz="1000" dirty="0">
                        <a:solidFill>
                          <a:srgbClr val="C00000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69043962"/>
                  </a:ext>
                </a:extLst>
              </a:tr>
              <a:tr h="401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Type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Factor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어플리케이션을 다운로드 받는 유형이 유료인지 무드인지를 나타내는 종류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“Free”, “Paid”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5305508"/>
                  </a:ext>
                </a:extLst>
              </a:tr>
              <a:tr h="389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Factor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어플리케이션을 다운로드 받을 때 가격이 얼마인지를 나타냄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$0.99, $1.00, 0, $3.90, $14.99, $2.99 …..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269604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6888" y="1730621"/>
            <a:ext cx="56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468966"/>
                </a:solidFill>
              </a:rPr>
              <a:t>X : 12</a:t>
            </a:r>
            <a:r>
              <a:rPr lang="ko-KR" altLang="en-US" sz="2400" b="1" dirty="0" smtClean="0">
                <a:solidFill>
                  <a:srgbClr val="468966"/>
                </a:solidFill>
              </a:rPr>
              <a:t>개</a:t>
            </a:r>
            <a:r>
              <a:rPr lang="en-US" altLang="ko-KR" sz="2400" b="1" dirty="0" smtClean="0">
                <a:solidFill>
                  <a:srgbClr val="468966"/>
                </a:solidFill>
              </a:rPr>
              <a:t>, </a:t>
            </a:r>
            <a:r>
              <a:rPr lang="ko-KR" altLang="en-US" sz="2400" b="1" dirty="0" smtClean="0">
                <a:solidFill>
                  <a:srgbClr val="468966"/>
                </a:solidFill>
              </a:rPr>
              <a:t> </a:t>
            </a:r>
            <a:r>
              <a:rPr lang="en-US" altLang="ko-KR" sz="2400" b="1" dirty="0" smtClean="0">
                <a:solidFill>
                  <a:srgbClr val="468966"/>
                </a:solidFill>
              </a:rPr>
              <a:t>Y : 1</a:t>
            </a:r>
            <a:r>
              <a:rPr lang="ko-KR" altLang="en-US" sz="2400" b="1" dirty="0" smtClean="0">
                <a:solidFill>
                  <a:srgbClr val="468966"/>
                </a:solidFill>
              </a:rPr>
              <a:t>개</a:t>
            </a:r>
            <a:r>
              <a:rPr lang="en-US" altLang="ko-KR" sz="2400" b="1" dirty="0" smtClean="0">
                <a:solidFill>
                  <a:srgbClr val="468966"/>
                </a:solidFill>
              </a:rPr>
              <a:t>, </a:t>
            </a:r>
            <a:r>
              <a:rPr lang="ko-KR" altLang="en-US" sz="2400" b="1" dirty="0" smtClean="0">
                <a:solidFill>
                  <a:srgbClr val="468966"/>
                </a:solidFill>
              </a:rPr>
              <a:t> 총 레코드 수</a:t>
            </a:r>
            <a:r>
              <a:rPr lang="en-US" altLang="ko-KR" sz="2400" b="1" dirty="0" smtClean="0">
                <a:solidFill>
                  <a:srgbClr val="468966"/>
                </a:solidFill>
              </a:rPr>
              <a:t>: 10778</a:t>
            </a:r>
            <a:r>
              <a:rPr lang="ko-KR" altLang="en-US" sz="2400" b="1" dirty="0" smtClean="0">
                <a:solidFill>
                  <a:srgbClr val="468966"/>
                </a:solidFill>
              </a:rPr>
              <a:t>개</a:t>
            </a:r>
            <a:r>
              <a:rPr lang="en-US" altLang="ko-KR" sz="2400" b="1" dirty="0" smtClean="0">
                <a:solidFill>
                  <a:srgbClr val="468966"/>
                </a:solidFill>
              </a:rPr>
              <a:t>  </a:t>
            </a:r>
            <a:endParaRPr lang="ko-KR" altLang="en-US" sz="2400" b="1" dirty="0">
              <a:solidFill>
                <a:srgbClr val="468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0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D6F308F-6110-4D82-BD8C-F50F06ACC55A}"/>
              </a:ext>
            </a:extLst>
          </p:cNvPr>
          <p:cNvSpPr txBox="1"/>
          <p:nvPr/>
        </p:nvSpPr>
        <p:spPr>
          <a:xfrm>
            <a:off x="58759" y="722533"/>
            <a:ext cx="1541462" cy="648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6000" spc="-300" dirty="0">
                <a:solidFill>
                  <a:srgbClr val="46896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436651B-8DEA-49B8-B402-3852D32338BC}"/>
              </a:ext>
            </a:extLst>
          </p:cNvPr>
          <p:cNvSpPr txBox="1"/>
          <p:nvPr/>
        </p:nvSpPr>
        <p:spPr>
          <a:xfrm>
            <a:off x="1599189" y="928094"/>
            <a:ext cx="2705100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3200" b="1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/>
              </a:rPr>
              <a:t>데이터 탐색</a:t>
            </a:r>
            <a:endParaRPr lang="en-US" altLang="ko-KR" sz="3200" b="1" dirty="0">
              <a:solidFill>
                <a:srgbClr val="468966"/>
              </a:solidFill>
              <a:latin typeface="나눔손글씨 펜" panose="03040600000000000000" pitchFamily="66" charset="-127"/>
              <a:ea typeface="나눔손글씨 펜" panose="03040600000000000000"/>
            </a:endParaRPr>
          </a:p>
        </p:txBody>
      </p:sp>
      <p:cxnSp>
        <p:nvCxnSpPr>
          <p:cNvPr id="29" name="Straight Connector 11">
            <a:extLst>
              <a:ext uri="{FF2B5EF4-FFF2-40B4-BE49-F238E27FC236}">
                <a16:creationId xmlns="" xmlns:a16="http://schemas.microsoft.com/office/drawing/2014/main" id="{9E6A9B42-08FF-4EB3-86E7-C325D1A14552}"/>
              </a:ext>
            </a:extLst>
          </p:cNvPr>
          <p:cNvCxnSpPr/>
          <p:nvPr/>
        </p:nvCxnSpPr>
        <p:spPr>
          <a:xfrm>
            <a:off x="649757" y="1371172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82739055-E93F-44FB-9CFF-4C6D0F722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243591"/>
              </p:ext>
            </p:extLst>
          </p:nvPr>
        </p:nvGraphicFramePr>
        <p:xfrm>
          <a:off x="611188" y="1917700"/>
          <a:ext cx="8259465" cy="3205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7386">
                  <a:extLst>
                    <a:ext uri="{9D8B030D-6E8A-4147-A177-3AD203B41FA5}">
                      <a16:colId xmlns="" xmlns:a16="http://schemas.microsoft.com/office/drawing/2014/main" val="2030760703"/>
                    </a:ext>
                  </a:extLst>
                </a:gridCol>
                <a:gridCol w="1339724">
                  <a:extLst>
                    <a:ext uri="{9D8B030D-6E8A-4147-A177-3AD203B41FA5}">
                      <a16:colId xmlns="" xmlns:a16="http://schemas.microsoft.com/office/drawing/2014/main" val="3017960440"/>
                    </a:ext>
                  </a:extLst>
                </a:gridCol>
                <a:gridCol w="3688113">
                  <a:extLst>
                    <a:ext uri="{9D8B030D-6E8A-4147-A177-3AD203B41FA5}">
                      <a16:colId xmlns="" xmlns:a16="http://schemas.microsoft.com/office/drawing/2014/main" val="4281046063"/>
                    </a:ext>
                  </a:extLst>
                </a:gridCol>
                <a:gridCol w="1444242">
                  <a:extLst>
                    <a:ext uri="{9D8B030D-6E8A-4147-A177-3AD203B41FA5}">
                      <a16:colId xmlns="" xmlns:a16="http://schemas.microsoft.com/office/drawing/2014/main" val="321556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 </a:t>
                      </a:r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21692755"/>
                  </a:ext>
                </a:extLst>
              </a:tr>
              <a:tr h="2833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Content.Rating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어플리케이션을 사용할 수 있는 연령대를 나타냄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“Everyone”, “Everyone 10+”, “Teen”, “Adults Only 18+”…..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486955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Genres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어플리케이션들의 동일한 성질을 가진 부류나 범위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-Factor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“Action”, “Tools”, “ Role Playing”, “Business” …..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556047"/>
                  </a:ext>
                </a:extLst>
              </a:tr>
              <a:tr h="200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Last.Updated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어플리케이션이 가장 최근에 업데이트 된 날짜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“01-Apr-16”, “06-May-18”,”28-Feb-17”……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70572939"/>
                  </a:ext>
                </a:extLst>
              </a:tr>
              <a:tr h="159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Current.Ver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어플리케이션 가장 최근 버전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“Varies with devices”, “1.0.5”, “3.3.0”,”1.0.12”…..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57086790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Android.Ver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어플리케이션이 실행될 수 있는 가장 낮은 안드로이드 버전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“Varies with devices”, “2.3 and up”, “4.4 and up”…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31472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7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8759" y="722533"/>
            <a:ext cx="1541462" cy="648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6000" spc="-300" dirty="0" smtClean="0">
                <a:solidFill>
                  <a:srgbClr val="46896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endParaRPr lang="en-US" altLang="ko-KR" sz="6000" spc="-300" dirty="0">
              <a:solidFill>
                <a:srgbClr val="468966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1269" y="982165"/>
            <a:ext cx="4402428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3200" b="1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/>
              </a:rPr>
              <a:t>데이터 </a:t>
            </a:r>
            <a:r>
              <a:rPr lang="ko-KR" altLang="en-US" sz="3200" b="1" dirty="0" smtClean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/>
              </a:rPr>
              <a:t>탐</a:t>
            </a:r>
            <a:r>
              <a:rPr lang="ko-KR" altLang="en-US" sz="3200" b="1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/>
              </a:rPr>
              <a:t>색</a:t>
            </a:r>
            <a:r>
              <a:rPr lang="ko-KR" altLang="en-US" sz="3200" b="1" dirty="0" smtClean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/>
              </a:rPr>
              <a:t> </a:t>
            </a:r>
            <a:endParaRPr lang="en-US" altLang="ko-KR" sz="3200" b="1" dirty="0">
              <a:solidFill>
                <a:srgbClr val="468966"/>
              </a:solidFill>
              <a:latin typeface="나눔손글씨 펜" panose="03040600000000000000" pitchFamily="66" charset="-127"/>
              <a:ea typeface="나눔손글씨 펜" panose="0304060000000000000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49757" y="1371172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691610" y="5929905"/>
            <a:ext cx="228818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log(Size) </a:t>
            </a:r>
            <a:r>
              <a:rPr lang="ko-KR" altLang="en-US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변수 분포</a:t>
            </a:r>
          </a:p>
        </p:txBody>
      </p:sp>
      <p:sp>
        <p:nvSpPr>
          <p:cNvPr id="23" name="Rectangle 62">
            <a:extLst>
              <a:ext uri="{FF2B5EF4-FFF2-40B4-BE49-F238E27FC236}">
                <a16:creationId xmlns="" xmlns:a16="http://schemas.microsoft.com/office/drawing/2014/main" id="{6DD1C7E0-0078-45F4-BC30-3127B888BE58}"/>
              </a:ext>
            </a:extLst>
          </p:cNvPr>
          <p:cNvSpPr/>
          <p:nvPr/>
        </p:nvSpPr>
        <p:spPr>
          <a:xfrm>
            <a:off x="1464886" y="5929906"/>
            <a:ext cx="181287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Size </a:t>
            </a:r>
            <a:r>
              <a:rPr lang="ko-KR" altLang="en-US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변수 분포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CFD8252-A7ED-4CF3-95C5-FBC731644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06" y="1965475"/>
            <a:ext cx="4113037" cy="39083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B5FAF11-66D4-47BB-A557-53E8A7A83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126" y="1965475"/>
            <a:ext cx="4211148" cy="39083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화살표: 오른쪽 3">
            <a:extLst>
              <a:ext uri="{FF2B5EF4-FFF2-40B4-BE49-F238E27FC236}">
                <a16:creationId xmlns="" xmlns:a16="http://schemas.microsoft.com/office/drawing/2014/main" id="{8F6DFD50-3EB7-4138-BC5C-142FA1D442BB}"/>
              </a:ext>
            </a:extLst>
          </p:cNvPr>
          <p:cNvSpPr/>
          <p:nvPr/>
        </p:nvSpPr>
        <p:spPr>
          <a:xfrm>
            <a:off x="4319495" y="3236639"/>
            <a:ext cx="518979" cy="38472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8759" y="722533"/>
            <a:ext cx="1541462" cy="648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6000" spc="-300" dirty="0">
                <a:solidFill>
                  <a:srgbClr val="46896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1269" y="982165"/>
            <a:ext cx="4402428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3200" b="1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/>
              </a:rPr>
              <a:t>데이터 </a:t>
            </a:r>
            <a:r>
              <a:rPr lang="ko-KR" altLang="en-US" sz="3200" b="1" dirty="0" err="1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/>
              </a:rPr>
              <a:t>전처리</a:t>
            </a:r>
            <a:r>
              <a:rPr lang="ko-KR" altLang="en-US" sz="3200" b="1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/>
              </a:rPr>
              <a:t> 및 축소 </a:t>
            </a:r>
            <a:endParaRPr lang="en-US" altLang="ko-KR" sz="3200" b="1" dirty="0">
              <a:solidFill>
                <a:srgbClr val="468966"/>
              </a:solidFill>
              <a:latin typeface="나눔손글씨 펜" panose="03040600000000000000" pitchFamily="66" charset="-127"/>
              <a:ea typeface="나눔손글씨 펜" panose="0304060000000000000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49757" y="1371172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9D42A4FB-5DFE-4E28-8EA7-367045EB5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145943"/>
              </p:ext>
            </p:extLst>
          </p:nvPr>
        </p:nvGraphicFramePr>
        <p:xfrm>
          <a:off x="611188" y="1882120"/>
          <a:ext cx="8260963" cy="33497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7710">
                  <a:extLst>
                    <a:ext uri="{9D8B030D-6E8A-4147-A177-3AD203B41FA5}">
                      <a16:colId xmlns="" xmlns:a16="http://schemas.microsoft.com/office/drawing/2014/main" val="2030760703"/>
                    </a:ext>
                  </a:extLst>
                </a:gridCol>
                <a:gridCol w="1339967">
                  <a:extLst>
                    <a:ext uri="{9D8B030D-6E8A-4147-A177-3AD203B41FA5}">
                      <a16:colId xmlns="" xmlns:a16="http://schemas.microsoft.com/office/drawing/2014/main" val="3017960440"/>
                    </a:ext>
                  </a:extLst>
                </a:gridCol>
                <a:gridCol w="3292130">
                  <a:extLst>
                    <a:ext uri="{9D8B030D-6E8A-4147-A177-3AD203B41FA5}">
                      <a16:colId xmlns="" xmlns:a16="http://schemas.microsoft.com/office/drawing/2014/main" val="4281046063"/>
                    </a:ext>
                  </a:extLst>
                </a:gridCol>
                <a:gridCol w="1841156">
                  <a:extLst>
                    <a:ext uri="{9D8B030D-6E8A-4147-A177-3AD203B41FA5}">
                      <a16:colId xmlns="" xmlns:a16="http://schemas.microsoft.com/office/drawing/2014/main" val="321556930"/>
                    </a:ext>
                  </a:extLst>
                </a:gridCol>
              </a:tblGrid>
              <a:tr h="354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제거한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 </a:t>
                      </a:r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제거 이유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21692755"/>
                  </a:ext>
                </a:extLst>
              </a:tr>
              <a:tr h="531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App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Factor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앱의 이름은 정보를 제공할 뿐 인기의 척도에 영향을 주는 요소가 아니기 때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문에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“Photo Editor &amp; Candy Camera &amp; Grid &amp; </a:t>
                      </a:r>
                      <a:r>
                        <a:rPr lang="en-US" altLang="ko-KR" sz="1000" dirty="0" err="1"/>
                        <a:t>ScrapBook</a:t>
                      </a:r>
                      <a:r>
                        <a:rPr lang="en-US" altLang="ko-KR" sz="1000" dirty="0"/>
                        <a:t>”, “Coloring book </a:t>
                      </a:r>
                      <a:r>
                        <a:rPr lang="en-US" altLang="ko-KR" sz="1000" dirty="0" err="1"/>
                        <a:t>moana</a:t>
                      </a:r>
                      <a:r>
                        <a:rPr lang="en-US" altLang="ko-KR" sz="1000" dirty="0"/>
                        <a:t>”, ….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04250854"/>
                  </a:ext>
                </a:extLst>
              </a:tr>
              <a:tr h="425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Rating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Num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앱이 출시된 이후에 알 수 있기 때문에 예측 변수로 사용할 수 없다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4.1, 3.9, 4.7, 4.5, 4.3, 4.4, 3.8, 4.1, 4.4, 4.7 ….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3529078"/>
                  </a:ext>
                </a:extLst>
              </a:tr>
              <a:tr h="425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Reviews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Int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앱이 출시된 이후에 알 수 있기 때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문에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예측 변수로 사용할 수 없다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159, 967, 87510, 215644, 967, 167, 178, 36815…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1393277"/>
                  </a:ext>
                </a:extLst>
              </a:tr>
              <a:tr h="148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Price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Factor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대부분이 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Free”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9986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“Paid”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792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개로 전체의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0.074%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밖에 안되기 때문에 예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측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변수로 사용할 수 없다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$0.99, $1.00, 0, $3.90, $14.99, $2.99 …..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2696046"/>
                  </a:ext>
                </a:extLst>
              </a:tr>
              <a:tr h="2509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Genres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Factor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변수와 겹치기 때문에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“Action”, “Tools”, “ Role Playing”, “Business” …..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37913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Last.Updated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Factor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앱이 출시된 이후에 알 수 있기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때문에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예측 변수로 사용할 수 없다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“01-Apr-16”, “06-May-18”,”28-Feb-17”……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74828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Current.Ver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Factor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앱이 출시된 이후에 알 수 있기 때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문에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예측 변수로 사용할 수 없다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“Varies with devices”, “1.0.5”, “3.3.0”,”1.0.12”…..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1360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24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D6F308F-6110-4D82-BD8C-F50F06ACC55A}"/>
              </a:ext>
            </a:extLst>
          </p:cNvPr>
          <p:cNvSpPr txBox="1"/>
          <p:nvPr/>
        </p:nvSpPr>
        <p:spPr>
          <a:xfrm>
            <a:off x="58759" y="722533"/>
            <a:ext cx="1541462" cy="648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6000" spc="-300" dirty="0">
                <a:solidFill>
                  <a:srgbClr val="46896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436651B-8DEA-49B8-B402-3852D32338BC}"/>
              </a:ext>
            </a:extLst>
          </p:cNvPr>
          <p:cNvSpPr txBox="1"/>
          <p:nvPr/>
        </p:nvSpPr>
        <p:spPr>
          <a:xfrm>
            <a:off x="1599189" y="928094"/>
            <a:ext cx="4628616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3200" b="1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/>
              </a:rPr>
              <a:t>데이터 마이닝 문제 결정</a:t>
            </a:r>
            <a:endParaRPr lang="en-US" altLang="ko-KR" sz="3200" b="1" dirty="0">
              <a:solidFill>
                <a:srgbClr val="468966"/>
              </a:solidFill>
              <a:latin typeface="나눔손글씨 펜" panose="03040600000000000000" pitchFamily="66" charset="-127"/>
              <a:ea typeface="나눔손글씨 펜" panose="03040600000000000000"/>
            </a:endParaRPr>
          </a:p>
        </p:txBody>
      </p:sp>
      <p:cxnSp>
        <p:nvCxnSpPr>
          <p:cNvPr id="29" name="Straight Connector 11">
            <a:extLst>
              <a:ext uri="{FF2B5EF4-FFF2-40B4-BE49-F238E27FC236}">
                <a16:creationId xmlns="" xmlns:a16="http://schemas.microsoft.com/office/drawing/2014/main" id="{9E6A9B42-08FF-4EB3-86E7-C325D1A14552}"/>
              </a:ext>
            </a:extLst>
          </p:cNvPr>
          <p:cNvCxnSpPr/>
          <p:nvPr/>
        </p:nvCxnSpPr>
        <p:spPr>
          <a:xfrm>
            <a:off x="649757" y="1371172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42CB6FAA-F286-4E46-96EA-D90D2F73F1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1" r="26351"/>
          <a:stretch/>
        </p:blipFill>
        <p:spPr>
          <a:xfrm>
            <a:off x="7127119" y="5036124"/>
            <a:ext cx="1796286" cy="18218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67994" y="3019378"/>
            <a:ext cx="2219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/>
              <a:t>분류</a:t>
            </a:r>
            <a:endParaRPr lang="ko-KR" altLang="en-US" sz="7200" b="1" dirty="0"/>
          </a:p>
        </p:txBody>
      </p:sp>
      <p:sp>
        <p:nvSpPr>
          <p:cNvPr id="3" name="도넛 2"/>
          <p:cNvSpPr/>
          <p:nvPr/>
        </p:nvSpPr>
        <p:spPr>
          <a:xfrm>
            <a:off x="1648743" y="2492380"/>
            <a:ext cx="2234023" cy="2254322"/>
          </a:xfrm>
          <a:prstGeom prst="donut">
            <a:avLst>
              <a:gd name="adj" fmla="val 92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곱셈 기호 3"/>
          <p:cNvSpPr/>
          <p:nvPr/>
        </p:nvSpPr>
        <p:spPr>
          <a:xfrm>
            <a:off x="4556578" y="1871487"/>
            <a:ext cx="2950332" cy="3329163"/>
          </a:xfrm>
          <a:prstGeom prst="mathMultiply">
            <a:avLst>
              <a:gd name="adj1" fmla="val 1345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36369" y="3019377"/>
            <a:ext cx="2190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/>
              <a:t>예측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8870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D6F308F-6110-4D82-BD8C-F50F06ACC55A}"/>
              </a:ext>
            </a:extLst>
          </p:cNvPr>
          <p:cNvSpPr txBox="1"/>
          <p:nvPr/>
        </p:nvSpPr>
        <p:spPr>
          <a:xfrm>
            <a:off x="58759" y="722533"/>
            <a:ext cx="1541462" cy="648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6000" spc="-300" dirty="0">
                <a:solidFill>
                  <a:srgbClr val="46896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436651B-8DEA-49B8-B402-3852D32338BC}"/>
              </a:ext>
            </a:extLst>
          </p:cNvPr>
          <p:cNvSpPr txBox="1"/>
          <p:nvPr/>
        </p:nvSpPr>
        <p:spPr>
          <a:xfrm>
            <a:off x="1747470" y="986451"/>
            <a:ext cx="4628616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3200" b="1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/>
              </a:rPr>
              <a:t>데이터 마이닝 기법</a:t>
            </a:r>
            <a:endParaRPr lang="en-US" altLang="ko-KR" sz="3200" b="1" dirty="0">
              <a:solidFill>
                <a:srgbClr val="468966"/>
              </a:solidFill>
              <a:latin typeface="나눔손글씨 펜" panose="03040600000000000000" pitchFamily="66" charset="-127"/>
              <a:ea typeface="나눔손글씨 펜" panose="03040600000000000000"/>
            </a:endParaRPr>
          </a:p>
        </p:txBody>
      </p:sp>
      <p:cxnSp>
        <p:nvCxnSpPr>
          <p:cNvPr id="29" name="Straight Connector 11">
            <a:extLst>
              <a:ext uri="{FF2B5EF4-FFF2-40B4-BE49-F238E27FC236}">
                <a16:creationId xmlns="" xmlns:a16="http://schemas.microsoft.com/office/drawing/2014/main" id="{9E6A9B42-08FF-4EB3-86E7-C325D1A14552}"/>
              </a:ext>
            </a:extLst>
          </p:cNvPr>
          <p:cNvCxnSpPr/>
          <p:nvPr/>
        </p:nvCxnSpPr>
        <p:spPr>
          <a:xfrm>
            <a:off x="649757" y="1371172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62"/>
          <p:cNvSpPr/>
          <p:nvPr/>
        </p:nvSpPr>
        <p:spPr>
          <a:xfrm>
            <a:off x="2341830" y="2423160"/>
            <a:ext cx="4628616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4000" b="1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1.  </a:t>
            </a:r>
            <a:r>
              <a:rPr lang="ko-KR" altLang="en-US" sz="4000" b="1" dirty="0" err="1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나이브</a:t>
            </a:r>
            <a:r>
              <a:rPr lang="ko-KR" altLang="en-US" sz="4000" b="1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4000" b="1" dirty="0" err="1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베이즈</a:t>
            </a:r>
            <a:r>
              <a:rPr lang="en-US" altLang="ko-KR" sz="4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ko-KR" altLang="en-US" sz="4000" b="1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" name="Rectangle 64"/>
          <p:cNvSpPr/>
          <p:nvPr/>
        </p:nvSpPr>
        <p:spPr>
          <a:xfrm>
            <a:off x="2341830" y="3422714"/>
            <a:ext cx="4628616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4000" b="1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2.  </a:t>
            </a:r>
            <a:r>
              <a:rPr lang="ko-KR" altLang="en-US" sz="4000" b="1" dirty="0" err="1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분류나무</a:t>
            </a:r>
            <a:endParaRPr lang="ko-KR" altLang="en-US" sz="4000" b="1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7" name="Rectangle 64">
            <a:extLst>
              <a:ext uri="{FF2B5EF4-FFF2-40B4-BE49-F238E27FC236}">
                <a16:creationId xmlns="" xmlns:a16="http://schemas.microsoft.com/office/drawing/2014/main" id="{1C420479-C3E1-40F8-AE1B-AC3489D4CC18}"/>
              </a:ext>
            </a:extLst>
          </p:cNvPr>
          <p:cNvSpPr/>
          <p:nvPr/>
        </p:nvSpPr>
        <p:spPr>
          <a:xfrm>
            <a:off x="2341830" y="4422269"/>
            <a:ext cx="4628616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4000" b="1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3.  </a:t>
            </a:r>
            <a:r>
              <a:rPr lang="ko-KR" altLang="en-US" sz="4000" b="1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신경망</a:t>
            </a:r>
            <a:endParaRPr lang="ko-KR" altLang="en-US" sz="4000" b="1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725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4602</TotalTime>
  <Words>1034</Words>
  <Application>Microsoft Office PowerPoint</Application>
  <PresentationFormat>화면 슬라이드 쇼(4:3)</PresentationFormat>
  <Paragraphs>270</Paragraphs>
  <Slides>16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user</cp:lastModifiedBy>
  <cp:revision>297</cp:revision>
  <dcterms:created xsi:type="dcterms:W3CDTF">2015-10-11T11:17:49Z</dcterms:created>
  <dcterms:modified xsi:type="dcterms:W3CDTF">2019-06-16T20:31:50Z</dcterms:modified>
</cp:coreProperties>
</file>