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83" r:id="rId3"/>
    <p:sldId id="343" r:id="rId4"/>
    <p:sldId id="292" r:id="rId5"/>
    <p:sldId id="262" r:id="rId6"/>
    <p:sldId id="288" r:id="rId7"/>
    <p:sldId id="265" r:id="rId8"/>
    <p:sldId id="267" r:id="rId9"/>
    <p:sldId id="269" r:id="rId10"/>
    <p:sldId id="282" r:id="rId11"/>
    <p:sldId id="271" r:id="rId12"/>
    <p:sldId id="272" r:id="rId13"/>
    <p:sldId id="287" r:id="rId14"/>
    <p:sldId id="328" r:id="rId15"/>
    <p:sldId id="330" r:id="rId16"/>
    <p:sldId id="296" r:id="rId17"/>
    <p:sldId id="275" r:id="rId18"/>
    <p:sldId id="312" r:id="rId19"/>
    <p:sldId id="314" r:id="rId20"/>
    <p:sldId id="316" r:id="rId21"/>
    <p:sldId id="278" r:id="rId22"/>
    <p:sldId id="306" r:id="rId23"/>
    <p:sldId id="299" r:id="rId24"/>
    <p:sldId id="331" r:id="rId25"/>
    <p:sldId id="298" r:id="rId26"/>
    <p:sldId id="305" r:id="rId27"/>
    <p:sldId id="289" r:id="rId28"/>
    <p:sldId id="300" r:id="rId29"/>
    <p:sldId id="332" r:id="rId30"/>
    <p:sldId id="333" r:id="rId31"/>
    <p:sldId id="327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4" r:id="rId42"/>
    <p:sldId id="346" r:id="rId43"/>
    <p:sldId id="293" r:id="rId44"/>
    <p:sldId id="26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 Taeyoung" initials="KT" lastIdx="2" clrIdx="0">
    <p:extLst>
      <p:ext uri="{19B8F6BF-5375-455C-9EA6-DF929625EA0E}">
        <p15:presenceInfo xmlns:p15="http://schemas.microsoft.com/office/powerpoint/2012/main" userId="2208a6a5458312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6478" autoAdjust="0"/>
  </p:normalViewPr>
  <p:slideViewPr>
    <p:cSldViewPr snapToGrid="0">
      <p:cViewPr varScale="1">
        <p:scale>
          <a:sx n="56" d="100"/>
          <a:sy n="56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1:34:51.381" idx="1">
    <p:pos x="744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1EB-84EE-4C1D-A3D2-D17AFCB218E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4E9B-3325-4630-BC21-71ABF64A1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3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7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Season</a:t>
            </a:r>
            <a:r>
              <a:rPr lang="ko-KR" altLang="en-US" dirty="0"/>
              <a:t>으로 있는 </a:t>
            </a:r>
            <a:r>
              <a:rPr lang="en-US" altLang="ko-KR" dirty="0"/>
              <a:t>duration</a:t>
            </a:r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회당 평균 분으로 교체하기 위하여 </a:t>
            </a:r>
            <a:r>
              <a:rPr lang="en-US" altLang="ko-KR" dirty="0"/>
              <a:t>Season</a:t>
            </a:r>
            <a:r>
              <a:rPr lang="ko-KR" altLang="en-US" dirty="0"/>
              <a:t>으로 되어있는 작품들의 제목을 찾아 </a:t>
            </a:r>
            <a:r>
              <a:rPr lang="en-US" altLang="ko-KR" dirty="0"/>
              <a:t>Season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r>
              <a:rPr lang="ko-KR" altLang="en-US" dirty="0"/>
              <a:t>앞서 구한 작품의 고유번호를 통해 </a:t>
            </a:r>
            <a:r>
              <a:rPr lang="en-US" altLang="ko-KR" dirty="0"/>
              <a:t>1</a:t>
            </a:r>
            <a:r>
              <a:rPr lang="ko-KR" altLang="en-US" dirty="0"/>
              <a:t>화당 평균시간을 크롤링하여 </a:t>
            </a:r>
            <a:r>
              <a:rPr lang="en-US" altLang="ko-KR" dirty="0" err="1"/>
              <a:t>time_min</a:t>
            </a:r>
            <a:r>
              <a:rPr lang="ko-KR" altLang="en-US" dirty="0"/>
              <a:t>이라는 변수에 저장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*h *min</a:t>
            </a:r>
            <a:r>
              <a:rPr lang="ko-KR" altLang="en-US" dirty="0"/>
              <a:t>으로 되어 있는 경우 모두 가져오기 위해 조건문 처리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duration </a:t>
            </a:r>
            <a:r>
              <a:rPr lang="ko-KR" altLang="en-US" dirty="0"/>
              <a:t>중 </a:t>
            </a:r>
            <a:r>
              <a:rPr lang="en-US" altLang="ko-KR" dirty="0"/>
              <a:t>Season</a:t>
            </a:r>
            <a:r>
              <a:rPr lang="ko-KR" altLang="en-US" dirty="0"/>
              <a:t>으로 되어 있는 것을 </a:t>
            </a:r>
            <a:r>
              <a:rPr lang="en-US" altLang="ko-KR" dirty="0" err="1"/>
              <a:t>time_min</a:t>
            </a:r>
            <a:r>
              <a:rPr lang="ko-KR" altLang="en-US" dirty="0"/>
              <a:t>의 데이터로 변경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3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Duration</a:t>
            </a:r>
            <a:r>
              <a:rPr lang="ko-KR" altLang="en-US" dirty="0"/>
              <a:t>중 </a:t>
            </a:r>
            <a:r>
              <a:rPr lang="en-US" altLang="ko-KR" dirty="0"/>
              <a:t>*h *min</a:t>
            </a:r>
            <a:r>
              <a:rPr lang="ko-KR" altLang="en-US" dirty="0"/>
              <a:t>으로 되어있는 </a:t>
            </a:r>
            <a:endParaRPr lang="en-US" altLang="ko-KR" dirty="0"/>
          </a:p>
          <a:p>
            <a:r>
              <a:rPr lang="ko-KR" altLang="en-US" dirty="0"/>
              <a:t>것을 시간을 </a:t>
            </a:r>
            <a:r>
              <a:rPr lang="en-US" altLang="ko-KR" dirty="0"/>
              <a:t>60</a:t>
            </a:r>
            <a:r>
              <a:rPr lang="ko-KR" altLang="en-US" dirty="0"/>
              <a:t>분으로 환산하여 </a:t>
            </a:r>
            <a:endParaRPr lang="en-US" altLang="ko-KR" dirty="0"/>
          </a:p>
          <a:p>
            <a:r>
              <a:rPr lang="ko-KR" altLang="en-US" dirty="0"/>
              <a:t>전부 분단위로 교체 </a:t>
            </a:r>
          </a:p>
          <a:p>
            <a:endParaRPr lang="en-US" altLang="ko-KR" dirty="0"/>
          </a:p>
          <a:p>
            <a:r>
              <a:rPr lang="en-US" altLang="ko-KR" dirty="0"/>
              <a:t>Movie</a:t>
            </a:r>
            <a:r>
              <a:rPr lang="ko-KR" altLang="en-US" dirty="0"/>
              <a:t>면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/>
              <a:t>TV Show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Listed_in</a:t>
            </a:r>
            <a:r>
              <a:rPr lang="en-US" altLang="ko-KR" dirty="0"/>
              <a:t> </a:t>
            </a:r>
            <a:r>
              <a:rPr lang="ko-KR" altLang="en-US" dirty="0"/>
              <a:t>칼럼에서 </a:t>
            </a:r>
            <a:r>
              <a:rPr lang="en-US" altLang="ko-KR" dirty="0"/>
              <a:t>Genre</a:t>
            </a:r>
            <a:r>
              <a:rPr lang="ko-KR" altLang="en-US" dirty="0"/>
              <a:t> 추출</a:t>
            </a:r>
            <a:endParaRPr lang="en-US" altLang="ko-KR" dirty="0"/>
          </a:p>
          <a:p>
            <a:r>
              <a:rPr lang="en-US" altLang="ko-KR" dirty="0"/>
              <a:t>	~&gt; </a:t>
            </a:r>
            <a:r>
              <a:rPr lang="ko-KR" altLang="en-US" dirty="0"/>
              <a:t>해당 변수들 분리 및 추출</a:t>
            </a:r>
            <a:endParaRPr lang="en-US" altLang="ko-KR" dirty="0"/>
          </a:p>
          <a:p>
            <a:r>
              <a:rPr lang="en-US" altLang="ko-KR" dirty="0"/>
              <a:t>	~&gt; </a:t>
            </a:r>
            <a:r>
              <a:rPr lang="ko-KR" altLang="en-US" dirty="0"/>
              <a:t>중복 항목 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One-hot Encoding</a:t>
            </a:r>
          </a:p>
          <a:p>
            <a:r>
              <a:rPr lang="en-US" altLang="ko-KR" dirty="0"/>
              <a:t>	~&gt; </a:t>
            </a:r>
            <a:r>
              <a:rPr lang="ko-KR" altLang="en-US" dirty="0"/>
              <a:t>추출된 </a:t>
            </a:r>
            <a:r>
              <a:rPr lang="en-US" altLang="ko-KR" dirty="0"/>
              <a:t>Genre</a:t>
            </a:r>
            <a:r>
              <a:rPr lang="ko-KR" altLang="en-US" dirty="0"/>
              <a:t>의 수에 맞춰 제로 </a:t>
            </a:r>
            <a:r>
              <a:rPr lang="ko-KR" altLang="en-US" dirty="0" err="1"/>
              <a:t>메트리스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	~&gt; dummy </a:t>
            </a:r>
            <a:r>
              <a:rPr lang="ko-KR" altLang="en-US" dirty="0"/>
              <a:t>변수를 활용하여 </a:t>
            </a:r>
            <a:r>
              <a:rPr lang="en-US" altLang="ko-KR" dirty="0"/>
              <a:t>encoding </a:t>
            </a:r>
            <a:r>
              <a:rPr lang="ko-KR" altLang="en-US" dirty="0"/>
              <a:t>실행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5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찾기 위하여 그리드 </a:t>
            </a:r>
            <a:r>
              <a:rPr lang="ko-KR" altLang="en-US" dirty="0" err="1"/>
              <a:t>서치를</a:t>
            </a:r>
            <a:r>
              <a:rPr lang="ko-KR" altLang="en-US" dirty="0"/>
              <a:t> 시행하였으며</a:t>
            </a:r>
            <a:r>
              <a:rPr lang="en-US" altLang="ko-KR" dirty="0"/>
              <a:t>, </a:t>
            </a:r>
            <a:r>
              <a:rPr lang="ko-KR" altLang="en-US" dirty="0"/>
              <a:t>그 결과 최적의 파라미터는 이웃의 개수</a:t>
            </a:r>
            <a:r>
              <a:rPr lang="en-US" altLang="ko-KR" dirty="0"/>
              <a:t> 17</a:t>
            </a:r>
            <a:r>
              <a:rPr lang="ko-KR" altLang="en-US" dirty="0"/>
              <a:t>개와 </a:t>
            </a:r>
            <a:r>
              <a:rPr lang="en-US" altLang="ko-KR" dirty="0"/>
              <a:t>L1norm</a:t>
            </a:r>
            <a:r>
              <a:rPr lang="ko-KR" altLang="en-US" dirty="0"/>
              <a:t>인 것을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다음의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이용하여 모델을 학습시켜 테스트데이터로 테스트 한 결과</a:t>
            </a:r>
            <a:r>
              <a:rPr lang="en-US" altLang="ko-KR" dirty="0"/>
              <a:t> </a:t>
            </a:r>
            <a:r>
              <a:rPr lang="ko-KR" altLang="en-US" dirty="0"/>
              <a:t>다음과 같은 정확도와 정오분류표가 나오게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41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8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은 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약자로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비확률적 이진 선형 분류 모델입니다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또한 선형으로 분리할 수 없는 점들을 위해 커널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(kernel)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사용하여 파라미터를 조정합니다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대표 파라미터는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gamma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decision boundary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와 마진의 간격을 결정하며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cost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작으면 마진은 넓어집니다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훈련데이터 하나 당 영향을 끼치는 범위를 조절하는 변수로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적을 경우 영향을 끼치는 범위가 넓어집니다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이는 곧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값이 작을수록 직선에 가깝게 그어져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underfitting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 발생하고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반대로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값을 높일수록 학습 데이터에 크게 의존하여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overfitting(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과적합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초래할 수 있다는 뜻입니다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Grid 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C : 1000, gamma : 0.1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이라는 파라미터를 찾아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훈련정확도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0.75,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테스트정확도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0.67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이라는 결과를 얻었습니다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7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성능평가 지표로 결과에서 </a:t>
            </a:r>
            <a:r>
              <a:rPr lang="en-US" altLang="ko-KR" dirty="0"/>
              <a:t>0</a:t>
            </a:r>
            <a:r>
              <a:rPr lang="ko-KR" altLang="en-US" dirty="0"/>
              <a:t>이라고 예측한 데이터의 </a:t>
            </a:r>
            <a:r>
              <a:rPr lang="en-US" altLang="ko-KR" dirty="0"/>
              <a:t>68%</a:t>
            </a:r>
            <a:r>
              <a:rPr lang="ko-KR" altLang="en-US" dirty="0"/>
              <a:t>가 실제 </a:t>
            </a:r>
            <a:r>
              <a:rPr lang="en-US" altLang="ko-KR" dirty="0"/>
              <a:t>0, 1</a:t>
            </a:r>
            <a:r>
              <a:rPr lang="ko-KR" altLang="en-US" dirty="0"/>
              <a:t>이라고 예측한 데이터의 </a:t>
            </a:r>
            <a:r>
              <a:rPr lang="en-US" altLang="ko-KR" dirty="0"/>
              <a:t>67%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이었음을 알 수 있습니다</a:t>
            </a:r>
            <a:r>
              <a:rPr lang="en-US" altLang="ko-KR" dirty="0"/>
              <a:t>. </a:t>
            </a:r>
            <a:r>
              <a:rPr lang="ko-KR" altLang="en-US" dirty="0"/>
              <a:t>또한 실제 </a:t>
            </a:r>
            <a:r>
              <a:rPr lang="en-US" altLang="ko-KR" dirty="0"/>
              <a:t>0</a:t>
            </a:r>
            <a:r>
              <a:rPr lang="ko-KR" altLang="en-US" dirty="0"/>
              <a:t>인 데이터 중의 </a:t>
            </a:r>
            <a:r>
              <a:rPr lang="en-US" altLang="ko-KR" dirty="0"/>
              <a:t>65%</a:t>
            </a:r>
            <a:r>
              <a:rPr lang="ko-KR" altLang="en-US" dirty="0"/>
              <a:t>만 </a:t>
            </a:r>
            <a:r>
              <a:rPr lang="en-US" altLang="ko-KR" dirty="0"/>
              <a:t>0</a:t>
            </a:r>
            <a:r>
              <a:rPr lang="ko-KR" altLang="en-US" dirty="0"/>
              <a:t>으로 판별되었고 실제 </a:t>
            </a:r>
            <a:r>
              <a:rPr lang="en-US" altLang="ko-KR" dirty="0"/>
              <a:t>1</a:t>
            </a:r>
            <a:r>
              <a:rPr lang="ko-KR" altLang="en-US" dirty="0"/>
              <a:t>인 데이터 중 </a:t>
            </a:r>
            <a:r>
              <a:rPr lang="en-US" altLang="ko-KR" dirty="0"/>
              <a:t>69%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로 판별되었음을 알 수 있습니다</a:t>
            </a:r>
            <a:r>
              <a:rPr lang="en-US" altLang="ko-KR" dirty="0"/>
              <a:t>. F1 Score </a:t>
            </a:r>
            <a:r>
              <a:rPr lang="ko-KR" altLang="en-US" dirty="0"/>
              <a:t>값은 </a:t>
            </a:r>
            <a:r>
              <a:rPr lang="en-US" altLang="ko-KR" dirty="0"/>
              <a:t>0.67~0.68</a:t>
            </a:r>
            <a:r>
              <a:rPr lang="ko-KR" altLang="en-US" dirty="0"/>
              <a:t>로 한쪽으로 지나치게 치우치지 않았음과 어느정도 성능이 괜찮다고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62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의사결정나무 모델입니다</a:t>
            </a:r>
            <a:r>
              <a:rPr lang="en-US" altLang="ko-KR" dirty="0"/>
              <a:t>. </a:t>
            </a:r>
            <a:r>
              <a:rPr lang="ko-KR" altLang="en-US" dirty="0"/>
              <a:t>나무가 너무 커서 잘 안보이시죠</a:t>
            </a:r>
            <a:r>
              <a:rPr lang="en-US" altLang="ko-KR" dirty="0"/>
              <a:t>? </a:t>
            </a:r>
            <a:r>
              <a:rPr lang="ko-KR" altLang="en-US" dirty="0"/>
              <a:t>그래서 제가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1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그림을 부분확대 시켜보았습니다</a:t>
            </a:r>
            <a:r>
              <a:rPr lang="en-US" altLang="ko-KR" dirty="0"/>
              <a:t>. </a:t>
            </a:r>
            <a:r>
              <a:rPr lang="ko-KR" altLang="en-US" dirty="0"/>
              <a:t>간단히 뿌리안을 설명해드리자면 </a:t>
            </a:r>
            <a:r>
              <a:rPr lang="ko-KR" altLang="en-US" dirty="0" err="1"/>
              <a:t>맨위는</a:t>
            </a:r>
            <a:r>
              <a:rPr lang="ko-KR" altLang="en-US" dirty="0"/>
              <a:t> 분류기준</a:t>
            </a:r>
            <a:r>
              <a:rPr lang="en-US" altLang="ko-KR" dirty="0"/>
              <a:t>, </a:t>
            </a:r>
            <a:r>
              <a:rPr lang="en-US" altLang="ko-KR" dirty="0" err="1"/>
              <a:t>gini</a:t>
            </a:r>
            <a:r>
              <a:rPr lang="ko-KR" altLang="en-US" dirty="0"/>
              <a:t>는 이진분류의 불순도 값</a:t>
            </a:r>
            <a:r>
              <a:rPr lang="en-US" altLang="ko-KR" dirty="0"/>
              <a:t>, samples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는 분류된 수</a:t>
            </a:r>
            <a:r>
              <a:rPr lang="en-US" altLang="ko-KR" dirty="0"/>
              <a:t>,</a:t>
            </a:r>
            <a:r>
              <a:rPr lang="ko-KR" altLang="en-US" dirty="0"/>
              <a:t> 마지막 </a:t>
            </a:r>
            <a:r>
              <a:rPr lang="en-US" altLang="ko-KR" dirty="0"/>
              <a:t>class</a:t>
            </a:r>
            <a:r>
              <a:rPr lang="ko-KR" altLang="en-US" dirty="0"/>
              <a:t>는 </a:t>
            </a:r>
            <a:r>
              <a:rPr lang="en-US" altLang="ko-KR" dirty="0"/>
              <a:t>yes</a:t>
            </a:r>
            <a:r>
              <a:rPr lang="ko-KR" altLang="en-US" dirty="0"/>
              <a:t>면 높은 평점</a:t>
            </a:r>
            <a:r>
              <a:rPr lang="en-US" altLang="ko-KR" dirty="0"/>
              <a:t>, no</a:t>
            </a:r>
            <a:r>
              <a:rPr lang="ko-KR" altLang="en-US" dirty="0"/>
              <a:t>면 낮은 평점을 말합니다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예를 들어 조건을 설명 해드리면 </a:t>
            </a:r>
            <a:r>
              <a:rPr lang="en-US" altLang="ko-KR" dirty="0"/>
              <a:t>stand up comedy &amp; talk show</a:t>
            </a:r>
            <a:r>
              <a:rPr lang="ko-KR" altLang="en-US" dirty="0"/>
              <a:t> 장르가 </a:t>
            </a:r>
            <a:r>
              <a:rPr lang="en-US" altLang="ko-KR" dirty="0"/>
              <a:t>0</a:t>
            </a:r>
            <a:r>
              <a:rPr lang="ko-KR" altLang="en-US" dirty="0"/>
              <a:t>이면 높은 평점을 받을 수 있고</a:t>
            </a:r>
            <a:r>
              <a:rPr lang="en-US" altLang="ko-KR" dirty="0"/>
              <a:t>, stand up comedy &amp; talk show</a:t>
            </a:r>
            <a:r>
              <a:rPr lang="ko-KR" altLang="en-US" dirty="0"/>
              <a:t> 장르가 </a:t>
            </a:r>
            <a:r>
              <a:rPr lang="en-US" altLang="ko-KR" dirty="0"/>
              <a:t>0</a:t>
            </a:r>
            <a:r>
              <a:rPr lang="ko-KR" altLang="en-US" dirty="0"/>
              <a:t>이면서 </a:t>
            </a:r>
            <a:r>
              <a:rPr lang="en-US" altLang="ko-KR" dirty="0"/>
              <a:t>duration(</a:t>
            </a:r>
            <a:r>
              <a:rPr lang="ko-KR" altLang="en-US" dirty="0"/>
              <a:t>영상길이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77.5</a:t>
            </a:r>
            <a:r>
              <a:rPr lang="ko-KR" altLang="en-US" dirty="0"/>
              <a:t>보다 작으면 낮은 평점을 받게 된다는 것을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33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성능평가 내용입니다</a:t>
            </a:r>
            <a:r>
              <a:rPr lang="en-US" altLang="ko-KR" dirty="0"/>
              <a:t>. </a:t>
            </a:r>
            <a:r>
              <a:rPr lang="ko-KR" altLang="en-US" dirty="0"/>
              <a:t>훈련 정확도는 </a:t>
            </a:r>
            <a:r>
              <a:rPr lang="en-US" altLang="ko-KR" dirty="0"/>
              <a:t>0.75, </a:t>
            </a:r>
            <a:r>
              <a:rPr lang="ko-KR" altLang="en-US" dirty="0"/>
              <a:t>테스트 정확도는 </a:t>
            </a:r>
            <a:r>
              <a:rPr lang="en-US" altLang="ko-KR" dirty="0"/>
              <a:t>0.68</a:t>
            </a:r>
            <a:r>
              <a:rPr lang="ko-KR" altLang="en-US" dirty="0"/>
              <a:t>로 나왔습니다</a:t>
            </a:r>
            <a:r>
              <a:rPr lang="en-US" altLang="ko-KR" dirty="0"/>
              <a:t>. </a:t>
            </a:r>
            <a:r>
              <a:rPr lang="ko-KR" altLang="en-US" dirty="0"/>
              <a:t>또한 분류모델이기 때문에 정오분류표로 민감도 정밀도 </a:t>
            </a:r>
            <a:r>
              <a:rPr lang="en-US" altLang="ko-KR" dirty="0"/>
              <a:t>f1</a:t>
            </a:r>
            <a:r>
              <a:rPr lang="ko-KR" altLang="en-US" dirty="0"/>
              <a:t>스코어를 확인해 보았고 다음과 같은 결과가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년 이내 컨텐츠 업데이트 수가 급격히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의사결정나무는 독립변수 하나하나의 기준에 따라 해석이 되기때문에 각 변수의 중요도를 그래프로 나타내 보았습니다</a:t>
            </a:r>
            <a:r>
              <a:rPr lang="en-US" altLang="ko-KR" dirty="0"/>
              <a:t>. </a:t>
            </a:r>
            <a:r>
              <a:rPr lang="ko-KR" altLang="en-US" dirty="0"/>
              <a:t>각 변수는 </a:t>
            </a:r>
            <a:r>
              <a:rPr lang="en-US" altLang="ko-KR" dirty="0"/>
              <a:t>duration, type, release, country </a:t>
            </a:r>
            <a:r>
              <a:rPr lang="ko-KR" altLang="en-US" dirty="0"/>
              <a:t>순으로 중요도가 높은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3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TV-MA</a:t>
            </a:r>
            <a:r>
              <a:rPr lang="ko-KR" altLang="en-US" dirty="0"/>
              <a:t>와 </a:t>
            </a:r>
            <a:r>
              <a:rPr lang="en-US" altLang="ko-KR" dirty="0"/>
              <a:t>TV-14</a:t>
            </a:r>
            <a:r>
              <a:rPr lang="ko-KR" altLang="en-US" dirty="0"/>
              <a:t>가 압도적으로 많은 수를 차지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6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4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사용할 변수 설정</a:t>
            </a:r>
          </a:p>
          <a:p>
            <a:r>
              <a:rPr lang="ko-KR" altLang="en-US" dirty="0"/>
              <a:t>사용 예정 데이터</a:t>
            </a:r>
            <a:r>
              <a:rPr lang="en-US" altLang="ko-KR" dirty="0"/>
              <a:t> : ["title" ,"director", "cast", "country", "</a:t>
            </a:r>
            <a:r>
              <a:rPr lang="en-US" altLang="ko-KR" dirty="0" err="1"/>
              <a:t>release_year</a:t>
            </a:r>
            <a:r>
              <a:rPr lang="en-US" altLang="ko-KR" dirty="0"/>
              <a:t>", "duration", "</a:t>
            </a:r>
            <a:r>
              <a:rPr lang="en-US" altLang="ko-KR" dirty="0" err="1"/>
              <a:t>listed_in</a:t>
            </a:r>
            <a:r>
              <a:rPr lang="en-US" altLang="ko-KR" dirty="0"/>
              <a:t>"]</a:t>
            </a:r>
          </a:p>
          <a:p>
            <a:r>
              <a:rPr lang="ko-KR" altLang="en-US" dirty="0"/>
              <a:t>보류 데이터 </a:t>
            </a:r>
            <a:r>
              <a:rPr lang="en-US" altLang="ko-KR" dirty="0"/>
              <a:t>: "description“</a:t>
            </a:r>
          </a:p>
          <a:p>
            <a:endParaRPr lang="en-US" altLang="ko-KR" dirty="0"/>
          </a:p>
          <a:p>
            <a:r>
              <a:rPr lang="ko-KR" altLang="en-US" dirty="0"/>
              <a:t>드랍 데이터 </a:t>
            </a:r>
            <a:r>
              <a:rPr lang="en-US" altLang="ko-KR" dirty="0"/>
              <a:t>: [“</a:t>
            </a:r>
            <a:r>
              <a:rPr lang="en-US" altLang="ko-KR" dirty="0" err="1"/>
              <a:t>show_id</a:t>
            </a:r>
            <a:r>
              <a:rPr lang="en-US" altLang="ko-KR" dirty="0"/>
              <a:t>”, “title”, “director”, “cast”, “</a:t>
            </a:r>
            <a:r>
              <a:rPr lang="en-US" altLang="ko-KR" dirty="0" err="1"/>
              <a:t>date_added</a:t>
            </a:r>
            <a:r>
              <a:rPr lang="en-US" altLang="ko-KR" dirty="0"/>
              <a:t>”, “</a:t>
            </a:r>
            <a:r>
              <a:rPr lang="en-US" altLang="ko-KR" dirty="0" err="1"/>
              <a:t>describtion</a:t>
            </a:r>
            <a:r>
              <a:rPr lang="en-US" altLang="ko-KR" dirty="0"/>
              <a:t>”]</a:t>
            </a:r>
          </a:p>
          <a:p>
            <a:r>
              <a:rPr lang="ko-KR" altLang="en-US" dirty="0"/>
              <a:t>추가 데이터 </a:t>
            </a:r>
            <a:r>
              <a:rPr lang="en-US" altLang="ko-KR" dirty="0"/>
              <a:t>: [“</a:t>
            </a:r>
            <a:r>
              <a:rPr lang="en-US" altLang="ko-KR" dirty="0" err="1"/>
              <a:t>All_star</a:t>
            </a:r>
            <a:r>
              <a:rPr lang="en-US" altLang="ko-KR" dirty="0"/>
              <a:t>”]</a:t>
            </a:r>
          </a:p>
          <a:p>
            <a:endParaRPr lang="en-US" altLang="ko-KR" dirty="0"/>
          </a:p>
          <a:p>
            <a:r>
              <a:rPr lang="ko-KR" altLang="en-US" dirty="0"/>
              <a:t>최종 사용 데이터 </a:t>
            </a:r>
            <a:r>
              <a:rPr lang="en-US" altLang="ko-KR" dirty="0"/>
              <a:t>: ["type", "country", "</a:t>
            </a:r>
            <a:r>
              <a:rPr lang="en-US" altLang="ko-KR" dirty="0" err="1"/>
              <a:t>release_year</a:t>
            </a:r>
            <a:r>
              <a:rPr lang="en-US" altLang="ko-KR" dirty="0"/>
              <a:t>", " </a:t>
            </a:r>
            <a:r>
              <a:rPr lang="en-US" altLang="ko-KR" dirty="0" err="1"/>
              <a:t>durationn</a:t>
            </a:r>
            <a:r>
              <a:rPr lang="en-US" altLang="ko-KR" dirty="0"/>
              <a:t>", "rating", "</a:t>
            </a:r>
            <a:r>
              <a:rPr lang="en-US" altLang="ko-KR" dirty="0" err="1"/>
              <a:t>listed_in</a:t>
            </a:r>
            <a:r>
              <a:rPr lang="en-US" altLang="ko-KR" dirty="0"/>
              <a:t>“, “</a:t>
            </a:r>
            <a:r>
              <a:rPr lang="en-US" altLang="ko-KR" dirty="0" err="1"/>
              <a:t>All_star</a:t>
            </a:r>
            <a:r>
              <a:rPr lang="en-US" altLang="ko-KR" dirty="0"/>
              <a:t>”]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4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평점주소는 각 작품 제목의 고유번호</a:t>
            </a:r>
            <a:r>
              <a:rPr lang="en-US" altLang="ko-KR" dirty="0"/>
              <a:t>(ex : tt6857112)</a:t>
            </a:r>
            <a:r>
              <a:rPr lang="ko-KR" altLang="en-US" dirty="0"/>
              <a:t>를 알면 들어 갈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2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고유번호를 알아내기 위하여 각 작품의 제목을 검색했을 때의 주소를 </a:t>
            </a:r>
            <a:r>
              <a:rPr lang="en-US" altLang="ko-KR" dirty="0"/>
              <a:t>html </a:t>
            </a:r>
            <a:r>
              <a:rPr lang="ko-KR" altLang="en-US" dirty="0"/>
              <a:t>변수에 담아 저장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 </a:t>
            </a:r>
            <a:r>
              <a:rPr lang="ko-KR" altLang="en-US" dirty="0" err="1"/>
              <a:t>크롤링</a:t>
            </a:r>
            <a:r>
              <a:rPr lang="ko-KR" altLang="en-US" dirty="0"/>
              <a:t> 중 응답을 받지 못하여 주소가 제대로 입력되지 않은 것들을 찾아 처리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3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BeautifulSoup</a:t>
            </a:r>
            <a:r>
              <a:rPr lang="ko-KR" altLang="en-US" dirty="0"/>
              <a:t>을 이용하여 검색한 주소를 </a:t>
            </a:r>
            <a:r>
              <a:rPr lang="ko-KR" altLang="en-US" dirty="0" err="1"/>
              <a:t>담아놓은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리스트를 통해 작품의 고유번호를 크롤링하여 </a:t>
            </a:r>
            <a:r>
              <a:rPr lang="en-US" altLang="ko-KR" dirty="0"/>
              <a:t>a </a:t>
            </a:r>
            <a:r>
              <a:rPr lang="ko-KR" altLang="en-US" dirty="0"/>
              <a:t>라는 변수에 담아 넣는다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ko-KR" altLang="en-US" dirty="0"/>
              <a:t>작품의 </a:t>
            </a:r>
            <a:r>
              <a:rPr lang="ko-KR" altLang="en-US" dirty="0" err="1"/>
              <a:t>고유번호가이</a:t>
            </a:r>
            <a:r>
              <a:rPr lang="ko-KR" altLang="en-US" dirty="0"/>
              <a:t> 아닌 사람의 고유번호로 저장된 것들을 찾아 작품의 고유번호로 변경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2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Rating</a:t>
            </a:r>
            <a:r>
              <a:rPr lang="ko-KR" altLang="en-US" dirty="0"/>
              <a:t>은 나이별로 분류하여 </a:t>
            </a:r>
            <a:r>
              <a:rPr lang="en-US" altLang="ko-KR" dirty="0"/>
              <a:t>18</a:t>
            </a:r>
            <a:r>
              <a:rPr lang="ko-KR" altLang="en-US" dirty="0"/>
              <a:t>세미만은 </a:t>
            </a:r>
            <a:r>
              <a:rPr lang="en-US" altLang="ko-KR" dirty="0"/>
              <a:t>0, 14</a:t>
            </a:r>
            <a:r>
              <a:rPr lang="ko-KR" altLang="en-US" dirty="0"/>
              <a:t>세 미만은 </a:t>
            </a:r>
            <a:r>
              <a:rPr lang="en-US" altLang="ko-KR" dirty="0"/>
              <a:t>1,</a:t>
            </a:r>
            <a:r>
              <a:rPr lang="ko-KR" altLang="en-US" dirty="0"/>
              <a:t>어린이시청시 보호자 지도 필요는</a:t>
            </a:r>
            <a:r>
              <a:rPr lang="en-US" altLang="ko-KR" dirty="0"/>
              <a:t> 2,7</a:t>
            </a:r>
            <a:r>
              <a:rPr lang="ko-KR" altLang="en-US" dirty="0"/>
              <a:t>세미만 프로그램은 </a:t>
            </a:r>
            <a:r>
              <a:rPr lang="en-US" altLang="ko-KR" dirty="0"/>
              <a:t>3,</a:t>
            </a:r>
            <a:r>
              <a:rPr lang="ko-KR" altLang="en-US" dirty="0"/>
              <a:t>영유아 프로그램은 </a:t>
            </a:r>
            <a:r>
              <a:rPr lang="en-US" altLang="ko-KR" dirty="0"/>
              <a:t>4</a:t>
            </a:r>
            <a:r>
              <a:rPr lang="ko-KR" altLang="en-US" dirty="0" err="1"/>
              <a:t>등급받지않은</a:t>
            </a:r>
            <a:r>
              <a:rPr lang="ko-KR" altLang="en-US" dirty="0"/>
              <a:t> 것은 </a:t>
            </a:r>
            <a:r>
              <a:rPr lang="en-US" altLang="ko-KR" dirty="0"/>
              <a:t>5,</a:t>
            </a:r>
            <a:r>
              <a:rPr lang="ko-KR" altLang="en-US" dirty="0"/>
              <a:t>전체관람은 </a:t>
            </a:r>
            <a:r>
              <a:rPr lang="en-US" altLang="ko-KR" dirty="0"/>
              <a:t>6</a:t>
            </a:r>
            <a:r>
              <a:rPr lang="ko-KR" altLang="en-US" dirty="0"/>
              <a:t>으로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8%81%EC%83%81%EB%AC%BC%20%EB%93%B1%EA%B8%89%20%EC%A0%9C%EB%8F%84/%EB%AF%B8%EA%B5%AD" TargetMode="External"/><Relationship Id="rId2" Type="http://schemas.openxmlformats.org/officeDocument/2006/relationships/hyperlink" Target="https://www.kaggle.com/shivamb/netflix-shows/meta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elevision_content_rating_system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372" y="0"/>
            <a:ext cx="11437256" cy="6850450"/>
            <a:chOff x="377372" y="0"/>
            <a:chExt cx="11437256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77372" y="0"/>
              <a:ext cx="11437256" cy="6690513"/>
              <a:chOff x="377372" y="0"/>
              <a:chExt cx="11437256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88999" y="414694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1070052" y="481054"/>
              <a:ext cx="5124556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4B4541"/>
                  </a:solidFill>
                </a:rPr>
                <a:t>NETFLIX </a:t>
              </a:r>
              <a:r>
                <a:rPr lang="ko-KR" altLang="en-US" sz="2000" dirty="0">
                  <a:solidFill>
                    <a:srgbClr val="4B4541"/>
                  </a:solidFill>
                </a:rPr>
                <a:t>영상 제작 추천 시스템 </a:t>
              </a:r>
              <a:endParaRPr lang="en-US" altLang="ko-KR" sz="2000" dirty="0">
                <a:solidFill>
                  <a:srgbClr val="4B4541"/>
                </a:solidFill>
              </a:endParaRPr>
            </a:p>
          </p:txBody>
        </p: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id="{8A051C20-CA2D-4EC4-89A3-A6263153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1" y="1036318"/>
            <a:ext cx="10413999" cy="421366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47FFE2-5836-49BA-9513-D677E84D1032}"/>
              </a:ext>
            </a:extLst>
          </p:cNvPr>
          <p:cNvGrpSpPr/>
          <p:nvPr/>
        </p:nvGrpSpPr>
        <p:grpSpPr>
          <a:xfrm>
            <a:off x="7783292" y="257593"/>
            <a:ext cx="3744293" cy="3367148"/>
            <a:chOff x="7783292" y="257593"/>
            <a:chExt cx="3744293" cy="336714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892102C-A679-4342-9C8E-023A591BD09D}"/>
                </a:ext>
              </a:extLst>
            </p:cNvPr>
            <p:cNvGrpSpPr/>
            <p:nvPr/>
          </p:nvGrpSpPr>
          <p:grpSpPr>
            <a:xfrm>
              <a:off x="7783292" y="257593"/>
              <a:ext cx="3744293" cy="3367148"/>
              <a:chOff x="5859348" y="406247"/>
              <a:chExt cx="5362512" cy="4822372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9FFD61A-0012-4E6A-81FD-729304429203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80" name="사각형: 둥근 위쪽 모서리 7">
                  <a:extLst>
                    <a:ext uri="{FF2B5EF4-FFF2-40B4-BE49-F238E27FC236}">
                      <a16:creationId xmlns:a16="http://schemas.microsoft.com/office/drawing/2014/main" id="{EB0C20A0-9AE4-4ACC-856F-E8F8B523CCE4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사각형: 둥근 위쪽 모서리 8">
                  <a:extLst>
                    <a:ext uri="{FF2B5EF4-FFF2-40B4-BE49-F238E27FC236}">
                      <a16:creationId xmlns:a16="http://schemas.microsoft.com/office/drawing/2014/main" id="{02E4A4FD-14D2-499B-8DF9-56AA0E7C575E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73166992-6C20-4408-AA84-7B0710F29FDC}"/>
                    </a:ext>
                  </a:extLst>
                </p:cNvPr>
                <p:cNvGrpSpPr/>
                <p:nvPr/>
              </p:nvGrpSpPr>
              <p:grpSpPr>
                <a:xfrm>
                  <a:off x="1311053" y="3266154"/>
                  <a:ext cx="4551295" cy="1690242"/>
                  <a:chOff x="1311053" y="3316954"/>
                  <a:chExt cx="4551295" cy="1690242"/>
                </a:xfrm>
              </p:grpSpPr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6DE499AA-3965-4E35-8D06-136D052E805F}"/>
                      </a:ext>
                    </a:extLst>
                  </p:cNvPr>
                  <p:cNvSpPr/>
                  <p:nvPr/>
                </p:nvSpPr>
                <p:spPr>
                  <a:xfrm>
                    <a:off x="1311053" y="3328823"/>
                    <a:ext cx="2158311" cy="167837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41F896B9-07E6-430A-8DEF-6B05F8BDCA92}"/>
                      </a:ext>
                    </a:extLst>
                  </p:cNvPr>
                  <p:cNvSpPr/>
                  <p:nvPr/>
                </p:nvSpPr>
                <p:spPr>
                  <a:xfrm>
                    <a:off x="3594603" y="3316954"/>
                    <a:ext cx="2267745" cy="19718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C4856D56-9B3C-4763-B0C4-DD44B4C70C06}"/>
                      </a:ext>
                    </a:extLst>
                  </p:cNvPr>
                  <p:cNvSpPr/>
                  <p:nvPr/>
                </p:nvSpPr>
                <p:spPr>
                  <a:xfrm>
                    <a:off x="3594603" y="3683832"/>
                    <a:ext cx="2267745" cy="19718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C34D47AB-2E6C-442F-8F82-CF3F45F54235}"/>
                      </a:ext>
                    </a:extLst>
                  </p:cNvPr>
                  <p:cNvSpPr/>
                  <p:nvPr/>
                </p:nvSpPr>
                <p:spPr>
                  <a:xfrm>
                    <a:off x="3594603" y="4050710"/>
                    <a:ext cx="2267745" cy="19718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854E340-87AB-4AAD-AE53-6353907756C3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81539376-05D6-4A42-AC81-EBAADC4278DF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749442C-E238-4DCF-AD15-9F2F2F1D4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7F182456-8602-448C-9440-DA44A3A23FC2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AB75E9BA-381B-4B84-8C9A-2840BA5D4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50FB85BE-A30D-4E20-A695-1964DA43E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9BF0A615-572D-4DB8-B1EE-FDB312FCB6CE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54A3559B-9A73-4471-AFA8-DDD4EDA0E0B5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7C8E7E-E33F-4D19-A68F-7364090E81AA}"/>
                </a:ext>
              </a:extLst>
            </p:cNvPr>
            <p:cNvSpPr/>
            <p:nvPr/>
          </p:nvSpPr>
          <p:spPr>
            <a:xfrm>
              <a:off x="8929923" y="928115"/>
              <a:ext cx="1233701" cy="758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rgbClr val="4B4541"/>
                  </a:solidFill>
                </a:rPr>
                <a:t>최태동</a:t>
              </a:r>
              <a:r>
                <a:rPr lang="en-US" altLang="ko-KR" sz="900" dirty="0">
                  <a:solidFill>
                    <a:srgbClr val="4B4541"/>
                  </a:solidFill>
                </a:rPr>
                <a:t>(</a:t>
              </a:r>
              <a:r>
                <a:rPr lang="ko-KR" altLang="en-US" sz="900" dirty="0">
                  <a:solidFill>
                    <a:srgbClr val="4B4541"/>
                  </a:solidFill>
                </a:rPr>
                <a:t>팀원</a:t>
              </a:r>
              <a:r>
                <a:rPr lang="en-US" altLang="ko-KR" sz="900" dirty="0">
                  <a:solidFill>
                    <a:srgbClr val="4B4541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</a:rPr>
                <a:t>프레젠테이션</a:t>
              </a:r>
              <a:r>
                <a:rPr lang="en-US" altLang="ko-KR" sz="900" dirty="0">
                  <a:solidFill>
                    <a:srgbClr val="4B4541"/>
                  </a:solidFill>
                </a:rPr>
                <a:t>, ML,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</a:rPr>
                <a:t>데이터 탐색</a:t>
              </a:r>
              <a:r>
                <a:rPr lang="en-US" altLang="ko-KR" sz="900" dirty="0">
                  <a:solidFill>
                    <a:srgbClr val="4B4541"/>
                  </a:solidFill>
                </a:rPr>
                <a:t>, </a:t>
              </a:r>
              <a:r>
                <a:rPr lang="ko-KR" altLang="en-US" sz="900" dirty="0" err="1">
                  <a:solidFill>
                    <a:srgbClr val="4B4541"/>
                  </a:solidFill>
                </a:rPr>
                <a:t>전처리</a:t>
              </a:r>
              <a:endParaRPr lang="en-US" altLang="ko-KR" sz="900" dirty="0">
                <a:solidFill>
                  <a:srgbClr val="4B454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7EC6669-B80F-43F2-A1E6-D9752FED3642}"/>
                </a:ext>
              </a:extLst>
            </p:cNvPr>
            <p:cNvGrpSpPr/>
            <p:nvPr/>
          </p:nvGrpSpPr>
          <p:grpSpPr>
            <a:xfrm>
              <a:off x="8284263" y="1011978"/>
              <a:ext cx="628118" cy="628118"/>
              <a:chOff x="8284263" y="1011978"/>
              <a:chExt cx="628118" cy="628118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10195A8-6059-4B13-BC6D-87264AE1F9CE}"/>
                  </a:ext>
                </a:extLst>
              </p:cNvPr>
              <p:cNvSpPr/>
              <p:nvPr/>
            </p:nvSpPr>
            <p:spPr>
              <a:xfrm>
                <a:off x="8284263" y="1011978"/>
                <a:ext cx="628118" cy="6281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88124ADB-F8C8-4C7E-B92F-4AD6D2DFC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412940" y="1108690"/>
                <a:ext cx="405411" cy="431168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13E743-8020-4E03-BEB7-26A3C877133D}"/>
                </a:ext>
              </a:extLst>
            </p:cNvPr>
            <p:cNvSpPr txBox="1"/>
            <p:nvPr/>
          </p:nvSpPr>
          <p:spPr>
            <a:xfrm>
              <a:off x="7894841" y="297393"/>
              <a:ext cx="1664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팀</a:t>
              </a:r>
              <a:r>
                <a:rPr lang="ko-KR" altLang="en-US" sz="1600" dirty="0"/>
                <a:t> </a:t>
              </a:r>
              <a:r>
                <a:rPr lang="ko-KR" altLang="en-US" sz="1600" b="1" dirty="0"/>
                <a:t>소개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FB5A6E7-1F7D-4B7A-9078-98ADC1AB4966}"/>
              </a:ext>
            </a:extLst>
          </p:cNvPr>
          <p:cNvGrpSpPr/>
          <p:nvPr/>
        </p:nvGrpSpPr>
        <p:grpSpPr>
          <a:xfrm>
            <a:off x="1432729" y="397799"/>
            <a:ext cx="5362512" cy="4822372"/>
            <a:chOff x="1432729" y="397799"/>
            <a:chExt cx="5362512" cy="482237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45175B8-5908-4C76-8FA5-B07967D67877}"/>
                </a:ext>
              </a:extLst>
            </p:cNvPr>
            <p:cNvGrpSpPr/>
            <p:nvPr/>
          </p:nvGrpSpPr>
          <p:grpSpPr>
            <a:xfrm>
              <a:off x="1432729" y="397799"/>
              <a:ext cx="5362512" cy="4822372"/>
              <a:chOff x="5859348" y="406247"/>
              <a:chExt cx="5362512" cy="4822372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1ED636E-8248-479A-9710-9C78E4282FA2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113" name="사각형: 둥근 위쪽 모서리 112">
                  <a:extLst>
                    <a:ext uri="{FF2B5EF4-FFF2-40B4-BE49-F238E27FC236}">
                      <a16:creationId xmlns:a16="http://schemas.microsoft.com/office/drawing/2014/main" id="{156600A3-853E-420A-9B42-14AA1579D228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사각형: 둥근 위쪽 모서리 113">
                  <a:extLst>
                    <a:ext uri="{FF2B5EF4-FFF2-40B4-BE49-F238E27FC236}">
                      <a16:creationId xmlns:a16="http://schemas.microsoft.com/office/drawing/2014/main" id="{04624285-5D78-401F-A6DC-2F93320905BA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DFE824C-6F28-4FF4-9614-292704B55CBF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EDE0BC1C-B0A6-4EB2-8841-B3DA51EAB49F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9B256AE-1E14-425B-8262-9382B49E6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4F599885-94BC-47AE-B01B-B5C8140F4F4F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9A3CFCE0-2996-4655-BE06-FBE7CE321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AD5F8704-0188-42C7-B4EA-EDB7A85CD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8F8D957D-EFD0-4D47-9290-B9A38B3BE654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466E4DB0-F41F-474F-B95E-39AE268BA038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D183B31-B57C-4CCA-B9DB-6C54C2419856}"/>
                </a:ext>
              </a:extLst>
            </p:cNvPr>
            <p:cNvGrpSpPr/>
            <p:nvPr/>
          </p:nvGrpSpPr>
          <p:grpSpPr>
            <a:xfrm>
              <a:off x="1919230" y="3160484"/>
              <a:ext cx="628118" cy="628118"/>
              <a:chOff x="8846116" y="4168827"/>
              <a:chExt cx="1083168" cy="1083168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418EAF5A-02E4-4E69-AF2C-4430925BFD13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B5603EB0-AEBF-4E76-AA39-48FF64DFF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38AB74F-1DAF-4C11-8C56-23A181F5CC7B}"/>
                </a:ext>
              </a:extLst>
            </p:cNvPr>
            <p:cNvGrpSpPr/>
            <p:nvPr/>
          </p:nvGrpSpPr>
          <p:grpSpPr>
            <a:xfrm>
              <a:off x="3104671" y="1289558"/>
              <a:ext cx="628118" cy="628118"/>
              <a:chOff x="8723358" y="1778931"/>
              <a:chExt cx="1083168" cy="1083168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158B9B93-3FCF-4999-B41B-89B890FDEC04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EBEF6A5E-DAA8-4820-B15C-C1A750B18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4BB1084-B25D-46E3-9442-7493BFB03772}"/>
                </a:ext>
              </a:extLst>
            </p:cNvPr>
            <p:cNvGrpSpPr/>
            <p:nvPr/>
          </p:nvGrpSpPr>
          <p:grpSpPr>
            <a:xfrm>
              <a:off x="1940127" y="1317274"/>
              <a:ext cx="628118" cy="628118"/>
              <a:chOff x="2899657" y="4303429"/>
              <a:chExt cx="1083168" cy="1083168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42DEEF4C-3F84-4740-9EF0-2D10F4F9A4D1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2ECFF3D9-224B-45D8-834B-443E6DF14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9BCB996-8D98-4083-BDA2-0C07E95DCBDF}"/>
                </a:ext>
              </a:extLst>
            </p:cNvPr>
            <p:cNvSpPr/>
            <p:nvPr/>
          </p:nvSpPr>
          <p:spPr>
            <a:xfrm>
              <a:off x="1667920" y="2061443"/>
              <a:ext cx="1212063" cy="758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</a:rPr>
                <a:t>이윤정</a:t>
              </a:r>
              <a:r>
                <a:rPr lang="en-US" altLang="ko-KR" sz="900" dirty="0">
                  <a:solidFill>
                    <a:srgbClr val="4B4541"/>
                  </a:solidFill>
                </a:rPr>
                <a:t>(</a:t>
              </a:r>
              <a:r>
                <a:rPr lang="ko-KR" altLang="en-US" sz="900" dirty="0">
                  <a:solidFill>
                    <a:srgbClr val="4B4541"/>
                  </a:solidFill>
                </a:rPr>
                <a:t>팀원</a:t>
              </a:r>
              <a:r>
                <a:rPr lang="en-US" altLang="ko-KR" sz="900" dirty="0">
                  <a:solidFill>
                    <a:srgbClr val="4B4541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</a:rPr>
                <a:t>데이터 탐색</a:t>
              </a:r>
              <a:r>
                <a:rPr lang="en-US" altLang="ko-KR" sz="900" dirty="0">
                  <a:solidFill>
                    <a:srgbClr val="4B4541"/>
                  </a:solidFill>
                </a:rPr>
                <a:t>, </a:t>
              </a:r>
              <a:r>
                <a:rPr lang="ko-KR" altLang="en-US" sz="900" dirty="0" err="1">
                  <a:solidFill>
                    <a:srgbClr val="4B4541"/>
                  </a:solidFill>
                </a:rPr>
                <a:t>전처리</a:t>
              </a:r>
              <a:r>
                <a:rPr lang="en-US" altLang="ko-KR" sz="900" dirty="0">
                  <a:solidFill>
                    <a:srgbClr val="4B4541"/>
                  </a:solidFill>
                </a:rPr>
                <a:t>,</a:t>
              </a:r>
              <a:r>
                <a:rPr lang="ko-KR" altLang="en-US" sz="900" dirty="0">
                  <a:solidFill>
                    <a:srgbClr val="4B4541"/>
                  </a:solidFill>
                </a:rPr>
                <a:t> </a:t>
              </a:r>
              <a:r>
                <a:rPr lang="en-US" altLang="ko-KR" sz="900" dirty="0">
                  <a:solidFill>
                    <a:srgbClr val="4B4541"/>
                  </a:solidFill>
                </a:rPr>
                <a:t>ML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DCF8FDE-719A-447D-A572-5F1695C48AB5}"/>
                </a:ext>
              </a:extLst>
            </p:cNvPr>
            <p:cNvSpPr/>
            <p:nvPr/>
          </p:nvSpPr>
          <p:spPr>
            <a:xfrm>
              <a:off x="1760140" y="3932467"/>
              <a:ext cx="1035934" cy="758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</a:rPr>
                <a:t>김민준</a:t>
              </a:r>
              <a:r>
                <a:rPr lang="en-US" altLang="ko-KR" sz="1200" dirty="0">
                  <a:solidFill>
                    <a:srgbClr val="4B4541"/>
                  </a:solidFill>
                </a:rPr>
                <a:t>(</a:t>
              </a:r>
              <a:r>
                <a:rPr lang="ko-KR" altLang="en-US" sz="900" dirty="0">
                  <a:solidFill>
                    <a:srgbClr val="4B4541"/>
                  </a:solidFill>
                </a:rPr>
                <a:t>팀원</a:t>
              </a:r>
              <a:r>
                <a:rPr lang="en-US" altLang="ko-KR" sz="900" dirty="0">
                  <a:solidFill>
                    <a:srgbClr val="4B4541"/>
                  </a:solidFill>
                </a:rPr>
                <a:t>)</a:t>
              </a:r>
              <a:endParaRPr lang="en-US" altLang="ko-KR" sz="1200" b="1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</a:rPr>
                <a:t>데이터 탐색</a:t>
              </a:r>
              <a:r>
                <a:rPr lang="en-US" altLang="ko-KR" sz="900" dirty="0">
                  <a:solidFill>
                    <a:srgbClr val="4B4541"/>
                  </a:solidFill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 err="1">
                  <a:solidFill>
                    <a:srgbClr val="4B4541"/>
                  </a:solidFill>
                </a:rPr>
                <a:t>전처리</a:t>
              </a:r>
              <a:r>
                <a:rPr lang="en-US" altLang="ko-KR" sz="900" dirty="0">
                  <a:solidFill>
                    <a:srgbClr val="4B4541"/>
                  </a:solidFill>
                </a:rPr>
                <a:t>,</a:t>
              </a:r>
              <a:r>
                <a:rPr lang="ko-KR" altLang="en-US" sz="900" dirty="0">
                  <a:solidFill>
                    <a:srgbClr val="4B4541"/>
                  </a:solidFill>
                </a:rPr>
                <a:t> </a:t>
              </a:r>
              <a:r>
                <a:rPr lang="en-US" altLang="ko-KR" sz="900" dirty="0">
                  <a:solidFill>
                    <a:srgbClr val="4B4541"/>
                  </a:solidFill>
                </a:rPr>
                <a:t>ML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69240CE-46BD-4759-92C7-815EAA58EE05}"/>
                </a:ext>
              </a:extLst>
            </p:cNvPr>
            <p:cNvSpPr/>
            <p:nvPr/>
          </p:nvSpPr>
          <p:spPr>
            <a:xfrm>
              <a:off x="2939369" y="2062758"/>
              <a:ext cx="1035934" cy="965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</a:rPr>
                <a:t>권태영</a:t>
              </a:r>
              <a:r>
                <a:rPr lang="en-US" altLang="ko-KR" sz="900" dirty="0">
                  <a:solidFill>
                    <a:srgbClr val="4B4541"/>
                  </a:solidFill>
                </a:rPr>
                <a:t>(</a:t>
              </a:r>
              <a:r>
                <a:rPr lang="ko-KR" altLang="en-US" sz="900" dirty="0">
                  <a:solidFill>
                    <a:srgbClr val="4B4541"/>
                  </a:solidFill>
                </a:rPr>
                <a:t>팀장</a:t>
              </a:r>
              <a:r>
                <a:rPr lang="en-US" altLang="ko-KR" sz="900" dirty="0">
                  <a:solidFill>
                    <a:srgbClr val="4B4541"/>
                  </a:solidFill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</a:rPr>
                <a:t>보고서 작성</a:t>
              </a:r>
              <a:r>
                <a:rPr lang="en-US" altLang="ko-KR" sz="900" dirty="0">
                  <a:solidFill>
                    <a:srgbClr val="4B4541"/>
                  </a:solidFill>
                </a:rPr>
                <a:t>, </a:t>
              </a:r>
              <a:r>
                <a:rPr lang="ko-KR" altLang="en-US" sz="900" dirty="0">
                  <a:solidFill>
                    <a:srgbClr val="4B4541"/>
                  </a:solidFill>
                </a:rPr>
                <a:t>데이터 탐색</a:t>
              </a:r>
              <a:r>
                <a:rPr lang="en-US" altLang="ko-KR" sz="900" dirty="0">
                  <a:solidFill>
                    <a:srgbClr val="4B4541"/>
                  </a:solidFill>
                </a:rPr>
                <a:t>, </a:t>
              </a:r>
              <a:r>
                <a:rPr lang="ko-KR" altLang="en-US" sz="900" dirty="0" err="1">
                  <a:solidFill>
                    <a:srgbClr val="4B4541"/>
                  </a:solidFill>
                </a:rPr>
                <a:t>전처리</a:t>
              </a:r>
              <a:r>
                <a:rPr lang="en-US" altLang="ko-KR" sz="900" dirty="0">
                  <a:solidFill>
                    <a:srgbClr val="4B4541"/>
                  </a:solidFill>
                </a:rPr>
                <a:t>, </a:t>
              </a:r>
              <a:r>
                <a:rPr lang="ko-KR" altLang="en-US" sz="900" dirty="0">
                  <a:solidFill>
                    <a:srgbClr val="4B4541"/>
                  </a:solidFill>
                </a:rPr>
                <a:t>시각화</a:t>
              </a:r>
              <a:r>
                <a:rPr lang="en-US" altLang="ko-KR" sz="900" dirty="0">
                  <a:solidFill>
                    <a:srgbClr val="4B4541"/>
                  </a:solidFill>
                </a:rPr>
                <a:t>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133679A-8469-4C2A-B84A-0C8BBF400057}"/>
                </a:ext>
              </a:extLst>
            </p:cNvPr>
            <p:cNvSpPr txBox="1"/>
            <p:nvPr/>
          </p:nvSpPr>
          <p:spPr>
            <a:xfrm>
              <a:off x="1697241" y="513293"/>
              <a:ext cx="1664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팀</a:t>
              </a:r>
              <a:r>
                <a:rPr lang="ko-KR" altLang="en-US" sz="2000" dirty="0"/>
                <a:t> </a:t>
              </a:r>
              <a:r>
                <a:rPr lang="ko-KR" altLang="en-US" sz="2000" b="1" dirty="0"/>
                <a:t>소개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32ADFAB-62ED-4F75-916F-EBFD9B8EA839}"/>
              </a:ext>
            </a:extLst>
          </p:cNvPr>
          <p:cNvGrpSpPr/>
          <p:nvPr/>
        </p:nvGrpSpPr>
        <p:grpSpPr>
          <a:xfrm>
            <a:off x="6511844" y="2028783"/>
            <a:ext cx="3744293" cy="3367148"/>
            <a:chOff x="6511844" y="2028783"/>
            <a:chExt cx="3744293" cy="3367148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95E8BC7-E156-4781-BB4B-1400C30C7419}"/>
                </a:ext>
              </a:extLst>
            </p:cNvPr>
            <p:cNvGrpSpPr/>
            <p:nvPr/>
          </p:nvGrpSpPr>
          <p:grpSpPr>
            <a:xfrm>
              <a:off x="6511844" y="2028783"/>
              <a:ext cx="3744293" cy="3367148"/>
              <a:chOff x="5859348" y="406247"/>
              <a:chExt cx="5362512" cy="4822372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1E945F8E-2782-40F8-B26D-A413F00DF84F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130" name="사각형: 둥근 위쪽 모서리 7">
                  <a:extLst>
                    <a:ext uri="{FF2B5EF4-FFF2-40B4-BE49-F238E27FC236}">
                      <a16:creationId xmlns:a16="http://schemas.microsoft.com/office/drawing/2014/main" id="{1C8EDF53-2442-4B88-BCFB-E4B4BE843510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사각형: 둥근 위쪽 모서리 8">
                  <a:extLst>
                    <a:ext uri="{FF2B5EF4-FFF2-40B4-BE49-F238E27FC236}">
                      <a16:creationId xmlns:a16="http://schemas.microsoft.com/office/drawing/2014/main" id="{8FEC55FE-4816-4CD8-980E-C23592C94214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AAC621C7-FB3F-41A0-8124-17633B05DD10}"/>
                    </a:ext>
                  </a:extLst>
                </p:cNvPr>
                <p:cNvGrpSpPr/>
                <p:nvPr/>
              </p:nvGrpSpPr>
              <p:grpSpPr>
                <a:xfrm>
                  <a:off x="1311053" y="3266154"/>
                  <a:ext cx="4551295" cy="1690242"/>
                  <a:chOff x="1311053" y="3316954"/>
                  <a:chExt cx="4551295" cy="1690242"/>
                </a:xfrm>
              </p:grpSpPr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734079DD-4789-48F4-8A8F-8AC6E92552C8}"/>
                      </a:ext>
                    </a:extLst>
                  </p:cNvPr>
                  <p:cNvSpPr/>
                  <p:nvPr/>
                </p:nvSpPr>
                <p:spPr>
                  <a:xfrm>
                    <a:off x="1311053" y="3328823"/>
                    <a:ext cx="2158311" cy="167837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000EBCA7-619A-48EB-8021-353A12A05833}"/>
                      </a:ext>
                    </a:extLst>
                  </p:cNvPr>
                  <p:cNvSpPr/>
                  <p:nvPr/>
                </p:nvSpPr>
                <p:spPr>
                  <a:xfrm>
                    <a:off x="3594603" y="3316954"/>
                    <a:ext cx="2267745" cy="19718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B0542569-A87B-4374-B391-3B5BDB96F2B7}"/>
                      </a:ext>
                    </a:extLst>
                  </p:cNvPr>
                  <p:cNvSpPr/>
                  <p:nvPr/>
                </p:nvSpPr>
                <p:spPr>
                  <a:xfrm>
                    <a:off x="3594603" y="3683832"/>
                    <a:ext cx="2267745" cy="19718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7EA2DB34-B481-412A-A1E7-C03B1997DF8C}"/>
                      </a:ext>
                    </a:extLst>
                  </p:cNvPr>
                  <p:cNvSpPr/>
                  <p:nvPr/>
                </p:nvSpPr>
                <p:spPr>
                  <a:xfrm>
                    <a:off x="3594603" y="4050710"/>
                    <a:ext cx="2267745" cy="19718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2AA72E87-5FE3-4FA5-A44A-8A55C25038C8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EC25E25-2BE1-4353-BD1C-E2EB1EAC6D6B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884E6D3B-DB7B-4764-B888-981FA5F00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39057210-55D5-4953-AA17-0C30A9BA94EB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E6A1AF99-106E-468F-9870-43AA83565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CC2DFB8E-F835-4147-B897-C7C7FCAB8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F7CC33F8-6074-4A1E-803D-6EEE3397CFB3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E82DA460-F71B-4290-9B20-58B07D0115EA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6EB499BC-87A3-4294-BE4F-251E1946194C}"/>
                </a:ext>
              </a:extLst>
            </p:cNvPr>
            <p:cNvGrpSpPr/>
            <p:nvPr/>
          </p:nvGrpSpPr>
          <p:grpSpPr>
            <a:xfrm>
              <a:off x="8222540" y="2764903"/>
              <a:ext cx="628118" cy="628118"/>
              <a:chOff x="8222540" y="2764903"/>
              <a:chExt cx="628118" cy="628118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35D0EF15-9472-410B-B57C-3E2CFCF4EEEF}"/>
                  </a:ext>
                </a:extLst>
              </p:cNvPr>
              <p:cNvSpPr/>
              <p:nvPr/>
            </p:nvSpPr>
            <p:spPr>
              <a:xfrm>
                <a:off x="8222540" y="2764903"/>
                <a:ext cx="628118" cy="6281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999FF95A-2D1A-4235-9332-960CF1653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62467" y="2850914"/>
                <a:ext cx="371944" cy="456095"/>
              </a:xfrm>
              <a:prstGeom prst="rect">
                <a:avLst/>
              </a:prstGeom>
            </p:spPr>
          </p:pic>
        </p:grp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42EFA0A-F50E-457F-BA66-E61530D316A4}"/>
                </a:ext>
              </a:extLst>
            </p:cNvPr>
            <p:cNvSpPr/>
            <p:nvPr/>
          </p:nvSpPr>
          <p:spPr>
            <a:xfrm>
              <a:off x="8910043" y="2684031"/>
              <a:ext cx="1233701" cy="758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rgbClr val="4B4541"/>
                  </a:solidFill>
                </a:rPr>
                <a:t>전병우</a:t>
              </a:r>
              <a:r>
                <a:rPr lang="en-US" altLang="ko-KR" sz="900" dirty="0">
                  <a:solidFill>
                    <a:srgbClr val="4B4541"/>
                  </a:solidFill>
                </a:rPr>
                <a:t>(</a:t>
              </a:r>
              <a:r>
                <a:rPr lang="ko-KR" altLang="en-US" sz="900" dirty="0">
                  <a:solidFill>
                    <a:srgbClr val="4B4541"/>
                  </a:solidFill>
                </a:rPr>
                <a:t>팀원</a:t>
              </a:r>
              <a:r>
                <a:rPr lang="en-US" altLang="ko-KR" sz="900" dirty="0">
                  <a:solidFill>
                    <a:srgbClr val="4B4541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rgbClr val="4B4541"/>
                  </a:solidFill>
                </a:rPr>
                <a:t>데이터 탐색</a:t>
              </a:r>
              <a:r>
                <a:rPr lang="en-US" altLang="ko-KR" sz="900" dirty="0">
                  <a:solidFill>
                    <a:srgbClr val="4B4541"/>
                  </a:solidFill>
                </a:rPr>
                <a:t>, </a:t>
              </a:r>
              <a:r>
                <a:rPr lang="ko-KR" altLang="en-US" sz="900" dirty="0" err="1">
                  <a:solidFill>
                    <a:srgbClr val="4B4541"/>
                  </a:solidFill>
                </a:rPr>
                <a:t>전처리</a:t>
              </a:r>
              <a:r>
                <a:rPr lang="en-US" altLang="ko-KR" sz="900" dirty="0">
                  <a:solidFill>
                    <a:srgbClr val="4B4541"/>
                  </a:solidFill>
                </a:rPr>
                <a:t>, ML, </a:t>
              </a:r>
              <a:r>
                <a:rPr lang="ko-KR" altLang="en-US" sz="900" dirty="0">
                  <a:solidFill>
                    <a:srgbClr val="4B4541"/>
                  </a:solidFill>
                </a:rPr>
                <a:t>코드관리</a:t>
              </a:r>
              <a:endParaRPr lang="en-US" altLang="ko-KR" sz="900" dirty="0">
                <a:solidFill>
                  <a:srgbClr val="4B454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80678" y="6748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962845" y="602341"/>
            <a:ext cx="10616476" cy="4833661"/>
            <a:chOff x="5859348" y="406247"/>
            <a:chExt cx="5362512" cy="482237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0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E747885-82C3-4738-AA56-207B4F7B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5423" y="1251992"/>
            <a:ext cx="6682756" cy="413498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619D29-DCF5-4FCC-BA55-7EC813B8D3CF}"/>
              </a:ext>
            </a:extLst>
          </p:cNvPr>
          <p:cNvSpPr txBox="1"/>
          <p:nvPr/>
        </p:nvSpPr>
        <p:spPr>
          <a:xfrm>
            <a:off x="1116646" y="699228"/>
            <a:ext cx="412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가장 많은 영화가 개봉된 연도순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45B1B91-1FC0-4032-B89E-57E79AE7C0BF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BDBD43D-5C86-4002-9C71-F456B952391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07FBB38-512D-47C7-BF49-59AD0610C00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6B7B908-536E-429A-8581-81E5AC690D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3DB4B07-E3F6-4803-A321-112DCA6D999B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970D92-87FC-408A-8149-AE12E33E4BF1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AE38470-FE76-478E-8F5B-185170E4968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4616E5B-E83F-4126-8D5C-509CC95C84F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FFF6DE8-71FF-4FE4-8954-916C589F372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836D6B1E-2636-45B0-AD7F-D964B0EAB72E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83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26609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CF44B2-C623-4EDC-9480-736CEAC3B4B1}"/>
              </a:ext>
            </a:extLst>
          </p:cNvPr>
          <p:cNvGrpSpPr/>
          <p:nvPr/>
        </p:nvGrpSpPr>
        <p:grpSpPr>
          <a:xfrm>
            <a:off x="1297589" y="669192"/>
            <a:ext cx="9863963" cy="4758884"/>
            <a:chOff x="5859348" y="406247"/>
            <a:chExt cx="5362512" cy="482237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8217958-927E-4386-BED7-97838573B572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0B345B57-510D-4BD0-A1E7-7A93279F2923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A1097D22-0FE8-44CC-B27B-23D0D3DFFA5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C065EA5-75F5-4AFF-9A3B-3B689A4C364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4953441-A3C2-42B5-B79C-101D0A3C18A3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1163E6A-6750-4CD9-AD22-9DA976E751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E0F1B5F-A7BD-4D7D-B9EF-CDA329F8BEBC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F5DE67E5-EA2E-4772-970F-710C7875498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E9BF557-7729-4C89-8E28-E9722C714C0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69ED18D-2045-44AC-900D-34DB725985CC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10F6CDD-1C66-4185-BC9C-09241BF233C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CA14E1E-76BE-44C8-9DA5-CE1D0CC79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50" y="1315166"/>
            <a:ext cx="6637951" cy="403957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25FAF08-1985-4584-B5F7-2C9C606EC95F}"/>
              </a:ext>
            </a:extLst>
          </p:cNvPr>
          <p:cNvSpPr txBox="1"/>
          <p:nvPr/>
        </p:nvSpPr>
        <p:spPr>
          <a:xfrm>
            <a:off x="1500564" y="781732"/>
            <a:ext cx="37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등급별 제작 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8AECBF-DD35-43FF-AAF3-241793C628CC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29E01E0-B0CD-4582-81A2-D5335B4F88D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F46993A-D8ED-4120-9AE8-292380AE412F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6482962-AFDC-49BC-ABDB-E85FDAEE401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CBC76524-52E1-4BD2-822E-9D346AF1875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E42B7AE-6B19-4AE6-B9F1-7A866F6A347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631EC4E-F534-4B0E-BFA7-C1D92A379DB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EB91C9B-0E68-40B3-ABD9-8A89C6CF75F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6E70FA1-AC41-4353-9C5F-F7E390FD147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859FA3B1-91AD-4F73-B55A-01DE499432CE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4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7A7CD-8F87-48A2-ACA4-F64988993042}"/>
              </a:ext>
            </a:extLst>
          </p:cNvPr>
          <p:cNvSpPr txBox="1"/>
          <p:nvPr/>
        </p:nvSpPr>
        <p:spPr>
          <a:xfrm>
            <a:off x="825303" y="4984631"/>
            <a:ext cx="10832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Helvetica Neue"/>
              </a:rPr>
              <a:t>출처</a:t>
            </a:r>
            <a:r>
              <a:rPr lang="en-US" altLang="ko-KR" sz="1300" b="1" dirty="0">
                <a:latin typeface="Helvetica Neue"/>
              </a:rPr>
              <a:t>:</a:t>
            </a:r>
            <a:r>
              <a:rPr lang="en-US" altLang="ko-KR" sz="1300" b="1" dirty="0">
                <a:solidFill>
                  <a:srgbClr val="296EAA"/>
                </a:solidFill>
                <a:latin typeface="Helvetica Neue"/>
              </a:rPr>
              <a:t> </a:t>
            </a:r>
            <a:r>
              <a:rPr lang="en-US" altLang="ko-KR" sz="1300" b="1" i="1" u="sng" dirty="0">
                <a:solidFill>
                  <a:srgbClr val="296EAA"/>
                </a:solidFill>
                <a:latin typeface="Helvetica Neue"/>
              </a:rPr>
              <a:t>https://namu.wiki/w/%EC%98%81%EC%83%81%EB%AC%BC%20%EB%93%B1%EA%B8%89%20%EC%A0%9C%EB%8F%84/%EB%AF%B8%EA%B5%AD</a:t>
            </a:r>
            <a:endParaRPr lang="ko-KR" altLang="en-US" sz="1300" b="1" i="1" u="sng" dirty="0">
              <a:solidFill>
                <a:srgbClr val="296EAA"/>
              </a:solidFill>
              <a:latin typeface="Helvetica Neue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2BDBE5-CF90-4BA7-97FF-7F37EFEAD15A}"/>
              </a:ext>
            </a:extLst>
          </p:cNvPr>
          <p:cNvGrpSpPr/>
          <p:nvPr/>
        </p:nvGrpSpPr>
        <p:grpSpPr>
          <a:xfrm>
            <a:off x="5001289" y="185608"/>
            <a:ext cx="6661895" cy="4783503"/>
            <a:chOff x="5859348" y="406247"/>
            <a:chExt cx="5362512" cy="482237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0C21141-16EE-4925-AEBA-A5D83C5A25D2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5" name="사각형: 둥근 위쪽 모서리 54">
                <a:extLst>
                  <a:ext uri="{FF2B5EF4-FFF2-40B4-BE49-F238E27FC236}">
                    <a16:creationId xmlns:a16="http://schemas.microsoft.com/office/drawing/2014/main" id="{1185734D-4EC2-4226-9936-803427B4769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7A39F303-2AA0-469C-BBB9-1340B2782443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0CCF7F7-D140-4342-9603-93E01777B86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6BE2E6E-315B-4B34-BD6A-8594BC4A991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DAD3976-F530-4272-B491-B21C152C13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B9E687-DF60-4CE6-9A08-B8CA0B374394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DE2EC34-4988-4B3E-9218-CB0AFEAC923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6619D1D-DA98-499A-9B23-31237C3C624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58741B5-E51E-4EEE-9AEE-CF0216A02066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0689F80-BAAA-40F7-98B3-11AAA16E8F13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D872DAF-35C1-43EA-A107-DE50478098A6}"/>
              </a:ext>
            </a:extLst>
          </p:cNvPr>
          <p:cNvGrpSpPr/>
          <p:nvPr/>
        </p:nvGrpSpPr>
        <p:grpSpPr>
          <a:xfrm>
            <a:off x="584518" y="707046"/>
            <a:ext cx="4216153" cy="3943601"/>
            <a:chOff x="5859348" y="406247"/>
            <a:chExt cx="5362512" cy="482237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780A6B3-FA9D-4DD6-8DBA-1CB4A4E0721A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1" name="사각형: 둥근 위쪽 모서리 80">
                <a:extLst>
                  <a:ext uri="{FF2B5EF4-FFF2-40B4-BE49-F238E27FC236}">
                    <a16:creationId xmlns:a16="http://schemas.microsoft.com/office/drawing/2014/main" id="{BE3353DE-6B2A-4356-806D-5B30F0DC2291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사각형: 둥근 위쪽 모서리 81">
                <a:extLst>
                  <a:ext uri="{FF2B5EF4-FFF2-40B4-BE49-F238E27FC236}">
                    <a16:creationId xmlns:a16="http://schemas.microsoft.com/office/drawing/2014/main" id="{FB6DCE53-ED9F-4CD6-B483-CAE98E73BA93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21F95FD-CC7B-49FB-9EE8-E927A000302C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B420FD5-6508-4D97-BDF3-48AE1380317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ABA572C-B541-48B0-9ED5-A8AB587DAF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3F414D9-3AAC-435F-AC52-935769BD48D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DF67065C-61B1-4A4F-8300-5349A8B0F1B0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E903D6F-AD62-43E0-849D-7F7DB3A6618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1B46AF9-9A9F-45E1-9E2B-732E4F5D30B0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2C8FC24-1659-4574-B854-5F9904B1E322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BFEBEB8-EBC9-43BD-AFAE-0C71AB7D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" y="1307512"/>
            <a:ext cx="3867354" cy="3087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5EA489-E0FF-429E-8788-E1FBF2119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74" y="898763"/>
            <a:ext cx="6303147" cy="394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6D9B7-F3BF-4C18-AEDE-1EF475A23D5E}"/>
              </a:ext>
            </a:extLst>
          </p:cNvPr>
          <p:cNvSpPr txBox="1"/>
          <p:nvPr/>
        </p:nvSpPr>
        <p:spPr>
          <a:xfrm>
            <a:off x="5238314" y="338907"/>
            <a:ext cx="339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TV </a:t>
            </a:r>
            <a:r>
              <a:rPr lang="ko-KR" altLang="en-US" b="1" dirty="0"/>
              <a:t>프로그램 등급</a:t>
            </a:r>
            <a:r>
              <a:rPr lang="en-US" altLang="ko-KR" b="1" dirty="0"/>
              <a:t>(</a:t>
            </a:r>
            <a:r>
              <a:rPr lang="ko-KR" altLang="en-US" b="1" dirty="0"/>
              <a:t>미국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BF0BB-C154-4F1A-8CE2-90D738382A9F}"/>
              </a:ext>
            </a:extLst>
          </p:cNvPr>
          <p:cNvSpPr txBox="1"/>
          <p:nvPr/>
        </p:nvSpPr>
        <p:spPr>
          <a:xfrm>
            <a:off x="847372" y="766243"/>
            <a:ext cx="285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프로그램별 등급 확인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27B0FF9-E51E-426F-B46E-2A973C32CDEA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5D7B2EF-719B-4313-88F8-BF8CF7C0CFDE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08AEEB6-C5F7-4D89-A036-9EA6B8A31E2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26B5A1E-562F-435C-8937-87EA7D6950B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05B1D08B-9C03-4458-B05F-4190189653A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3DFECC3-CA1F-4163-9DCD-0682AECA0E28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554F413-E10F-4119-AC16-F39FC79D02DA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1AEAF8D-6A0C-4375-9F5D-49B390AEE07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E820510-CF2D-4B04-A693-B7F9341B7156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537D6B25-85D9-4DEC-A6C0-39D30FDC92A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97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372" y="0"/>
            <a:ext cx="11437256" cy="6850450"/>
            <a:chOff x="377372" y="0"/>
            <a:chExt cx="11437256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77372" y="0"/>
              <a:ext cx="11437256" cy="6690513"/>
              <a:chOff x="377372" y="0"/>
              <a:chExt cx="11437256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1589171" y="1630813"/>
            <a:ext cx="8263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ko-KR" altLang="en-US" sz="10000" b="1" i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전처리</a:t>
            </a:r>
            <a:endParaRPr lang="ko-KR" altLang="en-US" sz="100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59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09FBB7-325D-46B9-A899-CFDE519DBDC4}"/>
              </a:ext>
            </a:extLst>
          </p:cNvPr>
          <p:cNvGrpSpPr/>
          <p:nvPr/>
        </p:nvGrpSpPr>
        <p:grpSpPr>
          <a:xfrm>
            <a:off x="2188394" y="640709"/>
            <a:ext cx="7955044" cy="4787367"/>
            <a:chOff x="888999" y="414694"/>
            <a:chExt cx="10414000" cy="4822372"/>
          </a:xfrm>
        </p:grpSpPr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44715484-7149-4046-9E86-739C3E42AB42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E751C8AC-D10D-4FB2-BD40-DE4B39C92ECF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0999AFA-EBF2-43BF-8E8F-9F272C6418A6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20536CD-7ECD-4258-9B15-3C4305DD3EE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A9AF790-3F32-4ADF-B9F0-6C0828E6C76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D117F3B-E05D-46D2-BDBE-D7983D9FC89E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33024E4-5992-44C4-8CA7-31C18DC91AB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F1B46DF-9BC3-49FF-A235-C99E48E374B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0D61B52-0C6C-4AAD-B45D-B2B402B52988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0917A3-5728-4877-95CF-AF265E24918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943A552-ECCA-48F0-A5CB-C61D1FF2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8"/>
          <a:stretch/>
        </p:blipFill>
        <p:spPr>
          <a:xfrm>
            <a:off x="2894960" y="1686915"/>
            <a:ext cx="2529675" cy="3370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AFB14F-F13F-4619-A2A1-080A4AE92A4B}"/>
              </a:ext>
            </a:extLst>
          </p:cNvPr>
          <p:cNvSpPr txBox="1"/>
          <p:nvPr/>
        </p:nvSpPr>
        <p:spPr>
          <a:xfrm>
            <a:off x="2291015" y="761185"/>
            <a:ext cx="28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+mj-ea"/>
              </a:rPr>
              <a:t>결측치</a:t>
            </a:r>
            <a:r>
              <a:rPr lang="ko-KR" altLang="en-US" b="1" dirty="0">
                <a:ea typeface="+mj-ea"/>
              </a:rPr>
              <a:t> 확인 및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908F0-31DE-4E5B-B4AB-80D79119AFDA}"/>
              </a:ext>
            </a:extLst>
          </p:cNvPr>
          <p:cNvSpPr txBox="1"/>
          <p:nvPr/>
        </p:nvSpPr>
        <p:spPr>
          <a:xfrm>
            <a:off x="5933906" y="2486480"/>
            <a:ext cx="361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결측치는</a:t>
            </a:r>
            <a:r>
              <a:rPr lang="ko-KR" altLang="en-US" dirty="0"/>
              <a:t> 전부 직접 검색을 통해 추가했으며</a:t>
            </a:r>
            <a:r>
              <a:rPr lang="en-US" altLang="ko-KR" dirty="0"/>
              <a:t>, </a:t>
            </a:r>
            <a:r>
              <a:rPr lang="ko-KR" altLang="en-US" dirty="0"/>
              <a:t>그럼에도 값이 존재하지 않는 데이터들은 </a:t>
            </a:r>
            <a:r>
              <a:rPr lang="en-US" altLang="ko-KR" dirty="0"/>
              <a:t>0</a:t>
            </a:r>
            <a:r>
              <a:rPr lang="ko-KR" altLang="en-US" dirty="0"/>
              <a:t>으로 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C42746-5A71-45E2-9079-BA744ED7AA6D}"/>
              </a:ext>
            </a:extLst>
          </p:cNvPr>
          <p:cNvSpPr/>
          <p:nvPr/>
        </p:nvSpPr>
        <p:spPr>
          <a:xfrm>
            <a:off x="4599992" y="2426328"/>
            <a:ext cx="525895" cy="10026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DBA8EF3-ACE2-4B7B-BE2E-49994C0BDC10}"/>
              </a:ext>
            </a:extLst>
          </p:cNvPr>
          <p:cNvSpPr/>
          <p:nvPr/>
        </p:nvSpPr>
        <p:spPr>
          <a:xfrm>
            <a:off x="4599992" y="3705645"/>
            <a:ext cx="525895" cy="2412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84ACD4-1B2F-4EF4-BE16-AB9B12F7F01F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E90E08B-78B7-4233-A4C1-70EC78E84CE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2EE31D4-7C96-41BD-A24D-174B542662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256B8D7-EFA5-4340-93C6-01A11713A39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D38DBAFB-ACE4-4AF0-8C61-20A107BCAA1B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513FF9-734C-450C-8323-0A22D4BED0BA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5BA8E8F-269B-463A-8256-CA0246200A2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2BBE491-136D-4F4D-81A3-DECD7244B4C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43A2A2F-3B53-4323-974A-F7F73C06C915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B747C452-46AF-4FC0-9F87-143840712FE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86C3CB4-46A6-40C6-AEAC-D0C0F4272112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F3CF9AC-088C-4E13-AA67-7A79C714EDD8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5DAB424-1E38-4A4F-BCB6-D1B9D6FF792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7D895-4A74-46FA-A0F0-266D908C20D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395D66A7-CE38-40D9-A4FB-9D96F8E52C1B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8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B0CADEF-099F-4871-A998-C5928EA17D9A}"/>
              </a:ext>
            </a:extLst>
          </p:cNvPr>
          <p:cNvGrpSpPr/>
          <p:nvPr/>
        </p:nvGrpSpPr>
        <p:grpSpPr>
          <a:xfrm>
            <a:off x="608053" y="639139"/>
            <a:ext cx="5147399" cy="4822372"/>
            <a:chOff x="627471" y="622708"/>
            <a:chExt cx="5362512" cy="482237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8756B58-3B66-4AF8-97EF-342155D8B545}"/>
                </a:ext>
              </a:extLst>
            </p:cNvPr>
            <p:cNvGrpSpPr/>
            <p:nvPr/>
          </p:nvGrpSpPr>
          <p:grpSpPr>
            <a:xfrm>
              <a:off x="627471" y="622708"/>
              <a:ext cx="5362512" cy="4822372"/>
              <a:chOff x="888998" y="414694"/>
              <a:chExt cx="5362512" cy="4822372"/>
            </a:xfrm>
          </p:grpSpPr>
          <p:sp>
            <p:nvSpPr>
              <p:cNvPr id="84" name="사각형: 둥근 위쪽 모서리 83">
                <a:extLst>
                  <a:ext uri="{FF2B5EF4-FFF2-40B4-BE49-F238E27FC236}">
                    <a16:creationId xmlns:a16="http://schemas.microsoft.com/office/drawing/2014/main" id="{BE114843-8FFE-40EC-933A-05C9DA427213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위쪽 모서리 84">
                <a:extLst>
                  <a:ext uri="{FF2B5EF4-FFF2-40B4-BE49-F238E27FC236}">
                    <a16:creationId xmlns:a16="http://schemas.microsoft.com/office/drawing/2014/main" id="{45041F24-CE5C-445B-A14B-935DF3291267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3F9A979-FDF1-40D8-9DB4-89D781B0F9EA}"/>
                </a:ext>
              </a:extLst>
            </p:cNvPr>
            <p:cNvGrpSpPr/>
            <p:nvPr/>
          </p:nvGrpSpPr>
          <p:grpSpPr>
            <a:xfrm>
              <a:off x="4775626" y="818803"/>
              <a:ext cx="1007161" cy="255941"/>
              <a:chOff x="1863401" y="378540"/>
              <a:chExt cx="1007161" cy="25594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12D8E51-132C-445E-8543-98BB0F7FFF6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8479427-24C1-4EDA-80DC-BCB2B69174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CC91A21-8419-4C4B-9322-7A145E1C72D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A36406B-2A64-4AAE-8A67-A6F295D6CDFC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28367EC2-F8C9-4317-86A9-D0A04DD2C59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58FF69E-66DF-4C5E-9469-1EAA598DDAF9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8B150BA-06E4-417C-9A19-67AEB299D43D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61" name="표 6">
            <a:extLst>
              <a:ext uri="{FF2B5EF4-FFF2-40B4-BE49-F238E27FC236}">
                <a16:creationId xmlns:a16="http://schemas.microsoft.com/office/drawing/2014/main" id="{20AF885E-7FF4-444C-AB9F-9B9165D110B5}"/>
              </a:ext>
            </a:extLst>
          </p:cNvPr>
          <p:cNvGraphicFramePr>
            <a:graphicFrameLocks noGrp="1"/>
          </p:cNvGraphicFramePr>
          <p:nvPr/>
        </p:nvGraphicFramePr>
        <p:xfrm>
          <a:off x="949624" y="1482465"/>
          <a:ext cx="4434414" cy="2658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9623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2804791">
                  <a:extLst>
                    <a:ext uri="{9D8B030D-6E8A-4147-A177-3AD203B41FA5}">
                      <a16:colId xmlns:a16="http://schemas.microsoft.com/office/drawing/2014/main" val="1088557891"/>
                    </a:ext>
                  </a:extLst>
                </a:gridCol>
              </a:tblGrid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제거한 변수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show_id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구분자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7842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director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감독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07644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748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date_added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넷플릭스</a:t>
                      </a:r>
                      <a:r>
                        <a:rPr lang="ko-KR" altLang="en-US" sz="1400" dirty="0"/>
                        <a:t> 업로드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718"/>
                  </a:ext>
                </a:extLst>
              </a:tr>
              <a:tr h="361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줄거리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78771"/>
                  </a:ext>
                </a:extLst>
              </a:tr>
            </a:tbl>
          </a:graphicData>
        </a:graphic>
      </p:graphicFrame>
      <p:graphicFrame>
        <p:nvGraphicFramePr>
          <p:cNvPr id="62" name="표 6">
            <a:extLst>
              <a:ext uri="{FF2B5EF4-FFF2-40B4-BE49-F238E27FC236}">
                <a16:creationId xmlns:a16="http://schemas.microsoft.com/office/drawing/2014/main" id="{F9CFA847-63F6-44A5-8D80-41EF36C6A60A}"/>
              </a:ext>
            </a:extLst>
          </p:cNvPr>
          <p:cNvGraphicFramePr>
            <a:graphicFrameLocks noGrp="1"/>
          </p:cNvGraphicFramePr>
          <p:nvPr/>
        </p:nvGraphicFramePr>
        <p:xfrm>
          <a:off x="949624" y="4374233"/>
          <a:ext cx="4434414" cy="7659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8575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2785839">
                  <a:extLst>
                    <a:ext uri="{9D8B030D-6E8A-4147-A177-3AD203B41FA5}">
                      <a16:colId xmlns:a16="http://schemas.microsoft.com/office/drawing/2014/main" val="65345279"/>
                    </a:ext>
                  </a:extLst>
                </a:gridCol>
              </a:tblGrid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추가한 변수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All_star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747B09B-AF3D-4DEF-93CF-55A440868F71}"/>
              </a:ext>
            </a:extLst>
          </p:cNvPr>
          <p:cNvSpPr txBox="1"/>
          <p:nvPr/>
        </p:nvSpPr>
        <p:spPr>
          <a:xfrm>
            <a:off x="797008" y="785588"/>
            <a:ext cx="28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+mj-ea"/>
              </a:rPr>
              <a:t>2. </a:t>
            </a:r>
            <a:r>
              <a:rPr lang="ko-KR" altLang="en-US" b="1" dirty="0">
                <a:ea typeface="+mj-ea"/>
              </a:rPr>
              <a:t>추가 및 제거 변수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E1924BE-E8F5-423A-9AF1-56E65F9DDCC3}"/>
              </a:ext>
            </a:extLst>
          </p:cNvPr>
          <p:cNvGrpSpPr/>
          <p:nvPr/>
        </p:nvGrpSpPr>
        <p:grpSpPr>
          <a:xfrm>
            <a:off x="5870323" y="625495"/>
            <a:ext cx="5628664" cy="4822372"/>
            <a:chOff x="627471" y="622708"/>
            <a:chExt cx="5362512" cy="4822372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AF12A6F-E520-451F-89E4-D67AFB14B1F3}"/>
                </a:ext>
              </a:extLst>
            </p:cNvPr>
            <p:cNvGrpSpPr/>
            <p:nvPr/>
          </p:nvGrpSpPr>
          <p:grpSpPr>
            <a:xfrm>
              <a:off x="627471" y="622708"/>
              <a:ext cx="5362512" cy="4822372"/>
              <a:chOff x="888998" y="414694"/>
              <a:chExt cx="5362512" cy="4822372"/>
            </a:xfrm>
          </p:grpSpPr>
          <p:sp>
            <p:nvSpPr>
              <p:cNvPr id="96" name="사각형: 둥근 위쪽 모서리 95">
                <a:extLst>
                  <a:ext uri="{FF2B5EF4-FFF2-40B4-BE49-F238E27FC236}">
                    <a16:creationId xmlns:a16="http://schemas.microsoft.com/office/drawing/2014/main" id="{4918F7C5-3CE5-4F3A-AD74-78E2F4FD645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사각형: 둥근 위쪽 모서리 96">
                <a:extLst>
                  <a:ext uri="{FF2B5EF4-FFF2-40B4-BE49-F238E27FC236}">
                    <a16:creationId xmlns:a16="http://schemas.microsoft.com/office/drawing/2014/main" id="{4BAC93B1-CB68-40D0-815C-2D26C46BE12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D16C178-93B0-4C11-8EC0-A30D5D8B7268}"/>
                </a:ext>
              </a:extLst>
            </p:cNvPr>
            <p:cNvGrpSpPr/>
            <p:nvPr/>
          </p:nvGrpSpPr>
          <p:grpSpPr>
            <a:xfrm>
              <a:off x="4775626" y="818803"/>
              <a:ext cx="1007161" cy="255941"/>
              <a:chOff x="1863401" y="378540"/>
              <a:chExt cx="1007161" cy="25594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337B80A-BF13-4C7B-B319-FFE7D76EE4F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E47815-F64C-4650-AFB3-DADF1019C1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B6D2908-6BD5-4C84-A27D-8645910F805E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00652A8-9205-4C13-97D4-6AEC41A2F7D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2FD57F3-DD4E-4018-A9D3-7F08006DC3E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D9A7500-766F-4799-8B24-3F40464F05EA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09AC7B0-0FCE-46BE-B318-FF3757B57BD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98" name="표 6">
            <a:extLst>
              <a:ext uri="{FF2B5EF4-FFF2-40B4-BE49-F238E27FC236}">
                <a16:creationId xmlns:a16="http://schemas.microsoft.com/office/drawing/2014/main" id="{9E482171-B4E5-48B0-98E2-5C3A7947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6952"/>
              </p:ext>
            </p:extLst>
          </p:nvPr>
        </p:nvGraphicFramePr>
        <p:xfrm>
          <a:off x="6048041" y="1481259"/>
          <a:ext cx="5258774" cy="25103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3140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3655634">
                  <a:extLst>
                    <a:ext uri="{9D8B030D-6E8A-4147-A177-3AD203B41FA5}">
                      <a16:colId xmlns:a16="http://schemas.microsoft.com/office/drawing/2014/main" val="4087102675"/>
                    </a:ext>
                  </a:extLst>
                </a:gridCol>
              </a:tblGrid>
              <a:tr h="313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 / TV Show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country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7842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release_year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출시연도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07644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74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duration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상영시간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71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listed_in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7877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All_star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4425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B475603-99FA-4E33-9C40-3B067F322632}"/>
              </a:ext>
            </a:extLst>
          </p:cNvPr>
          <p:cNvSpPr txBox="1"/>
          <p:nvPr/>
        </p:nvSpPr>
        <p:spPr>
          <a:xfrm>
            <a:off x="6048041" y="745488"/>
            <a:ext cx="28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+mj-ea"/>
              </a:rPr>
              <a:t>3. </a:t>
            </a:r>
            <a:r>
              <a:rPr lang="ko-KR" altLang="en-US" b="1" dirty="0">
                <a:ea typeface="+mj-ea"/>
              </a:rPr>
              <a:t>최종 사용 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3CFD-9A53-4839-9504-B9302088D458}"/>
              </a:ext>
            </a:extLst>
          </p:cNvPr>
          <p:cNvSpPr txBox="1"/>
          <p:nvPr/>
        </p:nvSpPr>
        <p:spPr>
          <a:xfrm>
            <a:off x="6095999" y="4387860"/>
            <a:ext cx="5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All_Star</a:t>
            </a:r>
            <a:r>
              <a:rPr lang="en-US" altLang="ko-KR" dirty="0"/>
              <a:t>(</a:t>
            </a:r>
            <a:r>
              <a:rPr lang="ko-KR" altLang="en-US" dirty="0"/>
              <a:t>평점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6188058-77BA-44D2-A5BF-BE01909D2CBE}"/>
              </a:ext>
            </a:extLst>
          </p:cNvPr>
          <p:cNvSpPr/>
          <p:nvPr/>
        </p:nvSpPr>
        <p:spPr>
          <a:xfrm>
            <a:off x="966675" y="4743745"/>
            <a:ext cx="1636566" cy="396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AFDA3EE-119F-448F-8F60-45F6FD171403}"/>
              </a:ext>
            </a:extLst>
          </p:cNvPr>
          <p:cNvSpPr/>
          <p:nvPr/>
        </p:nvSpPr>
        <p:spPr>
          <a:xfrm>
            <a:off x="6045167" y="2101570"/>
            <a:ext cx="1593731" cy="3233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5BF95F-7504-49B4-A774-DBCE44CD3D4D}"/>
              </a:ext>
            </a:extLst>
          </p:cNvPr>
          <p:cNvSpPr/>
          <p:nvPr/>
        </p:nvSpPr>
        <p:spPr>
          <a:xfrm>
            <a:off x="6045166" y="2721881"/>
            <a:ext cx="1593731" cy="12697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19470A-AE61-49C1-B73E-1CE94045576C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057313D-6A64-4D1E-A4E2-A3EE519231BD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EC4FE43-DABE-4140-AF70-D618B7D013D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CFB1210-B946-4C42-B62A-C0F86E56B8C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6D527155-CA44-4C2B-A4ED-E92DF4A3358C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2B41197-7ED0-434F-9E78-61675D51F5ED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54277AB-44EF-4A60-AE44-3B3D3CC308D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512C827-C49A-47C4-AB8C-2A1DA849A82B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2A578C3-6070-4607-80C3-6C7ECAF78A7F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6CCCE55-3FAC-4BEC-95A2-FA908788AA5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41E247A-D2F3-4DD6-A547-8E20139C281F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94BB7C1-1D66-4A94-A99A-FAE909057E6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877C53D-F879-49A5-9F16-EC574BB01EB2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0E6FB9D-66E1-42B9-BA17-0D7A7372C23F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E70B1DD1-E71C-4C52-88ED-9BFE07288AD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9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5F51C6E9-76B1-4DA3-A7E9-E727666B31D5}"/>
              </a:ext>
            </a:extLst>
          </p:cNvPr>
          <p:cNvGrpSpPr/>
          <p:nvPr/>
        </p:nvGrpSpPr>
        <p:grpSpPr>
          <a:xfrm>
            <a:off x="4432300" y="2324100"/>
            <a:ext cx="5889298" cy="1302376"/>
            <a:chOff x="702003" y="713339"/>
            <a:chExt cx="10806514" cy="1939823"/>
          </a:xfrm>
        </p:grpSpPr>
        <p:sp>
          <p:nvSpPr>
            <p:cNvPr id="55" name="사각형: 둥근 위쪽 모서리 49">
              <a:extLst>
                <a:ext uri="{FF2B5EF4-FFF2-40B4-BE49-F238E27FC236}">
                  <a16:creationId xmlns:a16="http://schemas.microsoft.com/office/drawing/2014/main" id="{0A4AF2D6-C632-4916-AC69-9A830F4F57F5}"/>
                </a:ext>
              </a:extLst>
            </p:cNvPr>
            <p:cNvSpPr/>
            <p:nvPr/>
          </p:nvSpPr>
          <p:spPr>
            <a:xfrm rot="10800000" flipV="1">
              <a:off x="702004" y="713339"/>
              <a:ext cx="10806513" cy="604911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위쪽 모서리 50">
              <a:extLst>
                <a:ext uri="{FF2B5EF4-FFF2-40B4-BE49-F238E27FC236}">
                  <a16:creationId xmlns:a16="http://schemas.microsoft.com/office/drawing/2014/main" id="{5D1836AA-ED37-40BB-9A8F-91970A49DD2F}"/>
                </a:ext>
              </a:extLst>
            </p:cNvPr>
            <p:cNvSpPr/>
            <p:nvPr/>
          </p:nvSpPr>
          <p:spPr>
            <a:xfrm rot="10800000" flipV="1">
              <a:off x="702003" y="1137960"/>
              <a:ext cx="10806513" cy="1515202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099" name="Picture 3" descr="C:\Users\acorn\Desktop\영화 평점 사이트.PNG"/>
          <p:cNvPicPr>
            <a:picLocks noChangeAspect="1" noChangeArrowheads="1"/>
          </p:cNvPicPr>
          <p:nvPr/>
        </p:nvPicPr>
        <p:blipFill>
          <a:blip r:embed="rId3"/>
          <a:srcRect r="48094" b="91614"/>
          <a:stretch>
            <a:fillRect/>
          </a:stretch>
        </p:blipFill>
        <p:spPr bwMode="auto">
          <a:xfrm>
            <a:off x="4446588" y="2638425"/>
            <a:ext cx="5815012" cy="904300"/>
          </a:xfrm>
          <a:prstGeom prst="rect">
            <a:avLst/>
          </a:prstGeom>
          <a:noFill/>
        </p:spPr>
      </p:pic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706532" y="594746"/>
            <a:ext cx="8729958" cy="4874255"/>
            <a:chOff x="5859348" y="406247"/>
            <a:chExt cx="5362512" cy="4822372"/>
          </a:xfrm>
        </p:grpSpPr>
        <p:grpSp>
          <p:nvGrpSpPr>
            <p:cNvPr id="37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1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01DA05D-D241-40AA-9F7C-C1DEACDB2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08" y="1269441"/>
            <a:ext cx="4408264" cy="4098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77B799-7987-4EFB-9825-E4E423D69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347" y="1426367"/>
            <a:ext cx="4280789" cy="260912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2361912-65F2-4344-829F-C66936B11FA4}"/>
              </a:ext>
            </a:extLst>
          </p:cNvPr>
          <p:cNvSpPr txBox="1"/>
          <p:nvPr/>
        </p:nvSpPr>
        <p:spPr>
          <a:xfrm>
            <a:off x="913565" y="677598"/>
            <a:ext cx="40687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IMDb</a:t>
            </a:r>
            <a:r>
              <a:rPr lang="ko-KR" altLang="en-US" sz="2400" b="1" dirty="0"/>
              <a:t> 평점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0B753A-B9C0-4938-8E71-B4E35E43140A}"/>
              </a:ext>
            </a:extLst>
          </p:cNvPr>
          <p:cNvGrpSpPr/>
          <p:nvPr/>
        </p:nvGrpSpPr>
        <p:grpSpPr>
          <a:xfrm>
            <a:off x="5656404" y="4258292"/>
            <a:ext cx="5905242" cy="1109677"/>
            <a:chOff x="5869775" y="112331"/>
            <a:chExt cx="5366349" cy="5007313"/>
          </a:xfrm>
        </p:grpSpPr>
        <p:grpSp>
          <p:nvGrpSpPr>
            <p:cNvPr id="63" name="그룹 52">
              <a:extLst>
                <a:ext uri="{FF2B5EF4-FFF2-40B4-BE49-F238E27FC236}">
                  <a16:creationId xmlns:a16="http://schemas.microsoft.com/office/drawing/2014/main" id="{8689B705-D146-4ED6-80D6-146496B9146B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82" name="사각형: 둥근 위쪽 모서리 65">
                <a:extLst>
                  <a:ext uri="{FF2B5EF4-FFF2-40B4-BE49-F238E27FC236}">
                    <a16:creationId xmlns:a16="http://schemas.microsoft.com/office/drawing/2014/main" id="{278DB702-EBC3-4E6A-A5FD-321289F85B3F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사각형: 둥근 위쪽 모서리 66">
                <a:extLst>
                  <a:ext uri="{FF2B5EF4-FFF2-40B4-BE49-F238E27FC236}">
                    <a16:creationId xmlns:a16="http://schemas.microsoft.com/office/drawing/2014/main" id="{A133B78A-A1EF-4594-A767-CBDE948A94C7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4" name="그룹 53">
              <a:extLst>
                <a:ext uri="{FF2B5EF4-FFF2-40B4-BE49-F238E27FC236}">
                  <a16:creationId xmlns:a16="http://schemas.microsoft.com/office/drawing/2014/main" id="{9034CF2F-335F-463E-8814-5E0DF00E846C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FF7C2D1-8552-4D0A-9D1B-7879B5A90E3E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47DE4F9C-0D13-453F-8D92-13D346A8EE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8ED964A-58C7-47BD-8DAC-60A950E0FDCD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7C035F8-AD9A-4141-A20C-B4926D5B15D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B85ECA2-4B68-4EBD-8E00-8C0052F9576C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31358ED-5C03-406F-974F-6AFC2D846DFB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B33BEDA-1DE4-4346-9412-FC9604F9D0B1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F86D-1294-42A5-9F07-4764D4B8E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692" y="4550811"/>
            <a:ext cx="5667375" cy="676275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7578BC2-E604-4EFD-AAEB-F5BAAC627830}"/>
              </a:ext>
            </a:extLst>
          </p:cNvPr>
          <p:cNvCxnSpPr/>
          <p:nvPr/>
        </p:nvCxnSpPr>
        <p:spPr>
          <a:xfrm rot="10800000" flipV="1">
            <a:off x="9373320" y="4158767"/>
            <a:ext cx="53340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2448C7D-63CB-48BC-B84B-7F88DBE1B115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944845D-A561-4E34-8C63-504FAB08166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5371D18-EC70-4401-953C-F99CA14409BD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E60AFC0-F485-4BF3-AE5B-3C73D58B10A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83D485F-C2D1-410B-922D-361AC9B68B5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ED5AF6-BB0A-4882-B6BE-224114496FC8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A1183FE-2EE2-4E77-9AEC-709804ACA95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343A0FF-B0CE-4423-B6CD-40E20A7C41CD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090F4E6-46FC-41D4-ADD1-4327D24FF2D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EEFBE403-6EE1-4F53-9E6C-46561DBA665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B778634-FA9B-4C38-9E4F-521736990966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2AAFBB2-554D-4238-A061-E8221648AC6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9E84AAB-47AA-450A-9E0E-CED3E1F9B9E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C528A9-2487-4F6A-8743-46B4E7E3843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1B098945-8900-4171-96FA-C6A2E64F77C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01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698709" y="584525"/>
            <a:ext cx="10744358" cy="4918628"/>
            <a:chOff x="5859349" y="441415"/>
            <a:chExt cx="5362511" cy="465492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9" y="441415"/>
              <a:ext cx="5362511" cy="4654922"/>
              <a:chOff x="888999" y="449862"/>
              <a:chExt cx="5362511" cy="4654922"/>
            </a:xfrm>
          </p:grpSpPr>
          <p:sp>
            <p:nvSpPr>
              <p:cNvPr id="50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49862"/>
                <a:ext cx="5362511" cy="452548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9" y="884755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505367"/>
              <a:ext cx="1007161" cy="211520"/>
              <a:chOff x="1863401" y="281565"/>
              <a:chExt cx="1007161" cy="21152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281565"/>
                <a:ext cx="255939" cy="2115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342661"/>
                <a:ext cx="0" cy="89255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281566"/>
                <a:ext cx="255939" cy="2115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297689"/>
                <a:ext cx="0" cy="191664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326178"/>
                <a:ext cx="0" cy="108189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281565"/>
                <a:ext cx="255939" cy="2115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351590"/>
                <a:ext cx="103539" cy="855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450332B-2293-4039-A515-C7BB9A56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4" y="1169499"/>
            <a:ext cx="10243991" cy="4183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E219D-C08B-46E8-B41A-8BAC5237095C}"/>
              </a:ext>
            </a:extLst>
          </p:cNvPr>
          <p:cNvSpPr txBox="1"/>
          <p:nvPr/>
        </p:nvSpPr>
        <p:spPr>
          <a:xfrm>
            <a:off x="1014955" y="615376"/>
            <a:ext cx="204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IMDs </a:t>
            </a:r>
            <a:r>
              <a:rPr lang="ko-KR" altLang="en-US" sz="2000" b="1" dirty="0" err="1"/>
              <a:t>별점</a:t>
            </a:r>
            <a:r>
              <a:rPr lang="ko-KR" altLang="en-US" sz="2000" b="1" dirty="0"/>
              <a:t> 분석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1F8DFB-5D29-48A9-BBB8-E45A0ADC89B5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E9DA42B-BCEE-46C9-A39E-C4B7205EAEB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7628B23-98BC-4321-9D6A-893C9C0B7FC2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E28EB72-D442-47A4-9DE1-0B7697141ED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03BD51EC-4BAF-4313-B487-AF44372C4B4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6035CB5-6A63-4D5C-853B-9FAFB2F3C5CF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4C51047-EA4C-4347-A537-3714DE5F1C8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0F1C1C6-0849-4A31-B581-18CF2F61FC5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3920639-CB9C-40C8-A7A3-52573353F2E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9681C760-48F3-400C-A8FB-9CD4DED9BA76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CDBA381-AA14-4435-A680-6F1F3E1B4CA5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7FD29D1-9C47-41FF-A9C0-39B4F4450E3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2EC708-6828-40A3-BF20-499B356F968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3793F3E-ACC5-4AF5-A894-4668FBA8AC1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CA69EEC7-6133-4D7C-B242-3283AD83F09B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5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69792" y="7102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2" name="그룹 47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887745" y="656249"/>
            <a:ext cx="6012883" cy="1956569"/>
            <a:chOff x="5869775" y="112331"/>
            <a:chExt cx="5366349" cy="5007313"/>
          </a:xfrm>
        </p:grpSpPr>
        <p:grpSp>
          <p:nvGrpSpPr>
            <p:cNvPr id="13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62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122" name="Picture 2" descr="C:\Users\acorn\Desktop\t1.PNG"/>
          <p:cNvPicPr>
            <a:picLocks noChangeAspect="1" noChangeArrowheads="1"/>
          </p:cNvPicPr>
          <p:nvPr/>
        </p:nvPicPr>
        <p:blipFill rotWithShape="1">
          <a:blip r:embed="rId3"/>
          <a:srcRect l="4402" t="16249" r="41997" b="5551"/>
          <a:stretch/>
        </p:blipFill>
        <p:spPr bwMode="auto">
          <a:xfrm>
            <a:off x="1139565" y="1073469"/>
            <a:ext cx="4770002" cy="1452788"/>
          </a:xfrm>
          <a:prstGeom prst="rect">
            <a:avLst/>
          </a:prstGeom>
          <a:noFill/>
        </p:spPr>
      </p:pic>
      <p:grpSp>
        <p:nvGrpSpPr>
          <p:cNvPr id="15" name="그룹 63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738395" y="2758554"/>
            <a:ext cx="5971158" cy="2532772"/>
            <a:chOff x="5869775" y="112331"/>
            <a:chExt cx="5366349" cy="5007313"/>
          </a:xfrm>
        </p:grpSpPr>
        <p:grpSp>
          <p:nvGrpSpPr>
            <p:cNvPr id="16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84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123" name="Picture 3" descr="C:\Users\acorn\Desktop\t2.PNG"/>
          <p:cNvPicPr>
            <a:picLocks noChangeAspect="1" noChangeArrowheads="1"/>
          </p:cNvPicPr>
          <p:nvPr/>
        </p:nvPicPr>
        <p:blipFill rotWithShape="1">
          <a:blip r:embed="rId4"/>
          <a:srcRect l="5001" r="29576"/>
          <a:stretch/>
        </p:blipFill>
        <p:spPr bwMode="auto">
          <a:xfrm>
            <a:off x="762505" y="3164657"/>
            <a:ext cx="5919304" cy="2101194"/>
          </a:xfrm>
          <a:prstGeom prst="rect">
            <a:avLst/>
          </a:prstGeom>
          <a:noFill/>
        </p:spPr>
      </p:pic>
      <p:grpSp>
        <p:nvGrpSpPr>
          <p:cNvPr id="18" name="그룹 85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6608200" y="1986677"/>
            <a:ext cx="5169478" cy="2990192"/>
            <a:chOff x="5869775" y="112331"/>
            <a:chExt cx="5366349" cy="5007313"/>
          </a:xfrm>
        </p:grpSpPr>
        <p:grpSp>
          <p:nvGrpSpPr>
            <p:cNvPr id="19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96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125" name="Picture 5" descr="C:\Users\acorn\Desktop\t3.PNG"/>
          <p:cNvPicPr>
            <a:picLocks noChangeAspect="1" noChangeArrowheads="1"/>
          </p:cNvPicPr>
          <p:nvPr/>
        </p:nvPicPr>
        <p:blipFill rotWithShape="1">
          <a:blip r:embed="rId5"/>
          <a:srcRect l="4820" r="25775"/>
          <a:stretch/>
        </p:blipFill>
        <p:spPr bwMode="auto">
          <a:xfrm>
            <a:off x="6718616" y="2465549"/>
            <a:ext cx="5011385" cy="2481177"/>
          </a:xfrm>
          <a:prstGeom prst="rect">
            <a:avLst/>
          </a:prstGeom>
          <a:noFill/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3AF5AC5-C94B-409F-B155-A9F9496260B8}"/>
              </a:ext>
            </a:extLst>
          </p:cNvPr>
          <p:cNvSpPr txBox="1"/>
          <p:nvPr/>
        </p:nvSpPr>
        <p:spPr>
          <a:xfrm>
            <a:off x="994076" y="645052"/>
            <a:ext cx="522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제목에 붙어있던 공백문자</a:t>
            </a:r>
            <a:r>
              <a:rPr lang="en-US" altLang="ko-KR" sz="1600" b="1" dirty="0"/>
              <a:t>(\u200b) </a:t>
            </a:r>
            <a:r>
              <a:rPr lang="ko-KR" altLang="en-US" sz="1600" b="1" dirty="0"/>
              <a:t>삭제 </a:t>
            </a:r>
            <a:endParaRPr lang="en-US" altLang="ko-KR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A26B18-A4D5-4517-8FE0-99EF8A70C769}"/>
              </a:ext>
            </a:extLst>
          </p:cNvPr>
          <p:cNvSpPr txBox="1"/>
          <p:nvPr/>
        </p:nvSpPr>
        <p:spPr>
          <a:xfrm>
            <a:off x="849499" y="2799757"/>
            <a:ext cx="522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고유번호 파악을 위한 </a:t>
            </a:r>
            <a:r>
              <a:rPr lang="en-US" altLang="ko-KR" sz="1600" b="1" dirty="0"/>
              <a:t>html </a:t>
            </a:r>
            <a:r>
              <a:rPr lang="ko-KR" altLang="en-US" sz="1600" b="1" dirty="0"/>
              <a:t>주소 저장</a:t>
            </a:r>
            <a:endParaRPr lang="en-US" altLang="ko-KR" sz="16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B6A65C-6826-4CD5-9FF6-61B5C1E08CE9}"/>
              </a:ext>
            </a:extLst>
          </p:cNvPr>
          <p:cNvSpPr txBox="1"/>
          <p:nvPr/>
        </p:nvSpPr>
        <p:spPr>
          <a:xfrm>
            <a:off x="6705282" y="2064642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제대로 입력되지 않은 주소 처리</a:t>
            </a:r>
            <a:endParaRPr lang="en-US" altLang="ko-KR" sz="16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0D1BDA5-044B-437C-827E-D61A8A6D848F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6D0EF84-540E-4419-9D1A-8A7D5C0B8771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F27D2F7-73F5-4251-9AE8-418947EB799B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F4BA940-D9F9-4423-9306-7D96160B3AB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3300316A-355A-469F-B1B3-2C45401F1F1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179AD31-854A-4A38-B542-2302D73113C5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7C6002-4775-4E2A-A4DF-451CECF96C2A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901BE92-28E7-49B5-90C3-D7055D7EE2C2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C2970CE-A25C-470C-9AEE-2F9C3A8C8C7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19A152A6-B3C4-44E9-BAD9-8C001E1167F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0B79837-BB42-46B5-86ED-5E947AB46D92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1CAD3BF-D6CC-4B07-BA44-43F3017ECB4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AF8CD8C-0F03-49D4-BDB9-8246DA6171C3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8E3E56C-0732-407D-BE92-59854D1EA2D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id="{E0490460-C407-4153-AFCA-A6B1D152A93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4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2" name="그룹 40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574946" y="581848"/>
            <a:ext cx="5161871" cy="2554496"/>
            <a:chOff x="5859348" y="406247"/>
            <a:chExt cx="5362512" cy="4822372"/>
          </a:xfrm>
        </p:grpSpPr>
        <p:grpSp>
          <p:nvGrpSpPr>
            <p:cNvPr id="13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5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6146" name="Picture 2" descr="C:\Users\acorn\Desktop\t4.PNG"/>
          <p:cNvPicPr>
            <a:picLocks noChangeAspect="1" noChangeArrowheads="1"/>
          </p:cNvPicPr>
          <p:nvPr/>
        </p:nvPicPr>
        <p:blipFill rotWithShape="1">
          <a:blip r:embed="rId3"/>
          <a:srcRect l="53250" t="12899" r="481" b="449"/>
          <a:stretch/>
        </p:blipFill>
        <p:spPr bwMode="auto">
          <a:xfrm>
            <a:off x="603164" y="1054440"/>
            <a:ext cx="5105433" cy="1849338"/>
          </a:xfrm>
          <a:prstGeom prst="rect">
            <a:avLst/>
          </a:prstGeom>
          <a:noFill/>
        </p:spPr>
      </p:pic>
      <p:grpSp>
        <p:nvGrpSpPr>
          <p:cNvPr id="15" name="그룹 56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81363" y="2901321"/>
            <a:ext cx="5051328" cy="2610900"/>
            <a:chOff x="5859348" y="406247"/>
            <a:chExt cx="5362512" cy="4822372"/>
          </a:xfrm>
        </p:grpSpPr>
        <p:grpSp>
          <p:nvGrpSpPr>
            <p:cNvPr id="16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70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6147" name="Picture 3" descr="C:\Users\acorn\Desktop\t.PNG"/>
          <p:cNvPicPr>
            <a:picLocks noChangeAspect="1" noChangeArrowheads="1"/>
          </p:cNvPicPr>
          <p:nvPr/>
        </p:nvPicPr>
        <p:blipFill rotWithShape="1">
          <a:blip r:embed="rId4"/>
          <a:srcRect l="4640" r="34327" b="3327"/>
          <a:stretch/>
        </p:blipFill>
        <p:spPr bwMode="auto">
          <a:xfrm>
            <a:off x="1127077" y="3242095"/>
            <a:ext cx="4523225" cy="2208771"/>
          </a:xfrm>
          <a:prstGeom prst="rect">
            <a:avLst/>
          </a:prstGeom>
          <a:noFill/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BB635AD-1D39-4521-82FB-B7D407754C79}"/>
              </a:ext>
            </a:extLst>
          </p:cNvPr>
          <p:cNvSpPr txBox="1"/>
          <p:nvPr/>
        </p:nvSpPr>
        <p:spPr>
          <a:xfrm>
            <a:off x="665169" y="568936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작품 고유번호 </a:t>
            </a:r>
            <a:r>
              <a:rPr lang="ko-KR" altLang="en-US" sz="1600" b="1" dirty="0" err="1"/>
              <a:t>크롤링</a:t>
            </a:r>
            <a:endParaRPr lang="en-US" altLang="ko-KR" sz="16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BC1776-D1F6-41EF-8971-135ACAAF6106}"/>
              </a:ext>
            </a:extLst>
          </p:cNvPr>
          <p:cNvSpPr txBox="1"/>
          <p:nvPr/>
        </p:nvSpPr>
        <p:spPr>
          <a:xfrm>
            <a:off x="898481" y="2890368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5. </a:t>
            </a:r>
            <a:r>
              <a:rPr lang="ko-KR" altLang="en-US" sz="1600" b="1" dirty="0"/>
              <a:t>작품 고유번호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에 담기</a:t>
            </a:r>
            <a:endParaRPr lang="en-US" altLang="ko-KR" sz="1600" b="1" dirty="0"/>
          </a:p>
        </p:txBody>
      </p:sp>
      <p:grpSp>
        <p:nvGrpSpPr>
          <p:cNvPr id="18" name="그룹 75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5736815" y="1355914"/>
            <a:ext cx="5888741" cy="3259120"/>
            <a:chOff x="5859348" y="406247"/>
            <a:chExt cx="5362512" cy="4822372"/>
          </a:xfrm>
        </p:grpSpPr>
        <p:grpSp>
          <p:nvGrpSpPr>
            <p:cNvPr id="19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90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6148" name="Picture 4" descr="C:\Users\acorn\Desktop\t5.PNG"/>
          <p:cNvPicPr>
            <a:picLocks noChangeAspect="1" noChangeArrowheads="1"/>
          </p:cNvPicPr>
          <p:nvPr/>
        </p:nvPicPr>
        <p:blipFill rotWithShape="1">
          <a:blip r:embed="rId5"/>
          <a:srcRect l="4997" t="-668" r="8225"/>
          <a:stretch/>
        </p:blipFill>
        <p:spPr bwMode="auto">
          <a:xfrm>
            <a:off x="5800649" y="1909883"/>
            <a:ext cx="5824907" cy="2584391"/>
          </a:xfrm>
          <a:prstGeom prst="rect">
            <a:avLst/>
          </a:prstGeom>
          <a:noFill/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EB254F4-EE4F-42EF-8609-9DA4FE10441B}"/>
              </a:ext>
            </a:extLst>
          </p:cNvPr>
          <p:cNvSpPr txBox="1"/>
          <p:nvPr/>
        </p:nvSpPr>
        <p:spPr>
          <a:xfrm>
            <a:off x="5792274" y="1383755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6. </a:t>
            </a:r>
            <a:r>
              <a:rPr lang="ko-KR" altLang="en-US" sz="1600" b="1" dirty="0"/>
              <a:t>사람의 고유번호 작품 고유번호로 수정</a:t>
            </a:r>
            <a:endParaRPr lang="en-US" altLang="ko-KR" sz="16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7F06E2-0DB1-421A-9D11-13E1429EEEBD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C6CB922-CADD-450E-B279-F00C6E0C2E0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4712B58-41D1-47A3-A71D-A0F095E6209D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72D555ED-ECC2-4FB9-86AB-E2D6FC7C1315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3" name="직각 삼각형 92">
              <a:extLst>
                <a:ext uri="{FF2B5EF4-FFF2-40B4-BE49-F238E27FC236}">
                  <a16:creationId xmlns:a16="http://schemas.microsoft.com/office/drawing/2014/main" id="{777653A2-EA54-4368-9303-DCC681CB0F01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0B809C7-F9CA-4EDD-82F6-069CFB3F2047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86D3BE9-19F7-40AA-A7AE-D573F95B2D21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06A42EF-3A06-40D0-85B5-6A594620744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EA82D28-44A5-4CC5-9A38-D1686BAF25EB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8BE81F91-F61F-4202-AD66-230B3DA7AF8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B32AE5A-350C-4B3D-8E0B-09ABF8E0AB36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187D3DE8-0FD5-4723-B9CB-C40251B1C9C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A99CEDB-C4F2-41BA-833A-51EBD88558A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5BDF9E5-83CE-4722-99D4-2E27D8E23F9B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3" name="직각 삼각형 102">
              <a:extLst>
                <a:ext uri="{FF2B5EF4-FFF2-40B4-BE49-F238E27FC236}">
                  <a16:creationId xmlns:a16="http://schemas.microsoft.com/office/drawing/2014/main" id="{1D3D5572-92BD-44AA-B4EE-2BC5CFB8FBAB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5203" y="-5976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CF2B2B4-D29D-447D-8DBF-0B65590BD214}"/>
              </a:ext>
            </a:extLst>
          </p:cNvPr>
          <p:cNvGrpSpPr/>
          <p:nvPr/>
        </p:nvGrpSpPr>
        <p:grpSpPr>
          <a:xfrm>
            <a:off x="1631529" y="537857"/>
            <a:ext cx="8658635" cy="4507745"/>
            <a:chOff x="5859348" y="406247"/>
            <a:chExt cx="5362512" cy="482237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E22E60D-F81F-43C9-B1A1-ACD42B0DDFE2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6664F3A8-0BE9-44A6-9E41-98DB9B06BF8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F04B2C16-5BE2-4BD8-9868-EFF8CDC9E0A8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46F6BA-F43F-4FE0-9BEE-6BAF96E614BD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DD2911F-B621-4D56-B1F2-CC8A328D612E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31739D7-15A4-40A3-AC69-6F2A21556A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9DC3FBE-F629-4888-85E4-BF1F67266711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3C7FD4C-3521-41CB-8843-F5B6102F27C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B8E17E3-65A2-4921-96D5-66F401F5B530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82A7C77-0EBE-4315-805D-70F57D6F4A18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0BF213D-7597-4BBE-8AE4-E46F6DCC0483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1901836" y="625986"/>
            <a:ext cx="141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목차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E8D74-426E-4E22-B618-E1DCE21BCE84}"/>
              </a:ext>
            </a:extLst>
          </p:cNvPr>
          <p:cNvSpPr txBox="1"/>
          <p:nvPr/>
        </p:nvSpPr>
        <p:spPr>
          <a:xfrm>
            <a:off x="2388383" y="1501368"/>
            <a:ext cx="348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Step0. </a:t>
            </a:r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기획의도</a:t>
            </a:r>
            <a:r>
              <a:rPr lang="en-US" altLang="ko-KR" dirty="0"/>
              <a:t>, </a:t>
            </a:r>
            <a:r>
              <a:rPr lang="ko-KR" altLang="en-US" dirty="0"/>
              <a:t>타겟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/>
              <a:t>데이터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Step2. </a:t>
            </a:r>
            <a:r>
              <a:rPr lang="ko-KR" altLang="en-US" dirty="0"/>
              <a:t>데이터 탐색 및 시각화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Step3.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E77EF0-8885-4587-8E3A-9EE377CA67FA}"/>
              </a:ext>
            </a:extLst>
          </p:cNvPr>
          <p:cNvSpPr txBox="1"/>
          <p:nvPr/>
        </p:nvSpPr>
        <p:spPr>
          <a:xfrm>
            <a:off x="6093831" y="1512684"/>
            <a:ext cx="3486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Step4. Machine Learning</a:t>
            </a:r>
          </a:p>
          <a:p>
            <a:r>
              <a:rPr lang="en-US" altLang="ko-KR" dirty="0"/>
              <a:t>	- KNN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로지스틱 회귀모형</a:t>
            </a:r>
            <a:endParaRPr lang="en-US" altLang="ko-KR" dirty="0"/>
          </a:p>
          <a:p>
            <a:r>
              <a:rPr lang="en-US" altLang="ko-KR" dirty="0"/>
              <a:t>	- SVM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의사결정 나무 모형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Step5. </a:t>
            </a:r>
            <a:r>
              <a:rPr lang="ko-KR" altLang="en-US" dirty="0"/>
              <a:t>결론 및 한계점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DD7F0B-BC0B-4C61-AF6D-756A84551EED}"/>
              </a:ext>
            </a:extLst>
          </p:cNvPr>
          <p:cNvSpPr txBox="1"/>
          <p:nvPr/>
        </p:nvSpPr>
        <p:spPr>
          <a:xfrm>
            <a:off x="3002221" y="1603376"/>
            <a:ext cx="7598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8540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62308" y="1909002"/>
            <a:ext cx="3146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고유번호를 평점주소에 입력하여 평점을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크롤링</a:t>
            </a:r>
            <a:r>
              <a:rPr lang="ko-KR" altLang="en-US" dirty="0"/>
              <a:t> 한 평점은 </a:t>
            </a:r>
            <a:r>
              <a:rPr lang="en-US" altLang="ko-KR" dirty="0"/>
              <a:t>‘</a:t>
            </a:r>
            <a:r>
              <a:rPr lang="en-US" altLang="ko-KR" dirty="0" err="1"/>
              <a:t>All_star</a:t>
            </a:r>
            <a:r>
              <a:rPr lang="en-US" altLang="ko-KR" dirty="0"/>
              <a:t>’</a:t>
            </a:r>
            <a:r>
              <a:rPr lang="ko-KR" altLang="en-US" dirty="0"/>
              <a:t>라는 변수에 추가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만약 평점사이트가 없는 작품은 </a:t>
            </a:r>
            <a:r>
              <a:rPr lang="en-US" altLang="ko-KR" dirty="0"/>
              <a:t>0</a:t>
            </a:r>
            <a:r>
              <a:rPr lang="ko-KR" altLang="en-US" dirty="0"/>
              <a:t>점으로 처리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17824" y="820887"/>
            <a:ext cx="7470832" cy="4541299"/>
            <a:chOff x="5859348" y="406247"/>
            <a:chExt cx="5362512" cy="4822372"/>
          </a:xfrm>
        </p:grpSpPr>
        <p:grpSp>
          <p:nvGrpSpPr>
            <p:cNvPr id="41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7170" name="Picture 2" descr="C:\Users\acorn\Desktop\t6.PNG"/>
          <p:cNvPicPr>
            <a:picLocks noChangeAspect="1" noChangeArrowheads="1"/>
          </p:cNvPicPr>
          <p:nvPr/>
        </p:nvPicPr>
        <p:blipFill rotWithShape="1">
          <a:blip r:embed="rId2"/>
          <a:srcRect l="4735"/>
          <a:stretch/>
        </p:blipFill>
        <p:spPr bwMode="auto">
          <a:xfrm>
            <a:off x="830550" y="1477395"/>
            <a:ext cx="7272810" cy="3754437"/>
          </a:xfrm>
          <a:prstGeom prst="rect">
            <a:avLst/>
          </a:prstGeom>
          <a:noFill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97657F4-D420-41F1-B91B-F93739CCE389}"/>
              </a:ext>
            </a:extLst>
          </p:cNvPr>
          <p:cNvSpPr txBox="1"/>
          <p:nvPr/>
        </p:nvSpPr>
        <p:spPr>
          <a:xfrm>
            <a:off x="876716" y="925710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7. </a:t>
            </a:r>
            <a:r>
              <a:rPr lang="en-US" altLang="ko-KR" sz="1600" b="1" dirty="0" err="1"/>
              <a:t>All_star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 생성</a:t>
            </a:r>
            <a:endParaRPr lang="en-US" altLang="ko-KR" sz="16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CD55020-8E19-496C-8159-DC2453609712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9E77F9D-0C2D-4971-BEE2-7A438040ED18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F29B2D-F4FA-42D8-AD76-B1C280232AB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CCEB98-3CA0-4583-AF65-D2AE650B20CD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DEBB5CD0-BBD0-4EEE-92A9-1090056F561F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31EEA9E-DBDD-4B89-A1CB-6E56FD56FBA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F2ED714-44D5-4BD8-9F55-96876F328131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2DB8171-8A2C-4B88-87B4-1F5305B8C8BC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B6B9470-290B-4DF7-AAC0-8C64E4896790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E37B7DDE-814C-41B7-A3B2-D20466CC62FC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65DB6C3-1CC7-49DA-A769-A9B16645B1C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E6FD976-456E-449A-879A-37243F0F9D8D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0ACD9C7-7A13-49E6-9845-DA2A18D4FB4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5B274CF-467C-4E83-AA51-180C46F0EBBB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552641E8-6009-4D5D-8A70-FB8257A3FE7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01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1054825" y="677211"/>
            <a:ext cx="10620339" cy="4820681"/>
            <a:chOff x="5859348" y="406247"/>
            <a:chExt cx="5362512" cy="482237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0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8C4DE14-DBA3-4FF2-8027-6A63CE08F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6" b="8018"/>
          <a:stretch/>
        </p:blipFill>
        <p:spPr>
          <a:xfrm>
            <a:off x="2035479" y="1577682"/>
            <a:ext cx="8245983" cy="370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4EDC6-B7E5-43FF-9541-5AF252B64922}"/>
              </a:ext>
            </a:extLst>
          </p:cNvPr>
          <p:cNvSpPr txBox="1"/>
          <p:nvPr/>
        </p:nvSpPr>
        <p:spPr>
          <a:xfrm>
            <a:off x="1206378" y="759964"/>
            <a:ext cx="42969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상위 </a:t>
            </a:r>
            <a:r>
              <a:rPr lang="en-US" altLang="ko-KR" sz="2300" b="1" dirty="0"/>
              <a:t>10</a:t>
            </a:r>
            <a:r>
              <a:rPr lang="ko-KR" altLang="en-US" sz="2300" b="1" dirty="0"/>
              <a:t>개 컨텐츠 그래프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5A3A68-761D-450E-B2B3-E2A315AD8496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64A6C64-4927-4FAD-AE6A-6DA675708CF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15037F-6A0D-415B-859C-B0E79C1B27A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C1C3938-E3DF-47F4-A0F8-8CF72D02DCFD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154D49FA-36A9-4753-ABB4-D8EADD68605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8D06D4-29F0-4091-B503-E3772505CD5B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3664BAC-78C9-46FB-8ECE-BD64DC4B4B9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2221181-887C-4335-8B5C-3D330B5DDA1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245DC25-D604-46D5-8CF5-B3901807DAB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2E81BB4-58B2-4CBB-8E81-C17F42D30AD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7F54936-FE59-4F22-B889-D3D5437173B3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E682225-BF4A-4A28-AAA4-8D1A58AD9E8C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3682B66-A76D-4BFF-ABD5-DD0BA25C69E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6D3380-3696-4A19-B317-CB85B14F1BE5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7A67F868-1BD7-42C7-B3FC-CFCBB89C939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28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71021" y="692590"/>
            <a:ext cx="50481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Country </a:t>
            </a:r>
            <a:r>
              <a:rPr lang="ko-KR" altLang="en-US" dirty="0"/>
              <a:t>데이터 중에서 누락되어 있는 데이터들은 수작업으로 찾아 넣음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/>
              <a:t>개 국가들과 공동제작</a:t>
            </a:r>
            <a:r>
              <a:rPr lang="en-US" altLang="ko-KR" dirty="0"/>
              <a:t>, </a:t>
            </a:r>
            <a:r>
              <a:rPr lang="ko-KR" altLang="en-US" dirty="0"/>
              <a:t>그 외의 나라들로 </a:t>
            </a:r>
            <a:endParaRPr lang="en-US" altLang="ko-KR" dirty="0"/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0 : United States </a:t>
            </a:r>
          </a:p>
          <a:p>
            <a:r>
              <a:rPr lang="en-US" altLang="ko-KR" dirty="0"/>
              <a:t># 1 : India</a:t>
            </a:r>
          </a:p>
          <a:p>
            <a:r>
              <a:rPr lang="en-US" altLang="ko-KR" dirty="0"/>
              <a:t># 2 : United Kingdom</a:t>
            </a:r>
          </a:p>
          <a:p>
            <a:r>
              <a:rPr lang="en-US" altLang="ko-KR" dirty="0"/>
              <a:t># 3 : Japan </a:t>
            </a:r>
          </a:p>
          <a:p>
            <a:r>
              <a:rPr lang="en-US" altLang="ko-KR" dirty="0"/>
              <a:t># 4 : South Korea</a:t>
            </a:r>
          </a:p>
          <a:p>
            <a:r>
              <a:rPr lang="en-US" altLang="ko-KR" dirty="0"/>
              <a:t># 5 : Canada</a:t>
            </a:r>
          </a:p>
          <a:p>
            <a:r>
              <a:rPr lang="en-US" altLang="ko-KR" dirty="0"/>
              <a:t># 6 : Spain </a:t>
            </a:r>
          </a:p>
          <a:p>
            <a:r>
              <a:rPr lang="en-US" altLang="ko-KR" dirty="0"/>
              <a:t># 7 : France </a:t>
            </a:r>
          </a:p>
          <a:p>
            <a:r>
              <a:rPr lang="en-US" altLang="ko-KR" dirty="0"/>
              <a:t># 8 : </a:t>
            </a:r>
            <a:r>
              <a:rPr lang="ko-KR" altLang="en-US" dirty="0"/>
              <a:t>공동 제작</a:t>
            </a:r>
          </a:p>
          <a:p>
            <a:r>
              <a:rPr lang="en-US" altLang="ko-KR" dirty="0"/>
              <a:t># 9 : </a:t>
            </a:r>
            <a:r>
              <a:rPr lang="ko-KR" altLang="en-US" dirty="0"/>
              <a:t>상위</a:t>
            </a:r>
            <a:r>
              <a:rPr lang="en-US" altLang="ko-KR" dirty="0"/>
              <a:t>8</a:t>
            </a:r>
            <a:r>
              <a:rPr lang="ko-KR" altLang="en-US" dirty="0"/>
              <a:t>개 국가를 제외한 나머지 국가</a:t>
            </a:r>
          </a:p>
        </p:txBody>
      </p:sp>
      <p:grpSp>
        <p:nvGrpSpPr>
          <p:cNvPr id="37" name="그룹 54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687524" y="583232"/>
            <a:ext cx="5331772" cy="4878483"/>
            <a:chOff x="5859348" y="406247"/>
            <a:chExt cx="5362512" cy="4822372"/>
          </a:xfrm>
        </p:grpSpPr>
        <p:grpSp>
          <p:nvGrpSpPr>
            <p:cNvPr id="38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1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3315" name="Picture 3" descr="C:\Users\acorn\Desktop\j7.PNG"/>
          <p:cNvPicPr>
            <a:picLocks noChangeAspect="1" noChangeArrowheads="1"/>
          </p:cNvPicPr>
          <p:nvPr/>
        </p:nvPicPr>
        <p:blipFill rotWithShape="1">
          <a:blip r:embed="rId2"/>
          <a:srcRect l="3424" r="42388" b="8767"/>
          <a:stretch/>
        </p:blipFill>
        <p:spPr bwMode="auto">
          <a:xfrm>
            <a:off x="947229" y="1206241"/>
            <a:ext cx="4819924" cy="4234514"/>
          </a:xfrm>
          <a:prstGeom prst="rect">
            <a:avLst/>
          </a:prstGeom>
          <a:noFill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3BA8EB5-2898-446C-AE3C-CCF101A8E9A1}"/>
              </a:ext>
            </a:extLst>
          </p:cNvPr>
          <p:cNvSpPr txBox="1"/>
          <p:nvPr/>
        </p:nvSpPr>
        <p:spPr>
          <a:xfrm>
            <a:off x="871217" y="684311"/>
            <a:ext cx="52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Country </a:t>
            </a:r>
            <a:r>
              <a:rPr lang="ko-KR" altLang="en-US" sz="2000" b="1" dirty="0"/>
              <a:t>변수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CBEE2A-81CD-43B6-BE1F-6FA80F2E492A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68F6B6B-5C5F-4EB1-852D-D730FF192746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6C69E0-AF6C-477E-89B8-11A68525B942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924E6C6-AF26-4958-874B-CAFC1EAC045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417789A2-27B1-48C0-9551-CD33A21F079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45BC90C-ACA5-4ACE-986D-60B674EB957D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1E1AAB2-8501-4B53-9656-BDF0020E4AC1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9315DE8-4CA6-4562-8900-18DA5D1456E2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706D8FD-4BD7-4189-A7FF-0B45E194A35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108EACEA-78DA-4FC7-AB04-619E28B1DD99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5CDE3A5-2E4C-46BE-B2A1-767E40213E45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8BE7109-1768-41ED-A988-44111BF80436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EE11790-5598-49B6-ACD6-1A3371C871C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C81C18-4842-4228-B786-01492A214B2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2456E332-ABC9-4F22-BC2D-F1DAA816F6C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6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1255001" y="828006"/>
            <a:ext cx="9681998" cy="4388899"/>
            <a:chOff x="5859348" y="406247"/>
            <a:chExt cx="5362512" cy="4822372"/>
          </a:xfrm>
        </p:grpSpPr>
        <p:grpSp>
          <p:nvGrpSpPr>
            <p:cNvPr id="56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8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EABAD2B-2A74-435F-8D31-4D72EAFB1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42989"/>
              </p:ext>
            </p:extLst>
          </p:nvPr>
        </p:nvGraphicFramePr>
        <p:xfrm>
          <a:off x="1352711" y="1592533"/>
          <a:ext cx="9486576" cy="326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510">
                  <a:extLst>
                    <a:ext uri="{9D8B030D-6E8A-4147-A177-3AD203B41FA5}">
                      <a16:colId xmlns:a16="http://schemas.microsoft.com/office/drawing/2014/main" val="1905038568"/>
                    </a:ext>
                  </a:extLst>
                </a:gridCol>
                <a:gridCol w="3039926">
                  <a:extLst>
                    <a:ext uri="{9D8B030D-6E8A-4147-A177-3AD203B41FA5}">
                      <a16:colId xmlns:a16="http://schemas.microsoft.com/office/drawing/2014/main" val="1869229622"/>
                    </a:ext>
                  </a:extLst>
                </a:gridCol>
                <a:gridCol w="2301140">
                  <a:extLst>
                    <a:ext uri="{9D8B030D-6E8A-4147-A177-3AD203B41FA5}">
                      <a16:colId xmlns:a16="http://schemas.microsoft.com/office/drawing/2014/main" val="1952920168"/>
                    </a:ext>
                  </a:extLst>
                </a:gridCol>
              </a:tblGrid>
              <a:tr h="4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34103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TV-MA, R, NC-17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931500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TV-14, PG-13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25286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어린이 시청 시 보호자 지도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TV-PG, TV-G, 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0033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TV-Y7-FV, TV-Y7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6280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영유아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TY-Y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32548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등급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NR, 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077560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전체관람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29753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0398581-A711-4DF0-8FB2-F185BF51C71B}"/>
              </a:ext>
            </a:extLst>
          </p:cNvPr>
          <p:cNvSpPr txBox="1"/>
          <p:nvPr/>
        </p:nvSpPr>
        <p:spPr>
          <a:xfrm>
            <a:off x="1394835" y="900187"/>
            <a:ext cx="52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Rating </a:t>
            </a:r>
            <a:r>
              <a:rPr lang="ko-KR" altLang="en-US" sz="2000" b="1" dirty="0"/>
              <a:t>변수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32E0C2-B950-4DFA-ABA9-3E034B555622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DF9EE7D-ECED-4D33-8610-6D3056D2547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D7B128-C8B6-4F8A-9BCD-D1ADD3EBF89B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01587D-CDC5-4CC0-A424-FF305D5FF68F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C6A91E0C-7782-4693-A91D-482567DF48E1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611D366-1B80-46B6-BB9C-21E9B0BF1A63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CBA391F-CB7C-4BAA-8703-E6B034DDA391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9DE492E-BAFF-4ECA-B54C-5ABB279D32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4E26D7F-FA3D-40A3-BFFF-924415C3A71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B5252074-03CE-46BD-B5B5-CA09DB3D27B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978D17-C9B3-4265-B477-7861604BB6C9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9DE8559-2D89-4668-B6DA-12E493796809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6F56881-1CDA-4F37-AE76-DB4CBC31BFE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576653A-0A93-4933-A46A-8BF390F059A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0EDA7B51-9A49-44E3-98D5-50B0771BD4B9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31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28182" y="622708"/>
            <a:ext cx="10767352" cy="4805368"/>
            <a:chOff x="5859348" y="406247"/>
            <a:chExt cx="5362512" cy="4822372"/>
          </a:xfrm>
        </p:grpSpPr>
        <p:grpSp>
          <p:nvGrpSpPr>
            <p:cNvPr id="41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41DF840-919C-4AB0-B8D4-16FBF8DDD532}"/>
              </a:ext>
            </a:extLst>
          </p:cNvPr>
          <p:cNvSpPr txBox="1"/>
          <p:nvPr/>
        </p:nvSpPr>
        <p:spPr>
          <a:xfrm>
            <a:off x="887075" y="735175"/>
            <a:ext cx="52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Duration </a:t>
            </a:r>
            <a:r>
              <a:rPr lang="ko-KR" altLang="en-US" b="1" dirty="0"/>
              <a:t>변수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: TV</a:t>
            </a:r>
            <a:r>
              <a:rPr lang="ko-KR" altLang="en-US" b="1" dirty="0"/>
              <a:t> </a:t>
            </a:r>
            <a:r>
              <a:rPr lang="en-US" altLang="ko-KR" b="1" dirty="0"/>
              <a:t>Show</a:t>
            </a:r>
            <a:r>
              <a:rPr lang="ko-KR" altLang="en-US" b="1" dirty="0"/>
              <a:t> </a:t>
            </a:r>
            <a:r>
              <a:rPr lang="en-US" altLang="ko-KR" b="1" dirty="0"/>
              <a:t>Season</a:t>
            </a:r>
          </a:p>
        </p:txBody>
      </p:sp>
      <p:pic>
        <p:nvPicPr>
          <p:cNvPr id="84" name="Picture 3" descr="C:\Users\acorn\Desktop\t8.PNG">
            <a:extLst>
              <a:ext uri="{FF2B5EF4-FFF2-40B4-BE49-F238E27FC236}">
                <a16:creationId xmlns:a16="http://schemas.microsoft.com/office/drawing/2014/main" id="{BA04E77A-0546-45D1-AA3F-18C407F02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398" t="3774" r="13528" b="5069"/>
          <a:stretch/>
        </p:blipFill>
        <p:spPr bwMode="auto">
          <a:xfrm>
            <a:off x="940062" y="1682580"/>
            <a:ext cx="5242733" cy="1417263"/>
          </a:xfrm>
          <a:prstGeom prst="rect">
            <a:avLst/>
          </a:prstGeom>
          <a:noFill/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49C2EB3B-BBAD-4BB6-8C2E-A45DBC2AF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5689" t="1410" r="15486" b="4064"/>
          <a:stretch/>
        </p:blipFill>
        <p:spPr bwMode="auto">
          <a:xfrm>
            <a:off x="6284702" y="1270141"/>
            <a:ext cx="4989680" cy="412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6" descr="C:\Users\acorn\Desktop\t10.PNG">
            <a:extLst>
              <a:ext uri="{FF2B5EF4-FFF2-40B4-BE49-F238E27FC236}">
                <a16:creationId xmlns:a16="http://schemas.microsoft.com/office/drawing/2014/main" id="{DE1E5ABC-9669-4299-B1A3-A031DFBB2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4901" t="7649" r="38247" b="6198"/>
          <a:stretch/>
        </p:blipFill>
        <p:spPr bwMode="auto">
          <a:xfrm>
            <a:off x="1489726" y="3680706"/>
            <a:ext cx="4143407" cy="897904"/>
          </a:xfrm>
          <a:prstGeom prst="rect">
            <a:avLst/>
          </a:prstGeom>
          <a:noFill/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3D14006-9C4F-4246-91CF-0B0304DCC9ED}"/>
              </a:ext>
            </a:extLst>
          </p:cNvPr>
          <p:cNvSpPr/>
          <p:nvPr/>
        </p:nvSpPr>
        <p:spPr>
          <a:xfrm>
            <a:off x="6025351" y="2210305"/>
            <a:ext cx="369324" cy="1695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F14B3E36-C5FC-4276-9D2D-A9C875F515DB}"/>
              </a:ext>
            </a:extLst>
          </p:cNvPr>
          <p:cNvSpPr/>
          <p:nvPr/>
        </p:nvSpPr>
        <p:spPr>
          <a:xfrm rot="10800000">
            <a:off x="5751902" y="4088363"/>
            <a:ext cx="369324" cy="1695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154BFEC-2127-42C3-A5C5-ECC5BB1482C4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086F660-4F09-4C75-BFBE-D475AD1E608D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F4CAFF-202B-495E-B9C2-69BBF13F19C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8C293BC-82B4-45AC-993D-0B5471189455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DBCCADDA-FD08-4F1B-915C-06A270C35039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F9A7EE1-26CA-47CD-AA38-4BE358D1CF01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7B9DE10-5789-41B9-95C6-9727E32E9C8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5A3EF50-5CAE-4914-8D32-9A57BAF668B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5DABC5E-74C3-4DF2-92EA-BF2348CF0E1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CCAE009F-FDF8-4798-B757-9C6288CFB60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38E7E2D-48F4-4883-B8A9-AF4D8FE9BC44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BEED744-3025-480B-8131-E641B02CE51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1DE11AE-A3FB-470E-BD22-BB2304BEE8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15A8AE5-4A16-4234-991C-B476A2C5B20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303B3F8F-E3D7-45E5-B5E8-2B4E1AEC1A7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1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41169" y="913444"/>
            <a:ext cx="5907914" cy="3451792"/>
            <a:chOff x="5859348" y="406247"/>
            <a:chExt cx="5362512" cy="4822372"/>
          </a:xfrm>
        </p:grpSpPr>
        <p:grpSp>
          <p:nvGrpSpPr>
            <p:cNvPr id="41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218" name="Picture 2" descr="C:\Users\acorn\Desktop\t12.PNG"/>
          <p:cNvPicPr>
            <a:picLocks noChangeAspect="1" noChangeArrowheads="1"/>
          </p:cNvPicPr>
          <p:nvPr/>
        </p:nvPicPr>
        <p:blipFill rotWithShape="1">
          <a:blip r:embed="rId3"/>
          <a:srcRect l="4798" t="13457" r="47525" b="9269"/>
          <a:stretch/>
        </p:blipFill>
        <p:spPr bwMode="auto">
          <a:xfrm>
            <a:off x="1259370" y="1453331"/>
            <a:ext cx="4734354" cy="2718721"/>
          </a:xfrm>
          <a:prstGeom prst="rect">
            <a:avLst/>
          </a:prstGeom>
          <a:noFill/>
        </p:spPr>
      </p:pic>
      <p:grpSp>
        <p:nvGrpSpPr>
          <p:cNvPr id="56" name="그룹 63">
            <a:extLst>
              <a:ext uri="{FF2B5EF4-FFF2-40B4-BE49-F238E27FC236}">
                <a16:creationId xmlns:a16="http://schemas.microsoft.com/office/drawing/2014/main" id="{871C4A6E-EC95-4F89-B23A-9354D43BE65A}"/>
              </a:ext>
            </a:extLst>
          </p:cNvPr>
          <p:cNvGrpSpPr/>
          <p:nvPr/>
        </p:nvGrpSpPr>
        <p:grpSpPr>
          <a:xfrm>
            <a:off x="6336863" y="1716335"/>
            <a:ext cx="4988912" cy="2054583"/>
            <a:chOff x="5869775" y="112331"/>
            <a:chExt cx="5366349" cy="5007313"/>
          </a:xfrm>
        </p:grpSpPr>
        <p:grpSp>
          <p:nvGrpSpPr>
            <p:cNvPr id="57" name="그룹 52">
              <a:extLst>
                <a:ext uri="{FF2B5EF4-FFF2-40B4-BE49-F238E27FC236}">
                  <a16:creationId xmlns:a16="http://schemas.microsoft.com/office/drawing/2014/main" id="{B961782E-A432-4C84-93B1-FBE6120C79CD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69" name="사각형: 둥근 위쪽 모서리 65">
                <a:extLst>
                  <a:ext uri="{FF2B5EF4-FFF2-40B4-BE49-F238E27FC236}">
                    <a16:creationId xmlns:a16="http://schemas.microsoft.com/office/drawing/2014/main" id="{6EE0D093-DEAD-4EFC-8EDC-9043177B43C1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사각형: 둥근 위쪽 모서리 66">
                <a:extLst>
                  <a:ext uri="{FF2B5EF4-FFF2-40B4-BE49-F238E27FC236}">
                    <a16:creationId xmlns:a16="http://schemas.microsoft.com/office/drawing/2014/main" id="{39D4C434-5B81-4A72-942A-165CB3562805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1" name="그룹 53">
              <a:extLst>
                <a:ext uri="{FF2B5EF4-FFF2-40B4-BE49-F238E27FC236}">
                  <a16:creationId xmlns:a16="http://schemas.microsoft.com/office/drawing/2014/main" id="{22EF212B-1202-41FF-A194-EE81BA9AB030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71DBFB-9E34-4BE8-BF28-361564934D8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0FB5C93-B10A-4EDC-AF54-24A7909167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16F038-F25D-4807-B26E-E8CACE9949B2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6A022EB3-C7EE-4BE7-80D4-1C5DC56ECCB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4BBFE20-8C73-4640-947D-D46CC651AFE1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27E8516-683E-488F-80CD-256395B3438F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5FB6F43-4F21-4A2B-AB69-6482B8A8EA07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71" name="Picture 2" descr="C:\Users\acorn\Desktop\j1.PNG">
            <a:extLst>
              <a:ext uri="{FF2B5EF4-FFF2-40B4-BE49-F238E27FC236}">
                <a16:creationId xmlns:a16="http://schemas.microsoft.com/office/drawing/2014/main" id="{A4897C98-634C-4E39-9B61-55CB22EB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4838" t="29570" r="56793" b="5911"/>
          <a:stretch/>
        </p:blipFill>
        <p:spPr bwMode="auto">
          <a:xfrm>
            <a:off x="6958373" y="2252331"/>
            <a:ext cx="3786493" cy="1199371"/>
          </a:xfrm>
          <a:prstGeom prst="rect">
            <a:avLst/>
          </a:prstGeom>
          <a:noFill/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41DF840-919C-4AB0-B8D4-16FBF8DDD532}"/>
              </a:ext>
            </a:extLst>
          </p:cNvPr>
          <p:cNvSpPr txBox="1"/>
          <p:nvPr/>
        </p:nvSpPr>
        <p:spPr>
          <a:xfrm>
            <a:off x="854677" y="922171"/>
            <a:ext cx="52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Duration </a:t>
            </a:r>
            <a:r>
              <a:rPr lang="ko-KR" altLang="en-US" b="1" dirty="0"/>
              <a:t>변수 </a:t>
            </a:r>
            <a:r>
              <a:rPr lang="ko-KR" altLang="en-US" b="1" dirty="0" err="1"/>
              <a:t>전처리</a:t>
            </a:r>
            <a:endParaRPr lang="en-US" altLang="ko-KR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CB5F40-FDBC-4810-A511-53C875BA8109}"/>
              </a:ext>
            </a:extLst>
          </p:cNvPr>
          <p:cNvSpPr txBox="1"/>
          <p:nvPr/>
        </p:nvSpPr>
        <p:spPr>
          <a:xfrm>
            <a:off x="6543724" y="1688701"/>
            <a:ext cx="32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Type </a:t>
            </a:r>
            <a:r>
              <a:rPr lang="ko-KR" altLang="en-US" b="1" dirty="0"/>
              <a:t>변수 </a:t>
            </a:r>
            <a:r>
              <a:rPr lang="ko-KR" altLang="en-US" b="1" dirty="0" err="1"/>
              <a:t>전처리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3CF8D-73C6-48D3-9DFA-8EC1775A5132}"/>
              </a:ext>
            </a:extLst>
          </p:cNvPr>
          <p:cNvSpPr txBox="1"/>
          <p:nvPr/>
        </p:nvSpPr>
        <p:spPr>
          <a:xfrm>
            <a:off x="1183305" y="4537569"/>
            <a:ext cx="503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시간을 </a:t>
            </a:r>
            <a:r>
              <a:rPr lang="en-US" altLang="ko-KR" dirty="0"/>
              <a:t>60</a:t>
            </a:r>
            <a:r>
              <a:rPr lang="ko-KR" altLang="en-US" dirty="0"/>
              <a:t>분 단위로 환산하여 분 단위로 통합</a:t>
            </a:r>
            <a:endParaRPr lang="en-US" altLang="ko-KR" dirty="0"/>
          </a:p>
          <a:p>
            <a:r>
              <a:rPr lang="en-US" altLang="ko-KR" dirty="0"/>
              <a:t>min </a:t>
            </a:r>
            <a:r>
              <a:rPr lang="ko-KR" altLang="en-US" dirty="0"/>
              <a:t>단위 제거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7906B1-3668-4581-9CAA-317AABEB6C25}"/>
              </a:ext>
            </a:extLst>
          </p:cNvPr>
          <p:cNvSpPr txBox="1"/>
          <p:nvPr/>
        </p:nvSpPr>
        <p:spPr>
          <a:xfrm>
            <a:off x="7248588" y="4625001"/>
            <a:ext cx="422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</a:t>
            </a:r>
            <a:r>
              <a:rPr lang="ko-KR" altLang="en-US" dirty="0"/>
              <a:t>는 </a:t>
            </a:r>
            <a:r>
              <a:rPr lang="en-US" altLang="ko-KR" dirty="0"/>
              <a:t>0, TV Show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33C8DF-3F21-40AF-86BE-8F9F24DFCF2A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08B5118-8513-4005-BFA9-F20A89B6CD4D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76288C6-F497-4F17-9257-BB8DAA219EDC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E15A9A-6FDD-4679-B4DB-2EE83904A2FD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700803D4-61FA-44F3-B2E0-5D134648281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8BAC57F-329B-4077-8856-73ADE5A3653E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9EAE46F-E862-4898-B19C-BEF66AC94DD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3DA2127-19D9-456B-9657-0476A0A5AD4F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B426EAB-A252-4EA8-ACA4-22A61748CACF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53EC8B73-35ED-4216-9F07-41D6C64AD64E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12AC7CF-43F4-43EF-ABF9-EA17CA3C618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E31A41F-27EE-42DD-A2CF-6A8108970A4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88AC26E-414B-4657-BD77-0F6EEDE5B0FE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48A1A81-A503-49F6-ADBC-F1D9DAB4391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AD1419AF-95A6-46D9-88BC-AF4E55DD2EEF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36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4B74268-10E4-48F1-84ED-5A1B1A1023D0}"/>
              </a:ext>
            </a:extLst>
          </p:cNvPr>
          <p:cNvGrpSpPr/>
          <p:nvPr/>
        </p:nvGrpSpPr>
        <p:grpSpPr>
          <a:xfrm>
            <a:off x="892305" y="602341"/>
            <a:ext cx="10414510" cy="4808454"/>
            <a:chOff x="5859348" y="406247"/>
            <a:chExt cx="5362512" cy="4822372"/>
          </a:xfrm>
        </p:grpSpPr>
        <p:grpSp>
          <p:nvGrpSpPr>
            <p:cNvPr id="32" name="그룹 38">
              <a:extLst>
                <a:ext uri="{FF2B5EF4-FFF2-40B4-BE49-F238E27FC236}">
                  <a16:creationId xmlns:a16="http://schemas.microsoft.com/office/drawing/2014/main" id="{E0B6664E-80E8-4BCA-9334-4C7FC9FC6CC1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48" name="사각형: 둥근 위쪽 모서리 52">
                <a:extLst>
                  <a:ext uri="{FF2B5EF4-FFF2-40B4-BE49-F238E27FC236}">
                    <a16:creationId xmlns:a16="http://schemas.microsoft.com/office/drawing/2014/main" id="{882AA7F9-87CC-4F06-BD5D-7AEAA093ED8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사각형: 둥근 위쪽 모서리 53">
                <a:extLst>
                  <a:ext uri="{FF2B5EF4-FFF2-40B4-BE49-F238E27FC236}">
                    <a16:creationId xmlns:a16="http://schemas.microsoft.com/office/drawing/2014/main" id="{9FB488AC-ACDC-469D-BAB5-1F0C41070A65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9">
              <a:extLst>
                <a:ext uri="{FF2B5EF4-FFF2-40B4-BE49-F238E27FC236}">
                  <a16:creationId xmlns:a16="http://schemas.microsoft.com/office/drawing/2014/main" id="{CEBF5FB2-B100-46CB-9C0A-7E557F565274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5FB4BC3-AA03-4EFD-A593-A53BCB474F8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8E22151-AB13-48A1-A451-66737E940E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0451A5-16F5-4139-AA67-709B51FA71D3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92230E6-17EE-4E6E-B141-FF2A553B0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373600F-40B1-4397-8E80-A7401B15C9C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3ADEC92-F0D4-4EEF-8B57-10ADAD42A729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D59B7FC-2ADF-481E-B36C-E54024B9E9C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14AB364-9EAD-4B46-B4CC-D8D3AE106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2" b="3621"/>
          <a:stretch/>
        </p:blipFill>
        <p:spPr>
          <a:xfrm>
            <a:off x="1297589" y="1280603"/>
            <a:ext cx="9548043" cy="40487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FCF2A88-8940-42F7-B7AA-DAE21A1ED031}"/>
              </a:ext>
            </a:extLst>
          </p:cNvPr>
          <p:cNvSpPr txBox="1"/>
          <p:nvPr/>
        </p:nvSpPr>
        <p:spPr>
          <a:xfrm>
            <a:off x="1115261" y="727141"/>
            <a:ext cx="574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listed_in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변수 </a:t>
            </a:r>
            <a:r>
              <a:rPr lang="en-US" altLang="ko-KR" sz="2000" b="1" dirty="0"/>
              <a:t>Genre </a:t>
            </a:r>
            <a:r>
              <a:rPr lang="ko-KR" altLang="en-US" sz="2000" b="1" dirty="0"/>
              <a:t>변수로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가변수화</a:t>
            </a:r>
            <a:endParaRPr lang="en-US" altLang="ko-KR" sz="20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972DB4-E48F-4CAD-AD47-FC21B25B5289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6BF2626-B1C7-438F-AA16-A2D94671DB1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ABD3DD0-38A2-416B-95E1-36B3A232776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AABD418-27B0-4EC0-A350-70183B737BB6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5BCDA6CA-C009-4DAC-8651-FC773A1079B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B697A67-8445-41A4-9FDC-21ECDB58BF9F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95E7FF1-EDCB-4449-ADA9-E5819EA59B7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198B250-9CBF-4368-A4AB-930097BE149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91918F9-61EB-4DD7-966E-4B4CD75DEE20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02C70ECF-650C-45F9-A4F0-3D10DED7C09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FC322C3-8A60-4AF3-99E1-44191B5CB9F8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F804287-2205-41B3-9E5D-3EAA32DA078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32B6876-08E2-448F-BC6F-1EEB84DD024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7252490-DAA7-48B1-8F6C-BE2BD173E2AF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A75E331C-9F06-4058-84C1-5D1459CD25A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326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7372" y="0"/>
            <a:ext cx="11437256" cy="6690513"/>
            <a:chOff x="377372" y="0"/>
            <a:chExt cx="11437256" cy="6690513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B050EEF9-5216-4B66-AA52-4A03D1C13335}"/>
                </a:ext>
              </a:extLst>
            </p:cNvPr>
            <p:cNvSpPr/>
            <p:nvPr/>
          </p:nvSpPr>
          <p:spPr>
            <a:xfrm rot="10800000" flipV="1">
              <a:off x="377372" y="0"/>
              <a:ext cx="11437256" cy="565175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DADCE8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377372" y="5651760"/>
              <a:ext cx="11437256" cy="603897"/>
            </a:xfrm>
            <a:prstGeom prst="round2SameRect">
              <a:avLst>
                <a:gd name="adj1" fmla="val 0"/>
                <a:gd name="adj2" fmla="val 27614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83FE43C-CBC9-445F-9404-90153F15D7D1}"/>
                </a:ext>
              </a:extLst>
            </p:cNvPr>
            <p:cNvGrpSpPr/>
            <p:nvPr/>
          </p:nvGrpSpPr>
          <p:grpSpPr>
            <a:xfrm>
              <a:off x="11306815" y="5830761"/>
              <a:ext cx="272505" cy="272505"/>
              <a:chOff x="11205557" y="5766827"/>
              <a:chExt cx="373763" cy="37376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4396D67-8C85-4DEF-9FEC-05513D8861F9}"/>
                  </a:ext>
                </a:extLst>
              </p:cNvPr>
              <p:cNvSpPr/>
              <p:nvPr/>
            </p:nvSpPr>
            <p:spPr>
              <a:xfrm rot="10800000" flipV="1">
                <a:off x="11205557" y="5766827"/>
                <a:ext cx="373763" cy="37376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704DEE50-2A87-48F0-8EEA-200A18C6A684}"/>
                  </a:ext>
                </a:extLst>
              </p:cNvPr>
              <p:cNvSpPr/>
              <p:nvPr/>
            </p:nvSpPr>
            <p:spPr>
              <a:xfrm rot="10800000" flipV="1">
                <a:off x="11302663" y="5886905"/>
                <a:ext cx="179550" cy="179550"/>
              </a:xfrm>
              <a:prstGeom prst="arc">
                <a:avLst>
                  <a:gd name="adj1" fmla="val 17958770"/>
                  <a:gd name="adj2" fmla="val 14529894"/>
                </a:avLst>
              </a:prstGeom>
              <a:noFill/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4E1BBD4-C946-4784-B22A-6A0AB4EC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92438" y="5835670"/>
                <a:ext cx="0" cy="144000"/>
              </a:xfrm>
              <a:prstGeom prst="line">
                <a:avLst/>
              </a:prstGeom>
              <a:ln w="254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8D19DDC-5C08-4439-B41A-1151BD0A864B}"/>
                </a:ext>
              </a:extLst>
            </p:cNvPr>
            <p:cNvGrpSpPr/>
            <p:nvPr/>
          </p:nvGrpSpPr>
          <p:grpSpPr>
            <a:xfrm>
              <a:off x="752473" y="5868086"/>
              <a:ext cx="605548" cy="822427"/>
              <a:chOff x="752474" y="5868085"/>
              <a:chExt cx="871166" cy="9858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75914B2-1473-4743-8528-D4CABEA328C4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37">
                <a:extLst>
                  <a:ext uri="{FF2B5EF4-FFF2-40B4-BE49-F238E27FC236}">
                    <a16:creationId xmlns:a16="http://schemas.microsoft.com/office/drawing/2014/main" id="{4B26AE9A-8948-404D-ADCE-DD3A57AC960E}"/>
                  </a:ext>
                </a:extLst>
              </p:cNvPr>
              <p:cNvSpPr/>
              <p:nvPr/>
            </p:nvSpPr>
            <p:spPr>
              <a:xfrm>
                <a:off x="876780" y="6006339"/>
                <a:ext cx="659920" cy="60116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38">
                <a:extLst>
                  <a:ext uri="{FF2B5EF4-FFF2-40B4-BE49-F238E27FC236}">
                    <a16:creationId xmlns:a16="http://schemas.microsoft.com/office/drawing/2014/main" id="{38DA9072-DEA8-4F5C-BE73-1E862E96682D}"/>
                  </a:ext>
                </a:extLst>
              </p:cNvPr>
              <p:cNvSpPr/>
              <p:nvPr/>
            </p:nvSpPr>
            <p:spPr>
              <a:xfrm>
                <a:off x="857250" y="6196712"/>
                <a:ext cx="330200" cy="46226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39">
                <a:extLst>
                  <a:ext uri="{FF2B5EF4-FFF2-40B4-BE49-F238E27FC236}">
                    <a16:creationId xmlns:a16="http://schemas.microsoft.com/office/drawing/2014/main" id="{1802C693-A5C0-45DC-B02A-2C0EF891F71A}"/>
                  </a:ext>
                </a:extLst>
              </p:cNvPr>
              <p:cNvSpPr/>
              <p:nvPr/>
            </p:nvSpPr>
            <p:spPr>
              <a:xfrm>
                <a:off x="889000" y="6350000"/>
                <a:ext cx="508000" cy="69850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160E23E-5756-43DC-AA82-46EC67DBC66C}"/>
                </a:ext>
              </a:extLst>
            </p:cNvPr>
            <p:cNvGrpSpPr/>
            <p:nvPr/>
          </p:nvGrpSpPr>
          <p:grpSpPr>
            <a:xfrm>
              <a:off x="1494272" y="5868087"/>
              <a:ext cx="605548" cy="822425"/>
              <a:chOff x="752474" y="5868085"/>
              <a:chExt cx="871166" cy="9858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7C43F64-2F4E-4A7A-8CBD-0055F5746513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: 도형 43">
                <a:extLst>
                  <a:ext uri="{FF2B5EF4-FFF2-40B4-BE49-F238E27FC236}">
                    <a16:creationId xmlns:a16="http://schemas.microsoft.com/office/drawing/2014/main" id="{714BC1A6-F9DF-44BF-AFBC-E866CA575987}"/>
                  </a:ext>
                </a:extLst>
              </p:cNvPr>
              <p:cNvSpPr/>
              <p:nvPr/>
            </p:nvSpPr>
            <p:spPr>
              <a:xfrm flipV="1">
                <a:off x="876780" y="6018827"/>
                <a:ext cx="659920" cy="45719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: 도형 44">
                <a:extLst>
                  <a:ext uri="{FF2B5EF4-FFF2-40B4-BE49-F238E27FC236}">
                    <a16:creationId xmlns:a16="http://schemas.microsoft.com/office/drawing/2014/main" id="{9F08E35D-11D9-492E-A9BF-07850D6990EB}"/>
                  </a:ext>
                </a:extLst>
              </p:cNvPr>
              <p:cNvSpPr/>
              <p:nvPr/>
            </p:nvSpPr>
            <p:spPr>
              <a:xfrm>
                <a:off x="857249" y="6196712"/>
                <a:ext cx="481563" cy="45719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: 도형 45">
                <a:extLst>
                  <a:ext uri="{FF2B5EF4-FFF2-40B4-BE49-F238E27FC236}">
                    <a16:creationId xmlns:a16="http://schemas.microsoft.com/office/drawing/2014/main" id="{21B4A5AF-A419-4D36-B2EF-54539A811B74}"/>
                  </a:ext>
                </a:extLst>
              </p:cNvPr>
              <p:cNvSpPr/>
              <p:nvPr/>
            </p:nvSpPr>
            <p:spPr>
              <a:xfrm flipV="1">
                <a:off x="889000" y="6364273"/>
                <a:ext cx="272940" cy="45719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2980215" y="1630270"/>
            <a:ext cx="629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ML</a:t>
            </a:r>
            <a:endParaRPr lang="ko-KR" altLang="en-US" sz="100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720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74063" y="4175606"/>
            <a:ext cx="462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평점 </a:t>
            </a:r>
            <a:r>
              <a:rPr lang="en-US" altLang="ko-KR" dirty="0"/>
              <a:t>6.5</a:t>
            </a:r>
            <a:r>
              <a:rPr lang="ko-KR" altLang="en-US" dirty="0"/>
              <a:t>점 이하는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ko-KR" altLang="en-US" dirty="0"/>
              <a:t>나머지는 </a:t>
            </a:r>
            <a:r>
              <a:rPr lang="en-US" altLang="ko-KR" dirty="0"/>
              <a:t>1</a:t>
            </a:r>
            <a:r>
              <a:rPr lang="ko-KR" altLang="en-US" dirty="0"/>
              <a:t>로 바꾼 후 </a:t>
            </a:r>
            <a:r>
              <a:rPr lang="en-US" altLang="ko-KR" dirty="0" err="1"/>
              <a:t>int</a:t>
            </a:r>
            <a:r>
              <a:rPr lang="ko-KR" altLang="en-US" dirty="0"/>
              <a:t>형으로 타입 변경 </a:t>
            </a:r>
          </a:p>
        </p:txBody>
      </p:sp>
      <p:grpSp>
        <p:nvGrpSpPr>
          <p:cNvPr id="40" name="그룹 63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1046319" y="1029504"/>
            <a:ext cx="4457039" cy="2864265"/>
            <a:chOff x="5869775" y="112331"/>
            <a:chExt cx="5366349" cy="5007313"/>
          </a:xfrm>
        </p:grpSpPr>
        <p:grpSp>
          <p:nvGrpSpPr>
            <p:cNvPr id="41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54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089871F-BD72-4FC6-824E-43A864B6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6" r="69417" b="7098"/>
          <a:stretch/>
        </p:blipFill>
        <p:spPr>
          <a:xfrm>
            <a:off x="1880198" y="1555735"/>
            <a:ext cx="3320949" cy="2164987"/>
          </a:xfrm>
          <a:prstGeom prst="rect">
            <a:avLst/>
          </a:prstGeom>
        </p:spPr>
      </p:pic>
      <p:grpSp>
        <p:nvGrpSpPr>
          <p:cNvPr id="82" name="그룹 63">
            <a:extLst>
              <a:ext uri="{FF2B5EF4-FFF2-40B4-BE49-F238E27FC236}">
                <a16:creationId xmlns:a16="http://schemas.microsoft.com/office/drawing/2014/main" id="{33D86A59-BCF2-4B57-A2BE-578E4BF0364B}"/>
              </a:ext>
            </a:extLst>
          </p:cNvPr>
          <p:cNvGrpSpPr/>
          <p:nvPr/>
        </p:nvGrpSpPr>
        <p:grpSpPr>
          <a:xfrm>
            <a:off x="6096000" y="1029505"/>
            <a:ext cx="4457039" cy="2864265"/>
            <a:chOff x="5869775" y="112331"/>
            <a:chExt cx="5366349" cy="5007313"/>
          </a:xfrm>
        </p:grpSpPr>
        <p:grpSp>
          <p:nvGrpSpPr>
            <p:cNvPr id="83" name="그룹 52">
              <a:extLst>
                <a:ext uri="{FF2B5EF4-FFF2-40B4-BE49-F238E27FC236}">
                  <a16:creationId xmlns:a16="http://schemas.microsoft.com/office/drawing/2014/main" id="{CDD4D0A2-5D1E-42A1-9941-5726011EBABD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92" name="사각형: 둥근 위쪽 모서리 65">
                <a:extLst>
                  <a:ext uri="{FF2B5EF4-FFF2-40B4-BE49-F238E27FC236}">
                    <a16:creationId xmlns:a16="http://schemas.microsoft.com/office/drawing/2014/main" id="{B65AEADC-73D4-4ECC-9A49-76AFC448BE09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사각형: 둥근 위쪽 모서리 66">
                <a:extLst>
                  <a:ext uri="{FF2B5EF4-FFF2-40B4-BE49-F238E27FC236}">
                    <a16:creationId xmlns:a16="http://schemas.microsoft.com/office/drawing/2014/main" id="{E244EA17-1DB4-48AA-8581-3CE4901E78AF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53">
              <a:extLst>
                <a:ext uri="{FF2B5EF4-FFF2-40B4-BE49-F238E27FC236}">
                  <a16:creationId xmlns:a16="http://schemas.microsoft.com/office/drawing/2014/main" id="{0F4A8004-F1A6-43BF-97DC-E65BD2036A52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717E5A-5A1F-4AB9-B06C-8E064593DB27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21550FA-712A-4FAF-81E2-CDDE077144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9A6A0EF-794D-451C-B5B7-F553D98F0262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988625B-6220-44BC-89AE-2FD28E590E5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1F1422AC-0E21-4F23-A4DF-043F213A6D02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A6C90DD-2E77-4A63-8F11-9C2B4573B5DA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FD375DA-F416-408B-A0AB-CA90A1DB93E5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1268" name="Picture 4" descr="C:\Users\acorn\Desktop\j5.PNG"/>
          <p:cNvPicPr>
            <a:picLocks noChangeAspect="1" noChangeArrowheads="1"/>
          </p:cNvPicPr>
          <p:nvPr/>
        </p:nvPicPr>
        <p:blipFill rotWithShape="1">
          <a:blip r:embed="rId3"/>
          <a:srcRect l="5367" t="3757" r="56301" b="3744"/>
          <a:stretch/>
        </p:blipFill>
        <p:spPr bwMode="auto">
          <a:xfrm>
            <a:off x="6580961" y="1644981"/>
            <a:ext cx="3442244" cy="2088737"/>
          </a:xfrm>
          <a:prstGeom prst="rect">
            <a:avLst/>
          </a:prstGeom>
          <a:noFill/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1930239-EB0F-4942-A02C-99B6C2CEE07B}"/>
              </a:ext>
            </a:extLst>
          </p:cNvPr>
          <p:cNvSpPr txBox="1"/>
          <p:nvPr/>
        </p:nvSpPr>
        <p:spPr>
          <a:xfrm>
            <a:off x="1154276" y="1057696"/>
            <a:ext cx="32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평점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All_Star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변수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79C68-B74B-4F5E-8E9B-0E2029D6ADFC}"/>
              </a:ext>
            </a:extLst>
          </p:cNvPr>
          <p:cNvSpPr txBox="1"/>
          <p:nvPr/>
        </p:nvSpPr>
        <p:spPr>
          <a:xfrm>
            <a:off x="6159545" y="1066719"/>
            <a:ext cx="32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전처리코드</a:t>
            </a:r>
            <a:endParaRPr lang="en-US" altLang="ko-KR" sz="20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D44DF0-0355-47B4-AB3A-F21E09389F43}"/>
              </a:ext>
            </a:extLst>
          </p:cNvPr>
          <p:cNvSpPr txBox="1"/>
          <p:nvPr/>
        </p:nvSpPr>
        <p:spPr>
          <a:xfrm>
            <a:off x="1011721" y="4175606"/>
            <a:ext cx="462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r>
              <a:rPr lang="ko-KR" altLang="en-US" dirty="0"/>
              <a:t>를 통해 평점 변수의 기준을 중앙값 </a:t>
            </a:r>
            <a:r>
              <a:rPr lang="en-US" altLang="ko-KR" dirty="0"/>
              <a:t>6.5</a:t>
            </a:r>
            <a:r>
              <a:rPr lang="ko-KR" altLang="en-US" dirty="0"/>
              <a:t>로 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75A7E08-11F8-499C-97A4-526525926CF1}"/>
              </a:ext>
            </a:extLst>
          </p:cNvPr>
          <p:cNvSpPr/>
          <p:nvPr/>
        </p:nvSpPr>
        <p:spPr>
          <a:xfrm>
            <a:off x="2782724" y="1821482"/>
            <a:ext cx="1181264" cy="2405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B9269E4-22E6-482F-86A7-A52ADC00BA97}"/>
              </a:ext>
            </a:extLst>
          </p:cNvPr>
          <p:cNvSpPr/>
          <p:nvPr/>
        </p:nvSpPr>
        <p:spPr>
          <a:xfrm>
            <a:off x="2782724" y="2771597"/>
            <a:ext cx="1181264" cy="2405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05AAEC9-0314-42D8-B1A8-31B8844C256D}"/>
              </a:ext>
            </a:extLst>
          </p:cNvPr>
          <p:cNvSpPr/>
          <p:nvPr/>
        </p:nvSpPr>
        <p:spPr>
          <a:xfrm>
            <a:off x="3116425" y="2531012"/>
            <a:ext cx="853706" cy="7001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1">
            <a:extLst>
              <a:ext uri="{FF2B5EF4-FFF2-40B4-BE49-F238E27FC236}">
                <a16:creationId xmlns:a16="http://schemas.microsoft.com/office/drawing/2014/main" id="{D4066783-E672-4D80-B278-BBA587EDEFAE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19AF95E-B91B-475C-B65C-4B2F9E9B730E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EA84C82-9BDA-440D-8A1D-9054FE48C713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D68F9BC-EB7B-40A9-9457-7F49F98D8656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96DF8A16-8DB2-4C02-98E4-0228F54099C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31">
            <a:extLst>
              <a:ext uri="{FF2B5EF4-FFF2-40B4-BE49-F238E27FC236}">
                <a16:creationId xmlns:a16="http://schemas.microsoft.com/office/drawing/2014/main" id="{E5996B9D-B0BD-4F2E-BBF6-B3010022DD1A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62" name="그룹 32">
              <a:extLst>
                <a:ext uri="{FF2B5EF4-FFF2-40B4-BE49-F238E27FC236}">
                  <a16:creationId xmlns:a16="http://schemas.microsoft.com/office/drawing/2014/main" id="{A03D2866-E34E-446C-B118-8BA83FFE8CA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011FE9F-0AFB-4A24-BA3C-AE085FEFAA6E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0F92131-B307-49D5-AB22-F1041C77F46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7BED587D-A2C1-4BF6-AF2A-3A4AD5784AC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02AEF88-49E5-44BA-8F36-AE14E57D6818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A66E6E9-927B-4166-A3F0-F23193F6257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2CB4F88-758E-4DDA-B34D-F96557589EAD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6E4DF19-3EFB-4DC0-923A-C4EC121FCB5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96AB433E-7119-4C14-AFBB-2AF5D5E097A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CC3DAA7-65DC-4B8E-A8C6-829C6218AFA0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3E0098E-253C-4210-8D8F-50B8EA6505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07CD96E-E7CF-44A5-9E77-F77C9609744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C92511D-0D18-4C43-AEC7-6CA4763C668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id="{521F291D-036B-41D9-B9BD-74BB21846E3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9" grpId="0" animBg="1"/>
      <p:bldP spid="100" grpId="0" animBg="1"/>
      <p:bldP spid="10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KNN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792238" y="1693813"/>
            <a:ext cx="4502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Min-Max Normalization</a:t>
            </a:r>
            <a:r>
              <a:rPr lang="ko-KR" altLang="en-US" dirty="0"/>
              <a:t>을 통해 정규화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7:3</a:t>
            </a:r>
            <a:r>
              <a:rPr lang="ko-KR" altLang="en-US" dirty="0"/>
              <a:t>비율로 </a:t>
            </a:r>
            <a:r>
              <a:rPr lang="en-US" altLang="ko-KR" dirty="0"/>
              <a:t>train, test</a:t>
            </a:r>
            <a:r>
              <a:rPr lang="ko-KR" altLang="en-US" dirty="0"/>
              <a:t> 셋 분리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1~40</a:t>
            </a:r>
            <a:r>
              <a:rPr lang="ko-KR" altLang="en-US" dirty="0"/>
              <a:t>까지 임의의 이웃의 개수로 학습시킨 모델의 정확도 확인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46DB6C-0BB9-4B03-834F-D9AED31F3711}"/>
              </a:ext>
            </a:extLst>
          </p:cNvPr>
          <p:cNvGrpSpPr/>
          <p:nvPr/>
        </p:nvGrpSpPr>
        <p:grpSpPr>
          <a:xfrm>
            <a:off x="1079605" y="756642"/>
            <a:ext cx="5386739" cy="4523203"/>
            <a:chOff x="567747" y="693701"/>
            <a:chExt cx="5386739" cy="452320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567E548-963E-4DA9-9D75-E49902362C44}"/>
                </a:ext>
              </a:extLst>
            </p:cNvPr>
            <p:cNvGrpSpPr/>
            <p:nvPr/>
          </p:nvGrpSpPr>
          <p:grpSpPr>
            <a:xfrm>
              <a:off x="567747" y="693701"/>
              <a:ext cx="5386739" cy="4523203"/>
              <a:chOff x="5869775" y="112331"/>
              <a:chExt cx="5366349" cy="5007313"/>
            </a:xfrm>
          </p:grpSpPr>
          <p:grpSp>
            <p:nvGrpSpPr>
              <p:cNvPr id="104" name="그룹 52">
                <a:extLst>
                  <a:ext uri="{FF2B5EF4-FFF2-40B4-BE49-F238E27FC236}">
                    <a16:creationId xmlns:a16="http://schemas.microsoft.com/office/drawing/2014/main" id="{B5849A46-6690-414F-82FC-C74912986E42}"/>
                  </a:ext>
                </a:extLst>
              </p:cNvPr>
              <p:cNvGrpSpPr/>
              <p:nvPr/>
            </p:nvGrpSpPr>
            <p:grpSpPr>
              <a:xfrm>
                <a:off x="5869775" y="112331"/>
                <a:ext cx="5366349" cy="5007313"/>
                <a:chOff x="899425" y="120778"/>
                <a:chExt cx="5366349" cy="5007313"/>
              </a:xfrm>
            </p:grpSpPr>
            <p:sp>
              <p:nvSpPr>
                <p:cNvPr id="113" name="사각형: 둥근 위쪽 모서리 65">
                  <a:extLst>
                    <a:ext uri="{FF2B5EF4-FFF2-40B4-BE49-F238E27FC236}">
                      <a16:creationId xmlns:a16="http://schemas.microsoft.com/office/drawing/2014/main" id="{A35A7B6D-C8D5-45A4-97D3-5A13F01BF945}"/>
                    </a:ext>
                  </a:extLst>
                </p:cNvPr>
                <p:cNvSpPr/>
                <p:nvPr/>
              </p:nvSpPr>
              <p:spPr>
                <a:xfrm rot="10800000" flipV="1">
                  <a:off x="903262" y="120778"/>
                  <a:ext cx="5362512" cy="809127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사각형: 둥근 위쪽 모서리 66">
                  <a:extLst>
                    <a:ext uri="{FF2B5EF4-FFF2-40B4-BE49-F238E27FC236}">
                      <a16:creationId xmlns:a16="http://schemas.microsoft.com/office/drawing/2014/main" id="{707F26D5-DFC6-405F-99D6-731AF9ECB6DB}"/>
                    </a:ext>
                  </a:extLst>
                </p:cNvPr>
                <p:cNvSpPr/>
                <p:nvPr/>
              </p:nvSpPr>
              <p:spPr>
                <a:xfrm rot="10800000" flipV="1">
                  <a:off x="899425" y="908062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5" name="그룹 53">
                <a:extLst>
                  <a:ext uri="{FF2B5EF4-FFF2-40B4-BE49-F238E27FC236}">
                    <a16:creationId xmlns:a16="http://schemas.microsoft.com/office/drawing/2014/main" id="{086455B3-7191-4BDD-9A76-5A02BECEFA5D}"/>
                  </a:ext>
                </a:extLst>
              </p:cNvPr>
              <p:cNvGrpSpPr/>
              <p:nvPr/>
            </p:nvGrpSpPr>
            <p:grpSpPr>
              <a:xfrm>
                <a:off x="10144706" y="310960"/>
                <a:ext cx="839992" cy="439511"/>
                <a:chOff x="2000604" y="87158"/>
                <a:chExt cx="839992" cy="439511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69F5BCC8-FED2-4066-A1D2-4CE3CAE40495}"/>
                    </a:ext>
                  </a:extLst>
                </p:cNvPr>
                <p:cNvSpPr/>
                <p:nvPr/>
              </p:nvSpPr>
              <p:spPr>
                <a:xfrm rot="10800000" flipV="1">
                  <a:off x="2000604" y="87158"/>
                  <a:ext cx="222989" cy="43079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2A44753-94E5-46FD-BA10-4B9C2DA34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22386" y="320491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2068F20B-A891-4A39-9E54-BD8D47A559B1}"/>
                    </a:ext>
                  </a:extLst>
                </p:cNvPr>
                <p:cNvSpPr/>
                <p:nvPr/>
              </p:nvSpPr>
              <p:spPr>
                <a:xfrm rot="10800000" flipV="1">
                  <a:off x="2311160" y="113863"/>
                  <a:ext cx="222642" cy="4037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FA9C7AA0-51F2-414F-9072-4831F5766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427355" y="189789"/>
                  <a:ext cx="0" cy="255111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1BBF20C-AA3D-4CF6-A53D-09F95E64B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422481" y="278914"/>
                  <a:ext cx="0" cy="89413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4DCFF907-24B6-422B-AFFD-1EEEB8740646}"/>
                    </a:ext>
                  </a:extLst>
                </p:cNvPr>
                <p:cNvSpPr/>
                <p:nvPr/>
              </p:nvSpPr>
              <p:spPr>
                <a:xfrm rot="10800000" flipV="1">
                  <a:off x="2617955" y="122944"/>
                  <a:ext cx="222641" cy="4037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D7749A22-DD30-480B-8C00-DB9376716E93}"/>
                    </a:ext>
                  </a:extLst>
                </p:cNvPr>
                <p:cNvSpPr/>
                <p:nvPr/>
              </p:nvSpPr>
              <p:spPr>
                <a:xfrm rot="10800000" flipV="1">
                  <a:off x="2676386" y="264522"/>
                  <a:ext cx="103539" cy="1515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6F6E6E-52E6-4BE7-9D32-A491A5D31B3E}"/>
                </a:ext>
              </a:extLst>
            </p:cNvPr>
            <p:cNvSpPr txBox="1"/>
            <p:nvPr/>
          </p:nvSpPr>
          <p:spPr>
            <a:xfrm>
              <a:off x="774732" y="851501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KNN(</a:t>
              </a:r>
              <a:r>
                <a:rPr lang="en-US" sz="2000" b="1" dirty="0"/>
                <a:t>K - Nearest neighbors)</a:t>
              </a:r>
            </a:p>
            <a:p>
              <a:endParaRPr lang="ko-KR" altLang="en-US" sz="1500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260321-85B0-4732-8AE6-5808F26F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" y="1599365"/>
              <a:ext cx="4732483" cy="3175720"/>
            </a:xfrm>
            <a:prstGeom prst="rect">
              <a:avLst/>
            </a:prstGeom>
          </p:spPr>
        </p:pic>
      </p:grpSp>
      <p:grpSp>
        <p:nvGrpSpPr>
          <p:cNvPr id="36" name="그룹 1">
            <a:extLst>
              <a:ext uri="{FF2B5EF4-FFF2-40B4-BE49-F238E27FC236}">
                <a16:creationId xmlns:a16="http://schemas.microsoft.com/office/drawing/2014/main" id="{B61F24C8-6EC6-42FD-9FA3-5A312962E5D2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7" name="그룹 56">
              <a:extLst>
                <a:ext uri="{FF2B5EF4-FFF2-40B4-BE49-F238E27FC236}">
                  <a16:creationId xmlns:a16="http://schemas.microsoft.com/office/drawing/2014/main" id="{7AC59F4E-4BC2-43F0-9E1B-8F1741417B3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4B3E392-FB4B-4107-96D2-7E217E326C5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8CB29EB-E479-4D62-BDCC-23065D3F47C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101BBDF2-4A33-432A-8BCE-E03AA5FDD171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31">
            <a:extLst>
              <a:ext uri="{FF2B5EF4-FFF2-40B4-BE49-F238E27FC236}">
                <a16:creationId xmlns:a16="http://schemas.microsoft.com/office/drawing/2014/main" id="{CC2FF1B7-7D41-477C-93D9-E3A3C36CE8AC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46" name="그룹 32">
              <a:extLst>
                <a:ext uri="{FF2B5EF4-FFF2-40B4-BE49-F238E27FC236}">
                  <a16:creationId xmlns:a16="http://schemas.microsoft.com/office/drawing/2014/main" id="{229EDB37-058F-471D-8F04-E906D2235CF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65EB5B1-1AED-4EF1-B665-97885E3182C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F8BB332-B540-404D-89CC-EEBFB6B2A60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239DA1BC-A0F3-401D-A717-C757135E919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0536BCB-A498-40F6-96EA-6EE52C5298C1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FE13ED4-92B5-46DF-970B-4C81FDE4281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C32BD44-7808-43A8-AF95-CFBF5D5CD79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6D78701-FDDB-423B-879F-CB51A767211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369E4E00-7A42-4DCA-ADBA-1C069E1FD07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6A76DC2-3216-4BC6-B7C9-AFE5535669CB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DCF018-3D2B-4C9F-B214-D902FFB62B7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EA98F24-58F8-4187-BF47-A3F9CF60C84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7268E3F-A846-4597-B7B3-6E54A00275C6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4EC9682C-FC58-4086-808F-0F7C4BBCB2F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7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46757" y="13357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7783292" y="257593"/>
            <a:ext cx="3744293" cy="3367148"/>
            <a:chOff x="5859348" y="406247"/>
            <a:chExt cx="5362512" cy="482237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BEBD7E8-ABBD-4A8E-9A36-32E2B66ABBC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65" name="사각형: 둥근 위쪽 모서리 7">
                <a:extLst>
                  <a:ext uri="{FF2B5EF4-FFF2-40B4-BE49-F238E27FC236}">
                    <a16:creationId xmlns:a16="http://schemas.microsoft.com/office/drawing/2014/main" id="{C5763CEB-E767-4926-A129-098FBA5380D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사각형: 둥근 위쪽 모서리 8">
                <a:extLst>
                  <a:ext uri="{FF2B5EF4-FFF2-40B4-BE49-F238E27FC236}">
                    <a16:creationId xmlns:a16="http://schemas.microsoft.com/office/drawing/2014/main" id="{2B80D832-C406-4061-839A-C74EFFEEBD0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40B0438-FA3B-4682-BC44-D711EF0B6806}"/>
                  </a:ext>
                </a:extLst>
              </p:cNvPr>
              <p:cNvSpPr/>
              <p:nvPr/>
            </p:nvSpPr>
            <p:spPr>
              <a:xfrm>
                <a:off x="1311054" y="3278023"/>
                <a:ext cx="2158311" cy="16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37615" y="5651760"/>
            <a:ext cx="11446397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54932" y="308423"/>
            <a:ext cx="5362512" cy="4822372"/>
            <a:chOff x="5859348" y="406247"/>
            <a:chExt cx="5362512" cy="48223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BD7E8-ABBD-4A8E-9A36-32E2B66ABBC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C5763CEB-E767-4926-A129-098FBA5380D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2B80D832-C406-4061-839A-C74EFFEEBD0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12717" y="5868086"/>
            <a:ext cx="605548" cy="822427"/>
            <a:chOff x="752474" y="5868085"/>
            <a:chExt cx="871166" cy="98589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54516" y="5868087"/>
            <a:ext cx="605548" cy="822425"/>
            <a:chOff x="752474" y="5868085"/>
            <a:chExt cx="871166" cy="985891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8A632B-E0B2-42F1-ABEC-B47CB4F2DECC}"/>
              </a:ext>
            </a:extLst>
          </p:cNvPr>
          <p:cNvSpPr txBox="1"/>
          <p:nvPr/>
        </p:nvSpPr>
        <p:spPr>
          <a:xfrm>
            <a:off x="1589170" y="1131961"/>
            <a:ext cx="478939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신종 코로나바이러스 감염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여파로 사람들이 집에서 보내는 시간이 늘면서</a:t>
            </a:r>
            <a:r>
              <a:rPr lang="en-US" altLang="ko-KR" dirty="0"/>
              <a:t>, </a:t>
            </a:r>
            <a:r>
              <a:rPr lang="ko-KR" altLang="en-US" dirty="0"/>
              <a:t>지난  </a:t>
            </a:r>
            <a:r>
              <a:rPr lang="en-US" altLang="ko-KR" dirty="0"/>
              <a:t>1</a:t>
            </a:r>
            <a:r>
              <a:rPr lang="ko-KR" altLang="en-US" dirty="0"/>
              <a:t>년간 온라인 스트리밍 서비스 수요가 대폭 증가함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대표적인 </a:t>
            </a:r>
            <a:r>
              <a:rPr lang="en-US" altLang="ko-KR" dirty="0"/>
              <a:t>OTT </a:t>
            </a:r>
            <a:r>
              <a:rPr lang="ko-KR" altLang="en-US" dirty="0"/>
              <a:t>서비스 플랫폼인 </a:t>
            </a:r>
            <a:r>
              <a:rPr lang="en-US" altLang="ko-KR" dirty="0"/>
              <a:t>NETFLIX</a:t>
            </a:r>
            <a:r>
              <a:rPr lang="ko-KR" altLang="en-US" dirty="0"/>
              <a:t>에 등단코자 하는 신인 감독</a:t>
            </a:r>
            <a:r>
              <a:rPr lang="en-US" altLang="ko-KR" dirty="0"/>
              <a:t>, </a:t>
            </a:r>
            <a:r>
              <a:rPr lang="ko-KR" altLang="en-US" dirty="0"/>
              <a:t>시나리오 작가</a:t>
            </a:r>
            <a:r>
              <a:rPr lang="en-US" altLang="ko-KR" dirty="0"/>
              <a:t>, </a:t>
            </a:r>
            <a:r>
              <a:rPr lang="ko-KR" altLang="en-US" dirty="0"/>
              <a:t>영상 콘텐츠 제작사 등 관련 업계 종사자들에게 어떠한 형태</a:t>
            </a:r>
            <a:r>
              <a:rPr lang="en-US" altLang="ko-KR" dirty="0"/>
              <a:t>, </a:t>
            </a:r>
            <a:r>
              <a:rPr lang="ko-KR" altLang="en-US" dirty="0"/>
              <a:t>어떤 장르의 영상을 제작하면 좋을지 방향성 제시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4D282F-7723-4684-B345-FA8D77F1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18" y="982714"/>
            <a:ext cx="3657440" cy="203665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F4284C-1820-4250-A16A-2DBC88E9FF16}"/>
              </a:ext>
            </a:extLst>
          </p:cNvPr>
          <p:cNvGrpSpPr/>
          <p:nvPr/>
        </p:nvGrpSpPr>
        <p:grpSpPr>
          <a:xfrm>
            <a:off x="6511844" y="2028783"/>
            <a:ext cx="3744293" cy="3760829"/>
            <a:chOff x="6511844" y="2028783"/>
            <a:chExt cx="3744293" cy="3760829"/>
          </a:xfrm>
        </p:grpSpPr>
        <p:grpSp>
          <p:nvGrpSpPr>
            <p:cNvPr id="98" name="그룹 97"/>
            <p:cNvGrpSpPr/>
            <p:nvPr/>
          </p:nvGrpSpPr>
          <p:grpSpPr>
            <a:xfrm>
              <a:off x="6511844" y="2028783"/>
              <a:ext cx="3744293" cy="3367148"/>
              <a:chOff x="5859348" y="406247"/>
              <a:chExt cx="5362512" cy="4822372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BBEBD7E8-ABBD-4A8E-9A36-32E2B66ABBC4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108" name="사각형: 둥근 위쪽 모서리 7">
                  <a:extLst>
                    <a:ext uri="{FF2B5EF4-FFF2-40B4-BE49-F238E27FC236}">
                      <a16:creationId xmlns:a16="http://schemas.microsoft.com/office/drawing/2014/main" id="{C5763CEB-E767-4926-A129-098FBA5380DF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사각형: 둥근 위쪽 모서리 8">
                  <a:extLst>
                    <a:ext uri="{FF2B5EF4-FFF2-40B4-BE49-F238E27FC236}">
                      <a16:creationId xmlns:a16="http://schemas.microsoft.com/office/drawing/2014/main" id="{2B80D832-C406-4061-839A-C74EFFEEBD00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A14259A-8C5B-4410-B479-F86A657E07B5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DF98AAEC-D02C-4783-9100-04C0CC31992C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619E48A8-58C0-480A-B548-8144D6DE3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B9FD52D-C411-47B9-99EF-B7A82CD67F7D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E51E934D-5406-4D1C-8013-D0C501F3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D952641B-D615-4818-9855-5BFDAA46A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3799565-BF67-4F51-838E-1E175AA23471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AC286C7B-2742-4A81-AEEF-5338BFF3DB39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EBFFB6-A4E8-46CF-A6AD-05024DB901E3}"/>
                </a:ext>
              </a:extLst>
            </p:cNvPr>
            <p:cNvSpPr txBox="1"/>
            <p:nvPr/>
          </p:nvSpPr>
          <p:spPr>
            <a:xfrm>
              <a:off x="6762154" y="2557958"/>
              <a:ext cx="34939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b="1" dirty="0"/>
                <a:t>주제</a:t>
              </a:r>
              <a:endParaRPr lang="en-US" altLang="ko-KR" sz="2000" b="1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- </a:t>
              </a:r>
              <a:r>
                <a:rPr lang="ko-KR" altLang="en-US" dirty="0"/>
                <a:t>영상 제작자들을 위한 추천 시스템 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b="1" dirty="0"/>
                <a:t>타겟</a:t>
              </a:r>
              <a:endParaRPr lang="en-US" altLang="ko-KR" sz="2000" b="1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- Netflix</a:t>
              </a:r>
              <a:r>
                <a:rPr lang="ko-KR" altLang="en-US" dirty="0"/>
                <a:t>에 영상을 업로드할 신입 영상 감독 및 시나리오 작가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r>
                <a:rPr lang="en-US" altLang="ko-KR" dirty="0"/>
                <a:t>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AEE7492-C66D-4AC9-A81C-1D2610BD8BAA}"/>
              </a:ext>
            </a:extLst>
          </p:cNvPr>
          <p:cNvSpPr txBox="1"/>
          <p:nvPr/>
        </p:nvSpPr>
        <p:spPr>
          <a:xfrm>
            <a:off x="1566860" y="405337"/>
            <a:ext cx="1984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기획의도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72B4E-594D-4941-8BAC-F59A754D84C2}"/>
              </a:ext>
            </a:extLst>
          </p:cNvPr>
          <p:cNvSpPr txBox="1"/>
          <p:nvPr/>
        </p:nvSpPr>
        <p:spPr>
          <a:xfrm>
            <a:off x="6732149" y="2104563"/>
            <a:ext cx="18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주제 및 타겟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B5316-8981-4519-BD21-9015833E12A6}"/>
              </a:ext>
            </a:extLst>
          </p:cNvPr>
          <p:cNvSpPr txBox="1"/>
          <p:nvPr/>
        </p:nvSpPr>
        <p:spPr>
          <a:xfrm>
            <a:off x="8009783" y="301547"/>
            <a:ext cx="9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Netflix</a:t>
            </a:r>
            <a:endParaRPr lang="ko-KR" altLang="en-US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5E14DD2-5639-4E3B-A547-85FF1620E998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39BD160-2789-44B1-A8AA-D29E152F444D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AEAA13A-5558-4EF9-81C2-16569CA368CB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7280A15-BC14-4AC1-8E72-9EB94A239B3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570C214C-47A0-42E8-92F1-9CFD00810B4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9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KNN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148F1C-7F7C-4E45-93B3-0C9D52339C69}"/>
              </a:ext>
            </a:extLst>
          </p:cNvPr>
          <p:cNvGrpSpPr/>
          <p:nvPr/>
        </p:nvGrpSpPr>
        <p:grpSpPr>
          <a:xfrm>
            <a:off x="810182" y="1096463"/>
            <a:ext cx="4785534" cy="3637725"/>
            <a:chOff x="717825" y="651246"/>
            <a:chExt cx="4785534" cy="363772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CF44B2-C623-4EDC-9480-736CEAC3B4B1}"/>
                </a:ext>
              </a:extLst>
            </p:cNvPr>
            <p:cNvGrpSpPr/>
            <p:nvPr/>
          </p:nvGrpSpPr>
          <p:grpSpPr>
            <a:xfrm>
              <a:off x="717825" y="651246"/>
              <a:ext cx="4785534" cy="3637725"/>
              <a:chOff x="5859348" y="406247"/>
              <a:chExt cx="5362512" cy="4822372"/>
            </a:xfrm>
          </p:grpSpPr>
          <p:grpSp>
            <p:nvGrpSpPr>
              <p:cNvPr id="26" name="그룹 52">
                <a:extLst>
                  <a:ext uri="{FF2B5EF4-FFF2-40B4-BE49-F238E27FC236}">
                    <a16:creationId xmlns:a16="http://schemas.microsoft.com/office/drawing/2014/main" id="{88217958-927E-4386-BED7-97838573B572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35" name="사각형: 둥근 위쪽 모서리 65">
                  <a:extLst>
                    <a:ext uri="{FF2B5EF4-FFF2-40B4-BE49-F238E27FC236}">
                      <a16:creationId xmlns:a16="http://schemas.microsoft.com/office/drawing/2014/main" id="{0B345B57-510D-4BD0-A1E7-7A93279F2923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사각형: 둥근 위쪽 모서리 66">
                  <a:extLst>
                    <a:ext uri="{FF2B5EF4-FFF2-40B4-BE49-F238E27FC236}">
                      <a16:creationId xmlns:a16="http://schemas.microsoft.com/office/drawing/2014/main" id="{A1097D22-0FE8-44CC-B27B-23D0D3DFFA56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53">
                <a:extLst>
                  <a:ext uri="{FF2B5EF4-FFF2-40B4-BE49-F238E27FC236}">
                    <a16:creationId xmlns:a16="http://schemas.microsoft.com/office/drawing/2014/main" id="{CC065EA5-75F5-4AFF-9A3B-3B689A4C3647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4953441-A3C2-42B5-B79C-101D0A3C18A3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91163E6A-6750-4CD9-AD22-9DA976E75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E0F1B5F-A7BD-4D7D-B9EF-CDA329F8BEBC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F5DE67E5-EA2E-4772-970F-710C78754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FE9BF557-7729-4C89-8E28-E9722C714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69ED18D-2045-44AC-900D-34DB725985CC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0F6CDD-1C66-4185-BC9C-09241BF233C1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D50363E2-F00A-4B35-A980-378BE5BF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220" y="1407040"/>
              <a:ext cx="3774859" cy="77270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358D58-663B-418B-993B-CBC1A967C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637" y="2729362"/>
              <a:ext cx="1979233" cy="3042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B7CCCB-BAC8-4A2E-BC5C-CB9F3FAA9637}"/>
                </a:ext>
              </a:extLst>
            </p:cNvPr>
            <p:cNvSpPr txBox="1"/>
            <p:nvPr/>
          </p:nvSpPr>
          <p:spPr>
            <a:xfrm>
              <a:off x="1073102" y="2383493"/>
              <a:ext cx="17729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훈련 정확도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E620F0-392D-4666-983A-A005525F3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861" y="3482482"/>
              <a:ext cx="1914544" cy="28731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DD6D13B-1DE4-4AFE-85E4-9EF93E544A5A}"/>
                </a:ext>
              </a:extLst>
            </p:cNvPr>
            <p:cNvSpPr txBox="1"/>
            <p:nvPr/>
          </p:nvSpPr>
          <p:spPr>
            <a:xfrm>
              <a:off x="1069604" y="3152234"/>
              <a:ext cx="17729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테스트 정확도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25B92F-ECE3-4E44-92F3-0803C2B4EFBE}"/>
                </a:ext>
              </a:extLst>
            </p:cNvPr>
            <p:cNvSpPr txBox="1"/>
            <p:nvPr/>
          </p:nvSpPr>
          <p:spPr>
            <a:xfrm>
              <a:off x="847372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최적의 </a:t>
              </a:r>
              <a:r>
                <a:rPr lang="en-US" altLang="ko-KR" sz="2000" b="1" dirty="0"/>
                <a:t>KNN </a:t>
              </a:r>
              <a:r>
                <a:rPr lang="ko-KR" altLang="en-US" sz="2000" b="1" dirty="0"/>
                <a:t>모델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911642-0282-4195-940E-C62B06C3DD7E}"/>
              </a:ext>
            </a:extLst>
          </p:cNvPr>
          <p:cNvGrpSpPr/>
          <p:nvPr/>
        </p:nvGrpSpPr>
        <p:grpSpPr>
          <a:xfrm>
            <a:off x="5868809" y="1096464"/>
            <a:ext cx="5508805" cy="3637725"/>
            <a:chOff x="5965369" y="655638"/>
            <a:chExt cx="5508805" cy="363772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F7F7C16-A136-442A-817C-001C69BAB944}"/>
                </a:ext>
              </a:extLst>
            </p:cNvPr>
            <p:cNvGrpSpPr/>
            <p:nvPr/>
          </p:nvGrpSpPr>
          <p:grpSpPr>
            <a:xfrm>
              <a:off x="5965369" y="655638"/>
              <a:ext cx="5508805" cy="3637725"/>
              <a:chOff x="5859348" y="406247"/>
              <a:chExt cx="5362512" cy="4822372"/>
            </a:xfrm>
          </p:grpSpPr>
          <p:grpSp>
            <p:nvGrpSpPr>
              <p:cNvPr id="48" name="그룹 52">
                <a:extLst>
                  <a:ext uri="{FF2B5EF4-FFF2-40B4-BE49-F238E27FC236}">
                    <a16:creationId xmlns:a16="http://schemas.microsoft.com/office/drawing/2014/main" id="{A54C5E47-8506-4BA5-990E-F773FE9F2E09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61" name="사각형: 둥근 위쪽 모서리 65">
                  <a:extLst>
                    <a:ext uri="{FF2B5EF4-FFF2-40B4-BE49-F238E27FC236}">
                      <a16:creationId xmlns:a16="http://schemas.microsoft.com/office/drawing/2014/main" id="{BEACE4AC-FA77-4923-BB26-9D9096B92BEA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사각형: 둥근 위쪽 모서리 66">
                  <a:extLst>
                    <a:ext uri="{FF2B5EF4-FFF2-40B4-BE49-F238E27FC236}">
                      <a16:creationId xmlns:a16="http://schemas.microsoft.com/office/drawing/2014/main" id="{67F3180D-754A-4E3B-B51A-0BF56C1C92DC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9" name="그룹 53">
                <a:extLst>
                  <a:ext uri="{FF2B5EF4-FFF2-40B4-BE49-F238E27FC236}">
                    <a16:creationId xmlns:a16="http://schemas.microsoft.com/office/drawing/2014/main" id="{93218562-ECC0-4294-BF71-ACF63B4B873B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12204E3-22C7-40B0-9469-E93D59CC59AB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E6F7F265-6361-46D8-ACBA-2C30D1FDA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8AE8271B-302C-4344-B2D9-EDE1E0C4D4E1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9EF490A3-3F13-4081-ADFB-03A1C7F18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BF1E346-EBD8-4962-83E7-F2A6D2DFE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D43A910-7605-4679-A41F-B146ACDCE63F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2DE3F26-D32F-4EE7-BB74-08574F24F18B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id="{03A6F42E-20DD-436C-8D87-9B9167E93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69"/>
            <a:stretch/>
          </p:blipFill>
          <p:spPr>
            <a:xfrm>
              <a:off x="6201071" y="1658548"/>
              <a:ext cx="4981976" cy="185046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EBB038-1B17-43F7-A657-18971A3F213D}"/>
                </a:ext>
              </a:extLst>
            </p:cNvPr>
            <p:cNvSpPr txBox="1"/>
            <p:nvPr/>
          </p:nvSpPr>
          <p:spPr>
            <a:xfrm>
              <a:off x="6099345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정오분류표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grpSp>
        <p:nvGrpSpPr>
          <p:cNvPr id="57" name="그룹 1">
            <a:extLst>
              <a:ext uri="{FF2B5EF4-FFF2-40B4-BE49-F238E27FC236}">
                <a16:creationId xmlns:a16="http://schemas.microsoft.com/office/drawing/2014/main" id="{119334D6-A58B-4C64-8CC7-BE8D52E8C75A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8" name="그룹 56">
              <a:extLst>
                <a:ext uri="{FF2B5EF4-FFF2-40B4-BE49-F238E27FC236}">
                  <a16:creationId xmlns:a16="http://schemas.microsoft.com/office/drawing/2014/main" id="{7B7A0563-4410-4660-A7B9-429D4C971151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1EFBA44-A720-4DB9-89F7-71D471AF035D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FB9E764-5460-4138-BD3C-928693C2FF4E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DD78A0D8-1C09-4E60-9BF2-F0011DA81C5C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31">
            <a:extLst>
              <a:ext uri="{FF2B5EF4-FFF2-40B4-BE49-F238E27FC236}">
                <a16:creationId xmlns:a16="http://schemas.microsoft.com/office/drawing/2014/main" id="{6702D642-8742-4B44-B53D-D19E5B2ABFE6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68" name="그룹 32">
              <a:extLst>
                <a:ext uri="{FF2B5EF4-FFF2-40B4-BE49-F238E27FC236}">
                  <a16:creationId xmlns:a16="http://schemas.microsoft.com/office/drawing/2014/main" id="{064E89A2-0A7A-411E-97F1-95D9E1DB26B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35A0EF6-E14B-4E9E-93A1-00B345CEEB1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2C6F5B8-2B61-43D4-AC3D-47FFEEE00BDE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4BC67EFC-475E-473D-BE70-E3EE02898DC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767B884-07BD-4E4A-89EA-650C2E1A0B8A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3C6E59D-A2CD-47FB-B71D-214E83F33326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7A21B90-5E7E-4548-B324-F483849DA61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62215B-4D8B-4D79-9BC5-5FDC8C71EF3D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398CE598-E364-4899-B01C-CDF240538841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928640-3C68-4F9D-BA0A-DF11E1589BE3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5C0474C-F586-4316-A0D1-97B364835BBC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98563F2-766D-451A-B3A7-141B2CE74C7F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80CF4D3-566E-4FB5-A8FB-10C6D580F40D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37330CE7-4730-435D-A0FC-A6CAF65FEC0B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43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로지스틱 회귀분석</a:t>
            </a:r>
            <a:endParaRPr lang="en-US" altLang="ko-KR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37F8CE-5B7D-41D3-9035-97E307603988}"/>
              </a:ext>
            </a:extLst>
          </p:cNvPr>
          <p:cNvGrpSpPr/>
          <p:nvPr/>
        </p:nvGrpSpPr>
        <p:grpSpPr>
          <a:xfrm>
            <a:off x="663778" y="854034"/>
            <a:ext cx="6363614" cy="4123907"/>
            <a:chOff x="657722" y="622708"/>
            <a:chExt cx="6363614" cy="412390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04054D-17E3-4D16-A393-C6FCED4A67DB}"/>
                </a:ext>
              </a:extLst>
            </p:cNvPr>
            <p:cNvGrpSpPr/>
            <p:nvPr/>
          </p:nvGrpSpPr>
          <p:grpSpPr>
            <a:xfrm>
              <a:off x="657722" y="622708"/>
              <a:ext cx="6363614" cy="4123907"/>
              <a:chOff x="888999" y="414694"/>
              <a:chExt cx="10414000" cy="4822372"/>
            </a:xfrm>
          </p:grpSpPr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8FD95677-4EC6-4A6C-BA72-478A0E6B1014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C1B3C4FC-19CE-4D15-91B9-0C926D0D7D1B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81AA8C4-A742-47FD-A316-1BFC3663F623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13DB4308-F755-4C8E-BD86-0DCA6CE75EDD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6F2D0BB-F1D8-49E0-958E-4DFE15EEF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5034EC0-A13C-431E-8DFB-9D274376318B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88391382-0073-4EC7-B831-65F81DD65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5BC3D98C-46EF-449F-85BE-D2085AD3A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10DA4B59-A4AC-45E0-A4E7-4BD8D3754E4C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B98D947-69BB-4383-B29F-0398FA811866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FFFC397E-4E2C-4AFA-AE58-601BEF2D4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77" r="17518"/>
            <a:stretch/>
          </p:blipFill>
          <p:spPr>
            <a:xfrm>
              <a:off x="895817" y="1564563"/>
              <a:ext cx="5992461" cy="26169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A63DBB-F59D-4A39-B423-BB6EFE64BDF5}"/>
                </a:ext>
              </a:extLst>
            </p:cNvPr>
            <p:cNvSpPr txBox="1"/>
            <p:nvPr/>
          </p:nvSpPr>
          <p:spPr>
            <a:xfrm>
              <a:off x="847372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로지스틱 회귀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모델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C1B13BD-3212-4265-BF8F-3211E50E5F96}"/>
              </a:ext>
            </a:extLst>
          </p:cNvPr>
          <p:cNvSpPr txBox="1"/>
          <p:nvPr/>
        </p:nvSpPr>
        <p:spPr>
          <a:xfrm>
            <a:off x="7140105" y="1761826"/>
            <a:ext cx="4502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Min-Max Normalization</a:t>
            </a:r>
            <a:r>
              <a:rPr lang="ko-KR" altLang="en-US" dirty="0"/>
              <a:t>을 통해 정규화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7:3</a:t>
            </a:r>
            <a:r>
              <a:rPr lang="ko-KR" altLang="en-US" dirty="0"/>
              <a:t>비율로 </a:t>
            </a:r>
            <a:r>
              <a:rPr lang="en-US" altLang="ko-KR" dirty="0"/>
              <a:t>train, test</a:t>
            </a:r>
            <a:r>
              <a:rPr lang="ko-KR" altLang="en-US" dirty="0"/>
              <a:t> 셋 분리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파라미터에 따른 훈련 점수와 테스트 점수 비교 후 최적의 파라미터 결정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3" name="그룹 1">
            <a:extLst>
              <a:ext uri="{FF2B5EF4-FFF2-40B4-BE49-F238E27FC236}">
                <a16:creationId xmlns:a16="http://schemas.microsoft.com/office/drawing/2014/main" id="{F328832C-E7FD-49FF-BBBF-5E6A4318B129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4" name="그룹 56">
              <a:extLst>
                <a:ext uri="{FF2B5EF4-FFF2-40B4-BE49-F238E27FC236}">
                  <a16:creationId xmlns:a16="http://schemas.microsoft.com/office/drawing/2014/main" id="{6DB0970C-C69F-4C23-9D9E-F6C3CAEDDD7D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0C0B6A3-873B-4BFD-B5B0-EFA18B6A1C9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70F27E-08AD-407B-A5CE-A6F5F3530BB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2EB48636-9DCA-482D-9BA5-ACE8F7DA9D01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31">
            <a:extLst>
              <a:ext uri="{FF2B5EF4-FFF2-40B4-BE49-F238E27FC236}">
                <a16:creationId xmlns:a16="http://schemas.microsoft.com/office/drawing/2014/main" id="{C309AAC9-346B-4F01-8CB7-561A431A4B01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9" name="그룹 32">
              <a:extLst>
                <a:ext uri="{FF2B5EF4-FFF2-40B4-BE49-F238E27FC236}">
                  <a16:creationId xmlns:a16="http://schemas.microsoft.com/office/drawing/2014/main" id="{96BE56A3-18A2-4B8F-BD03-9DB210393058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D3EFD30-6069-4CB5-A70F-15BB21C1959B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20A7E21-2553-4B21-9465-8465A99B939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4A6871C9-C67D-4B05-A8EA-F1C6A56F54C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6F10285-BEB1-47F9-967F-46E5889B6820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A54BC94-D9D5-460A-8C84-DF8690E8792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E74D8D7-18ED-431F-B5B9-18BC9A021A1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6E52BB8-633D-4590-8F95-1BE833FA0DD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9AA19880-1E10-41D9-B6D6-BE0BF61B6E7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1DB4718-F866-4CCD-B033-479CB2F049DC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2E833FE-B039-4D99-BE9D-491B24F31E38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656C1DE-2E9F-418F-8560-33C5AE1169C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634E16B-D786-465B-8DD2-62ACC85562B6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755DB1A6-8D9F-4ADE-9919-4BB45F5ED9C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69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6313" y="2043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로지스틱 회귀분석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3F44-B781-4449-B9B7-7A1A7C7A9A6F}"/>
              </a:ext>
            </a:extLst>
          </p:cNvPr>
          <p:cNvSpPr txBox="1"/>
          <p:nvPr/>
        </p:nvSpPr>
        <p:spPr>
          <a:xfrm>
            <a:off x="1200483" y="3819166"/>
            <a:ext cx="381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Penalty=0.01</a:t>
            </a:r>
            <a:r>
              <a:rPr lang="ko-KR" altLang="en-US" dirty="0"/>
              <a:t>의 정확도가 약간 더 높은 결과를 보여주기 때문에</a:t>
            </a:r>
            <a:r>
              <a:rPr lang="en-US" altLang="ko-KR" dirty="0"/>
              <a:t> </a:t>
            </a:r>
            <a:r>
              <a:rPr lang="ko-KR" altLang="en-US" dirty="0"/>
              <a:t>최적의 파라미터로 결정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2444D7-C071-46D5-83B9-8EB577E44158}"/>
              </a:ext>
            </a:extLst>
          </p:cNvPr>
          <p:cNvGrpSpPr/>
          <p:nvPr/>
        </p:nvGrpSpPr>
        <p:grpSpPr>
          <a:xfrm>
            <a:off x="657720" y="666252"/>
            <a:ext cx="5786623" cy="2730092"/>
            <a:chOff x="657720" y="666252"/>
            <a:chExt cx="5786623" cy="273009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04054D-17E3-4D16-A393-C6FCED4A67DB}"/>
                </a:ext>
              </a:extLst>
            </p:cNvPr>
            <p:cNvGrpSpPr/>
            <p:nvPr/>
          </p:nvGrpSpPr>
          <p:grpSpPr>
            <a:xfrm>
              <a:off x="657720" y="666252"/>
              <a:ext cx="5786623" cy="2730092"/>
              <a:chOff x="888995" y="414694"/>
              <a:chExt cx="10414004" cy="3145557"/>
            </a:xfrm>
          </p:grpSpPr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8FD95677-4EC6-4A6C-BA72-478A0E6B1014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C1B3C4FC-19CE-4D15-91B9-0C926D0D7D1B}"/>
                  </a:ext>
                </a:extLst>
              </p:cNvPr>
              <p:cNvSpPr/>
              <p:nvPr/>
            </p:nvSpPr>
            <p:spPr>
              <a:xfrm rot="10800000" flipV="1">
                <a:off x="888995" y="952029"/>
                <a:ext cx="10413999" cy="2608222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81AA8C4-A742-47FD-A316-1BFC3663F623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13DB4308-F755-4C8E-BD86-0DCA6CE75EDD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6F2D0BB-F1D8-49E0-958E-4DFE15EEF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5034EC0-A13C-431E-8DFB-9D274376318B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88391382-0073-4EC7-B831-65F81DD65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5BC3D98C-46EF-449F-85BE-D2085AD3A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10DA4B59-A4AC-45E0-A4E7-4BD8D3754E4C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B98D947-69BB-4383-B29F-0398FA811866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E8997B1-81F0-425A-9C4F-AA4D9715E1C9}"/>
                </a:ext>
              </a:extLst>
            </p:cNvPr>
            <p:cNvGrpSpPr/>
            <p:nvPr/>
          </p:nvGrpSpPr>
          <p:grpSpPr>
            <a:xfrm>
              <a:off x="824910" y="1678501"/>
              <a:ext cx="5523356" cy="1077586"/>
              <a:chOff x="824987" y="1351930"/>
              <a:chExt cx="5480968" cy="1077586"/>
            </a:xfrm>
          </p:grpSpPr>
          <p:pic>
            <p:nvPicPr>
              <p:cNvPr id="8" name="그림 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95E7873-BD67-472B-8DD2-51FE5086EF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587" r="59096"/>
              <a:stretch/>
            </p:blipFill>
            <p:spPr>
              <a:xfrm>
                <a:off x="3663456" y="1351930"/>
                <a:ext cx="2642499" cy="105565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CA0B63-46D0-416B-AB89-2AB1FACB8E36}"/>
                  </a:ext>
                </a:extLst>
              </p:cNvPr>
              <p:cNvSpPr txBox="1"/>
              <p:nvPr/>
            </p:nvSpPr>
            <p:spPr>
              <a:xfrm>
                <a:off x="834955" y="1703873"/>
                <a:ext cx="28851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Penalty=0.001</a:t>
                </a:r>
                <a:r>
                  <a:rPr lang="ko-KR" altLang="en-US" sz="1500" dirty="0"/>
                  <a:t>의 테스트 정확도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EB2798-1C6E-4F52-92DA-83871A65810C}"/>
                  </a:ext>
                </a:extLst>
              </p:cNvPr>
              <p:cNvSpPr txBox="1"/>
              <p:nvPr/>
            </p:nvSpPr>
            <p:spPr>
              <a:xfrm>
                <a:off x="824987" y="2106351"/>
                <a:ext cx="28374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Penalty=0.01</a:t>
                </a:r>
                <a:r>
                  <a:rPr lang="ko-KR" altLang="en-US" sz="1500" dirty="0"/>
                  <a:t>의 테스트 정확도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55823C-E63C-4178-B0FC-38901A319936}"/>
                </a:ext>
              </a:extLst>
            </p:cNvPr>
            <p:cNvSpPr txBox="1"/>
            <p:nvPr/>
          </p:nvSpPr>
          <p:spPr>
            <a:xfrm>
              <a:off x="847372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최적의 로지스틱 회귀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모델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D1A133-7F3B-4072-A675-9C86E68C1693}"/>
              </a:ext>
            </a:extLst>
          </p:cNvPr>
          <p:cNvGrpSpPr/>
          <p:nvPr/>
        </p:nvGrpSpPr>
        <p:grpSpPr>
          <a:xfrm>
            <a:off x="6592995" y="641052"/>
            <a:ext cx="5068970" cy="3789434"/>
            <a:chOff x="6592995" y="641052"/>
            <a:chExt cx="5068970" cy="378943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3431EE6-78C9-4F9B-ACDE-34FEB43FB2E0}"/>
                </a:ext>
              </a:extLst>
            </p:cNvPr>
            <p:cNvGrpSpPr/>
            <p:nvPr/>
          </p:nvGrpSpPr>
          <p:grpSpPr>
            <a:xfrm>
              <a:off x="6592995" y="641052"/>
              <a:ext cx="5068970" cy="3789434"/>
              <a:chOff x="888995" y="414694"/>
              <a:chExt cx="10414004" cy="3932433"/>
            </a:xfrm>
          </p:grpSpPr>
          <p:sp>
            <p:nvSpPr>
              <p:cNvPr id="54" name="사각형: 둥근 위쪽 모서리 53">
                <a:extLst>
                  <a:ext uri="{FF2B5EF4-FFF2-40B4-BE49-F238E27FC236}">
                    <a16:creationId xmlns:a16="http://schemas.microsoft.com/office/drawing/2014/main" id="{53AEF5F8-B194-4F6F-A2B4-8D3B9FD21EBF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4">
                <a:extLst>
                  <a:ext uri="{FF2B5EF4-FFF2-40B4-BE49-F238E27FC236}">
                    <a16:creationId xmlns:a16="http://schemas.microsoft.com/office/drawing/2014/main" id="{524EFAD8-1579-4312-A5C7-48F5C343985F}"/>
                  </a:ext>
                </a:extLst>
              </p:cNvPr>
              <p:cNvSpPr/>
              <p:nvPr/>
            </p:nvSpPr>
            <p:spPr>
              <a:xfrm rot="10800000" flipV="1">
                <a:off x="888995" y="952029"/>
                <a:ext cx="10414000" cy="339509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41F7B220-44B4-4DA3-941D-7E38970C4B46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B06627AA-BD69-42E3-90B2-F39DA006D5D0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432E13E8-5724-4D93-A176-6F1544A2B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73812A25-8019-4359-A253-16BB2111F59C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82653CD0-58EB-4D87-A362-C2222BBB5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4B9E2FD-D42C-406A-B441-C21EBE33C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50E063C-A76B-4C1F-881B-33B5AE885E10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79E336E-3E51-47A4-AFA2-4C5E5B2124CB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9ACE5AFE-D309-4252-96E0-67F3EF5D8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63"/>
            <a:stretch/>
          </p:blipFill>
          <p:spPr>
            <a:xfrm>
              <a:off x="6919621" y="1740099"/>
              <a:ext cx="4415715" cy="179840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1DFE95-3CC5-43EB-913D-F717AF4DC938}"/>
                </a:ext>
              </a:extLst>
            </p:cNvPr>
            <p:cNvSpPr txBox="1"/>
            <p:nvPr/>
          </p:nvSpPr>
          <p:spPr>
            <a:xfrm>
              <a:off x="6796028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정오분류표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grpSp>
        <p:nvGrpSpPr>
          <p:cNvPr id="57" name="그룹 1">
            <a:extLst>
              <a:ext uri="{FF2B5EF4-FFF2-40B4-BE49-F238E27FC236}">
                <a16:creationId xmlns:a16="http://schemas.microsoft.com/office/drawing/2014/main" id="{98102310-5F6C-4D5B-AF68-4BC48E6B9004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8" name="그룹 56">
              <a:extLst>
                <a:ext uri="{FF2B5EF4-FFF2-40B4-BE49-F238E27FC236}">
                  <a16:creationId xmlns:a16="http://schemas.microsoft.com/office/drawing/2014/main" id="{0B9928CB-B97F-42EE-B2D5-511BACF6AB5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1AFC752-0B03-4116-AA1E-5D193ED4596E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8373E81-54E2-4448-AE83-BC0F4E06675D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E24CCA8A-5407-4896-8019-58DCF929BA49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31">
            <a:extLst>
              <a:ext uri="{FF2B5EF4-FFF2-40B4-BE49-F238E27FC236}">
                <a16:creationId xmlns:a16="http://schemas.microsoft.com/office/drawing/2014/main" id="{63E3A0D9-8C7B-4E69-8DC7-3A521AB36638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81" name="그룹 32">
              <a:extLst>
                <a:ext uri="{FF2B5EF4-FFF2-40B4-BE49-F238E27FC236}">
                  <a16:creationId xmlns:a16="http://schemas.microsoft.com/office/drawing/2014/main" id="{D943A5CB-8AD4-4BE7-961F-7195F53F0D79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F456057-54B6-460E-967D-2A383351C0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8CD074E-D0F3-4536-9D57-8616094BAD5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6AE9FCC2-D1E1-416D-A9C6-94FD2DAB2EE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6587623-7F2F-48C0-8536-37439455A615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C685FAC-7418-4804-887F-037059CC2DB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DE221D2-6E95-4D75-8068-54054D9E22AC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0257B5A-5DAB-419D-AD97-14C011CC392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1E0E4BE0-B3DF-4674-9DC0-CD4024CC8EC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E8A7C3B-4FAD-4C64-A857-EAA1C9CCC861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9119B8F-DE84-4A65-B4D0-9DAD36AE08B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52FF8B-88F4-47FA-B099-8A6CBBF979D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8B47273-180A-4525-B6D2-BAF0C2F98E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7B143A11-F1C7-4211-8B2B-D7891A5F2A7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13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SVM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8AB6733-B926-4ECB-BD73-5690C652F5C9}"/>
              </a:ext>
            </a:extLst>
          </p:cNvPr>
          <p:cNvGrpSpPr/>
          <p:nvPr/>
        </p:nvGrpSpPr>
        <p:grpSpPr>
          <a:xfrm>
            <a:off x="4631166" y="1030320"/>
            <a:ext cx="6609409" cy="4116660"/>
            <a:chOff x="5859348" y="406247"/>
            <a:chExt cx="5362512" cy="482237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E656D87-4BE4-44EC-A281-D8010FCD56EC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52B843D8-DDA8-45D6-9633-24A8CDCAA527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사각형: 둥근 위쪽 모서리 103">
                <a:extLst>
                  <a:ext uri="{FF2B5EF4-FFF2-40B4-BE49-F238E27FC236}">
                    <a16:creationId xmlns:a16="http://schemas.microsoft.com/office/drawing/2014/main" id="{4AD25FA9-69ED-4F42-B075-FAA6F48C7FC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378704-D9F7-4F37-9D44-661DBACCEFFB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5DA1F29-3706-470D-ABC6-FA704CCDDAD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5F2764F-4583-4849-A202-3553A52AA0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C949D52-5565-4682-BDF6-56BCE6C5204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5DB32ED-ED97-4768-A85C-5BFA019757E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D8BF631-2822-4894-9FDA-599D9099441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DEC63C0-D3E2-4BE5-92E7-CB8D32544FB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7349A62-3929-4A7C-977B-24940EDD2EE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05" name="그림 104">
            <a:extLst>
              <a:ext uri="{FF2B5EF4-FFF2-40B4-BE49-F238E27FC236}">
                <a16:creationId xmlns:a16="http://schemas.microsoft.com/office/drawing/2014/main" id="{A8EE4ADB-1106-49D0-9D78-A640AC9C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93" y="1907855"/>
            <a:ext cx="6199255" cy="2607311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9BE2FC-26F6-4A16-A223-4554A4CAB1B9}"/>
              </a:ext>
            </a:extLst>
          </p:cNvPr>
          <p:cNvGrpSpPr/>
          <p:nvPr/>
        </p:nvGrpSpPr>
        <p:grpSpPr>
          <a:xfrm>
            <a:off x="743164" y="632784"/>
            <a:ext cx="5945476" cy="2796216"/>
            <a:chOff x="5859348" y="406247"/>
            <a:chExt cx="5362512" cy="482237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1C21489-6DA4-478B-84EC-65030B5D128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3D7C22FA-3CA7-4955-842B-B8BD60018DB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200C4A25-45FD-413F-BB57-44CD25AF65D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C72747-7F72-4A39-8C77-EA8C8A3EF45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F76893B-E5A5-40D9-ADB8-ECDF6BFB52F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94CB2E-EE46-4CAA-B6FD-36406DB71A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95F298C-740B-43C1-8970-8AD00FF7B35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8E36F5E-C60E-4987-8895-AFD4054FF84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CE4A3AF-3E34-4B11-BCDC-3816AA433F4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6B27FC0-86BA-4919-B014-478F4E970C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9B13A09-8491-416C-A819-F58CC31E03B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481B42-AF47-498D-AECD-875ECD14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94" y="1292859"/>
            <a:ext cx="5287845" cy="391614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48B3F5-F2D3-458E-8629-8959F4BE2950}"/>
              </a:ext>
            </a:extLst>
          </p:cNvPr>
          <p:cNvGrpSpPr/>
          <p:nvPr/>
        </p:nvGrpSpPr>
        <p:grpSpPr>
          <a:xfrm>
            <a:off x="1901836" y="2705937"/>
            <a:ext cx="5195058" cy="2441042"/>
            <a:chOff x="5859348" y="406247"/>
            <a:chExt cx="5362512" cy="482237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D48DD2D-CEE1-41DC-B682-3554D67D5F8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8" name="사각형: 둥근 위쪽 모서리 87">
                <a:extLst>
                  <a:ext uri="{FF2B5EF4-FFF2-40B4-BE49-F238E27FC236}">
                    <a16:creationId xmlns:a16="http://schemas.microsoft.com/office/drawing/2014/main" id="{395C5B20-4BFD-4E20-B729-4429F2D7F86D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45FCE105-A13B-4F09-A58A-B07E821A0A7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26535D3-74D9-419F-A370-39D90338B94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DBA45F7-2944-4AFB-8467-590AEE03DC94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5BA80B8-0D4D-493B-BC19-1F596DAAC4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21734E5-BCD5-4F18-A882-6DF16F1507C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0602F13-9C4D-4431-9E1A-9961B7EA2FD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A583DE-AC17-459C-8597-BDC18A03F41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5E4F121-84A4-4C31-B0EB-A7CE918F63CF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2EF333C-B909-4092-A12E-713C08F986B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2F0BC74-FD5D-4CDE-B429-AD54B001C0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88"/>
          <a:stretch/>
        </p:blipFill>
        <p:spPr>
          <a:xfrm>
            <a:off x="2281320" y="3505085"/>
            <a:ext cx="4599577" cy="79057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5778ABB-9D44-431C-8F7B-4B1AC1ACBF6C}"/>
              </a:ext>
            </a:extLst>
          </p:cNvPr>
          <p:cNvSpPr txBox="1"/>
          <p:nvPr/>
        </p:nvSpPr>
        <p:spPr>
          <a:xfrm>
            <a:off x="940064" y="1834805"/>
            <a:ext cx="5598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</a:rPr>
              <a:t>: Grid Search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를 이용하여 잠재적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Parameter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들의 </a:t>
            </a:r>
            <a:endParaRPr lang="en-US" altLang="ko-KR" i="0" dirty="0">
              <a:solidFill>
                <a:srgbClr val="000000"/>
              </a:solidFill>
              <a:effectLst/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후보군들의 조합 중 가장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Best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조합을 찾아줍니다</a:t>
            </a:r>
            <a:r>
              <a:rPr lang="en-US" altLang="ko-KR" i="0" dirty="0">
                <a:solidFill>
                  <a:srgbClr val="212121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F412D3-9193-425F-B52A-1EDF6FB67EE5}"/>
              </a:ext>
            </a:extLst>
          </p:cNvPr>
          <p:cNvSpPr txBox="1"/>
          <p:nvPr/>
        </p:nvSpPr>
        <p:spPr>
          <a:xfrm>
            <a:off x="884954" y="650198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찾기 </a:t>
            </a:r>
            <a:r>
              <a:rPr lang="en-US" altLang="ko-KR" sz="1600" b="1" dirty="0"/>
              <a:t>(Grid Search)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D2CD7F-A93F-4D18-A77E-CED59809B275}"/>
              </a:ext>
            </a:extLst>
          </p:cNvPr>
          <p:cNvSpPr txBox="1"/>
          <p:nvPr/>
        </p:nvSpPr>
        <p:spPr>
          <a:xfrm>
            <a:off x="2016560" y="2689111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적용 정확도</a:t>
            </a:r>
            <a:endParaRPr lang="en-US" altLang="ko-KR" sz="1600" b="1" dirty="0"/>
          </a:p>
        </p:txBody>
      </p:sp>
      <p:grpSp>
        <p:nvGrpSpPr>
          <p:cNvPr id="106" name="그룹 1">
            <a:extLst>
              <a:ext uri="{FF2B5EF4-FFF2-40B4-BE49-F238E27FC236}">
                <a16:creationId xmlns:a16="http://schemas.microsoft.com/office/drawing/2014/main" id="{37F35BF1-166B-4C8E-B112-3C81C241AB14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107" name="그룹 56">
              <a:extLst>
                <a:ext uri="{FF2B5EF4-FFF2-40B4-BE49-F238E27FC236}">
                  <a16:creationId xmlns:a16="http://schemas.microsoft.com/office/drawing/2014/main" id="{2EF3BD61-402D-4A09-B4A2-1FEB06DDBDCC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B1DEEB9-73CB-4DDF-B21D-B56E42E0CF4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179F1C1-21E3-47D1-AA15-AEEA2986ED8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id="{33A56AE5-68D9-4E78-A4D5-3F73E54F428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1" name="그룹 31">
            <a:extLst>
              <a:ext uri="{FF2B5EF4-FFF2-40B4-BE49-F238E27FC236}">
                <a16:creationId xmlns:a16="http://schemas.microsoft.com/office/drawing/2014/main" id="{AB21205E-5187-4ADD-B825-EBC17BFBDDFF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2" name="그룹 32">
              <a:extLst>
                <a:ext uri="{FF2B5EF4-FFF2-40B4-BE49-F238E27FC236}">
                  <a16:creationId xmlns:a16="http://schemas.microsoft.com/office/drawing/2014/main" id="{1D5CCDCC-AF2B-4C07-BF60-58B2A448CB6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131146BE-D8A9-4168-A332-88947B16738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7AD71F6-ACF5-4612-A992-2A5633F649AB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A3FCB807-705A-412B-9540-1FFAFA87CEF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7A3CC67-28AD-43A1-BAED-2CE74562D926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97E88D5B-77BA-4026-8D20-54D199E4286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BDA9992-6A4F-4AB9-B4E6-C0F0B13FB5B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5C3F901F-383F-4328-9231-562D01B0E5E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8" name="직각 삼각형 117">
              <a:extLst>
                <a:ext uri="{FF2B5EF4-FFF2-40B4-BE49-F238E27FC236}">
                  <a16:creationId xmlns:a16="http://schemas.microsoft.com/office/drawing/2014/main" id="{00DE4D02-FDA6-418D-92AC-4D26DAE7AFF1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2F5C1F9-D460-4CDC-A266-056E961F838D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879257D7-0D95-4135-A8D8-46C74A1ECC66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51425E1-79F1-41C4-82D8-C260B9C3561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4F19A304-23E1-47E2-A750-A613AF3EF1D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3" name="직각 삼각형 122">
              <a:extLst>
                <a:ext uri="{FF2B5EF4-FFF2-40B4-BE49-F238E27FC236}">
                  <a16:creationId xmlns:a16="http://schemas.microsoft.com/office/drawing/2014/main" id="{511D6FFC-BE73-425B-85BC-307D6E4F6E26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2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SVM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9BE2FC-26F6-4A16-A223-4554A4CAB1B9}"/>
              </a:ext>
            </a:extLst>
          </p:cNvPr>
          <p:cNvGrpSpPr/>
          <p:nvPr/>
        </p:nvGrpSpPr>
        <p:grpSpPr>
          <a:xfrm>
            <a:off x="743164" y="632784"/>
            <a:ext cx="5945476" cy="2796216"/>
            <a:chOff x="5859348" y="406247"/>
            <a:chExt cx="5362512" cy="482237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1C21489-6DA4-478B-84EC-65030B5D128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3D7C22FA-3CA7-4955-842B-B8BD60018DB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200C4A25-45FD-413F-BB57-44CD25AF65D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C72747-7F72-4A39-8C77-EA8C8A3EF45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F76893B-E5A5-40D9-ADB8-ECDF6BFB52F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94CB2E-EE46-4CAA-B6FD-36406DB71A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95F298C-740B-43C1-8970-8AD00FF7B35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8E36F5E-C60E-4987-8895-AFD4054FF84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CE4A3AF-3E34-4B11-BCDC-3816AA433F4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6B27FC0-86BA-4919-B014-478F4E970C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9B13A09-8491-416C-A819-F58CC31E03B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481B42-AF47-498D-AECD-875ECD14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4" y="1273002"/>
            <a:ext cx="5287845" cy="41147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48B3F5-F2D3-458E-8629-8959F4BE2950}"/>
              </a:ext>
            </a:extLst>
          </p:cNvPr>
          <p:cNvGrpSpPr/>
          <p:nvPr/>
        </p:nvGrpSpPr>
        <p:grpSpPr>
          <a:xfrm>
            <a:off x="1901836" y="2705937"/>
            <a:ext cx="5195058" cy="2441042"/>
            <a:chOff x="5859348" y="406247"/>
            <a:chExt cx="5362512" cy="482237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D48DD2D-CEE1-41DC-B682-3554D67D5F8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8" name="사각형: 둥근 위쪽 모서리 87">
                <a:extLst>
                  <a:ext uri="{FF2B5EF4-FFF2-40B4-BE49-F238E27FC236}">
                    <a16:creationId xmlns:a16="http://schemas.microsoft.com/office/drawing/2014/main" id="{395C5B20-4BFD-4E20-B729-4429F2D7F86D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45FCE105-A13B-4F09-A58A-B07E821A0A7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26535D3-74D9-419F-A370-39D90338B94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DBA45F7-2944-4AFB-8467-590AEE03DC94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5BA80B8-0D4D-493B-BC19-1F596DAAC4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21734E5-BCD5-4F18-A882-6DF16F1507C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0602F13-9C4D-4431-9E1A-9961B7EA2FD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A583DE-AC17-459C-8597-BDC18A03F41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5E4F121-84A4-4C31-B0EB-A7CE918F63CF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2EF333C-B909-4092-A12E-713C08F986B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2F0BC74-FD5D-4CDE-B429-AD54B001C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88"/>
          <a:stretch/>
        </p:blipFill>
        <p:spPr>
          <a:xfrm>
            <a:off x="2281320" y="3505085"/>
            <a:ext cx="4599577" cy="79057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5778ABB-9D44-431C-8F7B-4B1AC1ACBF6C}"/>
              </a:ext>
            </a:extLst>
          </p:cNvPr>
          <p:cNvSpPr txBox="1"/>
          <p:nvPr/>
        </p:nvSpPr>
        <p:spPr>
          <a:xfrm>
            <a:off x="940064" y="1834805"/>
            <a:ext cx="5598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</a:rPr>
              <a:t>: Grid Search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를 이용하여 잠재적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Parameter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들의 </a:t>
            </a:r>
            <a:endParaRPr lang="en-US" altLang="ko-KR" i="0" dirty="0">
              <a:solidFill>
                <a:srgbClr val="000000"/>
              </a:solidFill>
              <a:effectLst/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후보군들의 조합 중 가장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Best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조합을 찾아줍니다</a:t>
            </a:r>
            <a:r>
              <a:rPr lang="en-US" altLang="ko-KR" i="0" dirty="0">
                <a:solidFill>
                  <a:srgbClr val="212121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F412D3-9193-425F-B52A-1EDF6FB67EE5}"/>
              </a:ext>
            </a:extLst>
          </p:cNvPr>
          <p:cNvSpPr txBox="1"/>
          <p:nvPr/>
        </p:nvSpPr>
        <p:spPr>
          <a:xfrm>
            <a:off x="884954" y="650198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찾기 </a:t>
            </a:r>
            <a:r>
              <a:rPr lang="en-US" altLang="ko-KR" sz="1600" b="1" dirty="0"/>
              <a:t>(Grid Search)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D2CD7F-A93F-4D18-A77E-CED59809B275}"/>
              </a:ext>
            </a:extLst>
          </p:cNvPr>
          <p:cNvSpPr txBox="1"/>
          <p:nvPr/>
        </p:nvSpPr>
        <p:spPr>
          <a:xfrm>
            <a:off x="2016560" y="2689111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적용 정확도</a:t>
            </a:r>
            <a:endParaRPr lang="en-US" altLang="ko-KR" sz="1600" b="1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8AB6733-B926-4ECB-BD73-5690C652F5C9}"/>
              </a:ext>
            </a:extLst>
          </p:cNvPr>
          <p:cNvGrpSpPr/>
          <p:nvPr/>
        </p:nvGrpSpPr>
        <p:grpSpPr>
          <a:xfrm>
            <a:off x="4631166" y="1030320"/>
            <a:ext cx="6609409" cy="4116660"/>
            <a:chOff x="5859348" y="406247"/>
            <a:chExt cx="5362512" cy="482237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E656D87-4BE4-44EC-A281-D8010FCD56EC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52B843D8-DDA8-45D6-9633-24A8CDCAA527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사각형: 둥근 위쪽 모서리 103">
                <a:extLst>
                  <a:ext uri="{FF2B5EF4-FFF2-40B4-BE49-F238E27FC236}">
                    <a16:creationId xmlns:a16="http://schemas.microsoft.com/office/drawing/2014/main" id="{4AD25FA9-69ED-4F42-B075-FAA6F48C7FC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378704-D9F7-4F37-9D44-661DBACCEFFB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5DA1F29-3706-470D-ABC6-FA704CCDDAD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5F2764F-4583-4849-A202-3553A52AA0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C949D52-5565-4682-BDF6-56BCE6C5204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5DB32ED-ED97-4768-A85C-5BFA019757E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D8BF631-2822-4894-9FDA-599D9099441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DEC63C0-D3E2-4BE5-92E7-CB8D32544FB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7349A62-3929-4A7C-977B-24940EDD2EE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C49DD2F-F7CF-4E6F-AD67-399F252A6920}"/>
              </a:ext>
            </a:extLst>
          </p:cNvPr>
          <p:cNvSpPr txBox="1"/>
          <p:nvPr/>
        </p:nvSpPr>
        <p:spPr>
          <a:xfrm>
            <a:off x="4797923" y="1070418"/>
            <a:ext cx="437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정오분류표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133ED5-43AD-4B0F-B807-FA7AF2937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593" y="1907855"/>
            <a:ext cx="6199255" cy="2607311"/>
          </a:xfrm>
          <a:prstGeom prst="rect">
            <a:avLst/>
          </a:prstGeom>
        </p:spPr>
      </p:pic>
      <p:grpSp>
        <p:nvGrpSpPr>
          <p:cNvPr id="106" name="그룹 1">
            <a:extLst>
              <a:ext uri="{FF2B5EF4-FFF2-40B4-BE49-F238E27FC236}">
                <a16:creationId xmlns:a16="http://schemas.microsoft.com/office/drawing/2014/main" id="{89B834FF-C3FE-4E7F-9CE0-8C48BFCFD48D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107" name="그룹 56">
              <a:extLst>
                <a:ext uri="{FF2B5EF4-FFF2-40B4-BE49-F238E27FC236}">
                  <a16:creationId xmlns:a16="http://schemas.microsoft.com/office/drawing/2014/main" id="{94E49489-A5C1-49CB-A0F6-3A37E05EC7F9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AE788CC-47C8-421C-B59A-9A88BC271FC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FC1FFEA-C2E6-4071-A4E8-327F464A70F9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id="{3F7BF6BE-1E77-4DCD-9F25-809DAACE3BF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1" name="그룹 31">
            <a:extLst>
              <a:ext uri="{FF2B5EF4-FFF2-40B4-BE49-F238E27FC236}">
                <a16:creationId xmlns:a16="http://schemas.microsoft.com/office/drawing/2014/main" id="{24F9BE72-F5DC-40C6-B84B-CC6750B2E439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2" name="그룹 32">
              <a:extLst>
                <a:ext uri="{FF2B5EF4-FFF2-40B4-BE49-F238E27FC236}">
                  <a16:creationId xmlns:a16="http://schemas.microsoft.com/office/drawing/2014/main" id="{E3950309-4CCE-43FB-A744-88CF2254D578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B6CC54A-E7FF-4270-ACF8-6D4CD94A211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A9B5669-9937-4526-9D66-E9C85BA12BDE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7B9DFE18-DBF3-44AB-A012-0254CE30821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8BC16B1-1A8D-4344-AD30-8017509E6BFA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353AD13-FE35-4550-BC12-E4626743089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5ED50603-0552-4653-A59B-6F9555BD1D9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8DF4796-BABC-4EDA-80C3-F83E4707AE7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8" name="직각 삼각형 117">
              <a:extLst>
                <a:ext uri="{FF2B5EF4-FFF2-40B4-BE49-F238E27FC236}">
                  <a16:creationId xmlns:a16="http://schemas.microsoft.com/office/drawing/2014/main" id="{209B62D6-E5EC-494B-89D5-5B5084A5100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2DD29A5-D9DF-4D24-9AD3-1DC4EE2A6BE2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95E5D551-00BF-42BE-B5E2-BE611CB6E26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D8BD5E8A-758F-4C73-82BF-0D537FF2BDE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DBDDF4AA-7E74-476D-BC5D-CEDF8B710EF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3" name="직각 삼각형 122">
              <a:extLst>
                <a:ext uri="{FF2B5EF4-FFF2-40B4-BE49-F238E27FC236}">
                  <a16:creationId xmlns:a16="http://schemas.microsoft.com/office/drawing/2014/main" id="{4C0EE8F1-7454-41D1-94C6-2C78985BC131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97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52473" y="13774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CDDE47-6942-436F-BA87-1FA74EFC02C3}"/>
              </a:ext>
            </a:extLst>
          </p:cNvPr>
          <p:cNvGrpSpPr/>
          <p:nvPr/>
        </p:nvGrpSpPr>
        <p:grpSpPr>
          <a:xfrm>
            <a:off x="752473" y="601568"/>
            <a:ext cx="10826848" cy="4822372"/>
            <a:chOff x="752473" y="601568"/>
            <a:chExt cx="10826848" cy="482237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D1E3AE5-B843-4718-BF3A-35DACB6FA75B}"/>
                </a:ext>
              </a:extLst>
            </p:cNvPr>
            <p:cNvGrpSpPr/>
            <p:nvPr/>
          </p:nvGrpSpPr>
          <p:grpSpPr>
            <a:xfrm>
              <a:off x="752473" y="601568"/>
              <a:ext cx="10826848" cy="4822372"/>
              <a:chOff x="888999" y="414694"/>
              <a:chExt cx="10414000" cy="4822372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2575D805-682D-4668-9766-B8028C8A7738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사각형: 둥근 위쪽 모서리 30">
                <a:extLst>
                  <a:ext uri="{FF2B5EF4-FFF2-40B4-BE49-F238E27FC236}">
                    <a16:creationId xmlns:a16="http://schemas.microsoft.com/office/drawing/2014/main" id="{04B7F9FB-670E-4042-BE2C-D1724F99ABA4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A4B22D-09F0-474B-8AF0-97B668A59645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E5EBE0D-2609-409A-A1B8-D0A672B2F5B6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926660-CF97-4F21-BA33-88D50022F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F271B9C-32DE-4EA0-93B7-08385D2D6502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C240F13B-5C5C-4FC6-B1F7-7E3D800A1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2B081847-92F7-4BEC-A65C-2A89B7172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E6CD8D0-5C8C-4A8A-8749-DAB8819871F1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383EF18-4BA6-4605-AB40-33742A1C9481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DBAB6F-E036-4089-BF2C-17129E11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78" y="1278375"/>
              <a:ext cx="10538736" cy="39951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0842A-067F-4C2A-A594-5DB96EBBC56A}"/>
                </a:ext>
              </a:extLst>
            </p:cNvPr>
            <p:cNvSpPr txBox="1"/>
            <p:nvPr/>
          </p:nvSpPr>
          <p:spPr>
            <a:xfrm>
              <a:off x="1058834" y="712430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최적의 의사결정나무 그림</a:t>
              </a:r>
            </a:p>
          </p:txBody>
        </p:sp>
      </p:grpSp>
      <p:grpSp>
        <p:nvGrpSpPr>
          <p:cNvPr id="40" name="그룹 1">
            <a:extLst>
              <a:ext uri="{FF2B5EF4-FFF2-40B4-BE49-F238E27FC236}">
                <a16:creationId xmlns:a16="http://schemas.microsoft.com/office/drawing/2014/main" id="{99AD767E-195D-4C11-BEF6-753D1E2D4F03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41" name="그룹 56">
              <a:extLst>
                <a:ext uri="{FF2B5EF4-FFF2-40B4-BE49-F238E27FC236}">
                  <a16:creationId xmlns:a16="http://schemas.microsoft.com/office/drawing/2014/main" id="{694DC164-8725-4F47-ADBA-5407DBDA2FE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04D9AB0-540C-4810-B66A-43C8A8AAF6AB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5D866A6-A1CA-4D51-8937-FA6FF19646D0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26BECD70-6802-4BF1-BF63-8602F4798429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31">
            <a:extLst>
              <a:ext uri="{FF2B5EF4-FFF2-40B4-BE49-F238E27FC236}">
                <a16:creationId xmlns:a16="http://schemas.microsoft.com/office/drawing/2014/main" id="{97ACCB21-DCCE-4535-8EDC-7891C5BAFF96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1" name="그룹 32">
              <a:extLst>
                <a:ext uri="{FF2B5EF4-FFF2-40B4-BE49-F238E27FC236}">
                  <a16:creationId xmlns:a16="http://schemas.microsoft.com/office/drawing/2014/main" id="{75E0C0BF-6E16-45B5-A045-D525D824EBB8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9E74BFA-CD86-4DF5-8B5F-5F4FFFECA38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A887-5185-4FA8-9383-8903402E4326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8A9B56D3-5827-40EC-938D-9BDD7C8F0239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50FE22B-D22D-471C-A5B9-83ACEEB91D6E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634DF6-B3B8-4956-9A54-4F957A10A46E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8C2E0B5-0F16-48E1-ADEE-0D433918D5F4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8B60FC6-9CE2-4AC2-897A-8AE371D9E1C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4C471F0B-9AAE-4123-8AF2-F7F6FDFCC96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E26BD90-3930-4C5F-84CE-8DA89E9986A4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6A4D1E2-1AC6-498B-BC33-53BC96CA5579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BE63DE1-1BC9-44EB-A021-118A72CEABAC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92063DA-A778-4AA9-93C3-A01A18B14D1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3096903B-5E8B-408C-9242-5AAF785FAE8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598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52473" y="13774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EE8D3-67F1-4D55-8359-CD4BCAE36C2D}"/>
              </a:ext>
            </a:extLst>
          </p:cNvPr>
          <p:cNvSpPr txBox="1"/>
          <p:nvPr/>
        </p:nvSpPr>
        <p:spPr>
          <a:xfrm>
            <a:off x="9427946" y="1303585"/>
            <a:ext cx="24187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</a:rPr>
              <a:t>뿌리 설명</a:t>
            </a:r>
            <a:endParaRPr lang="en-US" altLang="ko-KR" sz="2500" b="1" dirty="0">
              <a:latin typeface="+mj-lt"/>
            </a:endParaRPr>
          </a:p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분류기준</a:t>
            </a:r>
            <a:endParaRPr lang="en-US" altLang="ko-KR" sz="2000" dirty="0"/>
          </a:p>
          <a:p>
            <a:r>
              <a:rPr lang="en-US" altLang="ko-KR" sz="2000" dirty="0"/>
              <a:t>- Gini</a:t>
            </a:r>
          </a:p>
          <a:p>
            <a:r>
              <a:rPr lang="en-US" altLang="ko-KR" sz="2000" dirty="0"/>
              <a:t>- Samples</a:t>
            </a:r>
          </a:p>
          <a:p>
            <a:r>
              <a:rPr lang="en-US" altLang="ko-KR" sz="2000" dirty="0"/>
              <a:t>- Value</a:t>
            </a:r>
          </a:p>
          <a:p>
            <a:r>
              <a:rPr lang="en-US" altLang="ko-KR" sz="2000" dirty="0"/>
              <a:t>- class</a:t>
            </a:r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3C3FF4-A276-4AA8-A299-764C423CDE0D}"/>
              </a:ext>
            </a:extLst>
          </p:cNvPr>
          <p:cNvGrpSpPr/>
          <p:nvPr/>
        </p:nvGrpSpPr>
        <p:grpSpPr>
          <a:xfrm>
            <a:off x="752473" y="600383"/>
            <a:ext cx="8487883" cy="4822372"/>
            <a:chOff x="752473" y="600383"/>
            <a:chExt cx="8487883" cy="482237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826C3-0891-4C6C-852F-3D996675255B}"/>
                </a:ext>
              </a:extLst>
            </p:cNvPr>
            <p:cNvGrpSpPr/>
            <p:nvPr/>
          </p:nvGrpSpPr>
          <p:grpSpPr>
            <a:xfrm>
              <a:off x="752473" y="600383"/>
              <a:ext cx="8487883" cy="4822372"/>
              <a:chOff x="888999" y="414694"/>
              <a:chExt cx="10414000" cy="4822372"/>
            </a:xfrm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305D4D3A-2C1A-48E7-A668-A89CFAF84413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708816F4-3B71-42B0-B64F-441CB947C0FF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05EEF88-4248-4A1D-A8D1-B35FAEA1B3B7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B7DB2604-D945-4720-85B7-7F93CB208DD2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BE9F9276-408E-4913-810D-2AC5E64B8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7F11C61C-4860-44C3-BE18-892D5A7850BD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04F81B57-0C33-4E97-A922-5F6B65578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BE34FE3F-23EA-4361-A2B4-F6EFEEFDE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D24E682-A106-46B3-A5CF-70586E02EB63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416FB612-646D-4D54-94C6-25D3A25C14B8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38E8A92-9CEE-4571-96B7-269A1E833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64" y="1237732"/>
              <a:ext cx="8144942" cy="41232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0842A-067F-4C2A-A594-5DB96EBBC56A}"/>
                </a:ext>
              </a:extLst>
            </p:cNvPr>
            <p:cNvSpPr txBox="1"/>
            <p:nvPr/>
          </p:nvSpPr>
          <p:spPr>
            <a:xfrm>
              <a:off x="1058834" y="712430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최적의 의사결정나무 확대 그림</a:t>
              </a:r>
            </a:p>
          </p:txBody>
        </p:sp>
      </p:grpSp>
      <p:grpSp>
        <p:nvGrpSpPr>
          <p:cNvPr id="35" name="그룹 1">
            <a:extLst>
              <a:ext uri="{FF2B5EF4-FFF2-40B4-BE49-F238E27FC236}">
                <a16:creationId xmlns:a16="http://schemas.microsoft.com/office/drawing/2014/main" id="{796D3CE6-05F9-49E4-833A-2ABE658B6F66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6" name="그룹 56">
              <a:extLst>
                <a:ext uri="{FF2B5EF4-FFF2-40B4-BE49-F238E27FC236}">
                  <a16:creationId xmlns:a16="http://schemas.microsoft.com/office/drawing/2014/main" id="{70C972C1-4089-4296-BCF0-48BC499C34D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316827B-251E-4753-A13E-03886DB9794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6E8B77A-F280-46C9-B3AB-A8FA449E9C7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2181CFC2-E673-44A6-8B5B-C9C437E90C52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31">
            <a:extLst>
              <a:ext uri="{FF2B5EF4-FFF2-40B4-BE49-F238E27FC236}">
                <a16:creationId xmlns:a16="http://schemas.microsoft.com/office/drawing/2014/main" id="{C2D03E76-2332-4298-9D38-A9CBB682C30C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7" name="그룹 32">
              <a:extLst>
                <a:ext uri="{FF2B5EF4-FFF2-40B4-BE49-F238E27FC236}">
                  <a16:creationId xmlns:a16="http://schemas.microsoft.com/office/drawing/2014/main" id="{0395188B-E66F-4391-B9E1-5C9A44AAD286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8525C44-D3BF-4EB0-A3F0-231BBCE2277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1251F6C-1BF3-40C5-A074-0DD90004C3D4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A365B800-7D5D-4B3A-9722-2D43E4022F7C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BC623F-4C5E-48E0-86E4-866E989FE45D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83140A1-9915-43D0-8F33-DA9C42F4DB8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D29D197-F08B-4353-AD3C-D1E4BD7F9FE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739C144-7DAF-4F05-9408-BE823F3BD2B5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325B14DE-E821-4938-A4B7-0FFA22918E13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EDB99A4-2280-4211-817D-C542BAAC2AC3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18E24FD-B740-471F-A044-7917241FB63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82C4809-388F-45FF-835C-5123C7EF6F2F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14D1862-63BC-4D76-97EB-388AEC435E78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AF5CB094-1099-464C-B5AA-D0C149982F3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609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403977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0BB626-8FE3-461F-B325-D45FDFC7C01E}"/>
              </a:ext>
            </a:extLst>
          </p:cNvPr>
          <p:cNvGrpSpPr/>
          <p:nvPr/>
        </p:nvGrpSpPr>
        <p:grpSpPr>
          <a:xfrm>
            <a:off x="889470" y="958041"/>
            <a:ext cx="5060483" cy="3540527"/>
            <a:chOff x="761197" y="604753"/>
            <a:chExt cx="5060483" cy="354052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CDA687C-4E03-4BB2-8ADA-8B69CCEE64FD}"/>
                </a:ext>
              </a:extLst>
            </p:cNvPr>
            <p:cNvGrpSpPr/>
            <p:nvPr/>
          </p:nvGrpSpPr>
          <p:grpSpPr>
            <a:xfrm>
              <a:off x="761197" y="604753"/>
              <a:ext cx="5060483" cy="3540527"/>
              <a:chOff x="888999" y="414694"/>
              <a:chExt cx="10414000" cy="4822372"/>
            </a:xfrm>
          </p:grpSpPr>
          <p:sp>
            <p:nvSpPr>
              <p:cNvPr id="64" name="사각형: 둥근 위쪽 모서리 63">
                <a:extLst>
                  <a:ext uri="{FF2B5EF4-FFF2-40B4-BE49-F238E27FC236}">
                    <a16:creationId xmlns:a16="http://schemas.microsoft.com/office/drawing/2014/main" id="{131BB2D4-1A68-431A-94B6-D494DE9932F2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각형: 둥근 위쪽 모서리 64">
                <a:extLst>
                  <a:ext uri="{FF2B5EF4-FFF2-40B4-BE49-F238E27FC236}">
                    <a16:creationId xmlns:a16="http://schemas.microsoft.com/office/drawing/2014/main" id="{1486CFDC-FDE6-4EA0-A3FA-AAF02C5A03D0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8E114FB-277D-404A-88BF-1FA826AD562E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CA28AC5-EF8C-4404-8460-A5A26C9A07CC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8C7171A8-6B0B-46E5-BF23-955F16735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5BC0534-FE71-4134-BB8F-9CD73C578D49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D0DFF2AE-6081-42A7-B024-5E1E92DB1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FF93CCCB-A9FD-4A94-AA23-1C7C1A14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9F595BE-0CE3-4FC6-ADAA-11DBD3470DAF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627F1E0F-3BD9-4015-8023-1ECC9C7032B3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406486-78EC-4245-AF17-0DF593CB5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483" y="2155250"/>
              <a:ext cx="4241207" cy="54731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90A280-4572-40A6-BE6F-66FAB73469E8}"/>
                </a:ext>
              </a:extLst>
            </p:cNvPr>
            <p:cNvSpPr txBox="1"/>
            <p:nvPr/>
          </p:nvSpPr>
          <p:spPr>
            <a:xfrm>
              <a:off x="970057" y="668760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성능평가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3E1AAE-8AA4-4024-A701-6D75C1EA6750}"/>
              </a:ext>
            </a:extLst>
          </p:cNvPr>
          <p:cNvGrpSpPr/>
          <p:nvPr/>
        </p:nvGrpSpPr>
        <p:grpSpPr>
          <a:xfrm>
            <a:off x="6246332" y="942833"/>
            <a:ext cx="5060483" cy="3793679"/>
            <a:chOff x="6404409" y="585281"/>
            <a:chExt cx="5060483" cy="3793679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AB88A2C-B404-4E95-9FB8-FB4029FA2B5F}"/>
                </a:ext>
              </a:extLst>
            </p:cNvPr>
            <p:cNvGrpSpPr/>
            <p:nvPr/>
          </p:nvGrpSpPr>
          <p:grpSpPr>
            <a:xfrm>
              <a:off x="6404409" y="585281"/>
              <a:ext cx="5060483" cy="3793679"/>
              <a:chOff x="888999" y="414694"/>
              <a:chExt cx="10414000" cy="4822372"/>
            </a:xfrm>
          </p:grpSpPr>
          <p:sp>
            <p:nvSpPr>
              <p:cNvPr id="85" name="사각형: 둥근 위쪽 모서리 84">
                <a:extLst>
                  <a:ext uri="{FF2B5EF4-FFF2-40B4-BE49-F238E27FC236}">
                    <a16:creationId xmlns:a16="http://schemas.microsoft.com/office/drawing/2014/main" id="{BEB0F6DA-2800-47D3-8E2B-5AE32CEE86EC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위쪽 모서리 85">
                <a:extLst>
                  <a:ext uri="{FF2B5EF4-FFF2-40B4-BE49-F238E27FC236}">
                    <a16:creationId xmlns:a16="http://schemas.microsoft.com/office/drawing/2014/main" id="{DD435303-33B2-4F16-BBCB-116B4319B369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7F6B468-42B6-42A8-B1F1-F4A6EA9833E6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8DF26078-EEF7-4DE1-95DF-BB82A7B1E127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4EC03782-571E-4198-AD52-EC5D1959E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43FF8CA5-0BAC-4F6D-ACD1-E37A3FD1CDB0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69BD9BFE-83F4-4F93-AEDD-1F4ACB536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55E75C57-6111-4EB0-96A6-36C339047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2C16E1B-7EF1-404F-AB26-0019B1B7F25F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9D548737-3214-4A96-8F4C-3659D6849403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2114702-D3D9-4DAD-B051-5A2DF89979F1}"/>
                </a:ext>
              </a:extLst>
            </p:cNvPr>
            <p:cNvSpPr txBox="1"/>
            <p:nvPr/>
          </p:nvSpPr>
          <p:spPr>
            <a:xfrm>
              <a:off x="6591378" y="642979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정오분류표</a:t>
              </a:r>
            </a:p>
          </p:txBody>
        </p:sp>
        <p:pic>
          <p:nvPicPr>
            <p:cNvPr id="11" name="그림 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C049C2C7-2E54-4C39-BE63-ACDD7AE4C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663" y="1716544"/>
              <a:ext cx="4743480" cy="1698137"/>
            </a:xfrm>
            <a:prstGeom prst="rect">
              <a:avLst/>
            </a:prstGeom>
          </p:spPr>
        </p:pic>
      </p:grpSp>
      <p:grpSp>
        <p:nvGrpSpPr>
          <p:cNvPr id="48" name="그룹 1">
            <a:extLst>
              <a:ext uri="{FF2B5EF4-FFF2-40B4-BE49-F238E27FC236}">
                <a16:creationId xmlns:a16="http://schemas.microsoft.com/office/drawing/2014/main" id="{94C3A51B-C88D-41FA-B07A-893D0FA7EA4A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49" name="그룹 56">
              <a:extLst>
                <a:ext uri="{FF2B5EF4-FFF2-40B4-BE49-F238E27FC236}">
                  <a16:creationId xmlns:a16="http://schemas.microsoft.com/office/drawing/2014/main" id="{E7BAB3CC-BB0E-4F22-A6B5-F0751551B9D1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018EA6A-0D94-4F8D-8F59-26EB35358992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B71660C-C737-4C69-B233-7A607F40DDC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850783D1-015A-4C62-8312-6D94EE96600E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31">
            <a:extLst>
              <a:ext uri="{FF2B5EF4-FFF2-40B4-BE49-F238E27FC236}">
                <a16:creationId xmlns:a16="http://schemas.microsoft.com/office/drawing/2014/main" id="{1DDE3B5B-9140-4109-B5A9-20C276FF50A4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4" name="그룹 32">
              <a:extLst>
                <a:ext uri="{FF2B5EF4-FFF2-40B4-BE49-F238E27FC236}">
                  <a16:creationId xmlns:a16="http://schemas.microsoft.com/office/drawing/2014/main" id="{DCB9695B-6843-48A2-BCCC-5BE9825023B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1C50EC2-89D8-4681-BAC0-256E05B19A9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76B886A-A79B-41B5-9092-470DD3ACD85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0C5B84FD-938D-4957-8DB7-681CFCD59EA5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A79E94-7758-4BDF-8396-B3716EA52A96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9E45DA8-7A36-4638-8F9A-1FDCF3B522C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0353D83-125D-4515-A8BE-2F48ECA4369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958954F-9458-4BB7-A0A5-69895EEEF850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F3741105-CB3D-47DA-98B5-20E600C6E0F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BE1A7A6-B931-41AD-9CBA-12091267F65F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1BF0D44-C9A6-49FA-9CF0-83AD8B55AB3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48BB13FB-72EF-4739-AA68-69A345597A6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6347CE9B-80D4-4FAC-9FD1-C1D11ACB3F8E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B3E0C298-CF24-4B84-A118-2DE66B5FE06F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106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A889CBB-36CA-4FDD-9E36-C5EFEE9A24D4}"/>
              </a:ext>
            </a:extLst>
          </p:cNvPr>
          <p:cNvGrpSpPr/>
          <p:nvPr/>
        </p:nvGrpSpPr>
        <p:grpSpPr>
          <a:xfrm>
            <a:off x="635974" y="598120"/>
            <a:ext cx="6962255" cy="4791132"/>
            <a:chOff x="888999" y="414694"/>
            <a:chExt cx="10414000" cy="4822372"/>
          </a:xfrm>
        </p:grpSpPr>
        <p:sp>
          <p:nvSpPr>
            <p:cNvPr id="31" name="사각형: 둥근 위쪽 모서리 30">
              <a:extLst>
                <a:ext uri="{FF2B5EF4-FFF2-40B4-BE49-F238E27FC236}">
                  <a16:creationId xmlns:a16="http://schemas.microsoft.com/office/drawing/2014/main" id="{EE30EF1E-552E-4E42-B3AB-EB0A2102E815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A537DCF7-8866-46DE-AF5C-2C92E0D53702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BC7A9E0-E97A-4996-9537-641A94B6E24D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36937D7-3167-499C-8A2D-2F8D5580478A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43333DE-6EEE-40E0-A5E5-11813F33CE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8D87516-4255-468E-B839-62142F8CD625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9EB0BBA-05A3-40A5-8809-133CDBDC3F9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D523A97-5AC1-492F-9C36-A025BB9A134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AE18749-EC9A-481F-9FDE-DA5B4553909D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51AC997-B0F2-4AF8-8874-76D68838B20C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5DD393E-E6DE-4EA7-8C31-054646064A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r="2895" b="2070"/>
          <a:stretch/>
        </p:blipFill>
        <p:spPr>
          <a:xfrm>
            <a:off x="1155321" y="1262769"/>
            <a:ext cx="5835549" cy="4026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9AE97-8CBD-424F-AB88-D7BD3B0B75CA}"/>
              </a:ext>
            </a:extLst>
          </p:cNvPr>
          <p:cNvSpPr txBox="1"/>
          <p:nvPr/>
        </p:nvSpPr>
        <p:spPr>
          <a:xfrm>
            <a:off x="8087282" y="1733272"/>
            <a:ext cx="36061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sz="2500" b="1" dirty="0"/>
              <a:t>변수중요도 순서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duration(</a:t>
            </a:r>
            <a:r>
              <a:rPr lang="ko-KR" altLang="en-US" sz="2000" dirty="0"/>
              <a:t>영상길이</a:t>
            </a:r>
            <a:r>
              <a:rPr lang="en-US" altLang="ko-KR" sz="2000" dirty="0"/>
              <a:t>) &gt;  type(</a:t>
            </a:r>
            <a:r>
              <a:rPr lang="ko-KR" altLang="en-US" sz="2000" dirty="0"/>
              <a:t>영화</a:t>
            </a:r>
            <a:r>
              <a:rPr lang="en-US" altLang="ko-KR" sz="2000" dirty="0"/>
              <a:t>, TV show) &gt;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err="1"/>
              <a:t>release_year</a:t>
            </a:r>
            <a:r>
              <a:rPr lang="en-US" altLang="ko-KR" sz="2000" dirty="0"/>
              <a:t>(</a:t>
            </a:r>
            <a:r>
              <a:rPr lang="ko-KR" altLang="en-US" sz="2000" dirty="0"/>
              <a:t>출시연도</a:t>
            </a:r>
            <a:r>
              <a:rPr lang="en-US" altLang="ko-KR" sz="2000" dirty="0"/>
              <a:t>)&gt;</a:t>
            </a:r>
          </a:p>
          <a:p>
            <a:r>
              <a:rPr lang="en-US" altLang="ko-KR" sz="2000" dirty="0"/>
              <a:t>   Documentaries(</a:t>
            </a:r>
            <a:r>
              <a:rPr lang="ko-KR" altLang="en-US" sz="2000" dirty="0"/>
              <a:t>장르 다큐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…..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485E-C82D-441E-BC16-82F57305D9E4}"/>
              </a:ext>
            </a:extLst>
          </p:cNvPr>
          <p:cNvSpPr txBox="1"/>
          <p:nvPr/>
        </p:nvSpPr>
        <p:spPr>
          <a:xfrm>
            <a:off x="896878" y="728770"/>
            <a:ext cx="30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중요도 그래프</a:t>
            </a:r>
            <a:endParaRPr lang="en-US" altLang="ko-KR" b="1" dirty="0"/>
          </a:p>
        </p:txBody>
      </p:sp>
      <p:grpSp>
        <p:nvGrpSpPr>
          <p:cNvPr id="41" name="그룹 1">
            <a:extLst>
              <a:ext uri="{FF2B5EF4-FFF2-40B4-BE49-F238E27FC236}">
                <a16:creationId xmlns:a16="http://schemas.microsoft.com/office/drawing/2014/main" id="{B677B575-7E8E-45DC-A604-78067264FD37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46" name="그룹 56">
              <a:extLst>
                <a:ext uri="{FF2B5EF4-FFF2-40B4-BE49-F238E27FC236}">
                  <a16:creationId xmlns:a16="http://schemas.microsoft.com/office/drawing/2014/main" id="{E562F271-CA6B-4413-AE2E-F122D8CB62B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FD0A2F0-E01D-4763-89C9-F4E0BDBDD172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E7F657F-3D7C-45AD-AFF4-769EA453D33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0E9641FC-2E80-4B16-A2BA-DB834ED1AEE0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31">
            <a:extLst>
              <a:ext uri="{FF2B5EF4-FFF2-40B4-BE49-F238E27FC236}">
                <a16:creationId xmlns:a16="http://schemas.microsoft.com/office/drawing/2014/main" id="{F6DA5D68-F2A5-4DD7-A10D-E57D81F6EA2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52" name="그룹 32">
              <a:extLst>
                <a:ext uri="{FF2B5EF4-FFF2-40B4-BE49-F238E27FC236}">
                  <a16:creationId xmlns:a16="http://schemas.microsoft.com/office/drawing/2014/main" id="{20E1D3F7-F627-4463-97AE-D73EA1774289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4AA9438-1374-426F-8AA7-E0DC03C6110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114FC8D-D3B5-4214-B51C-DA5ACF4C4470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E5B958D9-5FE0-4CAB-8252-4A62A451C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47664CD-81E7-4368-8217-4FFDFB380854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3FCAD02-EB2A-415F-9017-2CB857CAA3BC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554167C-9398-41E3-8200-1AC84CB7505C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1584F3C-AD21-429F-8D89-EFD02B4AEB9C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4A1AB5C9-1183-442B-8053-F8CC53CD108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7B6C8B7-9AB0-4361-B635-6AB4115AA418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C320971-51FA-443B-80B4-319BEA20B046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7A357B0-BB5A-434B-B730-D4325FF1E20D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033019B-B3C5-4BA9-A5CA-0E8BB7E2ADC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C777E34F-654B-41B7-B28B-C2E57DA4BDBB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94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7372" y="0"/>
            <a:ext cx="11437256" cy="6690513"/>
            <a:chOff x="377372" y="0"/>
            <a:chExt cx="11437256" cy="6690513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B050EEF9-5216-4B66-AA52-4A03D1C13335}"/>
                </a:ext>
              </a:extLst>
            </p:cNvPr>
            <p:cNvSpPr/>
            <p:nvPr/>
          </p:nvSpPr>
          <p:spPr>
            <a:xfrm rot="10800000" flipV="1">
              <a:off x="377372" y="0"/>
              <a:ext cx="11437256" cy="565175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DADCE8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377372" y="5651760"/>
              <a:ext cx="11437256" cy="603897"/>
            </a:xfrm>
            <a:prstGeom prst="round2SameRect">
              <a:avLst>
                <a:gd name="adj1" fmla="val 0"/>
                <a:gd name="adj2" fmla="val 27614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83FE43C-CBC9-445F-9404-90153F15D7D1}"/>
                </a:ext>
              </a:extLst>
            </p:cNvPr>
            <p:cNvGrpSpPr/>
            <p:nvPr/>
          </p:nvGrpSpPr>
          <p:grpSpPr>
            <a:xfrm>
              <a:off x="11306815" y="5830761"/>
              <a:ext cx="272505" cy="272505"/>
              <a:chOff x="11205557" y="5766827"/>
              <a:chExt cx="373763" cy="37376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4396D67-8C85-4DEF-9FEC-05513D8861F9}"/>
                  </a:ext>
                </a:extLst>
              </p:cNvPr>
              <p:cNvSpPr/>
              <p:nvPr/>
            </p:nvSpPr>
            <p:spPr>
              <a:xfrm rot="10800000" flipV="1">
                <a:off x="11205557" y="5766827"/>
                <a:ext cx="373763" cy="37376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704DEE50-2A87-48F0-8EEA-200A18C6A684}"/>
                  </a:ext>
                </a:extLst>
              </p:cNvPr>
              <p:cNvSpPr/>
              <p:nvPr/>
            </p:nvSpPr>
            <p:spPr>
              <a:xfrm rot="10800000" flipV="1">
                <a:off x="11302663" y="5886905"/>
                <a:ext cx="179550" cy="179550"/>
              </a:xfrm>
              <a:prstGeom prst="arc">
                <a:avLst>
                  <a:gd name="adj1" fmla="val 17958770"/>
                  <a:gd name="adj2" fmla="val 14529894"/>
                </a:avLst>
              </a:prstGeom>
              <a:noFill/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4E1BBD4-C946-4784-B22A-6A0AB4EC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92438" y="5835670"/>
                <a:ext cx="0" cy="144000"/>
              </a:xfrm>
              <a:prstGeom prst="line">
                <a:avLst/>
              </a:prstGeom>
              <a:ln w="254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8D19DDC-5C08-4439-B41A-1151BD0A864B}"/>
                </a:ext>
              </a:extLst>
            </p:cNvPr>
            <p:cNvGrpSpPr/>
            <p:nvPr/>
          </p:nvGrpSpPr>
          <p:grpSpPr>
            <a:xfrm>
              <a:off x="752473" y="5868086"/>
              <a:ext cx="605548" cy="822427"/>
              <a:chOff x="752474" y="5868085"/>
              <a:chExt cx="871166" cy="9858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75914B2-1473-4743-8528-D4CABEA328C4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37">
                <a:extLst>
                  <a:ext uri="{FF2B5EF4-FFF2-40B4-BE49-F238E27FC236}">
                    <a16:creationId xmlns:a16="http://schemas.microsoft.com/office/drawing/2014/main" id="{4B26AE9A-8948-404D-ADCE-DD3A57AC960E}"/>
                  </a:ext>
                </a:extLst>
              </p:cNvPr>
              <p:cNvSpPr/>
              <p:nvPr/>
            </p:nvSpPr>
            <p:spPr>
              <a:xfrm>
                <a:off x="876780" y="6006339"/>
                <a:ext cx="659920" cy="60116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38">
                <a:extLst>
                  <a:ext uri="{FF2B5EF4-FFF2-40B4-BE49-F238E27FC236}">
                    <a16:creationId xmlns:a16="http://schemas.microsoft.com/office/drawing/2014/main" id="{38DA9072-DEA8-4F5C-BE73-1E862E96682D}"/>
                  </a:ext>
                </a:extLst>
              </p:cNvPr>
              <p:cNvSpPr/>
              <p:nvPr/>
            </p:nvSpPr>
            <p:spPr>
              <a:xfrm>
                <a:off x="857250" y="6196712"/>
                <a:ext cx="330200" cy="46226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39">
                <a:extLst>
                  <a:ext uri="{FF2B5EF4-FFF2-40B4-BE49-F238E27FC236}">
                    <a16:creationId xmlns:a16="http://schemas.microsoft.com/office/drawing/2014/main" id="{1802C693-A5C0-45DC-B02A-2C0EF891F71A}"/>
                  </a:ext>
                </a:extLst>
              </p:cNvPr>
              <p:cNvSpPr/>
              <p:nvPr/>
            </p:nvSpPr>
            <p:spPr>
              <a:xfrm>
                <a:off x="889000" y="6350000"/>
                <a:ext cx="508000" cy="69850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160E23E-5756-43DC-AA82-46EC67DBC66C}"/>
                </a:ext>
              </a:extLst>
            </p:cNvPr>
            <p:cNvGrpSpPr/>
            <p:nvPr/>
          </p:nvGrpSpPr>
          <p:grpSpPr>
            <a:xfrm>
              <a:off x="1494272" y="5868087"/>
              <a:ext cx="605548" cy="822425"/>
              <a:chOff x="752474" y="5868085"/>
              <a:chExt cx="871166" cy="9858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7C43F64-2F4E-4A7A-8CBD-0055F5746513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: 도형 43">
                <a:extLst>
                  <a:ext uri="{FF2B5EF4-FFF2-40B4-BE49-F238E27FC236}">
                    <a16:creationId xmlns:a16="http://schemas.microsoft.com/office/drawing/2014/main" id="{714BC1A6-F9DF-44BF-AFBC-E866CA575987}"/>
                  </a:ext>
                </a:extLst>
              </p:cNvPr>
              <p:cNvSpPr/>
              <p:nvPr/>
            </p:nvSpPr>
            <p:spPr>
              <a:xfrm flipV="1">
                <a:off x="876780" y="6018827"/>
                <a:ext cx="659920" cy="45719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: 도형 44">
                <a:extLst>
                  <a:ext uri="{FF2B5EF4-FFF2-40B4-BE49-F238E27FC236}">
                    <a16:creationId xmlns:a16="http://schemas.microsoft.com/office/drawing/2014/main" id="{9F08E35D-11D9-492E-A9BF-07850D6990EB}"/>
                  </a:ext>
                </a:extLst>
              </p:cNvPr>
              <p:cNvSpPr/>
              <p:nvPr/>
            </p:nvSpPr>
            <p:spPr>
              <a:xfrm>
                <a:off x="857249" y="6196712"/>
                <a:ext cx="481563" cy="45719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: 도형 45">
                <a:extLst>
                  <a:ext uri="{FF2B5EF4-FFF2-40B4-BE49-F238E27FC236}">
                    <a16:creationId xmlns:a16="http://schemas.microsoft.com/office/drawing/2014/main" id="{21B4A5AF-A419-4D36-B2EF-54539A811B74}"/>
                  </a:ext>
                </a:extLst>
              </p:cNvPr>
              <p:cNvSpPr/>
              <p:nvPr/>
            </p:nvSpPr>
            <p:spPr>
              <a:xfrm flipV="1">
                <a:off x="889000" y="6364273"/>
                <a:ext cx="272940" cy="45719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1950998" y="1630270"/>
            <a:ext cx="8014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r>
              <a:rPr lang="en-US" altLang="ko-KR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한계점 </a:t>
            </a:r>
          </a:p>
        </p:txBody>
      </p:sp>
    </p:spTree>
    <p:extLst>
      <p:ext uri="{BB962C8B-B14F-4D97-AF65-F5344CB8AC3E}">
        <p14:creationId xmlns:p14="http://schemas.microsoft.com/office/powerpoint/2010/main" val="25973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372" y="0"/>
            <a:ext cx="11437256" cy="6850450"/>
            <a:chOff x="377372" y="0"/>
            <a:chExt cx="11437256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77372" y="0"/>
              <a:ext cx="11437256" cy="6690513"/>
              <a:chOff x="377372" y="0"/>
              <a:chExt cx="11437256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2385390" y="1564311"/>
            <a:ext cx="7598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2115587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488334-F29E-4406-A563-5CE11AEDD35E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STEP5.  </a:t>
            </a:r>
            <a:r>
              <a:rPr lang="ko-KR" altLang="en-US" sz="2000" b="1" dirty="0"/>
              <a:t>결론</a:t>
            </a:r>
            <a:endParaRPr lang="en-US" altLang="ko-KR" sz="20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DD523A-4B10-46D6-B23D-3AD7F2CEEFDF}"/>
              </a:ext>
            </a:extLst>
          </p:cNvPr>
          <p:cNvGrpSpPr/>
          <p:nvPr/>
        </p:nvGrpSpPr>
        <p:grpSpPr>
          <a:xfrm>
            <a:off x="963614" y="670551"/>
            <a:ext cx="10414000" cy="4822372"/>
            <a:chOff x="888999" y="414694"/>
            <a:chExt cx="10414000" cy="4822372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164BA447-6E79-4D4C-8CF1-1513F11F551C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2B389B70-4272-4A69-8244-0E1471C5B86B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7728989-9155-4BC3-866D-1B210F99055A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D340A31-0CAA-4238-9F20-C9395E70644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5A546B5-0E61-449A-A2D5-99DAB0F83B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FED157A-EAAA-4BB1-862B-A588C5C50A03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9D16E95-1543-40E2-8A53-22B68C7A987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86F3C4C-F2D8-461B-87E0-F315B20F066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5042C6-CE42-4E33-BDCA-49FC1075F8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8B0CC31-E79C-4091-8C28-3DD41F2C7C30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24598-F754-4434-A32B-784AB02B9C10}"/>
              </a:ext>
            </a:extLst>
          </p:cNvPr>
          <p:cNvSpPr txBox="1"/>
          <p:nvPr/>
        </p:nvSpPr>
        <p:spPr>
          <a:xfrm>
            <a:off x="1589171" y="1488995"/>
            <a:ext cx="88505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KNN,</a:t>
            </a:r>
            <a:r>
              <a:rPr lang="ko-KR" altLang="en-US" sz="2000" dirty="0"/>
              <a:t> 로지스틱 회귀모델</a:t>
            </a:r>
            <a:r>
              <a:rPr lang="en-US" altLang="ko-KR" sz="2000" dirty="0"/>
              <a:t>, SVM, </a:t>
            </a:r>
            <a:r>
              <a:rPr lang="ko-KR" altLang="en-US" sz="2000" dirty="0"/>
              <a:t>의사결정나무</a:t>
            </a:r>
            <a:r>
              <a:rPr lang="en-US" altLang="ko-KR" sz="2000" dirty="0"/>
              <a:t>. </a:t>
            </a:r>
            <a:r>
              <a:rPr lang="ko-KR" altLang="en-US" sz="2000" dirty="0"/>
              <a:t>이 </a:t>
            </a:r>
            <a:r>
              <a:rPr lang="en-US" altLang="ko-KR" sz="2000" dirty="0"/>
              <a:t>4</a:t>
            </a:r>
            <a:r>
              <a:rPr lang="ko-KR" altLang="en-US" sz="2000" dirty="0"/>
              <a:t>가지 분류모델의 테스트 정확도 측면에서 의사결정나무가 별다른 차이 없이 높은 수치를 보였고</a:t>
            </a:r>
            <a:r>
              <a:rPr lang="en-US" altLang="ko-KR" sz="2000" dirty="0"/>
              <a:t>, </a:t>
            </a:r>
            <a:r>
              <a:rPr lang="ko-KR" altLang="en-US" sz="2000" dirty="0"/>
              <a:t>정오분류표에서도 좋은 수치를 보여줬기 때문의 최선의 모델로 정하였습니다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또한 의사결정나무는 다른 모델들과는 다르게 새로운 데이터에 적합 시키기가 매우 쉽고</a:t>
            </a:r>
            <a:r>
              <a:rPr lang="en-US" altLang="ko-KR" sz="2000" dirty="0"/>
              <a:t>, </a:t>
            </a:r>
            <a:r>
              <a:rPr lang="ko-KR" altLang="en-US" sz="2000" dirty="0"/>
              <a:t>해석이 용이하기 때문에 사용자가 쉽게 이해할 수 있다는 장점이 있습니다</a:t>
            </a:r>
            <a:r>
              <a:rPr lang="en-US" altLang="ko-KR" sz="2000" dirty="0"/>
              <a:t>. 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결과적으로 의사결정나무 모델을 기준을 결정하는데 중요한 역할을 하는 상위</a:t>
            </a:r>
            <a:r>
              <a:rPr lang="en-US" altLang="ko-KR" sz="2000" dirty="0"/>
              <a:t>3</a:t>
            </a:r>
            <a:r>
              <a:rPr lang="ko-KR" altLang="en-US" sz="2000" dirty="0"/>
              <a:t>개 변수는 영상길이</a:t>
            </a:r>
            <a:r>
              <a:rPr lang="en-US" altLang="ko-KR" sz="2000" dirty="0"/>
              <a:t>, Movie</a:t>
            </a:r>
            <a:r>
              <a:rPr lang="ko-KR" altLang="en-US" sz="2000" dirty="0"/>
              <a:t>인지 </a:t>
            </a:r>
            <a:r>
              <a:rPr lang="en-US" altLang="ko-KR" sz="2000" dirty="0"/>
              <a:t>TV Show</a:t>
            </a:r>
            <a:r>
              <a:rPr lang="ko-KR" altLang="en-US" sz="2000" dirty="0"/>
              <a:t>인지</a:t>
            </a:r>
            <a:r>
              <a:rPr lang="en-US" altLang="ko-KR" sz="2000" dirty="0"/>
              <a:t>, </a:t>
            </a:r>
            <a:r>
              <a:rPr lang="ko-KR" altLang="en-US" sz="2000" dirty="0"/>
              <a:t>출시연도 였습니다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C0158-170F-47B6-ADC2-1512074D3BDD}"/>
              </a:ext>
            </a:extLst>
          </p:cNvPr>
          <p:cNvSpPr txBox="1"/>
          <p:nvPr/>
        </p:nvSpPr>
        <p:spPr>
          <a:xfrm>
            <a:off x="1219647" y="771667"/>
            <a:ext cx="188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모델링 결과</a:t>
            </a:r>
          </a:p>
        </p:txBody>
      </p:sp>
    </p:spTree>
    <p:extLst>
      <p:ext uri="{BB962C8B-B14F-4D97-AF65-F5344CB8AC3E}">
        <p14:creationId xmlns:p14="http://schemas.microsoft.com/office/powerpoint/2010/main" val="2556300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488334-F29E-4406-A563-5CE11AEDD35E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STEP6. </a:t>
            </a:r>
            <a:r>
              <a:rPr lang="ko-KR" altLang="en-US" sz="2000" b="1" dirty="0"/>
              <a:t>한계점</a:t>
            </a:r>
            <a:endParaRPr lang="en-US" altLang="ko-KR" sz="2000" b="1" dirty="0"/>
          </a:p>
        </p:txBody>
      </p:sp>
      <p:grpSp>
        <p:nvGrpSpPr>
          <p:cNvPr id="70" name="그룹 75">
            <a:extLst>
              <a:ext uri="{FF2B5EF4-FFF2-40B4-BE49-F238E27FC236}">
                <a16:creationId xmlns:a16="http://schemas.microsoft.com/office/drawing/2014/main" id="{AFC2E159-1921-491D-8ADE-6E141C3803BD}"/>
              </a:ext>
            </a:extLst>
          </p:cNvPr>
          <p:cNvGrpSpPr/>
          <p:nvPr/>
        </p:nvGrpSpPr>
        <p:grpSpPr>
          <a:xfrm>
            <a:off x="658130" y="699520"/>
            <a:ext cx="3503844" cy="4745124"/>
            <a:chOff x="5859348" y="406247"/>
            <a:chExt cx="5362512" cy="4822372"/>
          </a:xfrm>
        </p:grpSpPr>
        <p:grpSp>
          <p:nvGrpSpPr>
            <p:cNvPr id="81" name="그룹 38">
              <a:extLst>
                <a:ext uri="{FF2B5EF4-FFF2-40B4-BE49-F238E27FC236}">
                  <a16:creationId xmlns:a16="http://schemas.microsoft.com/office/drawing/2014/main" id="{06D24864-33A2-4D92-BA4D-3626EBF96E0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90" name="사각형: 둥근 위쪽 모서리 52">
                <a:extLst>
                  <a:ext uri="{FF2B5EF4-FFF2-40B4-BE49-F238E27FC236}">
                    <a16:creationId xmlns:a16="http://schemas.microsoft.com/office/drawing/2014/main" id="{F1A153B1-0308-444E-B89F-0695D8FBC2DE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위쪽 모서리 53">
                <a:extLst>
                  <a:ext uri="{FF2B5EF4-FFF2-40B4-BE49-F238E27FC236}">
                    <a16:creationId xmlns:a16="http://schemas.microsoft.com/office/drawing/2014/main" id="{23D9362C-1BAB-4140-A6EE-8ECC68C7FB7D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" name="그룹 39">
              <a:extLst>
                <a:ext uri="{FF2B5EF4-FFF2-40B4-BE49-F238E27FC236}">
                  <a16:creationId xmlns:a16="http://schemas.microsoft.com/office/drawing/2014/main" id="{C1371647-CF88-4D29-8AD5-95F997A8B93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480DC334-55F6-4207-93BB-9D463F140865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6FBD644-912B-43B7-BEDF-4E6E988750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A65D0AC8-0B99-422A-88B1-57B5476B339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8AD5C78-F321-4800-A7D1-3E65538A5B9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60FA439-484C-48C8-A28B-B89E3D68AF6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A41B256-C8FC-4ACA-8875-E3881FABD6AA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935E91D-6FB1-4ECB-BDFA-F27DFF83BCEC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92" name="그룹 75">
            <a:extLst>
              <a:ext uri="{FF2B5EF4-FFF2-40B4-BE49-F238E27FC236}">
                <a16:creationId xmlns:a16="http://schemas.microsoft.com/office/drawing/2014/main" id="{4CBE439B-1278-424F-AC87-395F91060A64}"/>
              </a:ext>
            </a:extLst>
          </p:cNvPr>
          <p:cNvGrpSpPr/>
          <p:nvPr/>
        </p:nvGrpSpPr>
        <p:grpSpPr>
          <a:xfrm>
            <a:off x="4328321" y="681223"/>
            <a:ext cx="3503844" cy="4745124"/>
            <a:chOff x="5859348" y="406247"/>
            <a:chExt cx="5362512" cy="4822372"/>
          </a:xfrm>
        </p:grpSpPr>
        <p:grpSp>
          <p:nvGrpSpPr>
            <p:cNvPr id="93" name="그룹 38">
              <a:extLst>
                <a:ext uri="{FF2B5EF4-FFF2-40B4-BE49-F238E27FC236}">
                  <a16:creationId xmlns:a16="http://schemas.microsoft.com/office/drawing/2014/main" id="{A321B04B-D9AC-4E7E-8FB3-277C7EC5EB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02" name="사각형: 둥근 위쪽 모서리 52">
                <a:extLst>
                  <a:ext uri="{FF2B5EF4-FFF2-40B4-BE49-F238E27FC236}">
                    <a16:creationId xmlns:a16="http://schemas.microsoft.com/office/drawing/2014/main" id="{D2DDED30-A2A8-4527-8686-06A74E6787ED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53">
                <a:extLst>
                  <a:ext uri="{FF2B5EF4-FFF2-40B4-BE49-F238E27FC236}">
                    <a16:creationId xmlns:a16="http://schemas.microsoft.com/office/drawing/2014/main" id="{C3BF6F7F-0E0A-4050-B158-7017D9671D31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39">
              <a:extLst>
                <a:ext uri="{FF2B5EF4-FFF2-40B4-BE49-F238E27FC236}">
                  <a16:creationId xmlns:a16="http://schemas.microsoft.com/office/drawing/2014/main" id="{14AA8B3C-853F-4550-A6B3-92967839EB81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A8239D1-B519-4CC9-B351-D91A4BC05E3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E7E4BF7-B56F-4F73-AAB0-82690629B5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E726473-D96F-49C1-B5A6-9B5486C4E2F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5188CD-64C8-4843-ABDF-ADA6D74AE8E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AD1013C9-C481-44D9-B33C-E7940A17D30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498129A-C446-4F42-8401-78A28E6779FE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C1BB844E-3BFE-4F90-B969-4FED000D7DCA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104" name="그룹 75">
            <a:extLst>
              <a:ext uri="{FF2B5EF4-FFF2-40B4-BE49-F238E27FC236}">
                <a16:creationId xmlns:a16="http://schemas.microsoft.com/office/drawing/2014/main" id="{EC051344-7CB9-4D00-BD74-BFA902631242}"/>
              </a:ext>
            </a:extLst>
          </p:cNvPr>
          <p:cNvGrpSpPr/>
          <p:nvPr/>
        </p:nvGrpSpPr>
        <p:grpSpPr>
          <a:xfrm>
            <a:off x="8064906" y="681223"/>
            <a:ext cx="3503844" cy="4745124"/>
            <a:chOff x="5859348" y="406247"/>
            <a:chExt cx="5362512" cy="4822372"/>
          </a:xfrm>
        </p:grpSpPr>
        <p:grpSp>
          <p:nvGrpSpPr>
            <p:cNvPr id="105" name="그룹 38">
              <a:extLst>
                <a:ext uri="{FF2B5EF4-FFF2-40B4-BE49-F238E27FC236}">
                  <a16:creationId xmlns:a16="http://schemas.microsoft.com/office/drawing/2014/main" id="{A5D05EF1-97A6-4358-BAE9-50963BFAC5FA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14" name="사각형: 둥근 위쪽 모서리 52">
                <a:extLst>
                  <a:ext uri="{FF2B5EF4-FFF2-40B4-BE49-F238E27FC236}">
                    <a16:creationId xmlns:a16="http://schemas.microsoft.com/office/drawing/2014/main" id="{C3935F0F-3FC1-41FB-946E-AB0D7C99940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위쪽 모서리 53">
                <a:extLst>
                  <a:ext uri="{FF2B5EF4-FFF2-40B4-BE49-F238E27FC236}">
                    <a16:creationId xmlns:a16="http://schemas.microsoft.com/office/drawing/2014/main" id="{74CFA33E-5264-4587-8015-A7E7A5BC49A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39">
              <a:extLst>
                <a:ext uri="{FF2B5EF4-FFF2-40B4-BE49-F238E27FC236}">
                  <a16:creationId xmlns:a16="http://schemas.microsoft.com/office/drawing/2014/main" id="{CD5A1D90-6A46-4E2A-9DFA-1415C471E1ED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8256BE1-7D0F-459A-94E4-EAEAEF9F6672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6144880-5F65-4E97-9539-16440AB125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35FB2E8-DB84-4CEC-BAF9-89BEB9EA999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031232D-F5E2-446C-9A00-D0DD2F621D3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2682D6E-287F-42AC-9667-1ECE547556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1694B01A-304F-4894-B360-D72147B17C85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C57C8D20-1DEA-4B18-B067-5979611E8A2A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83FFA7-9D25-48A6-A67F-FC7585D6DD81}"/>
              </a:ext>
            </a:extLst>
          </p:cNvPr>
          <p:cNvSpPr txBox="1"/>
          <p:nvPr/>
        </p:nvSpPr>
        <p:spPr>
          <a:xfrm>
            <a:off x="826933" y="841674"/>
            <a:ext cx="71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윤정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EC9663-1C96-4EDA-A9C2-5A72785FE4D4}"/>
              </a:ext>
            </a:extLst>
          </p:cNvPr>
          <p:cNvSpPr txBox="1"/>
          <p:nvPr/>
        </p:nvSpPr>
        <p:spPr>
          <a:xfrm>
            <a:off x="4421033" y="841674"/>
            <a:ext cx="71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7818B4-59B5-4BDB-A87E-A1E43C0B94E4}"/>
              </a:ext>
            </a:extLst>
          </p:cNvPr>
          <p:cNvSpPr txBox="1"/>
          <p:nvPr/>
        </p:nvSpPr>
        <p:spPr>
          <a:xfrm>
            <a:off x="8205633" y="828974"/>
            <a:ext cx="71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태영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44162-5285-4F24-A682-8142DA7820AA}"/>
              </a:ext>
            </a:extLst>
          </p:cNvPr>
          <p:cNvSpPr txBox="1"/>
          <p:nvPr/>
        </p:nvSpPr>
        <p:spPr>
          <a:xfrm>
            <a:off x="762303" y="1574800"/>
            <a:ext cx="3264289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데이터가 특수해서 추가 데이터 확보에 어려웠다는 점</a:t>
            </a:r>
            <a:endParaRPr lang="en-US" altLang="ko-KR" b="0" i="0" dirty="0">
              <a:solidFill>
                <a:srgbClr val="28323C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28323C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시간 부족으로 인해 이용 가치 있는 변수를 사용하지 못한 점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CD7E1-ED72-4168-B683-ADE9713F6D4E}"/>
              </a:ext>
            </a:extLst>
          </p:cNvPr>
          <p:cNvSpPr txBox="1"/>
          <p:nvPr/>
        </p:nvSpPr>
        <p:spPr>
          <a:xfrm>
            <a:off x="4491525" y="1285193"/>
            <a:ext cx="3121644" cy="41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더 많은 독립변수가 있었더라면 더 좋은 결과가 나올 수 있었을 거 같은데 아쉬웠다</a:t>
            </a:r>
            <a:r>
              <a:rPr lang="en-US" altLang="ko-KR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28323C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시간이 더 있었더라면 </a:t>
            </a:r>
            <a:r>
              <a:rPr lang="en-US" altLang="ko-KR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description </a:t>
            </a: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변수도 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활용할 수 </a:t>
            </a:r>
            <a:r>
              <a:rPr lang="ko-KR" altLang="en-US" b="0" i="0" dirty="0" err="1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있었을텐데</a:t>
            </a: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 시간이 부족하여 사용하지 못했던 것이 아쉬웠다</a:t>
            </a:r>
            <a:r>
              <a:rPr lang="en-US" altLang="ko-KR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0463476-BAC8-4D92-AA3F-BD8108DAF795}"/>
              </a:ext>
            </a:extLst>
          </p:cNvPr>
          <p:cNvSpPr txBox="1"/>
          <p:nvPr/>
        </p:nvSpPr>
        <p:spPr>
          <a:xfrm>
            <a:off x="8179103" y="1485900"/>
            <a:ext cx="3264289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8323C"/>
                </a:solidFill>
                <a:latin typeface="arial" panose="020B0604020202020204" pitchFamily="34" charset="0"/>
              </a:rPr>
              <a:t>비슷한 종류의 데이터를 얻기 어려워 다른 데이터와의 비교분석을 하지 못한 점</a:t>
            </a:r>
            <a:endParaRPr lang="en-US" altLang="ko-KR" b="0" i="0" dirty="0">
              <a:solidFill>
                <a:srgbClr val="28323C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28323C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상품화를 위한 플랫폼을 구축할 수 있었으면 좋았을 것 같다</a:t>
            </a:r>
            <a:r>
              <a:rPr lang="en-US" altLang="ko-KR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28323C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역시</a:t>
            </a:r>
            <a:r>
              <a:rPr lang="en-US" altLang="ko-KR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시간부족</a:t>
            </a:r>
            <a:endParaRPr lang="en-US" altLang="ko-KR" b="0" i="0" dirty="0">
              <a:solidFill>
                <a:srgbClr val="2832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76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488334-F29E-4406-A563-5CE11AEDD35E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STEP6. </a:t>
            </a:r>
            <a:r>
              <a:rPr lang="ko-KR" altLang="en-US" sz="2000" b="1" dirty="0"/>
              <a:t>한계점</a:t>
            </a:r>
            <a:endParaRPr lang="en-US" altLang="ko-KR" sz="2000" b="1" dirty="0"/>
          </a:p>
        </p:txBody>
      </p:sp>
      <p:grpSp>
        <p:nvGrpSpPr>
          <p:cNvPr id="70" name="그룹 75">
            <a:extLst>
              <a:ext uri="{FF2B5EF4-FFF2-40B4-BE49-F238E27FC236}">
                <a16:creationId xmlns:a16="http://schemas.microsoft.com/office/drawing/2014/main" id="{AFC2E159-1921-491D-8ADE-6E141C3803BD}"/>
              </a:ext>
            </a:extLst>
          </p:cNvPr>
          <p:cNvGrpSpPr/>
          <p:nvPr/>
        </p:nvGrpSpPr>
        <p:grpSpPr>
          <a:xfrm>
            <a:off x="658130" y="699520"/>
            <a:ext cx="3503844" cy="4745124"/>
            <a:chOff x="5859348" y="406247"/>
            <a:chExt cx="5362512" cy="4822372"/>
          </a:xfrm>
        </p:grpSpPr>
        <p:grpSp>
          <p:nvGrpSpPr>
            <p:cNvPr id="81" name="그룹 38">
              <a:extLst>
                <a:ext uri="{FF2B5EF4-FFF2-40B4-BE49-F238E27FC236}">
                  <a16:creationId xmlns:a16="http://schemas.microsoft.com/office/drawing/2014/main" id="{06D24864-33A2-4D92-BA4D-3626EBF96E0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90" name="사각형: 둥근 위쪽 모서리 52">
                <a:extLst>
                  <a:ext uri="{FF2B5EF4-FFF2-40B4-BE49-F238E27FC236}">
                    <a16:creationId xmlns:a16="http://schemas.microsoft.com/office/drawing/2014/main" id="{F1A153B1-0308-444E-B89F-0695D8FBC2DE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위쪽 모서리 53">
                <a:extLst>
                  <a:ext uri="{FF2B5EF4-FFF2-40B4-BE49-F238E27FC236}">
                    <a16:creationId xmlns:a16="http://schemas.microsoft.com/office/drawing/2014/main" id="{23D9362C-1BAB-4140-A6EE-8ECC68C7FB7D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" name="그룹 39">
              <a:extLst>
                <a:ext uri="{FF2B5EF4-FFF2-40B4-BE49-F238E27FC236}">
                  <a16:creationId xmlns:a16="http://schemas.microsoft.com/office/drawing/2014/main" id="{C1371647-CF88-4D29-8AD5-95F997A8B93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480DC334-55F6-4207-93BB-9D463F140865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6FBD644-912B-43B7-BEDF-4E6E988750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A65D0AC8-0B99-422A-88B1-57B5476B339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8AD5C78-F321-4800-A7D1-3E65538A5B9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60FA439-484C-48C8-A28B-B89E3D68AF6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A41B256-C8FC-4ACA-8875-E3881FABD6AA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935E91D-6FB1-4ECB-BDFA-F27DFF83BCEC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92" name="그룹 75">
            <a:extLst>
              <a:ext uri="{FF2B5EF4-FFF2-40B4-BE49-F238E27FC236}">
                <a16:creationId xmlns:a16="http://schemas.microsoft.com/office/drawing/2014/main" id="{4CBE439B-1278-424F-AC87-395F91060A64}"/>
              </a:ext>
            </a:extLst>
          </p:cNvPr>
          <p:cNvGrpSpPr/>
          <p:nvPr/>
        </p:nvGrpSpPr>
        <p:grpSpPr>
          <a:xfrm>
            <a:off x="4328321" y="681223"/>
            <a:ext cx="3503844" cy="4745124"/>
            <a:chOff x="5859348" y="406247"/>
            <a:chExt cx="5362512" cy="4822372"/>
          </a:xfrm>
        </p:grpSpPr>
        <p:grpSp>
          <p:nvGrpSpPr>
            <p:cNvPr id="93" name="그룹 38">
              <a:extLst>
                <a:ext uri="{FF2B5EF4-FFF2-40B4-BE49-F238E27FC236}">
                  <a16:creationId xmlns:a16="http://schemas.microsoft.com/office/drawing/2014/main" id="{A321B04B-D9AC-4E7E-8FB3-277C7EC5EB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02" name="사각형: 둥근 위쪽 모서리 52">
                <a:extLst>
                  <a:ext uri="{FF2B5EF4-FFF2-40B4-BE49-F238E27FC236}">
                    <a16:creationId xmlns:a16="http://schemas.microsoft.com/office/drawing/2014/main" id="{D2DDED30-A2A8-4527-8686-06A74E6787ED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53">
                <a:extLst>
                  <a:ext uri="{FF2B5EF4-FFF2-40B4-BE49-F238E27FC236}">
                    <a16:creationId xmlns:a16="http://schemas.microsoft.com/office/drawing/2014/main" id="{C3BF6F7F-0E0A-4050-B158-7017D9671D31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39">
              <a:extLst>
                <a:ext uri="{FF2B5EF4-FFF2-40B4-BE49-F238E27FC236}">
                  <a16:creationId xmlns:a16="http://schemas.microsoft.com/office/drawing/2014/main" id="{14AA8B3C-853F-4550-A6B3-92967839EB81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A8239D1-B519-4CC9-B351-D91A4BC05E3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E7E4BF7-B56F-4F73-AAB0-82690629B5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E726473-D96F-49C1-B5A6-9B5486C4E2F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95188CD-64C8-4843-ABDF-ADA6D74AE8E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AD1013C9-C481-44D9-B33C-E7940A17D30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498129A-C446-4F42-8401-78A28E6779FE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C1BB844E-3BFE-4F90-B969-4FED000D7DCA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83FFA7-9D25-48A6-A67F-FC7585D6DD81}"/>
              </a:ext>
            </a:extLst>
          </p:cNvPr>
          <p:cNvSpPr txBox="1"/>
          <p:nvPr/>
        </p:nvSpPr>
        <p:spPr>
          <a:xfrm>
            <a:off x="826933" y="841674"/>
            <a:ext cx="71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태동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EC9663-1C96-4EDA-A9C2-5A72785FE4D4}"/>
              </a:ext>
            </a:extLst>
          </p:cNvPr>
          <p:cNvSpPr txBox="1"/>
          <p:nvPr/>
        </p:nvSpPr>
        <p:spPr>
          <a:xfrm>
            <a:off x="4421033" y="841674"/>
            <a:ext cx="71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민준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44162-5285-4F24-A682-8142DA7820AA}"/>
              </a:ext>
            </a:extLst>
          </p:cNvPr>
          <p:cNvSpPr txBox="1"/>
          <p:nvPr/>
        </p:nvSpPr>
        <p:spPr>
          <a:xfrm>
            <a:off x="762303" y="1574800"/>
            <a:ext cx="3264289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28323C"/>
                </a:solidFill>
                <a:latin typeface="arial" panose="020B0604020202020204" pitchFamily="34" charset="0"/>
              </a:rPr>
              <a:t>로우 데이터의 양이</a:t>
            </a:r>
            <a:r>
              <a:rPr lang="ko-KR" altLang="en-US" sz="1400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 적어서 해당 데이터로만 반복 학습을 할 경우</a:t>
            </a:r>
            <a:r>
              <a:rPr lang="en-US" altLang="ko-KR" sz="1400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400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 과적합의 우려도 있어 다양한 방법의 분석을 시도하지 못하였다</a:t>
            </a:r>
            <a:r>
              <a:rPr lang="en-US" altLang="ko-KR" sz="1400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28323C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평점을 연령제한별 구분을 나눠 분석을 해보거나 혹은 연도별에 따른 평점 변화 등을 추가적으로 분석을 해보았으면 좋았을 것 같다는 아쉬움이 남았습니다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CD7E1-ED72-4168-B683-ADE9713F6D4E}"/>
              </a:ext>
            </a:extLst>
          </p:cNvPr>
          <p:cNvSpPr txBox="1"/>
          <p:nvPr/>
        </p:nvSpPr>
        <p:spPr>
          <a:xfrm>
            <a:off x="4491525" y="1526493"/>
            <a:ext cx="3121644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변수가 </a:t>
            </a:r>
            <a:r>
              <a:rPr lang="ko-KR" altLang="en-US" b="0" i="0" dirty="0" err="1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결측치도</a:t>
            </a:r>
            <a:r>
              <a:rPr lang="ko-KR" altLang="en-US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 많고 좋지 않아서 의결조율은 물론 분석하기 어려웠다</a:t>
            </a:r>
            <a:r>
              <a:rPr lang="en-US" altLang="ko-KR" b="0" i="0" dirty="0">
                <a:solidFill>
                  <a:srgbClr val="28323C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618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7372" y="0"/>
            <a:ext cx="11437256" cy="6690513"/>
            <a:chOff x="377372" y="0"/>
            <a:chExt cx="11437256" cy="6690513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B050EEF9-5216-4B66-AA52-4A03D1C13335}"/>
                </a:ext>
              </a:extLst>
            </p:cNvPr>
            <p:cNvSpPr/>
            <p:nvPr/>
          </p:nvSpPr>
          <p:spPr>
            <a:xfrm rot="10800000" flipV="1">
              <a:off x="377372" y="0"/>
              <a:ext cx="11437256" cy="565175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DADCE8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377372" y="5651760"/>
              <a:ext cx="11437256" cy="603897"/>
            </a:xfrm>
            <a:prstGeom prst="round2SameRect">
              <a:avLst>
                <a:gd name="adj1" fmla="val 0"/>
                <a:gd name="adj2" fmla="val 27614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83FE43C-CBC9-445F-9404-90153F15D7D1}"/>
                </a:ext>
              </a:extLst>
            </p:cNvPr>
            <p:cNvGrpSpPr/>
            <p:nvPr/>
          </p:nvGrpSpPr>
          <p:grpSpPr>
            <a:xfrm>
              <a:off x="11306815" y="5830761"/>
              <a:ext cx="272505" cy="272505"/>
              <a:chOff x="11205557" y="5766827"/>
              <a:chExt cx="373763" cy="37376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4396D67-8C85-4DEF-9FEC-05513D8861F9}"/>
                  </a:ext>
                </a:extLst>
              </p:cNvPr>
              <p:cNvSpPr/>
              <p:nvPr/>
            </p:nvSpPr>
            <p:spPr>
              <a:xfrm rot="10800000" flipV="1">
                <a:off x="11205557" y="5766827"/>
                <a:ext cx="373763" cy="37376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704DEE50-2A87-48F0-8EEA-200A18C6A684}"/>
                  </a:ext>
                </a:extLst>
              </p:cNvPr>
              <p:cNvSpPr/>
              <p:nvPr/>
            </p:nvSpPr>
            <p:spPr>
              <a:xfrm rot="10800000" flipV="1">
                <a:off x="11302663" y="5886905"/>
                <a:ext cx="179550" cy="179550"/>
              </a:xfrm>
              <a:prstGeom prst="arc">
                <a:avLst>
                  <a:gd name="adj1" fmla="val 17958770"/>
                  <a:gd name="adj2" fmla="val 14529894"/>
                </a:avLst>
              </a:prstGeom>
              <a:noFill/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4E1BBD4-C946-4784-B22A-6A0AB4EC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92438" y="5835670"/>
                <a:ext cx="0" cy="144000"/>
              </a:xfrm>
              <a:prstGeom prst="line">
                <a:avLst/>
              </a:prstGeom>
              <a:ln w="254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8D19DDC-5C08-4439-B41A-1151BD0A864B}"/>
                </a:ext>
              </a:extLst>
            </p:cNvPr>
            <p:cNvGrpSpPr/>
            <p:nvPr/>
          </p:nvGrpSpPr>
          <p:grpSpPr>
            <a:xfrm>
              <a:off x="752473" y="5868086"/>
              <a:ext cx="605548" cy="822427"/>
              <a:chOff x="752474" y="5868085"/>
              <a:chExt cx="871166" cy="9858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75914B2-1473-4743-8528-D4CABEA328C4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37">
                <a:extLst>
                  <a:ext uri="{FF2B5EF4-FFF2-40B4-BE49-F238E27FC236}">
                    <a16:creationId xmlns:a16="http://schemas.microsoft.com/office/drawing/2014/main" id="{4B26AE9A-8948-404D-ADCE-DD3A57AC960E}"/>
                  </a:ext>
                </a:extLst>
              </p:cNvPr>
              <p:cNvSpPr/>
              <p:nvPr/>
            </p:nvSpPr>
            <p:spPr>
              <a:xfrm>
                <a:off x="876780" y="6006339"/>
                <a:ext cx="659920" cy="60116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38">
                <a:extLst>
                  <a:ext uri="{FF2B5EF4-FFF2-40B4-BE49-F238E27FC236}">
                    <a16:creationId xmlns:a16="http://schemas.microsoft.com/office/drawing/2014/main" id="{38DA9072-DEA8-4F5C-BE73-1E862E96682D}"/>
                  </a:ext>
                </a:extLst>
              </p:cNvPr>
              <p:cNvSpPr/>
              <p:nvPr/>
            </p:nvSpPr>
            <p:spPr>
              <a:xfrm>
                <a:off x="857250" y="6196712"/>
                <a:ext cx="330200" cy="46226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39">
                <a:extLst>
                  <a:ext uri="{FF2B5EF4-FFF2-40B4-BE49-F238E27FC236}">
                    <a16:creationId xmlns:a16="http://schemas.microsoft.com/office/drawing/2014/main" id="{1802C693-A5C0-45DC-B02A-2C0EF891F71A}"/>
                  </a:ext>
                </a:extLst>
              </p:cNvPr>
              <p:cNvSpPr/>
              <p:nvPr/>
            </p:nvSpPr>
            <p:spPr>
              <a:xfrm>
                <a:off x="889000" y="6350000"/>
                <a:ext cx="508000" cy="69850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160E23E-5756-43DC-AA82-46EC67DBC66C}"/>
                </a:ext>
              </a:extLst>
            </p:cNvPr>
            <p:cNvGrpSpPr/>
            <p:nvPr/>
          </p:nvGrpSpPr>
          <p:grpSpPr>
            <a:xfrm>
              <a:off x="1494272" y="5868087"/>
              <a:ext cx="605548" cy="822425"/>
              <a:chOff x="752474" y="5868085"/>
              <a:chExt cx="871166" cy="9858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7C43F64-2F4E-4A7A-8CBD-0055F5746513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: 도형 43">
                <a:extLst>
                  <a:ext uri="{FF2B5EF4-FFF2-40B4-BE49-F238E27FC236}">
                    <a16:creationId xmlns:a16="http://schemas.microsoft.com/office/drawing/2014/main" id="{714BC1A6-F9DF-44BF-AFBC-E866CA575987}"/>
                  </a:ext>
                </a:extLst>
              </p:cNvPr>
              <p:cNvSpPr/>
              <p:nvPr/>
            </p:nvSpPr>
            <p:spPr>
              <a:xfrm flipV="1">
                <a:off x="876780" y="6018827"/>
                <a:ext cx="659920" cy="45719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: 도형 44">
                <a:extLst>
                  <a:ext uri="{FF2B5EF4-FFF2-40B4-BE49-F238E27FC236}">
                    <a16:creationId xmlns:a16="http://schemas.microsoft.com/office/drawing/2014/main" id="{9F08E35D-11D9-492E-A9BF-07850D6990EB}"/>
                  </a:ext>
                </a:extLst>
              </p:cNvPr>
              <p:cNvSpPr/>
              <p:nvPr/>
            </p:nvSpPr>
            <p:spPr>
              <a:xfrm>
                <a:off x="857249" y="6196712"/>
                <a:ext cx="481563" cy="45719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: 도형 45">
                <a:extLst>
                  <a:ext uri="{FF2B5EF4-FFF2-40B4-BE49-F238E27FC236}">
                    <a16:creationId xmlns:a16="http://schemas.microsoft.com/office/drawing/2014/main" id="{21B4A5AF-A419-4D36-B2EF-54539A811B74}"/>
                  </a:ext>
                </a:extLst>
              </p:cNvPr>
              <p:cNvSpPr/>
              <p:nvPr/>
            </p:nvSpPr>
            <p:spPr>
              <a:xfrm flipV="1">
                <a:off x="889000" y="6364273"/>
                <a:ext cx="272940" cy="45719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1281746" y="1185509"/>
            <a:ext cx="860947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https://www.kaggle.com/shivamb/netflix-shows/metadata</a:t>
            </a:r>
            <a:endParaRPr lang="en-US" altLang="ko-KR" sz="17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u="sng" dirty="0">
                <a:solidFill>
                  <a:srgbClr val="296EAA"/>
                </a:solidFill>
                <a:latin typeface="Helvetica Neue"/>
                <a:hlinkClick r:id="rId3"/>
              </a:rPr>
              <a:t>https://namu.wiki/w/%EC%98%81%EC%83%81%EB%AC%BC%20%EB%93%B1%EA%B8%89%20%EC%A0%9C%EB%8F%84/%EB%AF%B8%EA%B5%AD</a:t>
            </a:r>
            <a:endParaRPr lang="en-US" altLang="ko-KR" sz="1700" b="1" u="sng" dirty="0">
              <a:solidFill>
                <a:srgbClr val="296EAA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b="1" u="sng" dirty="0">
              <a:solidFill>
                <a:srgbClr val="296EAA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https://en.wikipedia.org/wiki/Television_content_rating_system</a:t>
            </a:r>
            <a:endParaRPr lang="ko-KR" altLang="en-US" sz="1700" b="1" u="sng" dirty="0">
              <a:solidFill>
                <a:srgbClr val="296EAA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78DC5-06E4-47A3-9CFD-4FEF7C70A2AF}"/>
              </a:ext>
            </a:extLst>
          </p:cNvPr>
          <p:cNvSpPr txBox="1"/>
          <p:nvPr/>
        </p:nvSpPr>
        <p:spPr>
          <a:xfrm>
            <a:off x="1223381" y="484546"/>
            <a:ext cx="1632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7702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7372" y="0"/>
            <a:ext cx="11437256" cy="6690513"/>
            <a:chOff x="377372" y="0"/>
            <a:chExt cx="11437256" cy="6690513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B050EEF9-5216-4B66-AA52-4A03D1C13335}"/>
                </a:ext>
              </a:extLst>
            </p:cNvPr>
            <p:cNvSpPr/>
            <p:nvPr/>
          </p:nvSpPr>
          <p:spPr>
            <a:xfrm rot="10800000" flipV="1">
              <a:off x="377372" y="0"/>
              <a:ext cx="11437256" cy="565175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DADCE8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377372" y="5651760"/>
              <a:ext cx="11437256" cy="603897"/>
            </a:xfrm>
            <a:prstGeom prst="round2SameRect">
              <a:avLst>
                <a:gd name="adj1" fmla="val 0"/>
                <a:gd name="adj2" fmla="val 27614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83FE43C-CBC9-445F-9404-90153F15D7D1}"/>
                </a:ext>
              </a:extLst>
            </p:cNvPr>
            <p:cNvGrpSpPr/>
            <p:nvPr/>
          </p:nvGrpSpPr>
          <p:grpSpPr>
            <a:xfrm>
              <a:off x="11306815" y="5830761"/>
              <a:ext cx="272505" cy="272505"/>
              <a:chOff x="11205557" y="5766827"/>
              <a:chExt cx="373763" cy="37376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4396D67-8C85-4DEF-9FEC-05513D8861F9}"/>
                  </a:ext>
                </a:extLst>
              </p:cNvPr>
              <p:cNvSpPr/>
              <p:nvPr/>
            </p:nvSpPr>
            <p:spPr>
              <a:xfrm rot="10800000" flipV="1">
                <a:off x="11205557" y="5766827"/>
                <a:ext cx="373763" cy="37376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704DEE50-2A87-48F0-8EEA-200A18C6A684}"/>
                  </a:ext>
                </a:extLst>
              </p:cNvPr>
              <p:cNvSpPr/>
              <p:nvPr/>
            </p:nvSpPr>
            <p:spPr>
              <a:xfrm rot="10800000" flipV="1">
                <a:off x="11302663" y="5886905"/>
                <a:ext cx="179550" cy="179550"/>
              </a:xfrm>
              <a:prstGeom prst="arc">
                <a:avLst>
                  <a:gd name="adj1" fmla="val 17958770"/>
                  <a:gd name="adj2" fmla="val 14529894"/>
                </a:avLst>
              </a:prstGeom>
              <a:noFill/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4E1BBD4-C946-4784-B22A-6A0AB4EC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92438" y="5835670"/>
                <a:ext cx="0" cy="144000"/>
              </a:xfrm>
              <a:prstGeom prst="line">
                <a:avLst/>
              </a:prstGeom>
              <a:ln w="254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8D19DDC-5C08-4439-B41A-1151BD0A864B}"/>
                </a:ext>
              </a:extLst>
            </p:cNvPr>
            <p:cNvGrpSpPr/>
            <p:nvPr/>
          </p:nvGrpSpPr>
          <p:grpSpPr>
            <a:xfrm>
              <a:off x="752473" y="5868086"/>
              <a:ext cx="605548" cy="822427"/>
              <a:chOff x="752474" y="5868085"/>
              <a:chExt cx="871166" cy="9858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75914B2-1473-4743-8528-D4CABEA328C4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37">
                <a:extLst>
                  <a:ext uri="{FF2B5EF4-FFF2-40B4-BE49-F238E27FC236}">
                    <a16:creationId xmlns:a16="http://schemas.microsoft.com/office/drawing/2014/main" id="{4B26AE9A-8948-404D-ADCE-DD3A57AC960E}"/>
                  </a:ext>
                </a:extLst>
              </p:cNvPr>
              <p:cNvSpPr/>
              <p:nvPr/>
            </p:nvSpPr>
            <p:spPr>
              <a:xfrm>
                <a:off x="876780" y="6006339"/>
                <a:ext cx="659920" cy="60116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38">
                <a:extLst>
                  <a:ext uri="{FF2B5EF4-FFF2-40B4-BE49-F238E27FC236}">
                    <a16:creationId xmlns:a16="http://schemas.microsoft.com/office/drawing/2014/main" id="{38DA9072-DEA8-4F5C-BE73-1E862E96682D}"/>
                  </a:ext>
                </a:extLst>
              </p:cNvPr>
              <p:cNvSpPr/>
              <p:nvPr/>
            </p:nvSpPr>
            <p:spPr>
              <a:xfrm>
                <a:off x="857250" y="6196712"/>
                <a:ext cx="330200" cy="46226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39">
                <a:extLst>
                  <a:ext uri="{FF2B5EF4-FFF2-40B4-BE49-F238E27FC236}">
                    <a16:creationId xmlns:a16="http://schemas.microsoft.com/office/drawing/2014/main" id="{1802C693-A5C0-45DC-B02A-2C0EF891F71A}"/>
                  </a:ext>
                </a:extLst>
              </p:cNvPr>
              <p:cNvSpPr/>
              <p:nvPr/>
            </p:nvSpPr>
            <p:spPr>
              <a:xfrm>
                <a:off x="889000" y="6350000"/>
                <a:ext cx="508000" cy="69850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160E23E-5756-43DC-AA82-46EC67DBC66C}"/>
                </a:ext>
              </a:extLst>
            </p:cNvPr>
            <p:cNvGrpSpPr/>
            <p:nvPr/>
          </p:nvGrpSpPr>
          <p:grpSpPr>
            <a:xfrm>
              <a:off x="1494272" y="5868087"/>
              <a:ext cx="605548" cy="822425"/>
              <a:chOff x="752474" y="5868085"/>
              <a:chExt cx="871166" cy="9858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7C43F64-2F4E-4A7A-8CBD-0055F5746513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: 도형 43">
                <a:extLst>
                  <a:ext uri="{FF2B5EF4-FFF2-40B4-BE49-F238E27FC236}">
                    <a16:creationId xmlns:a16="http://schemas.microsoft.com/office/drawing/2014/main" id="{714BC1A6-F9DF-44BF-AFBC-E866CA575987}"/>
                  </a:ext>
                </a:extLst>
              </p:cNvPr>
              <p:cNvSpPr/>
              <p:nvPr/>
            </p:nvSpPr>
            <p:spPr>
              <a:xfrm flipV="1">
                <a:off x="876780" y="6018827"/>
                <a:ext cx="659920" cy="45719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: 도형 44">
                <a:extLst>
                  <a:ext uri="{FF2B5EF4-FFF2-40B4-BE49-F238E27FC236}">
                    <a16:creationId xmlns:a16="http://schemas.microsoft.com/office/drawing/2014/main" id="{9F08E35D-11D9-492E-A9BF-07850D6990EB}"/>
                  </a:ext>
                </a:extLst>
              </p:cNvPr>
              <p:cNvSpPr/>
              <p:nvPr/>
            </p:nvSpPr>
            <p:spPr>
              <a:xfrm>
                <a:off x="857249" y="6196712"/>
                <a:ext cx="481563" cy="45719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: 도형 45">
                <a:extLst>
                  <a:ext uri="{FF2B5EF4-FFF2-40B4-BE49-F238E27FC236}">
                    <a16:creationId xmlns:a16="http://schemas.microsoft.com/office/drawing/2014/main" id="{21B4A5AF-A419-4D36-B2EF-54539A811B74}"/>
                  </a:ext>
                </a:extLst>
              </p:cNvPr>
              <p:cNvSpPr/>
              <p:nvPr/>
            </p:nvSpPr>
            <p:spPr>
              <a:xfrm flipV="1">
                <a:off x="889000" y="6364273"/>
                <a:ext cx="272940" cy="45719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850899" y="376594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2385390" y="1564311"/>
            <a:ext cx="7598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00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47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9FFCFE-E968-4094-B69B-006C26D46BDB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STEP1.  </a:t>
            </a:r>
            <a:r>
              <a:rPr lang="ko-KR" altLang="en-US" sz="2000" b="1" dirty="0"/>
              <a:t>데이터 소개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D5823-3C41-40AB-9F0E-5389D95FF7C5}"/>
              </a:ext>
            </a:extLst>
          </p:cNvPr>
          <p:cNvSpPr txBox="1"/>
          <p:nvPr/>
        </p:nvSpPr>
        <p:spPr>
          <a:xfrm>
            <a:off x="6202016" y="1099931"/>
            <a:ext cx="5210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Netflix</a:t>
            </a:r>
            <a:r>
              <a:rPr lang="ko-KR" altLang="en-US" dirty="0"/>
              <a:t>에서 서비스 되고 있는 콘텐츠 데이터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Last update : 2021-01-19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Netflix </a:t>
            </a:r>
            <a:r>
              <a:rPr lang="ko-KR" altLang="en-US" dirty="0"/>
              <a:t>전문 조사 사이트 </a:t>
            </a:r>
            <a:r>
              <a:rPr lang="en-US" altLang="ko-KR" dirty="0"/>
              <a:t>Fixable</a:t>
            </a:r>
            <a:r>
              <a:rPr lang="ko-KR" altLang="en-US" dirty="0"/>
              <a:t>에서 수집된 자료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2018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Netfilx</a:t>
            </a:r>
            <a:r>
              <a:rPr lang="ko-KR" altLang="en-US" dirty="0"/>
              <a:t>의 </a:t>
            </a:r>
            <a:r>
              <a:rPr lang="en-US" altLang="ko-KR" dirty="0"/>
              <a:t>TV </a:t>
            </a:r>
            <a:r>
              <a:rPr lang="ko-KR" altLang="en-US" dirty="0"/>
              <a:t>프로그램 수가 </a:t>
            </a:r>
            <a:r>
              <a:rPr lang="en-US" altLang="ko-KR" dirty="0"/>
              <a:t>2010</a:t>
            </a:r>
            <a:r>
              <a:rPr lang="ko-KR" altLang="en-US" dirty="0"/>
              <a:t>년 이후로</a:t>
            </a:r>
            <a:r>
              <a:rPr lang="en-US" altLang="ko-KR" dirty="0"/>
              <a:t> 3</a:t>
            </a:r>
            <a:r>
              <a:rPr lang="ko-KR" altLang="en-US" dirty="0"/>
              <a:t>배 가까이 증가했다는 흥미로운 보고서 발표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스트리밍 서비스의 영화 수는 </a:t>
            </a:r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r>
              <a:rPr lang="en-US" altLang="ko-KR" dirty="0"/>
              <a:t>2,000 </a:t>
            </a:r>
            <a:r>
              <a:rPr lang="ko-KR" altLang="en-US" dirty="0"/>
              <a:t>편 이상 감소한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TV </a:t>
            </a:r>
            <a:r>
              <a:rPr lang="ko-KR" altLang="en-US" dirty="0"/>
              <a:t>프로그램 수는 </a:t>
            </a:r>
            <a:r>
              <a:rPr lang="en-US" altLang="ko-KR" dirty="0"/>
              <a:t>3</a:t>
            </a:r>
            <a:r>
              <a:rPr lang="ko-KR" altLang="en-US" dirty="0"/>
              <a:t>배 정도 증가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B957A9-14C5-41A6-BA3F-3F762B3F5F9E}"/>
              </a:ext>
            </a:extLst>
          </p:cNvPr>
          <p:cNvGrpSpPr/>
          <p:nvPr/>
        </p:nvGrpSpPr>
        <p:grpSpPr>
          <a:xfrm>
            <a:off x="627471" y="622708"/>
            <a:ext cx="5362512" cy="4822372"/>
            <a:chOff x="627471" y="622708"/>
            <a:chExt cx="5362512" cy="48223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232F35-F916-414A-AC08-3B4AD432A96E}"/>
                </a:ext>
              </a:extLst>
            </p:cNvPr>
            <p:cNvGrpSpPr/>
            <p:nvPr/>
          </p:nvGrpSpPr>
          <p:grpSpPr>
            <a:xfrm>
              <a:off x="627471" y="622708"/>
              <a:ext cx="5362512" cy="4822372"/>
              <a:chOff x="888998" y="414694"/>
              <a:chExt cx="5362512" cy="4822372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B6A05E78-2283-4828-8AF6-2E180E60739B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54E6047B-9B88-4FAC-85CC-C7D7EFEA84FE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91DBAE-E56E-4AFD-960D-79632432525E}"/>
                </a:ext>
              </a:extLst>
            </p:cNvPr>
            <p:cNvGrpSpPr/>
            <p:nvPr/>
          </p:nvGrpSpPr>
          <p:grpSpPr>
            <a:xfrm>
              <a:off x="4775626" y="818803"/>
              <a:ext cx="1007161" cy="255941"/>
              <a:chOff x="1863401" y="378540"/>
              <a:chExt cx="1007161" cy="25594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91941C9-8FBD-4E2A-BF7A-2A43FDACDAC2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20723E4-A9A3-4428-9BB9-2AB674C496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EE3745-7243-4007-897D-950E9B2EE5A3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06FD1D-870B-400C-A11D-DAFDB839F9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712EF52-27C9-454C-A1F8-BC061376138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923792-6A34-4506-9C66-EC4951A53822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073EC87-91A4-4096-8973-9318EBA4FB07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2F06A-CFD4-4809-A32D-10DC5D81DDA1}"/>
              </a:ext>
            </a:extLst>
          </p:cNvPr>
          <p:cNvSpPr txBox="1"/>
          <p:nvPr/>
        </p:nvSpPr>
        <p:spPr>
          <a:xfrm>
            <a:off x="842674" y="705860"/>
            <a:ext cx="1874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Data_Info</a:t>
            </a:r>
            <a:endParaRPr lang="en-US" altLang="ko-KR" sz="2500" b="1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B8EAAB0-7DA7-46A9-94B0-3890C5C32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58376"/>
              </p:ext>
            </p:extLst>
          </p:nvPr>
        </p:nvGraphicFramePr>
        <p:xfrm>
          <a:off x="829255" y="1273848"/>
          <a:ext cx="5020482" cy="40793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2048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2900647">
                  <a:extLst>
                    <a:ext uri="{9D8B030D-6E8A-4147-A177-3AD203B41FA5}">
                      <a16:colId xmlns:a16="http://schemas.microsoft.com/office/drawing/2014/main" val="4087102675"/>
                    </a:ext>
                  </a:extLst>
                </a:gridCol>
                <a:gridCol w="847787">
                  <a:extLst>
                    <a:ext uri="{9D8B030D-6E8A-4147-A177-3AD203B41FA5}">
                      <a16:colId xmlns:a16="http://schemas.microsoft.com/office/drawing/2014/main" val="3049548858"/>
                    </a:ext>
                  </a:extLst>
                </a:gridCol>
              </a:tblGrid>
              <a:tr h="313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show_id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구분자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 / TV Show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7842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07644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director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감독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5398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74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7069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71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country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7280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7877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date_added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넷플릭스</a:t>
                      </a:r>
                      <a:r>
                        <a:rPr lang="ko-KR" altLang="en-US" sz="1400" dirty="0"/>
                        <a:t> 업로드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4425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release_year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출시연도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94913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38282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duration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상영시간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93917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listed_in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99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줄거리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7442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D64E3C9-3F69-4A02-880C-F40ECA5088F6}"/>
              </a:ext>
            </a:extLst>
          </p:cNvPr>
          <p:cNvSpPr/>
          <p:nvPr/>
        </p:nvSpPr>
        <p:spPr>
          <a:xfrm>
            <a:off x="825303" y="1926327"/>
            <a:ext cx="1274517" cy="2663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80E624-47A7-46F5-BFEF-A5D012847694}"/>
              </a:ext>
            </a:extLst>
          </p:cNvPr>
          <p:cNvSpPr/>
          <p:nvPr/>
        </p:nvSpPr>
        <p:spPr>
          <a:xfrm>
            <a:off x="825302" y="3160078"/>
            <a:ext cx="1274517" cy="1262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884BCB-723E-401B-A591-3F51D1B8D0CD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3A75EAB-E4A2-442E-BA5F-D53FE1ABD9FB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8A9E3F-6478-4C57-8CD9-A07E61E17B0D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53D1410-B746-44B6-90DF-2558B39FFD00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50574C93-47F9-4682-9F45-0763149E341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7372" y="0"/>
            <a:ext cx="11437256" cy="6690513"/>
            <a:chOff x="377372" y="0"/>
            <a:chExt cx="11437256" cy="6690513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B050EEF9-5216-4B66-AA52-4A03D1C13335}"/>
                </a:ext>
              </a:extLst>
            </p:cNvPr>
            <p:cNvSpPr/>
            <p:nvPr/>
          </p:nvSpPr>
          <p:spPr>
            <a:xfrm rot="10800000" flipV="1">
              <a:off x="377372" y="0"/>
              <a:ext cx="11437256" cy="565175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DADCE8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377372" y="5651760"/>
              <a:ext cx="11437256" cy="603897"/>
            </a:xfrm>
            <a:prstGeom prst="round2SameRect">
              <a:avLst>
                <a:gd name="adj1" fmla="val 0"/>
                <a:gd name="adj2" fmla="val 27614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83FE43C-CBC9-445F-9404-90153F15D7D1}"/>
                </a:ext>
              </a:extLst>
            </p:cNvPr>
            <p:cNvGrpSpPr/>
            <p:nvPr/>
          </p:nvGrpSpPr>
          <p:grpSpPr>
            <a:xfrm>
              <a:off x="11306815" y="5830761"/>
              <a:ext cx="272505" cy="272505"/>
              <a:chOff x="11205557" y="5766827"/>
              <a:chExt cx="373763" cy="37376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4396D67-8C85-4DEF-9FEC-05513D8861F9}"/>
                  </a:ext>
                </a:extLst>
              </p:cNvPr>
              <p:cNvSpPr/>
              <p:nvPr/>
            </p:nvSpPr>
            <p:spPr>
              <a:xfrm rot="10800000" flipV="1">
                <a:off x="11205557" y="5766827"/>
                <a:ext cx="373763" cy="37376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704DEE50-2A87-48F0-8EEA-200A18C6A684}"/>
                  </a:ext>
                </a:extLst>
              </p:cNvPr>
              <p:cNvSpPr/>
              <p:nvPr/>
            </p:nvSpPr>
            <p:spPr>
              <a:xfrm rot="10800000" flipV="1">
                <a:off x="11302663" y="5886905"/>
                <a:ext cx="179550" cy="179550"/>
              </a:xfrm>
              <a:prstGeom prst="arc">
                <a:avLst>
                  <a:gd name="adj1" fmla="val 17958770"/>
                  <a:gd name="adj2" fmla="val 14529894"/>
                </a:avLst>
              </a:prstGeom>
              <a:noFill/>
              <a:ln w="254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4E1BBD4-C946-4784-B22A-6A0AB4EC4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92438" y="5835670"/>
                <a:ext cx="0" cy="144000"/>
              </a:xfrm>
              <a:prstGeom prst="line">
                <a:avLst/>
              </a:prstGeom>
              <a:ln w="254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8D19DDC-5C08-4439-B41A-1151BD0A864B}"/>
                </a:ext>
              </a:extLst>
            </p:cNvPr>
            <p:cNvGrpSpPr/>
            <p:nvPr/>
          </p:nvGrpSpPr>
          <p:grpSpPr>
            <a:xfrm>
              <a:off x="752473" y="5868086"/>
              <a:ext cx="605548" cy="822427"/>
              <a:chOff x="752474" y="5868085"/>
              <a:chExt cx="871166" cy="9858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75914B2-1473-4743-8528-D4CABEA328C4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37">
                <a:extLst>
                  <a:ext uri="{FF2B5EF4-FFF2-40B4-BE49-F238E27FC236}">
                    <a16:creationId xmlns:a16="http://schemas.microsoft.com/office/drawing/2014/main" id="{4B26AE9A-8948-404D-ADCE-DD3A57AC960E}"/>
                  </a:ext>
                </a:extLst>
              </p:cNvPr>
              <p:cNvSpPr/>
              <p:nvPr/>
            </p:nvSpPr>
            <p:spPr>
              <a:xfrm>
                <a:off x="876780" y="6006339"/>
                <a:ext cx="659920" cy="60116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38">
                <a:extLst>
                  <a:ext uri="{FF2B5EF4-FFF2-40B4-BE49-F238E27FC236}">
                    <a16:creationId xmlns:a16="http://schemas.microsoft.com/office/drawing/2014/main" id="{38DA9072-DEA8-4F5C-BE73-1E862E96682D}"/>
                  </a:ext>
                </a:extLst>
              </p:cNvPr>
              <p:cNvSpPr/>
              <p:nvPr/>
            </p:nvSpPr>
            <p:spPr>
              <a:xfrm>
                <a:off x="857250" y="6196712"/>
                <a:ext cx="330200" cy="46226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39">
                <a:extLst>
                  <a:ext uri="{FF2B5EF4-FFF2-40B4-BE49-F238E27FC236}">
                    <a16:creationId xmlns:a16="http://schemas.microsoft.com/office/drawing/2014/main" id="{1802C693-A5C0-45DC-B02A-2C0EF891F71A}"/>
                  </a:ext>
                </a:extLst>
              </p:cNvPr>
              <p:cNvSpPr/>
              <p:nvPr/>
            </p:nvSpPr>
            <p:spPr>
              <a:xfrm>
                <a:off x="889000" y="6350000"/>
                <a:ext cx="508000" cy="69850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160E23E-5756-43DC-AA82-46EC67DBC66C}"/>
                </a:ext>
              </a:extLst>
            </p:cNvPr>
            <p:cNvGrpSpPr/>
            <p:nvPr/>
          </p:nvGrpSpPr>
          <p:grpSpPr>
            <a:xfrm>
              <a:off x="1494272" y="5868087"/>
              <a:ext cx="605548" cy="822425"/>
              <a:chOff x="752474" y="5868085"/>
              <a:chExt cx="871166" cy="9858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7C43F64-2F4E-4A7A-8CBD-0055F5746513}"/>
                  </a:ext>
                </a:extLst>
              </p:cNvPr>
              <p:cNvSpPr/>
              <p:nvPr/>
            </p:nvSpPr>
            <p:spPr>
              <a:xfrm rot="10800000" flipV="1">
                <a:off x="752474" y="5868085"/>
                <a:ext cx="871166" cy="9858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: 도형 43">
                <a:extLst>
                  <a:ext uri="{FF2B5EF4-FFF2-40B4-BE49-F238E27FC236}">
                    <a16:creationId xmlns:a16="http://schemas.microsoft.com/office/drawing/2014/main" id="{714BC1A6-F9DF-44BF-AFBC-E866CA575987}"/>
                  </a:ext>
                </a:extLst>
              </p:cNvPr>
              <p:cNvSpPr/>
              <p:nvPr/>
            </p:nvSpPr>
            <p:spPr>
              <a:xfrm flipV="1">
                <a:off x="876780" y="6018827"/>
                <a:ext cx="659920" cy="45719"/>
              </a:xfrm>
              <a:custGeom>
                <a:avLst/>
                <a:gdLst>
                  <a:gd name="connsiteX0" fmla="*/ 12220 w 659920"/>
                  <a:gd name="connsiteY0" fmla="*/ 83312 h 108849"/>
                  <a:gd name="connsiteX1" fmla="*/ 12220 w 659920"/>
                  <a:gd name="connsiteY1" fmla="*/ 762 h 108849"/>
                  <a:gd name="connsiteX2" fmla="*/ 139220 w 659920"/>
                  <a:gd name="connsiteY2" fmla="*/ 45212 h 108849"/>
                  <a:gd name="connsiteX3" fmla="*/ 234470 w 659920"/>
                  <a:gd name="connsiteY3" fmla="*/ 96012 h 108849"/>
                  <a:gd name="connsiteX4" fmla="*/ 266220 w 659920"/>
                  <a:gd name="connsiteY4" fmla="*/ 83312 h 108849"/>
                  <a:gd name="connsiteX5" fmla="*/ 355120 w 659920"/>
                  <a:gd name="connsiteY5" fmla="*/ 32512 h 108849"/>
                  <a:gd name="connsiteX6" fmla="*/ 412270 w 659920"/>
                  <a:gd name="connsiteY6" fmla="*/ 108712 h 108849"/>
                  <a:gd name="connsiteX7" fmla="*/ 507520 w 659920"/>
                  <a:gd name="connsiteY7" fmla="*/ 51562 h 108849"/>
                  <a:gd name="connsiteX8" fmla="*/ 577370 w 659920"/>
                  <a:gd name="connsiteY8" fmla="*/ 64262 h 108849"/>
                  <a:gd name="connsiteX9" fmla="*/ 659920 w 659920"/>
                  <a:gd name="connsiteY9" fmla="*/ 76962 h 10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920" h="108849">
                    <a:moveTo>
                      <a:pt x="12220" y="83312"/>
                    </a:moveTo>
                    <a:cubicBezTo>
                      <a:pt x="1636" y="45212"/>
                      <a:pt x="-8947" y="7112"/>
                      <a:pt x="12220" y="762"/>
                    </a:cubicBezTo>
                    <a:cubicBezTo>
                      <a:pt x="33387" y="-5588"/>
                      <a:pt x="102178" y="29337"/>
                      <a:pt x="139220" y="45212"/>
                    </a:cubicBezTo>
                    <a:cubicBezTo>
                      <a:pt x="176262" y="61087"/>
                      <a:pt x="213303" y="89662"/>
                      <a:pt x="234470" y="96012"/>
                    </a:cubicBezTo>
                    <a:cubicBezTo>
                      <a:pt x="255637" y="102362"/>
                      <a:pt x="246112" y="93895"/>
                      <a:pt x="266220" y="83312"/>
                    </a:cubicBezTo>
                    <a:cubicBezTo>
                      <a:pt x="286328" y="72729"/>
                      <a:pt x="330778" y="28279"/>
                      <a:pt x="355120" y="32512"/>
                    </a:cubicBezTo>
                    <a:cubicBezTo>
                      <a:pt x="379462" y="36745"/>
                      <a:pt x="386870" y="105537"/>
                      <a:pt x="412270" y="108712"/>
                    </a:cubicBezTo>
                    <a:cubicBezTo>
                      <a:pt x="437670" y="111887"/>
                      <a:pt x="480003" y="58970"/>
                      <a:pt x="507520" y="51562"/>
                    </a:cubicBezTo>
                    <a:cubicBezTo>
                      <a:pt x="535037" y="44154"/>
                      <a:pt x="551970" y="60029"/>
                      <a:pt x="577370" y="64262"/>
                    </a:cubicBezTo>
                    <a:cubicBezTo>
                      <a:pt x="602770" y="68495"/>
                      <a:pt x="631345" y="72728"/>
                      <a:pt x="659920" y="76962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: 도형 44">
                <a:extLst>
                  <a:ext uri="{FF2B5EF4-FFF2-40B4-BE49-F238E27FC236}">
                    <a16:creationId xmlns:a16="http://schemas.microsoft.com/office/drawing/2014/main" id="{9F08E35D-11D9-492E-A9BF-07850D6990EB}"/>
                  </a:ext>
                </a:extLst>
              </p:cNvPr>
              <p:cNvSpPr/>
              <p:nvPr/>
            </p:nvSpPr>
            <p:spPr>
              <a:xfrm>
                <a:off x="857249" y="6196712"/>
                <a:ext cx="481563" cy="45719"/>
              </a:xfrm>
              <a:custGeom>
                <a:avLst/>
                <a:gdLst>
                  <a:gd name="connsiteX0" fmla="*/ 0 w 330200"/>
                  <a:gd name="connsiteY0" fmla="*/ 19938 h 46226"/>
                  <a:gd name="connsiteX1" fmla="*/ 139700 w 330200"/>
                  <a:gd name="connsiteY1" fmla="*/ 888 h 46226"/>
                  <a:gd name="connsiteX2" fmla="*/ 215900 w 330200"/>
                  <a:gd name="connsiteY2" fmla="*/ 45338 h 46226"/>
                  <a:gd name="connsiteX3" fmla="*/ 330200 w 330200"/>
                  <a:gd name="connsiteY3" fmla="*/ 26288 h 4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46226">
                    <a:moveTo>
                      <a:pt x="0" y="19938"/>
                    </a:moveTo>
                    <a:cubicBezTo>
                      <a:pt x="51858" y="8296"/>
                      <a:pt x="103717" y="-3345"/>
                      <a:pt x="139700" y="888"/>
                    </a:cubicBezTo>
                    <a:cubicBezTo>
                      <a:pt x="175683" y="5121"/>
                      <a:pt x="184150" y="41105"/>
                      <a:pt x="215900" y="45338"/>
                    </a:cubicBezTo>
                    <a:cubicBezTo>
                      <a:pt x="247650" y="49571"/>
                      <a:pt x="288925" y="37929"/>
                      <a:pt x="330200" y="26288"/>
                    </a:cubicBez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: 도형 45">
                <a:extLst>
                  <a:ext uri="{FF2B5EF4-FFF2-40B4-BE49-F238E27FC236}">
                    <a16:creationId xmlns:a16="http://schemas.microsoft.com/office/drawing/2014/main" id="{21B4A5AF-A419-4D36-B2EF-54539A811B74}"/>
                  </a:ext>
                </a:extLst>
              </p:cNvPr>
              <p:cNvSpPr/>
              <p:nvPr/>
            </p:nvSpPr>
            <p:spPr>
              <a:xfrm flipV="1">
                <a:off x="889000" y="6364273"/>
                <a:ext cx="272940" cy="45719"/>
              </a:xfrm>
              <a:custGeom>
                <a:avLst/>
                <a:gdLst>
                  <a:gd name="connsiteX0" fmla="*/ 0 w 508000"/>
                  <a:gd name="connsiteY0" fmla="*/ 31750 h 69850"/>
                  <a:gd name="connsiteX1" fmla="*/ 63500 w 508000"/>
                  <a:gd name="connsiteY1" fmla="*/ 69850 h 69850"/>
                  <a:gd name="connsiteX2" fmla="*/ 101600 w 508000"/>
                  <a:gd name="connsiteY2" fmla="*/ 19050 h 69850"/>
                  <a:gd name="connsiteX3" fmla="*/ 184150 w 508000"/>
                  <a:gd name="connsiteY3" fmla="*/ 50800 h 69850"/>
                  <a:gd name="connsiteX4" fmla="*/ 234950 w 508000"/>
                  <a:gd name="connsiteY4" fmla="*/ 0 h 69850"/>
                  <a:gd name="connsiteX5" fmla="*/ 285750 w 508000"/>
                  <a:gd name="connsiteY5" fmla="*/ 31750 h 69850"/>
                  <a:gd name="connsiteX6" fmla="*/ 374650 w 508000"/>
                  <a:gd name="connsiteY6" fmla="*/ 38100 h 69850"/>
                  <a:gd name="connsiteX7" fmla="*/ 419100 w 508000"/>
                  <a:gd name="connsiteY7" fmla="*/ 12700 h 69850"/>
                  <a:gd name="connsiteX8" fmla="*/ 476250 w 508000"/>
                  <a:gd name="connsiteY8" fmla="*/ 25400 h 69850"/>
                  <a:gd name="connsiteX9" fmla="*/ 508000 w 508000"/>
                  <a:gd name="connsiteY9" fmla="*/ 2540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000" h="69850">
                    <a:moveTo>
                      <a:pt x="0" y="31750"/>
                    </a:moveTo>
                    <a:lnTo>
                      <a:pt x="63500" y="69850"/>
                    </a:lnTo>
                    <a:lnTo>
                      <a:pt x="101600" y="19050"/>
                    </a:lnTo>
                    <a:lnTo>
                      <a:pt x="184150" y="50800"/>
                    </a:lnTo>
                    <a:lnTo>
                      <a:pt x="234950" y="0"/>
                    </a:lnTo>
                    <a:lnTo>
                      <a:pt x="285750" y="31750"/>
                    </a:lnTo>
                    <a:lnTo>
                      <a:pt x="374650" y="38100"/>
                    </a:lnTo>
                    <a:lnTo>
                      <a:pt x="419100" y="12700"/>
                    </a:lnTo>
                    <a:lnTo>
                      <a:pt x="476250" y="25400"/>
                    </a:lnTo>
                    <a:lnTo>
                      <a:pt x="508000" y="25400"/>
                    </a:lnTo>
                  </a:path>
                </a:pathLst>
              </a:custGeom>
              <a:noFill/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1589171" y="1630813"/>
            <a:ext cx="82634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탐색 및 시각화</a:t>
            </a:r>
          </a:p>
        </p:txBody>
      </p:sp>
    </p:spTree>
    <p:extLst>
      <p:ext uri="{BB962C8B-B14F-4D97-AF65-F5344CB8AC3E}">
        <p14:creationId xmlns:p14="http://schemas.microsoft.com/office/powerpoint/2010/main" val="39152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2453257" y="518570"/>
            <a:ext cx="6901490" cy="4990107"/>
            <a:chOff x="5859348" y="406247"/>
            <a:chExt cx="5362512" cy="482237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4EDD2A-046F-40E8-9DC8-639F78AB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44" y="1305262"/>
            <a:ext cx="6490044" cy="3968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43AC1-C329-4567-A968-E94272892443}"/>
              </a:ext>
            </a:extLst>
          </p:cNvPr>
          <p:cNvSpPr txBox="1"/>
          <p:nvPr/>
        </p:nvSpPr>
        <p:spPr>
          <a:xfrm>
            <a:off x="2709943" y="618974"/>
            <a:ext cx="3522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TV Show vs </a:t>
            </a:r>
            <a:r>
              <a:rPr lang="ko-KR" altLang="en-US" sz="2200" b="1" dirty="0"/>
              <a:t>영화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CCB25F-B6AA-430E-9E04-C197BBA53F73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5C94563-2B6D-41B7-B036-D41ADC2A109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E068B61-77C0-4F8E-BC9D-5CEA6EC363B0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6C63FC8-210D-44BC-845D-452F5ED71590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D2402EB7-77BF-4771-81CE-F4881ADC202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9F8DF7-5212-4E86-841A-4A01C7FF4F34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419CD3B-267E-4896-9A74-450700237B7E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E70E834-4EE8-4E46-B94C-4CB09EA79BF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9CC8686-753E-4B3B-8854-A2D731D40486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39CBC9A3-902C-4BD6-A346-405DF501567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51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7549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342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3A5EAF1-1D2E-4B17-ADDD-1DB5158CBAED}"/>
              </a:ext>
            </a:extLst>
          </p:cNvPr>
          <p:cNvGrpSpPr/>
          <p:nvPr/>
        </p:nvGrpSpPr>
        <p:grpSpPr>
          <a:xfrm>
            <a:off x="3871408" y="341336"/>
            <a:ext cx="4058561" cy="5101646"/>
            <a:chOff x="5859348" y="406247"/>
            <a:chExt cx="5362512" cy="482237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A4F5C52-4593-454F-9CCE-F18E5A6217DF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1" name="사각형: 둥근 위쪽 모서리 80">
                <a:extLst>
                  <a:ext uri="{FF2B5EF4-FFF2-40B4-BE49-F238E27FC236}">
                    <a16:creationId xmlns:a16="http://schemas.microsoft.com/office/drawing/2014/main" id="{A754B20A-3245-4A3C-A29C-7DA4A32AFEAB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사각형: 둥근 위쪽 모서리 81">
                <a:extLst>
                  <a:ext uri="{FF2B5EF4-FFF2-40B4-BE49-F238E27FC236}">
                    <a16:creationId xmlns:a16="http://schemas.microsoft.com/office/drawing/2014/main" id="{638440DB-1930-4445-9D95-BD77858988F1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6571328-E1F7-4997-916D-ABE49AAF368E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DC5D7F-067C-4CED-BE9E-C3E925F41525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55B462D-D6F3-4B2C-A27F-2A12EAA4DF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3A3AFC3-9BA8-4481-A3BA-F3DFCF56CC5F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E864686-D25E-461E-9754-76DB208E537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A2C1430-B83A-4FCE-8CD5-E00817835E61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32362F7-2817-4991-B2C7-DBB3861CCCCC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8FD508F-4443-423C-B678-9F955CB8BF8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703CD0F-D8DC-426A-A72C-0E4705E0E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79" y="1011439"/>
            <a:ext cx="3735276" cy="4267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C3A7D5-6B1F-442D-9346-1FCA72E7EEB5}"/>
              </a:ext>
            </a:extLst>
          </p:cNvPr>
          <p:cNvSpPr txBox="1"/>
          <p:nvPr/>
        </p:nvSpPr>
        <p:spPr>
          <a:xfrm>
            <a:off x="4030838" y="529723"/>
            <a:ext cx="28468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err="1"/>
              <a:t>국가별콘텐츠</a:t>
            </a:r>
            <a:r>
              <a:rPr lang="ko-KR" altLang="en-US" sz="1700" b="1" dirty="0"/>
              <a:t> 업로드 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7CFEED-C41B-4514-B11A-8B2E9353959F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CBEA1FA-0230-4565-8B09-4597110F939C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2EB8581-388C-4FEE-95C7-DA3104BFE4E3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B3F7E07-03F6-4B3D-8918-E20DC1AD04F5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AF3AD879-0C6A-4FBB-AF59-F2F31E849A8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C842CF-8D9D-4F11-804E-C783943AFBDF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421F0AC-49C4-4A8B-924C-8E876FD8A44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458A077-0023-45C9-9788-C4C883B0630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5DF4F21-EC66-469B-B12E-2D8A6A46798E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00CF2055-5437-447C-B080-A5DFC3E9772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97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5D1EAF3-069D-482D-A666-7712512EAFDC}"/>
              </a:ext>
            </a:extLst>
          </p:cNvPr>
          <p:cNvGrpSpPr/>
          <p:nvPr/>
        </p:nvGrpSpPr>
        <p:grpSpPr>
          <a:xfrm>
            <a:off x="2634976" y="508673"/>
            <a:ext cx="8839200" cy="5000004"/>
            <a:chOff x="5859348" y="406247"/>
            <a:chExt cx="5362512" cy="482237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62F099-6B6D-4591-9294-1B31D7CF5FDC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3">
                <a:extLst>
                  <a:ext uri="{FF2B5EF4-FFF2-40B4-BE49-F238E27FC236}">
                    <a16:creationId xmlns:a16="http://schemas.microsoft.com/office/drawing/2014/main" id="{2C2890B3-C3B8-4115-AECB-4393307568D4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4">
                <a:extLst>
                  <a:ext uri="{FF2B5EF4-FFF2-40B4-BE49-F238E27FC236}">
                    <a16:creationId xmlns:a16="http://schemas.microsoft.com/office/drawing/2014/main" id="{9DA2A060-0AD2-4382-840D-1EE83617C2A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E0DA7E8-1997-4357-82FD-A3F90ECE24D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458B3E-2132-4A4F-B9A0-F7F6CCE8150E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8F2B067B-DDAE-4388-ACFE-D82F47A070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6BD63B3-6DE6-4561-AD62-6EC8ED121201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0F1BBC5-C395-4DF9-84EB-AC218A8B584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D8993DB-6509-493D-85CA-78BF5BC8F36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F2E236-65A2-4446-AB58-8937309039A7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A0DE8A8-E58B-4596-B552-2BCF6A957184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13778F-C3F7-4E64-964E-A66A0617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17" y="1188242"/>
            <a:ext cx="7712804" cy="4203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A4E5AC-C2B8-4318-BF20-FA7B2CEF710B}"/>
              </a:ext>
            </a:extLst>
          </p:cNvPr>
          <p:cNvSpPr txBox="1"/>
          <p:nvPr/>
        </p:nvSpPr>
        <p:spPr>
          <a:xfrm>
            <a:off x="2784318" y="607375"/>
            <a:ext cx="746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월별 컨텐츠 업데이트 비율 </a:t>
            </a:r>
            <a:r>
              <a:rPr lang="en-US" altLang="ko-KR" sz="2400" b="1" dirty="0"/>
              <a:t>(</a:t>
            </a:r>
            <a:r>
              <a:rPr lang="en-US" altLang="ko-KR" sz="2300" b="1" dirty="0"/>
              <a:t>Heatmap)</a:t>
            </a:r>
            <a:endParaRPr lang="ko-KR" altLang="en-US" sz="23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E2733E-6B24-44F1-AAF4-24F5F0B806CE}"/>
              </a:ext>
            </a:extLst>
          </p:cNvPr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9E79275-AF88-4DCE-A66A-8DEDEA7D6AA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D3175FC-8BA0-4959-9A86-C4A3131F8DDB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44C6AD9-7EB6-4D64-BE4F-9F985974521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8A4AEA77-9789-4D0A-B544-DE1DB1AE2D5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25FF87C-25E3-46FB-93B6-402E21725855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A073C7-16C7-4526-B675-808B713CDE05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E473F65-1BC0-498A-BCEF-9FFB10B00B2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894FB66-015F-4FDC-BE3A-72084DD8233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C45836FC-2608-4908-B177-628FD4696B34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825962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2309</Words>
  <Application>Microsoft Office PowerPoint</Application>
  <PresentationFormat>와이드스크린</PresentationFormat>
  <Paragraphs>431</Paragraphs>
  <Slides>44</Slides>
  <Notes>20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Helvetica Neue</vt:lpstr>
      <vt:lpstr>맑은 고딕</vt:lpstr>
      <vt:lpstr>야놀자 야체 B</vt:lpstr>
      <vt:lpstr>Arial</vt:lpstr>
      <vt:lpstr>Arial</vt:lpstr>
      <vt:lpstr>Wingdings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Choi Tae Dong</cp:lastModifiedBy>
  <cp:revision>95</cp:revision>
  <dcterms:created xsi:type="dcterms:W3CDTF">2021-01-06T02:47:47Z</dcterms:created>
  <dcterms:modified xsi:type="dcterms:W3CDTF">2021-03-22T08:06:54Z</dcterms:modified>
</cp:coreProperties>
</file>