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1" r:id="rId2"/>
  </p:sldMasterIdLst>
  <p:notesMasterIdLst>
    <p:notesMasterId r:id="rId13"/>
  </p:notesMasterIdLst>
  <p:sldIdLst>
    <p:sldId id="311" r:id="rId3"/>
    <p:sldId id="506" r:id="rId4"/>
    <p:sldId id="529" r:id="rId5"/>
    <p:sldId id="534" r:id="rId6"/>
    <p:sldId id="533" r:id="rId7"/>
    <p:sldId id="530" r:id="rId8"/>
    <p:sldId id="531" r:id="rId9"/>
    <p:sldId id="532" r:id="rId10"/>
    <p:sldId id="526" r:id="rId11"/>
    <p:sldId id="52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AD"/>
    <a:srgbClr val="0326BD"/>
    <a:srgbClr val="0A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90F1-11D0-4D63-AFF2-E1FF80C5AAB3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7F37B-FD99-473B-BB33-E798818F9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5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50874-B540-4538-9EAF-A7958100181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1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9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5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2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58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52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34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5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47CE-9576-4907-AD20-DFA265C8998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2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47CE-9576-4907-AD20-DFA265C8998C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0304-11AC-41B0-97FF-3059713D9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4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0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0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1100" y="179557"/>
            <a:ext cx="9639300" cy="1671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회귀분석</a:t>
            </a:r>
            <a:r>
              <a:rPr lang="en-US" altLang="ko-KR" sz="3200" dirty="0" smtClean="0"/>
              <a:t>: </a:t>
            </a:r>
            <a:r>
              <a:rPr lang="ko-KR" altLang="en-US" sz="2800" dirty="0" smtClean="0"/>
              <a:t>통계적 유의성 </a:t>
            </a:r>
            <a:r>
              <a:rPr lang="en-US" altLang="ko-KR" sz="2800" dirty="0" smtClean="0"/>
              <a:t>(p-value)</a:t>
            </a:r>
            <a:r>
              <a:rPr lang="ko-KR" altLang="en-US" sz="2800" dirty="0" smtClean="0"/>
              <a:t>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400" b="1" dirty="0" smtClean="0"/>
              <a:t>11</a:t>
            </a:r>
            <a:r>
              <a:rPr lang="ko-KR" altLang="en-US" sz="2400" b="1" dirty="0" smtClean="0"/>
              <a:t>월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일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월요일</a:t>
            </a:r>
            <a:r>
              <a:rPr lang="en-US" altLang="ko-KR" sz="2400" b="1" dirty="0"/>
              <a:t>) </a:t>
            </a:r>
            <a:r>
              <a:rPr lang="en-US" altLang="ko-KR" sz="2400" dirty="0"/>
              <a:t>~ </a:t>
            </a:r>
            <a:r>
              <a:rPr lang="en-US" altLang="ko-KR" sz="2400" dirty="0" smtClean="0"/>
              <a:t>11</a:t>
            </a:r>
            <a:r>
              <a:rPr lang="ko-KR" altLang="en-US" sz="2400" dirty="0" smtClean="0"/>
              <a:t>월 </a:t>
            </a:r>
            <a:r>
              <a:rPr lang="en-US" altLang="ko-KR" sz="2400" dirty="0"/>
              <a:t>4</a:t>
            </a:r>
            <a:r>
              <a:rPr lang="ko-KR" altLang="en-US" sz="2400" dirty="0" smtClean="0"/>
              <a:t>일 </a:t>
            </a:r>
            <a:r>
              <a:rPr lang="en-US" altLang="ko-KR" sz="2400" dirty="0"/>
              <a:t>(</a:t>
            </a:r>
            <a:r>
              <a:rPr lang="ko-KR" altLang="en-US" sz="2400" dirty="0" smtClean="0"/>
              <a:t>수요일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50" y="2442307"/>
            <a:ext cx="9144000" cy="4058888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kumimoji="0" lang="ko-KR" alt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선형 </a:t>
            </a:r>
            <a:r>
              <a:rPr kumimoji="0" lang="ko-KR" alt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회귀</a:t>
            </a:r>
            <a:r>
              <a:rPr kumimoji="0" lang="en-US" altLang="ko-KR" sz="22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</a:t>
            </a:r>
            <a:r>
              <a:rPr kumimoji="0" lang="en-US" altLang="ko-KR" sz="2200" b="1" i="0" u="sng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2200" b="1" i="0" u="sng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통계적 유의성 검정</a:t>
            </a:r>
            <a:endParaRPr kumimoji="0" lang="en-US" altLang="ko-KR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.1. </a:t>
            </a:r>
            <a:r>
              <a:rPr lang="ko-KR" altLang="en-US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회귀분석 </a:t>
            </a:r>
            <a:r>
              <a:rPr lang="ko-KR" altLang="en-US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설명력</a:t>
            </a: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.2.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유의성 검정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pvalue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2. </a:t>
            </a:r>
            <a:r>
              <a:rPr lang="ko-KR" altLang="en-US" sz="2200" u="sng" dirty="0" err="1" smtClean="0"/>
              <a:t>파이썬</a:t>
            </a:r>
            <a:r>
              <a:rPr lang="ko-KR" altLang="en-US" sz="2200" u="sng" dirty="0" smtClean="0"/>
              <a:t> 실습</a:t>
            </a:r>
            <a:r>
              <a:rPr lang="en-US" altLang="ko-KR" sz="2200" u="sng" dirty="0" smtClean="0"/>
              <a:t>:</a:t>
            </a:r>
            <a:r>
              <a:rPr lang="ko-KR" altLang="en-US" sz="2200" u="sng" dirty="0" smtClean="0"/>
              <a:t> 회귀분석 유의성 적용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2.1. </a:t>
            </a:r>
            <a:r>
              <a:rPr lang="ko-KR" altLang="en-US" sz="2000" dirty="0" smtClean="0"/>
              <a:t>전 지구 증발량 통계적 유의성 검증 실습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2.2 </a:t>
            </a:r>
            <a:r>
              <a:rPr lang="en-US" altLang="ko-KR" sz="2000" dirty="0" smtClean="0"/>
              <a:t>mapping </a:t>
            </a:r>
            <a:r>
              <a:rPr lang="ko-KR" altLang="en-US" sz="2000" dirty="0" smtClean="0"/>
              <a:t>실습</a:t>
            </a: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8722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496973" y="66260"/>
            <a:ext cx="5532765" cy="67097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= </a:t>
            </a:r>
            <a:r>
              <a:rPr lang="en-US" altLang="ko-KR" sz="1800" b="1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1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1" kern="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rlist1 = []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rlist2 = []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8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kern="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0, 42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n1 = </a:t>
            </a: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random.uniform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1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1.0, 1.1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rlist1.append(n1)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kern="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(0,42): 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n2 = </a:t>
            </a: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random.uniform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(1.0, 1.1)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rlist2.append(n2)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 = </a:t>
            </a: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stats.linregress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(rlist1, rlist2)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8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r.pvalue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ko-KR" sz="1800" b="1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800" b="1" kern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b="1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k += </a:t>
            </a:r>
            <a:r>
              <a:rPr lang="en-US" altLang="ko-KR" sz="1800" b="1" kern="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lvl="0" latinLnBrk="0">
              <a:lnSpc>
                <a:spcPct val="120000"/>
              </a:lnSpc>
              <a:defRPr/>
            </a:pPr>
            <a:endParaRPr lang="en-US" altLang="ko-KR" sz="1800" b="1" kern="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ko-KR" sz="18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800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np.sort</a:t>
            </a:r>
            <a:r>
              <a:rPr lang="en-US" altLang="ko-KR" sz="18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(rlist1)</a:t>
            </a: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altLang="ko-KR" sz="1800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r.slope</a:t>
            </a:r>
            <a:r>
              <a:rPr lang="en-US" altLang="ko-KR" sz="18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*x + </a:t>
            </a:r>
            <a:r>
              <a:rPr lang="en-US" altLang="ko-KR" sz="1800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r.intercept</a:t>
            </a:r>
            <a:r>
              <a:rPr lang="en-US" altLang="ko-KR" sz="18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ko-KR" sz="1800" b="1" kern="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20000"/>
              </a:lnSpc>
              <a:defRPr/>
            </a:pPr>
            <a:r>
              <a:rPr lang="en-US" altLang="ko-KR" sz="1800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 rlist1, rlist2, </a:t>
            </a:r>
            <a:r>
              <a:rPr lang="en-US" altLang="ko-KR" sz="1800" b="1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'go'</a:t>
            </a:r>
            <a:r>
              <a:rPr lang="en-US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,  x,  y, </a:t>
            </a:r>
            <a:r>
              <a:rPr lang="en-US" altLang="ko-KR" sz="1800" b="1" kern="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‘r' </a:t>
            </a:r>
            <a:r>
              <a:rPr lang="en-US" altLang="ko-KR" sz="18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251" y="292487"/>
            <a:ext cx="4217883" cy="348678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648532" y="4666344"/>
            <a:ext cx="5162468" cy="15886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1.0~1.1 </a:t>
            </a:r>
            <a:r>
              <a:rPr lang="ko-KR" altLang="en-US" sz="1600" b="1" dirty="0" smtClean="0"/>
              <a:t>사이의 값을 랜덤으로 </a:t>
            </a:r>
            <a:r>
              <a:rPr lang="en-US" altLang="ko-KR" sz="1600" b="1" dirty="0" smtClean="0"/>
              <a:t>41</a:t>
            </a:r>
            <a:r>
              <a:rPr lang="ko-KR" altLang="en-US" sz="1600" b="1" dirty="0" smtClean="0"/>
              <a:t>개씩 두 번 추출해서 각각 </a:t>
            </a:r>
            <a:r>
              <a:rPr lang="en-US" altLang="ko-KR" sz="1600" b="1" dirty="0" smtClean="0"/>
              <a:t>rlist1 </a:t>
            </a:r>
            <a:r>
              <a:rPr lang="ko-KR" altLang="en-US" sz="1600" b="1" dirty="0" smtClean="0"/>
              <a:t>과 </a:t>
            </a:r>
            <a:r>
              <a:rPr lang="en-US" altLang="ko-KR" sz="1600" b="1" dirty="0" smtClean="0"/>
              <a:t>rlist2 </a:t>
            </a:r>
            <a:r>
              <a:rPr lang="ko-KR" altLang="en-US" sz="1600" b="1" dirty="0" smtClean="0"/>
              <a:t>에 저장해서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둘 사이의 상관 관계를 보면 </a:t>
            </a:r>
            <a:r>
              <a:rPr lang="en-US" altLang="ko-KR" sz="1600" b="1" dirty="0" smtClean="0"/>
              <a:t>100~1000</a:t>
            </a:r>
            <a:r>
              <a:rPr lang="ko-KR" altLang="en-US" sz="1600" b="1" dirty="0" smtClean="0"/>
              <a:t>번에 한번 정도는 </a:t>
            </a:r>
            <a:r>
              <a:rPr lang="ko-KR" altLang="en-US" sz="1600" b="1" dirty="0" smtClean="0"/>
              <a:t>우연히 위와 같은 </a:t>
            </a:r>
            <a:r>
              <a:rPr lang="ko-KR" altLang="en-US" sz="1600" b="1" dirty="0" smtClean="0"/>
              <a:t>유의미한 관계가 나올 수 있음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8753059" y="3862454"/>
            <a:ext cx="792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mtClean="0"/>
              <a:t>rlist1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6062046" y="1835824"/>
            <a:ext cx="792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rlist2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27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316" y="274638"/>
            <a:ext cx="10972800" cy="772109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Least-square method (</a:t>
            </a:r>
            <a:r>
              <a:rPr lang="ko-KR" altLang="en-US" sz="3000" dirty="0" err="1"/>
              <a:t>최소제곱법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96549" y="2040887"/>
                <a:ext cx="2530693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ko-KR" altLang="en-US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sSub>
                            <m:sSubPr>
                              <m:ctrlP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2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549" y="2040887"/>
                <a:ext cx="2530693" cy="353943"/>
              </a:xfrm>
              <a:prstGeom prst="rect">
                <a:avLst/>
              </a:prstGeom>
              <a:blipFill>
                <a:blip r:embed="rId2"/>
                <a:stretch>
                  <a:fillRect l="-1683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26" y="1529441"/>
            <a:ext cx="4852804" cy="42011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7E28FA1-BF23-4960-8451-BFFE16E68FB6}"/>
                  </a:ext>
                </a:extLst>
              </p:cNvPr>
              <p:cNvSpPr/>
              <p:nvPr/>
            </p:nvSpPr>
            <p:spPr>
              <a:xfrm>
                <a:off x="5387384" y="1809876"/>
                <a:ext cx="17066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ko-KR" alt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𝜶</m:t>
                      </m:r>
                      <m:r>
                        <a:rPr kumimoji="0" lang="en-US" altLang="ko-KR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ko-KR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𝜷</m:t>
                      </m:r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7E28FA1-BF23-4960-8451-BFFE16E68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4" y="1809876"/>
                <a:ext cx="1706621" cy="400110"/>
              </a:xfrm>
              <a:prstGeom prst="rect">
                <a:avLst/>
              </a:prstGeom>
              <a:blipFill>
                <a:blip r:embed="rId4"/>
                <a:stretch>
                  <a:fillRect t="-45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F7AFC0-DCDC-4D01-9EFE-F30CC79241E6}"/>
              </a:ext>
            </a:extLst>
          </p:cNvPr>
          <p:cNvCxnSpPr>
            <a:cxnSpLocks/>
          </p:cNvCxnSpPr>
          <p:nvPr/>
        </p:nvCxnSpPr>
        <p:spPr>
          <a:xfrm flipH="1">
            <a:off x="3710609" y="3196254"/>
            <a:ext cx="2087" cy="808656"/>
          </a:xfrm>
          <a:prstGeom prst="straightConnector1">
            <a:avLst/>
          </a:prstGeom>
          <a:ln w="38100">
            <a:solidFill>
              <a:srgbClr val="1313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92D56BE-3D62-4639-BDAD-A3EDDF9495EB}"/>
                  </a:ext>
                </a:extLst>
              </p:cNvPr>
              <p:cNvSpPr/>
              <p:nvPr/>
            </p:nvSpPr>
            <p:spPr>
              <a:xfrm>
                <a:off x="3657601" y="3965154"/>
                <a:ext cx="5078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92D56BE-3D62-4639-BDAD-A3EDDF949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3965154"/>
                <a:ext cx="507895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B17A540-CC70-4ED5-843F-0B45488B98B1}"/>
                  </a:ext>
                </a:extLst>
              </p:cNvPr>
              <p:cNvSpPr/>
              <p:nvPr/>
            </p:nvSpPr>
            <p:spPr>
              <a:xfrm>
                <a:off x="3733050" y="3400527"/>
                <a:ext cx="4854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3A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B17A540-CC70-4ED5-843F-0B45488B9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050" y="3400527"/>
                <a:ext cx="485454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C062DC-F4CE-4F98-A2F0-3AD5F616F8C7}"/>
              </a:ext>
            </a:extLst>
          </p:cNvPr>
          <p:cNvCxnSpPr>
            <a:cxnSpLocks/>
          </p:cNvCxnSpPr>
          <p:nvPr/>
        </p:nvCxnSpPr>
        <p:spPr>
          <a:xfrm flipH="1">
            <a:off x="4635653" y="1852147"/>
            <a:ext cx="10569" cy="731425"/>
          </a:xfrm>
          <a:prstGeom prst="straightConnector1">
            <a:avLst/>
          </a:prstGeom>
          <a:ln w="38100">
            <a:solidFill>
              <a:srgbClr val="1313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989529" y="3958383"/>
                <a:ext cx="1577611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0" lang="en-US" altLang="ko-KR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ko-KR" sz="2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529" y="3958383"/>
                <a:ext cx="1577611" cy="353943"/>
              </a:xfrm>
              <a:prstGeom prst="rect">
                <a:avLst/>
              </a:prstGeom>
              <a:blipFill>
                <a:blip r:embed="rId7"/>
                <a:stretch>
                  <a:fillRect l="-2713" t="-18966" b="-3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896549" y="2973116"/>
                <a:ext cx="2140266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3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3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3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3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sz="23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3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3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3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3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ko-KR" sz="23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3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3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549" y="2973116"/>
                <a:ext cx="2140266" cy="446276"/>
              </a:xfrm>
              <a:prstGeom prst="rect">
                <a:avLst/>
              </a:prstGeom>
              <a:blipFill>
                <a:blip r:embed="rId8"/>
                <a:stretch>
                  <a:fillRect t="-2740" b="-19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36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2099" y="250887"/>
            <a:ext cx="10972800" cy="807744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SST, SSR, </a:t>
            </a:r>
            <a:r>
              <a:rPr lang="en-US" altLang="ko-KR" sz="3000" dirty="0" smtClean="0"/>
              <a:t>SSE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5747657" y="3612268"/>
                <a:ext cx="6210796" cy="2333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SST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is the "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total sum of squares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" and quantifies how much the data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vary around their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SSR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is the "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regression sum of squares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" and quantifies how far the estimated sloped regression line,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altLang="ko-K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ko-K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is from the horizontal "no relationship line," the sample mean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acc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SSE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 is the "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error sum of squares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" and quantifies how much the data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vary around the estimated regression line,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altLang="ko-K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ko-K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57" y="3612268"/>
                <a:ext cx="6210796" cy="2333075"/>
              </a:xfrm>
              <a:prstGeom prst="rect">
                <a:avLst/>
              </a:prstGeom>
              <a:blipFill>
                <a:blip r:embed="rId6"/>
                <a:stretch>
                  <a:fillRect l="-589" t="-785" r="-3337" b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6317675" y="1749517"/>
                <a:ext cx="4503349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ko-KR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ko-KR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75" y="1749517"/>
                <a:ext cx="4503349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6800604" y="2760444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SST    =      SSR      +   SSE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2" y="1913612"/>
            <a:ext cx="4512775" cy="3906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5115217" y="3632320"/>
                <a:ext cx="4283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53548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53548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217" y="3632320"/>
                <a:ext cx="428322" cy="400110"/>
              </a:xfrm>
              <a:prstGeom prst="rect">
                <a:avLst/>
              </a:prstGeom>
              <a:blipFill>
                <a:blip r:embed="rId9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/>
          <p:cNvCxnSpPr/>
          <p:nvPr/>
        </p:nvCxnSpPr>
        <p:spPr>
          <a:xfrm flipV="1">
            <a:off x="1027470" y="3632320"/>
            <a:ext cx="4173573" cy="34624"/>
          </a:xfrm>
          <a:prstGeom prst="line">
            <a:avLst/>
          </a:prstGeom>
          <a:ln>
            <a:solidFill>
              <a:srgbClr val="131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067355" y="2103999"/>
                <a:ext cx="38726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ko-KR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55" y="2103999"/>
                <a:ext cx="387267" cy="400110"/>
              </a:xfrm>
              <a:prstGeom prst="rect">
                <a:avLst/>
              </a:prstGeom>
              <a:blipFill>
                <a:blip r:embed="rId10"/>
                <a:stretch>
                  <a:fillRect t="-4545" r="-12500"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92D56BE-3D62-4639-BDAD-A3EDDF9495EB}"/>
                  </a:ext>
                </a:extLst>
              </p:cNvPr>
              <p:cNvSpPr/>
              <p:nvPr/>
            </p:nvSpPr>
            <p:spPr>
              <a:xfrm>
                <a:off x="3756333" y="1898963"/>
                <a:ext cx="5078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92D56BE-3D62-4639-BDAD-A3EDDF949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33" y="1898963"/>
                <a:ext cx="507895" cy="400110"/>
              </a:xfrm>
              <a:prstGeom prst="rect">
                <a:avLst/>
              </a:prstGeom>
              <a:blipFill>
                <a:blip r:embed="rId11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22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2099" y="250887"/>
            <a:ext cx="10972800" cy="807744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SST, SSR, </a:t>
            </a:r>
            <a:r>
              <a:rPr lang="en-US" altLang="ko-KR" sz="3000" dirty="0" smtClean="0"/>
              <a:t>SSE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5747657" y="3612268"/>
                <a:ext cx="6210796" cy="2333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SST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is the "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total sum of squares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" and quantifies how much the data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vary around their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SSR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is the "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regression sum of squares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" and quantifies how far the estimated sloped regression line,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altLang="ko-K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ko-K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is from the horizontal "no relationship line," the sample mean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ko-KR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acc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SSE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 is the "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error sum of squares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" and quantifies how much the data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 vary around the estimated regression line,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altLang="ko-K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ko-KR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57" y="3612268"/>
                <a:ext cx="6210796" cy="2333075"/>
              </a:xfrm>
              <a:prstGeom prst="rect">
                <a:avLst/>
              </a:prstGeom>
              <a:blipFill>
                <a:blip r:embed="rId6"/>
                <a:stretch>
                  <a:fillRect l="-589" t="-785" r="-3337" b="-2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6317675" y="1749517"/>
                <a:ext cx="4503349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ko-KR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ko-KR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75" y="1749517"/>
                <a:ext cx="4503349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6800604" y="2760444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SST    =      SSR      +   SSE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2" y="1913612"/>
            <a:ext cx="4512775" cy="3906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5115217" y="3632320"/>
                <a:ext cx="4283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53548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53548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217" y="3632320"/>
                <a:ext cx="428322" cy="400110"/>
              </a:xfrm>
              <a:prstGeom prst="rect">
                <a:avLst/>
              </a:prstGeom>
              <a:blipFill>
                <a:blip r:embed="rId9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/>
          <p:cNvCxnSpPr/>
          <p:nvPr/>
        </p:nvCxnSpPr>
        <p:spPr>
          <a:xfrm flipV="1">
            <a:off x="1027470" y="3632320"/>
            <a:ext cx="4173573" cy="34624"/>
          </a:xfrm>
          <a:prstGeom prst="line">
            <a:avLst/>
          </a:prstGeom>
          <a:ln>
            <a:solidFill>
              <a:srgbClr val="131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067355" y="2103999"/>
                <a:ext cx="38726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ko-KR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55" y="2103999"/>
                <a:ext cx="387267" cy="400110"/>
              </a:xfrm>
              <a:prstGeom prst="rect">
                <a:avLst/>
              </a:prstGeom>
              <a:blipFill>
                <a:blip r:embed="rId10"/>
                <a:stretch>
                  <a:fillRect t="-4545" r="-12500"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92D56BE-3D62-4639-BDAD-A3EDDF9495EB}"/>
                  </a:ext>
                </a:extLst>
              </p:cNvPr>
              <p:cNvSpPr/>
              <p:nvPr/>
            </p:nvSpPr>
            <p:spPr>
              <a:xfrm>
                <a:off x="3756333" y="1898963"/>
                <a:ext cx="5078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92D56BE-3D62-4639-BDAD-A3EDDF949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33" y="1898963"/>
                <a:ext cx="507895" cy="400110"/>
              </a:xfrm>
              <a:prstGeom prst="rect">
                <a:avLst/>
              </a:prstGeom>
              <a:blipFill>
                <a:blip r:embed="rId11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F7AFC0-DCDC-4D01-9EFE-F30CC79241E6}"/>
              </a:ext>
            </a:extLst>
          </p:cNvPr>
          <p:cNvCxnSpPr>
            <a:cxnSpLocks/>
          </p:cNvCxnSpPr>
          <p:nvPr/>
        </p:nvCxnSpPr>
        <p:spPr>
          <a:xfrm flipH="1">
            <a:off x="4264228" y="2185149"/>
            <a:ext cx="2088" cy="615353"/>
          </a:xfrm>
          <a:prstGeom prst="straightConnector1">
            <a:avLst/>
          </a:prstGeom>
          <a:ln w="38100">
            <a:solidFill>
              <a:srgbClr val="1313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17A540-CC70-4ED5-843F-0B45488B98B1}"/>
                  </a:ext>
                </a:extLst>
              </p:cNvPr>
              <p:cNvSpPr/>
              <p:nvPr/>
            </p:nvSpPr>
            <p:spPr>
              <a:xfrm>
                <a:off x="4204302" y="2191823"/>
                <a:ext cx="4854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</m:e>
                        <m:sub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1313A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13AD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17A540-CC70-4ED5-843F-0B45488B9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02" y="2191823"/>
                <a:ext cx="485454" cy="400110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05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3202947" y="311614"/>
                <a:ext cx="4503349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ko-KR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ko-KR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47" y="311614"/>
                <a:ext cx="4503349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3685876" y="1322541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SST    =      SSR      +   SSE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25" y="2296888"/>
            <a:ext cx="3534139" cy="305955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61210" y="5447206"/>
            <a:ext cx="3162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</a:rPr>
              <a:t>       SSR    &gt;   SSE</a:t>
            </a: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err="1" smtClean="0">
                <a:solidFill>
                  <a:prstClr val="black"/>
                </a:solidFill>
              </a:rPr>
              <a:t>회귀식의</a:t>
            </a:r>
            <a:r>
              <a:rPr lang="ko-KR" altLang="en-US" dirty="0" smtClean="0">
                <a:solidFill>
                  <a:prstClr val="black"/>
                </a:solidFill>
              </a:rPr>
              <a:t> 설명력이 높은 편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153" y="2276106"/>
            <a:ext cx="3713793" cy="308033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619662" y="5447206"/>
            <a:ext cx="3162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</a:rPr>
              <a:t>       SSR    &lt;   SSE</a:t>
            </a: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err="1" smtClean="0">
                <a:solidFill>
                  <a:prstClr val="black"/>
                </a:solidFill>
              </a:rPr>
              <a:t>회귀식의</a:t>
            </a:r>
            <a:r>
              <a:rPr lang="ko-KR" altLang="en-US" dirty="0" smtClean="0">
                <a:solidFill>
                  <a:prstClr val="black"/>
                </a:solidFill>
              </a:rPr>
              <a:t> 설명력이 낮음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9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562099" y="250887"/>
                <a:ext cx="10972800" cy="93701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000" dirty="0"/>
                  <a:t>SST, SSR, SSE and</a:t>
                </a:r>
                <a14:m>
                  <m:oMath xmlns:m="http://schemas.openxmlformats.org/officeDocument/2006/math">
                    <m:r>
                      <a:rPr lang="en-US" altLang="ko-KR" sz="3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3000" dirty="0"/>
                          <m:t>r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000" dirty="0"/>
                  <a:t> </a:t>
                </a:r>
                <a:endParaRPr lang="ko-KR" altLang="en-US" sz="30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2099" y="250887"/>
                <a:ext cx="10972800" cy="9370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357431" y="1723013"/>
                <a:ext cx="4503348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altLang="ko-KR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ko-KR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ko-KR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altLang="ko-KR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ko-KR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kumimoji="0" lang="en-US" altLang="ko-KR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kumimoji="0" lang="en-US" altLang="ko-KR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431" y="1723013"/>
                <a:ext cx="4503348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20132" y="4101460"/>
                <a:ext cx="6777946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𝑆𝑆𝑅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ko-K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ko-K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ko-K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𝛽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ko-KR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132" y="4101460"/>
                <a:ext cx="6777946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6565334" y="2858097"/>
            <a:ext cx="3679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SST    =      SSR    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+    SSE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96" y="1770884"/>
            <a:ext cx="4408378" cy="3816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995948" y="3444403"/>
                <a:ext cx="4283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53548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53548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948" y="3444403"/>
                <a:ext cx="428322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/>
          <p:cNvCxnSpPr/>
          <p:nvPr/>
        </p:nvCxnSpPr>
        <p:spPr>
          <a:xfrm flipV="1">
            <a:off x="977480" y="3444403"/>
            <a:ext cx="4173573" cy="34624"/>
          </a:xfrm>
          <a:prstGeom prst="line">
            <a:avLst/>
          </a:prstGeom>
          <a:ln>
            <a:solidFill>
              <a:srgbClr val="131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948086" y="1916082"/>
                <a:ext cx="38726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ko-KR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086" y="1916082"/>
                <a:ext cx="387267" cy="400110"/>
              </a:xfrm>
              <a:prstGeom prst="rect">
                <a:avLst/>
              </a:prstGeom>
              <a:blipFill>
                <a:blip r:embed="rId7"/>
                <a:stretch>
                  <a:fillRect l="-1587" t="-4545" r="-12698"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72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562099" y="250887"/>
                <a:ext cx="10972800" cy="7796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000" dirty="0"/>
                  <a:t>SST, SSR, SSE and</a:t>
                </a:r>
                <a14:m>
                  <m:oMath xmlns:m="http://schemas.openxmlformats.org/officeDocument/2006/math">
                    <m:r>
                      <a:rPr lang="en-US" altLang="ko-KR" sz="3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3000" dirty="0"/>
                          <m:t>r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000" dirty="0"/>
                  <a:t> </a:t>
                </a:r>
                <a:endParaRPr lang="ko-KR" altLang="en-US" sz="30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2099" y="250887"/>
                <a:ext cx="10972800" cy="779667"/>
              </a:xfr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5787586" y="1723013"/>
                <a:ext cx="4020523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altLang="ko-KR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ko-KR" sz="16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ko-KR" sz="16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16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altLang="ko-KR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ko-KR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586" y="1723013"/>
                <a:ext cx="4020523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42140" y="3393098"/>
                <a:ext cx="6777946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𝑆𝑆𝑅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ko-K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ko-K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ko-K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𝛽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ko-KR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40" y="3393098"/>
                <a:ext cx="6777946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6128011" y="2673431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SST    =      SSR    +   SSE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48499" y="4724275"/>
                <a:ext cx="3769943" cy="780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𝑆𝑆𝑅</m:t>
                          </m:r>
                        </m:num>
                        <m:den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𝑆𝑆𝑇</m:t>
                          </m:r>
                        </m:den>
                      </m:f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ko-KR" alt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2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2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altLang="ko-KR" sz="2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ko-KR" sz="2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0" lang="en-US" altLang="ko-KR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499" y="4724275"/>
                <a:ext cx="3769943" cy="7802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23" y="1776806"/>
            <a:ext cx="4394697" cy="38045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4813818" y="3278972"/>
                <a:ext cx="4283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53548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53548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818" y="3278972"/>
                <a:ext cx="428322" cy="400110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 flipV="1">
            <a:off x="717825" y="3436283"/>
            <a:ext cx="4173573" cy="34624"/>
          </a:xfrm>
          <a:prstGeom prst="line">
            <a:avLst/>
          </a:prstGeom>
          <a:ln>
            <a:solidFill>
              <a:srgbClr val="131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4787820" y="1915277"/>
                <a:ext cx="38726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ko-KR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20" y="1915277"/>
                <a:ext cx="387267" cy="400110"/>
              </a:xfrm>
              <a:prstGeom prst="rect">
                <a:avLst/>
              </a:prstGeom>
              <a:blipFill>
                <a:blip r:embed="rId8"/>
                <a:stretch>
                  <a:fillRect t="-4545" r="-12500"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66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562099" y="250887"/>
                <a:ext cx="10972800" cy="7796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000" dirty="0"/>
                  <a:t>SST, SSR, SSE and</a:t>
                </a:r>
                <a14:m>
                  <m:oMath xmlns:m="http://schemas.openxmlformats.org/officeDocument/2006/math">
                    <m:r>
                      <a:rPr lang="en-US" altLang="ko-KR" sz="3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3000" dirty="0"/>
                          <m:t>r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000" dirty="0"/>
                  <a:t> </a:t>
                </a:r>
                <a:endParaRPr lang="ko-KR" altLang="en-US" sz="30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2099" y="250887"/>
                <a:ext cx="10972800" cy="779667"/>
              </a:xfr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5787586" y="1723013"/>
                <a:ext cx="4020523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altLang="ko-KR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ko-KR" sz="16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ko-KR" sz="16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16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altLang="ko-KR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ko-KR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kumimoji="0" lang="en-US" altLang="ko-KR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586" y="1723013"/>
                <a:ext cx="4020523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242140" y="3393098"/>
                <a:ext cx="6777946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𝑆𝑆𝑅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ko-K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ko-K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ko-KR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𝛽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ko-KR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ko-KR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ko-KR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ko-KR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40" y="3393098"/>
                <a:ext cx="6777946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6128011" y="2673431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SST    =      SSR    +   SSE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48499" y="4724275"/>
                <a:ext cx="3769943" cy="780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𝑆𝑆𝑅</m:t>
                          </m:r>
                        </m:num>
                        <m:den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𝑆𝑆𝑇</m:t>
                          </m:r>
                        </m:den>
                      </m:f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ko-KR" altLang="en-US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𝜷</m:t>
                              </m:r>
                            </m:e>
                            <m:sup>
                              <m:r>
                                <a:rPr kumimoji="0" lang="en-US" altLang="ko-KR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2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2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2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0" lang="en-US" altLang="ko-KR" sz="2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ko-KR" sz="2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ko-KR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ko-KR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kumimoji="0" lang="en-US" altLang="ko-KR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ko-KR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ko-KR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𝒓</m:t>
                          </m:r>
                        </m:e>
                        <m:sup>
                          <m:r>
                            <a:rPr kumimoji="0" lang="en-US" altLang="ko-KR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ko-KR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499" y="4724275"/>
                <a:ext cx="3769943" cy="7802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23" y="1776806"/>
            <a:ext cx="4394697" cy="38045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4813818" y="3278972"/>
                <a:ext cx="4283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53548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ko-KR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53548A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818" y="3278972"/>
                <a:ext cx="428322" cy="400110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 flipV="1">
            <a:off x="717825" y="3436283"/>
            <a:ext cx="4173573" cy="34624"/>
          </a:xfrm>
          <a:prstGeom prst="line">
            <a:avLst/>
          </a:prstGeom>
          <a:ln>
            <a:solidFill>
              <a:srgbClr val="131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4793271" y="1915277"/>
                <a:ext cx="38726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ko-KR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altLang="ko-KR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271" y="1915277"/>
                <a:ext cx="387267" cy="400110"/>
              </a:xfrm>
              <a:prstGeom prst="rect">
                <a:avLst/>
              </a:prstGeom>
              <a:blipFill>
                <a:blip r:embed="rId8"/>
                <a:stretch>
                  <a:fillRect t="-4545" r="-12500"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5787586" y="5964402"/>
                <a:ext cx="5996544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7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sz="17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상관관계 </a:t>
                </a:r>
                <a14:m>
                  <m:oMath xmlns:m="http://schemas.openxmlformats.org/officeDocument/2006/math">
                    <m:r>
                      <a:rPr lang="en-US" altLang="ko-KR" sz="17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ko-KR" altLang="en-US" sz="1700" dirty="0" smtClean="0">
                    <a:solidFill>
                      <a:srgbClr val="FF0000"/>
                    </a:solidFill>
                  </a:rPr>
                  <a:t> 이 </a:t>
                </a:r>
                <a:r>
                  <a:rPr lang="ko-KR" altLang="en-US" sz="1700" dirty="0" smtClean="0">
                    <a:solidFill>
                      <a:srgbClr val="FF0000"/>
                    </a:solidFill>
                  </a:rPr>
                  <a:t>클수록 </a:t>
                </a:r>
                <a:r>
                  <a:rPr lang="ko-KR" altLang="en-US" sz="1700" dirty="0" err="1" smtClean="0">
                    <a:solidFill>
                      <a:srgbClr val="FF0000"/>
                    </a:solidFill>
                  </a:rPr>
                  <a:t>회귀식의</a:t>
                </a:r>
                <a:r>
                  <a:rPr lang="ko-KR" altLang="en-US" sz="1700" dirty="0" smtClean="0">
                    <a:solidFill>
                      <a:srgbClr val="FF0000"/>
                    </a:solidFill>
                  </a:rPr>
                  <a:t> 설명력이 높고</a:t>
                </a:r>
                <a:r>
                  <a:rPr lang="en-US" altLang="ko-KR" sz="1700" dirty="0" smtClean="0">
                    <a:solidFill>
                      <a:srgbClr val="FF0000"/>
                    </a:solidFill>
                  </a:rPr>
                  <a:t>,</a:t>
                </a:r>
                <a:r>
                  <a:rPr lang="ko-KR" altLang="en-US" sz="17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7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1700" dirty="0" smtClean="0">
                    <a:solidFill>
                      <a:srgbClr val="FF0000"/>
                    </a:solidFill>
                  </a:rPr>
                  <a:t> 값이 통계적으로 유의 </a:t>
                </a:r>
                <a:endParaRPr lang="ko-KR" altLang="en-US" sz="17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586" y="5964402"/>
                <a:ext cx="5996544" cy="615553"/>
              </a:xfrm>
              <a:prstGeom prst="rect">
                <a:avLst/>
              </a:prstGeom>
              <a:blipFill>
                <a:blip r:embed="rId9"/>
                <a:stretch>
                  <a:fillRect l="-610" t="-3960" b="-11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8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825" y="195125"/>
            <a:ext cx="10641496" cy="815608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회귀분석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통계적 유의성</a:t>
            </a:r>
            <a:r>
              <a:rPr lang="en-US" altLang="ko-KR" sz="3200" dirty="0" smtClean="0"/>
              <a:t>: </a:t>
            </a:r>
            <a:r>
              <a:rPr lang="en-US" altLang="ko-KR" sz="3300" b="1" dirty="0" err="1" smtClean="0"/>
              <a:t>pvalue</a:t>
            </a:r>
            <a:endParaRPr lang="ko-KR" altLang="en-US" sz="3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E9639E-77B4-4854-B673-85B0050D9A29}"/>
                  </a:ext>
                </a:extLst>
              </p:cNvPr>
              <p:cNvSpPr txBox="1"/>
              <p:nvPr/>
            </p:nvSpPr>
            <p:spPr>
              <a:xfrm>
                <a:off x="636103" y="1262524"/>
                <a:ext cx="6750384" cy="526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x = </a:t>
                </a:r>
                <a:r>
                  <a:rPr lang="en-US" altLang="ko-KR" dirty="0" err="1"/>
                  <a:t>np.arange</a:t>
                </a:r>
                <a:r>
                  <a:rPr lang="en-US" altLang="ko-KR" dirty="0"/>
                  <a:t>(styear,edyear+1)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r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stats.linregress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avg_evap_year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avg_prec_year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xx = </a:t>
                </a:r>
                <a:r>
                  <a:rPr lang="en-US" altLang="ko-KR" dirty="0" err="1"/>
                  <a:t>np.arange</a:t>
                </a:r>
                <a:r>
                  <a:rPr lang="en-US" altLang="ko-KR" dirty="0"/>
                  <a:t>(1,1.095,0.01)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err="1"/>
                  <a:t>yy</a:t>
                </a:r>
                <a:r>
                  <a:rPr lang="en-US" altLang="ko-KR" dirty="0"/>
                  <a:t> = </a:t>
                </a:r>
                <a:r>
                  <a:rPr lang="en-US" altLang="ko-KR" dirty="0" err="1"/>
                  <a:t>r.slope</a:t>
                </a:r>
                <a:r>
                  <a:rPr lang="en-US" altLang="ko-KR" dirty="0"/>
                  <a:t>*xx + </a:t>
                </a:r>
                <a:r>
                  <a:rPr lang="en-US" altLang="ko-KR" dirty="0" err="1"/>
                  <a:t>r.intercept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beta </a:t>
                </a:r>
                <a:r>
                  <a:rPr lang="en-US" altLang="ko-KR" dirty="0"/>
                  <a:t>= </a:t>
                </a:r>
                <a:r>
                  <a:rPr lang="en-US" altLang="ko-KR" sz="1900" b="1" dirty="0" err="1"/>
                  <a:t>r.slope</a:t>
                </a:r>
                <a:endParaRPr lang="en-US" altLang="ko-KR" sz="19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alpha = </a:t>
                </a:r>
                <a:r>
                  <a:rPr lang="en-US" altLang="ko-KR" sz="1900" b="1" dirty="0" err="1" smtClean="0"/>
                  <a:t>r.intercept</a:t>
                </a:r>
                <a:endParaRPr lang="en-US" altLang="ko-KR" sz="1900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y = beta*x + alpha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err="1" smtClean="0"/>
                  <a:t>plt.plot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avg_evap_year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avg_prec_year,</a:t>
                </a:r>
                <a:r>
                  <a:rPr lang="en-US" altLang="ko-KR" dirty="0" err="1">
                    <a:solidFill>
                      <a:srgbClr val="00B050"/>
                    </a:solidFill>
                  </a:rPr>
                  <a:t>'go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'</a:t>
                </a:r>
                <a:r>
                  <a:rPr lang="en-US" altLang="ko-KR" dirty="0"/>
                  <a:t>, xx, </a:t>
                </a:r>
                <a:r>
                  <a:rPr lang="en-US" altLang="ko-KR" dirty="0" err="1"/>
                  <a:t>yy</a:t>
                </a:r>
                <a:r>
                  <a:rPr lang="en-US" altLang="ko-KR" dirty="0"/>
                  <a:t>,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'r</a:t>
                </a:r>
                <a:r>
                  <a:rPr lang="en-US" altLang="ko-KR" dirty="0" smtClean="0">
                    <a:solidFill>
                      <a:srgbClr val="00B050"/>
                    </a:solidFill>
                  </a:rPr>
                  <a:t>'</a:t>
                </a:r>
                <a:r>
                  <a:rPr lang="en-US" altLang="ko-KR" dirty="0" smtClean="0"/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b="1" dirty="0" err="1" smtClean="0">
                    <a:solidFill>
                      <a:srgbClr val="FF0000"/>
                    </a:solidFill>
                  </a:rPr>
                  <a:t>r.pvalue</a:t>
                </a:r>
                <a:endParaRPr lang="en-US" altLang="ko-KR" sz="2000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200" b="1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ko-KR" sz="2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 smtClean="0"/>
                  <a:t>값이 얼마나 유의한 지 검정</a:t>
                </a:r>
                <a:r>
                  <a:rPr lang="en-US" altLang="ko-KR" dirty="0" smtClean="0"/>
                  <a:t>. 0.05 </a:t>
                </a:r>
                <a:r>
                  <a:rPr lang="ko-KR" altLang="en-US" dirty="0" smtClean="0"/>
                  <a:t>보다 작으면 </a:t>
                </a:r>
                <a:r>
                  <a:rPr lang="en-US" altLang="ko-KR" dirty="0" smtClean="0"/>
                  <a:t>95% </a:t>
                </a:r>
                <a:r>
                  <a:rPr lang="ko-KR" altLang="en-US" dirty="0" smtClean="0"/>
                  <a:t>신뢰귀간에서 통계적으로 유의 </a:t>
                </a:r>
                <a:r>
                  <a:rPr lang="en-US" altLang="ko-KR" dirty="0" smtClean="0"/>
                  <a:t> </a:t>
                </a:r>
                <a:endParaRPr lang="en-US" altLang="ko-KR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E9639E-77B4-4854-B673-85B0050D9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3" y="1262524"/>
                <a:ext cx="6750384" cy="5262979"/>
              </a:xfrm>
              <a:prstGeom prst="rect">
                <a:avLst/>
              </a:prstGeom>
              <a:blipFill>
                <a:blip r:embed="rId2"/>
                <a:stretch>
                  <a:fillRect l="-1173" t="-116" b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487" y="1909582"/>
            <a:ext cx="4354940" cy="37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6346</TotalTime>
  <Words>393</Words>
  <Application>Microsoft Office PowerPoint</Application>
  <PresentationFormat>와이드스크린</PresentationFormat>
  <Paragraphs>106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돋움</vt:lpstr>
      <vt:lpstr>맑은 고딕</vt:lpstr>
      <vt:lpstr>Arial</vt:lpstr>
      <vt:lpstr>Cambria Math</vt:lpstr>
      <vt:lpstr>Wingdings</vt:lpstr>
      <vt:lpstr>Office 테마</vt:lpstr>
      <vt:lpstr>3_Office 테마</vt:lpstr>
      <vt:lpstr>회귀분석: 통계적 유의성 (p-value)  11월 2일 (월요일) ~ 11월 4일 (수요일)</vt:lpstr>
      <vt:lpstr>Least-square method (최소제곱법)</vt:lpstr>
      <vt:lpstr>SST, SSR, SSE</vt:lpstr>
      <vt:lpstr>SST, SSR, SSE</vt:lpstr>
      <vt:lpstr>PowerPoint 프레젠테이션</vt:lpstr>
      <vt:lpstr>SST, SSR, SSE and "r" ^2 </vt:lpstr>
      <vt:lpstr>SST, SSR, SSE and "r" ^2 </vt:lpstr>
      <vt:lpstr>SST, SSR, SSE and "r" ^2 </vt:lpstr>
      <vt:lpstr>회귀분석 통계적 유의성: pvalue</vt:lpstr>
      <vt:lpstr>1.0~1.1 사이의 값을 랜덤으로 41개씩 두 번 추출해서 각각 rlist1 과 rlist2 에 저장해서, 둘 사이의 상관 관계를 보면 100~1000번에 한번 정도는 우연히 위와 같은 유의미한 관계가 나올 수 있음.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HyoSeok Park</cp:lastModifiedBy>
  <cp:revision>796</cp:revision>
  <dcterms:created xsi:type="dcterms:W3CDTF">2020-03-02T03:00:47Z</dcterms:created>
  <dcterms:modified xsi:type="dcterms:W3CDTF">2020-10-29T11:12:57Z</dcterms:modified>
</cp:coreProperties>
</file>