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1" r:id="rId2"/>
  </p:sldMasterIdLst>
  <p:notesMasterIdLst>
    <p:notesMasterId r:id="rId13"/>
  </p:notesMasterIdLst>
  <p:sldIdLst>
    <p:sldId id="311" r:id="rId3"/>
    <p:sldId id="535" r:id="rId4"/>
    <p:sldId id="536" r:id="rId5"/>
    <p:sldId id="526" r:id="rId6"/>
    <p:sldId id="528" r:id="rId7"/>
    <p:sldId id="531" r:id="rId8"/>
    <p:sldId id="530" r:id="rId9"/>
    <p:sldId id="529" r:id="rId10"/>
    <p:sldId id="533" r:id="rId11"/>
    <p:sldId id="53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13AD"/>
    <a:srgbClr val="0326BD"/>
    <a:srgbClr val="0A64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68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6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090F1-11D0-4D63-AFF2-E1FF80C5AAB3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7F37B-FD99-473B-BB33-E798818F9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150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250874-B540-4538-9EAF-A7958100181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9224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114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4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465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47CE-9576-4907-AD20-DFA265C8998C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0304-11AC-41B0-97FF-3059713D9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4139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47CE-9576-4907-AD20-DFA265C8998C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0304-11AC-41B0-97FF-3059713D9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199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47CE-9576-4907-AD20-DFA265C8998C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0304-11AC-41B0-97FF-3059713D9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7586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47CE-9576-4907-AD20-DFA265C8998C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0304-11AC-41B0-97FF-3059713D9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8233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47CE-9576-4907-AD20-DFA265C8998C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0304-11AC-41B0-97FF-3059713D9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0580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47CE-9576-4907-AD20-DFA265C8998C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0304-11AC-41B0-97FF-3059713D9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3527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47CE-9576-4907-AD20-DFA265C8998C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0304-11AC-41B0-97FF-3059713D9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6340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47CE-9576-4907-AD20-DFA265C8998C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0304-11AC-41B0-97FF-3059713D9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658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2755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47CE-9576-4907-AD20-DFA265C8998C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0304-11AC-41B0-97FF-3059713D9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381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47CE-9576-4907-AD20-DFA265C8998C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0304-11AC-41B0-97FF-3059713D9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9552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47CE-9576-4907-AD20-DFA265C8998C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0304-11AC-41B0-97FF-3059713D9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728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035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713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094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572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622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312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47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58B4B-1288-4F89-860C-A8F2AB97DF81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224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F47CE-9576-4907-AD20-DFA265C8998C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80304-11AC-41B0-97FF-3059713D9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447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81100" y="179557"/>
            <a:ext cx="9639300" cy="16718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 smtClean="0"/>
              <a:t>회귀분석</a:t>
            </a:r>
            <a:r>
              <a:rPr lang="en-US" altLang="ko-KR" sz="3200" dirty="0" smtClean="0"/>
              <a:t>: </a:t>
            </a:r>
            <a:r>
              <a:rPr lang="ko-KR" altLang="en-US" sz="2800" dirty="0" smtClean="0"/>
              <a:t>통계적 유의성 </a:t>
            </a:r>
            <a:r>
              <a:rPr lang="en-US" altLang="ko-KR" sz="2800" dirty="0" smtClean="0"/>
              <a:t>(p-value)</a:t>
            </a:r>
            <a:r>
              <a:rPr lang="ko-KR" altLang="en-US" sz="2800" dirty="0" smtClean="0"/>
              <a:t> </a:t>
            </a:r>
            <a:r>
              <a:rPr lang="en-US" altLang="ko-KR" sz="3200" dirty="0"/>
              <a:t/>
            </a:r>
            <a:br>
              <a:rPr lang="en-US" altLang="ko-KR" sz="3200" dirty="0"/>
            </a:br>
            <a:r>
              <a:rPr lang="en-US" altLang="ko-KR" sz="2400" dirty="0" smtClean="0"/>
              <a:t>11</a:t>
            </a:r>
            <a:r>
              <a:rPr lang="ko-KR" altLang="en-US" sz="2400" dirty="0" smtClean="0"/>
              <a:t>월 </a:t>
            </a:r>
            <a:r>
              <a:rPr lang="en-US" altLang="ko-KR" sz="2400" dirty="0" smtClean="0"/>
              <a:t>2</a:t>
            </a:r>
            <a:r>
              <a:rPr lang="ko-KR" altLang="en-US" sz="2400" dirty="0" smtClean="0"/>
              <a:t>일 </a:t>
            </a:r>
            <a:r>
              <a:rPr lang="en-US" altLang="ko-KR" sz="2400" dirty="0"/>
              <a:t>(</a:t>
            </a:r>
            <a:r>
              <a:rPr lang="ko-KR" altLang="en-US" sz="2400" dirty="0"/>
              <a:t>월요일</a:t>
            </a:r>
            <a:r>
              <a:rPr lang="en-US" altLang="ko-KR" sz="2400" dirty="0"/>
              <a:t>) ~ </a:t>
            </a:r>
            <a:r>
              <a:rPr lang="en-US" altLang="ko-KR" sz="2400" b="1" dirty="0" smtClean="0"/>
              <a:t>11</a:t>
            </a:r>
            <a:r>
              <a:rPr lang="ko-KR" altLang="en-US" sz="2400" b="1" dirty="0" smtClean="0"/>
              <a:t>월 </a:t>
            </a:r>
            <a:r>
              <a:rPr lang="en-US" altLang="ko-KR" sz="2400" b="1" dirty="0"/>
              <a:t>4</a:t>
            </a:r>
            <a:r>
              <a:rPr lang="ko-KR" altLang="en-US" sz="2400" b="1" dirty="0" smtClean="0"/>
              <a:t>일 </a:t>
            </a:r>
            <a:r>
              <a:rPr lang="en-US" altLang="ko-KR" sz="2400" b="1" dirty="0"/>
              <a:t>(</a:t>
            </a:r>
            <a:r>
              <a:rPr lang="ko-KR" altLang="en-US" sz="2400" b="1" dirty="0" smtClean="0"/>
              <a:t>수요일 실습</a:t>
            </a:r>
            <a:r>
              <a:rPr lang="en-US" altLang="ko-KR" sz="2400" b="1" dirty="0" smtClean="0"/>
              <a:t>)</a:t>
            </a:r>
            <a:endParaRPr lang="ko-KR" altLang="en-US" sz="24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28750" y="2442307"/>
            <a:ext cx="9144000" cy="4058888"/>
          </a:xfr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2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r>
              <a:rPr kumimoji="0" lang="en-US" altLang="ko-KR" sz="2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. </a:t>
            </a:r>
            <a:r>
              <a:rPr kumimoji="0" lang="ko-KR" altLang="en-US" sz="220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선형 </a:t>
            </a:r>
            <a:r>
              <a:rPr kumimoji="0" lang="ko-KR" altLang="en-US" sz="2200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회귀</a:t>
            </a:r>
            <a:r>
              <a:rPr kumimoji="0" lang="en-US" altLang="ko-KR" sz="2200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:</a:t>
            </a:r>
            <a:r>
              <a:rPr kumimoji="0" lang="en-US" altLang="ko-KR" sz="2200" i="0" u="sng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kumimoji="0" lang="ko-KR" altLang="en-US" sz="2200" i="0" u="sng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통계적 유의성 검정</a:t>
            </a:r>
            <a:endParaRPr kumimoji="0" lang="en-US" altLang="ko-KR" sz="220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  <a:p>
            <a:pPr lvl="0">
              <a:lnSpc>
                <a:spcPct val="120000"/>
              </a:lnSpc>
              <a:defRPr/>
            </a:pPr>
            <a:r>
              <a:rPr lang="en-US" altLang="ko-KR" sz="2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.1. </a:t>
            </a:r>
            <a:r>
              <a:rPr lang="ko-KR" altLang="en-US" sz="20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회귀분석 설명력</a:t>
            </a:r>
            <a:endParaRPr kumimoji="0" lang="en-US" altLang="ko-KR" sz="2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.2. </a:t>
            </a:r>
            <a:r>
              <a:rPr kumimoji="0" lang="ko-KR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유의성 검정</a:t>
            </a:r>
            <a:r>
              <a:rPr kumimoji="0" lang="en-US" altLang="ko-KR" sz="20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kumimoji="0" lang="en-US" altLang="ko-KR" sz="200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pvalue</a:t>
            </a: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sz="2000" dirty="0"/>
          </a:p>
          <a:p>
            <a:pPr>
              <a:lnSpc>
                <a:spcPct val="120000"/>
              </a:lnSpc>
            </a:pPr>
            <a:r>
              <a:rPr lang="en-US" altLang="ko-KR" sz="2000" b="1" dirty="0"/>
              <a:t>2. </a:t>
            </a:r>
            <a:r>
              <a:rPr lang="ko-KR" altLang="en-US" sz="2200" b="1" u="sng" dirty="0" err="1" smtClean="0"/>
              <a:t>파이썬</a:t>
            </a:r>
            <a:r>
              <a:rPr lang="ko-KR" altLang="en-US" sz="2200" b="1" u="sng" dirty="0" smtClean="0"/>
              <a:t> 실습</a:t>
            </a:r>
            <a:r>
              <a:rPr lang="en-US" altLang="ko-KR" sz="2200" b="1" u="sng" dirty="0" smtClean="0"/>
              <a:t>:</a:t>
            </a:r>
            <a:r>
              <a:rPr lang="ko-KR" altLang="en-US" sz="2200" b="1" u="sng" dirty="0" smtClean="0"/>
              <a:t> 회귀분석 유의성 적용</a:t>
            </a:r>
            <a:endParaRPr lang="en-US" altLang="ko-KR" sz="2000" b="1" dirty="0"/>
          </a:p>
          <a:p>
            <a:pPr>
              <a:lnSpc>
                <a:spcPct val="120000"/>
              </a:lnSpc>
            </a:pPr>
            <a:r>
              <a:rPr lang="en-US" altLang="ko-KR" sz="2000" b="1" dirty="0"/>
              <a:t>2.1. </a:t>
            </a:r>
            <a:r>
              <a:rPr lang="ko-KR" altLang="en-US" sz="2000" b="1" dirty="0" smtClean="0"/>
              <a:t>전 지구 증발량 통계적 유의성 검증 실습 </a:t>
            </a:r>
            <a:endParaRPr lang="en-US" altLang="ko-KR" sz="2000" b="1" dirty="0"/>
          </a:p>
          <a:p>
            <a:pPr>
              <a:lnSpc>
                <a:spcPct val="120000"/>
              </a:lnSpc>
            </a:pPr>
            <a:r>
              <a:rPr lang="en-US" altLang="ko-KR" sz="2000" b="1" dirty="0"/>
              <a:t>2.2 </a:t>
            </a:r>
            <a:r>
              <a:rPr lang="en-US" altLang="ko-KR" sz="2000" b="1" dirty="0" smtClean="0"/>
              <a:t>mapping </a:t>
            </a:r>
            <a:r>
              <a:rPr lang="ko-KR" altLang="en-US" sz="2000" b="1" dirty="0" smtClean="0"/>
              <a:t>실습</a:t>
            </a:r>
            <a:r>
              <a:rPr lang="en-US" altLang="ko-KR" sz="2000" b="1" dirty="0" smtClean="0"/>
              <a:t> 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4287221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0379" y="268277"/>
            <a:ext cx="11057365" cy="815608"/>
          </a:xfrm>
        </p:spPr>
        <p:txBody>
          <a:bodyPr>
            <a:normAutofit/>
          </a:bodyPr>
          <a:lstStyle/>
          <a:p>
            <a:r>
              <a:rPr lang="ko-KR" altLang="en-US" sz="2600" dirty="0" smtClean="0"/>
              <a:t>이번 시간 실습</a:t>
            </a:r>
            <a:r>
              <a:rPr lang="en-US" altLang="ko-KR" sz="2600" dirty="0" smtClean="0"/>
              <a:t>:  </a:t>
            </a:r>
            <a:r>
              <a:rPr lang="ko-KR" altLang="en-US" sz="2600" dirty="0" smtClean="0"/>
              <a:t>통계적으로 유의한 경향성을 보이는 값들만 골라서 </a:t>
            </a:r>
            <a:r>
              <a:rPr lang="en-US" altLang="ko-KR" sz="2600" dirty="0" smtClean="0"/>
              <a:t>plot</a:t>
            </a:r>
            <a:endParaRPr lang="ko-KR" altLang="en-US" sz="26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683" y="3616847"/>
            <a:ext cx="4231036" cy="277176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b="17543"/>
          <a:stretch/>
        </p:blipFill>
        <p:spPr>
          <a:xfrm>
            <a:off x="756683" y="1083885"/>
            <a:ext cx="4245474" cy="229329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EF9E358-AA89-4538-AE80-3E2F32D336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5601" y="1293083"/>
            <a:ext cx="2916011" cy="21277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901760" y="1574462"/>
                <a:ext cx="2422138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ko-KR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</m:sSub>
                      <m:r>
                        <a:rPr kumimoji="0" lang="en-US" altLang="ko-KR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kumimoji="0" lang="en-US" altLang="ko-KR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ko-KR" alt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𝛼</m:t>
                          </m:r>
                          <m:r>
                            <a:rPr kumimoji="0" lang="en-US" altLang="ko-KR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r>
                            <a:rPr kumimoji="0" lang="ko-KR" alt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𝛽</m:t>
                          </m:r>
                          <m:sSub>
                            <m:sSubPr>
                              <m:ctrlPr>
                                <a:rPr kumimoji="0" lang="en-US" altLang="ko-KR" sz="2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altLang="ko-KR" sz="2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0" lang="en-US" altLang="ko-KR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altLang="ko-KR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ko-KR" altLang="en-US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𝜀</m:t>
                          </m:r>
                        </m:e>
                        <m:sub>
                          <m:r>
                            <a:rPr kumimoji="0" lang="en-US" altLang="ko-KR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0" lang="ko-KR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1760" y="1574462"/>
                <a:ext cx="2422138" cy="338554"/>
              </a:xfrm>
              <a:prstGeom prst="rect">
                <a:avLst/>
              </a:prstGeom>
              <a:blipFill>
                <a:blip r:embed="rId5"/>
                <a:stretch>
                  <a:fillRect l="-1508" b="-37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8901760" y="3216737"/>
                <a:ext cx="229524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ko-KR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41 </m:t>
                      </m:r>
                      <m:r>
                        <a:rPr lang="en-US" altLang="ko-KR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𝑦𝑒𝑎𝑟𝑠</m:t>
                      </m:r>
                      <m:r>
                        <a:rPr lang="en-US" altLang="ko-KR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 </m:t>
                      </m:r>
                      <m:r>
                        <a:rPr lang="en-US" altLang="ko-KR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𝑐𝑚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1760" y="3216737"/>
                <a:ext cx="2295244" cy="400110"/>
              </a:xfrm>
              <a:prstGeom prst="rect">
                <a:avLst/>
              </a:prstGeom>
              <a:blipFill>
                <a:blip r:embed="rId6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9125056" y="2258034"/>
                <a:ext cx="1285159" cy="6720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ko-KR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:  </m:t>
                      </m:r>
                      <m:f>
                        <m:fPr>
                          <m:ctrlPr>
                            <a:rPr lang="en-US" altLang="ko-KR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𝑐𝑚</m:t>
                          </m:r>
                        </m:num>
                        <m:den>
                          <m:r>
                            <a:rPr lang="en-US" altLang="ko-KR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𝑦𝑒𝑎𝑟</m:t>
                          </m:r>
                          <m:r>
                            <m:rPr>
                              <m:nor/>
                            </m:rPr>
                            <a:rPr lang="ko-KR" altLang="en-US" sz="2000" dirty="0"/>
                            <m:t> </m:t>
                          </m:r>
                        </m:den>
                      </m:f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5056" y="2258034"/>
                <a:ext cx="1285159" cy="6720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직사각형 8"/>
          <p:cNvSpPr/>
          <p:nvPr/>
        </p:nvSpPr>
        <p:spPr>
          <a:xfrm>
            <a:off x="5605601" y="4233798"/>
            <a:ext cx="53125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/>
              <a:t>r = </a:t>
            </a:r>
            <a:r>
              <a:rPr lang="en-US" altLang="ko-KR" sz="2000" b="1" dirty="0" err="1" smtClean="0"/>
              <a:t>stats.linregress</a:t>
            </a:r>
            <a:r>
              <a:rPr lang="en-US" altLang="ko-KR" sz="2000" b="1" dirty="0" smtClean="0"/>
              <a:t>( year,  </a:t>
            </a:r>
            <a:r>
              <a:rPr lang="en-US" altLang="ko-KR" sz="2000" b="1" dirty="0" err="1" smtClean="0"/>
              <a:t>avg_evap_year</a:t>
            </a:r>
            <a:r>
              <a:rPr lang="en-US" altLang="ko-KR" sz="2000" b="1" dirty="0" smtClean="0"/>
              <a:t> )</a:t>
            </a:r>
            <a:endParaRPr lang="en-US" altLang="ko-KR" sz="2000" b="1" dirty="0"/>
          </a:p>
        </p:txBody>
      </p:sp>
      <p:sp>
        <p:nvSpPr>
          <p:cNvPr id="10" name="직사각형 9"/>
          <p:cNvSpPr/>
          <p:nvPr/>
        </p:nvSpPr>
        <p:spPr>
          <a:xfrm>
            <a:off x="5605601" y="5002727"/>
            <a:ext cx="6318175" cy="85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900" b="1" dirty="0" err="1" smtClean="0"/>
              <a:t>r.pvalue</a:t>
            </a:r>
            <a:r>
              <a:rPr lang="en-US" altLang="ko-KR" sz="1900" dirty="0" smtClean="0"/>
              <a:t> </a:t>
            </a:r>
            <a:r>
              <a:rPr lang="ko-KR" altLang="en-US" sz="1900" dirty="0" smtClean="0"/>
              <a:t>값이 </a:t>
            </a:r>
            <a:r>
              <a:rPr lang="en-US" altLang="ko-KR" sz="1900" dirty="0" smtClean="0"/>
              <a:t>0.05</a:t>
            </a:r>
            <a:r>
              <a:rPr lang="ko-KR" altLang="en-US" sz="1900" dirty="0" smtClean="0"/>
              <a:t>보다 작은 값을 보이는 지역</a:t>
            </a:r>
            <a:r>
              <a:rPr lang="en-US" altLang="ko-KR" sz="1900" dirty="0" smtClean="0"/>
              <a:t>(grid)</a:t>
            </a:r>
            <a:r>
              <a:rPr lang="ko-KR" altLang="en-US" sz="1900" dirty="0" smtClean="0"/>
              <a:t>만 </a:t>
            </a:r>
            <a:endParaRPr lang="en-US" altLang="ko-KR" sz="1900" dirty="0" smtClean="0"/>
          </a:p>
          <a:p>
            <a:pPr>
              <a:lnSpc>
                <a:spcPct val="130000"/>
              </a:lnSpc>
            </a:pPr>
            <a:r>
              <a:rPr lang="ko-KR" altLang="en-US" sz="1900" dirty="0" smtClean="0"/>
              <a:t>색깔을 줘서 그린 그림</a:t>
            </a:r>
            <a:r>
              <a:rPr lang="en-US" altLang="ko-KR" sz="1900" dirty="0" smtClean="0"/>
              <a:t>.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2380942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2"/>
          <p:cNvSpPr>
            <a:spLocks noChangeArrowheads="1"/>
          </p:cNvSpPr>
          <p:nvPr/>
        </p:nvSpPr>
        <p:spPr bwMode="auto">
          <a:xfrm>
            <a:off x="1398122" y="-461"/>
            <a:ext cx="7470962" cy="679801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evap_year</a:t>
            </a:r>
            <a:r>
              <a:rPr kumimoji="1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= </a:t>
            </a:r>
            <a:r>
              <a:rPr kumimoji="1" lang="en-US" altLang="ko-KR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np.zeros</a:t>
            </a:r>
            <a:r>
              <a:rPr kumimoji="1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( [ (edyear-styear+1), </a:t>
            </a:r>
            <a:r>
              <a:rPr kumimoji="1" lang="en-US" altLang="ko-KR" sz="1800" b="1" i="0" u="none" strike="noStrike" kern="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len</a:t>
            </a:r>
            <a:r>
              <a:rPr kumimoji="1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(</a:t>
            </a:r>
            <a:r>
              <a:rPr kumimoji="1" lang="en-US" altLang="ko-KR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lat</a:t>
            </a:r>
            <a:r>
              <a:rPr kumimoji="1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), </a:t>
            </a:r>
            <a:r>
              <a:rPr kumimoji="1" lang="en-US" altLang="ko-KR" sz="1800" b="1" i="0" u="none" strike="noStrike" kern="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len</a:t>
            </a:r>
            <a:r>
              <a:rPr kumimoji="1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(</a:t>
            </a:r>
            <a:r>
              <a:rPr kumimoji="1" lang="en-US" altLang="ko-KR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lon</a:t>
            </a:r>
            <a:r>
              <a:rPr kumimoji="1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)] 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nday_list1 </a:t>
            </a:r>
            <a:r>
              <a:rPr kumimoji="1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= </a:t>
            </a:r>
            <a:r>
              <a:rPr kumimoji="1" lang="en-US" altLang="ko-KR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np.array</a:t>
            </a:r>
            <a:r>
              <a:rPr kumimoji="1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( [</a:t>
            </a:r>
            <a:r>
              <a:rPr kumimoji="1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31,28,31,30,31,30,31,31,30,31,30,31</a:t>
            </a:r>
            <a:r>
              <a:rPr kumimoji="1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] 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nday_list2 = </a:t>
            </a:r>
            <a:r>
              <a:rPr kumimoji="1" lang="en-US" altLang="ko-KR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np.array</a:t>
            </a:r>
            <a:r>
              <a:rPr kumimoji="1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( [</a:t>
            </a:r>
            <a:r>
              <a:rPr kumimoji="1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31,29,31,30,31,30,31,31,30,31,30,31</a:t>
            </a:r>
            <a:r>
              <a:rPr kumimoji="1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] 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for</a:t>
            </a: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</a:t>
            </a:r>
            <a:r>
              <a:rPr kumimoji="1" lang="en-US" altLang="ko-KR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i</a:t>
            </a: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</a:t>
            </a: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in</a:t>
            </a: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</a:t>
            </a: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range</a:t>
            </a: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( </a:t>
            </a:r>
            <a:r>
              <a:rPr kumimoji="1" lang="en-US" altLang="ko-KR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styear</a:t>
            </a: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, edyear+1 ):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</a:t>
            </a: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if</a:t>
            </a: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i%4 != 0: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    </a:t>
            </a:r>
            <a:r>
              <a:rPr kumimoji="1" lang="en-US" altLang="ko-KR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nday</a:t>
            </a: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= nday_list1[:]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</a:t>
            </a: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else</a:t>
            </a: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    </a:t>
            </a:r>
            <a:r>
              <a:rPr kumimoji="1" lang="en-US" altLang="ko-KR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nday</a:t>
            </a: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= nday_list2</a:t>
            </a:r>
            <a:r>
              <a:rPr kumimoji="1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[:]</a:t>
            </a:r>
            <a:endParaRPr kumimoji="1" lang="en-US" altLang="ko-KR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</a:t>
            </a: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for</a:t>
            </a: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j </a:t>
            </a: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in</a:t>
            </a: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</a:t>
            </a: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range</a:t>
            </a: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(1,13): 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    year = </a:t>
            </a: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str</a:t>
            </a: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(</a:t>
            </a:r>
            <a:r>
              <a:rPr kumimoji="1" lang="en-US" altLang="ko-KR" sz="195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i</a:t>
            </a: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    month = </a:t>
            </a: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str</a:t>
            </a: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(j).</a:t>
            </a:r>
            <a:r>
              <a:rPr kumimoji="1" lang="en-US" altLang="ko-KR" sz="195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zfill</a:t>
            </a: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(2)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    filename = </a:t>
            </a:r>
            <a:r>
              <a:rPr kumimoji="1" lang="en-US" altLang="ko-KR" sz="195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EVAPdir</a:t>
            </a: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+</a:t>
            </a: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'EVAP.'</a:t>
            </a: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+</a:t>
            </a:r>
            <a:r>
              <a:rPr kumimoji="1" lang="en-US" altLang="ko-KR" sz="195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year+month</a:t>
            </a: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+</a:t>
            </a: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'.</a:t>
            </a:r>
            <a:r>
              <a:rPr kumimoji="1" lang="en-US" altLang="ko-KR" sz="1950" b="1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nc</a:t>
            </a: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'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    data = </a:t>
            </a:r>
            <a:r>
              <a:rPr kumimoji="1" lang="en-US" altLang="ko-KR" sz="195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nc.Dataset</a:t>
            </a: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(filename) </a:t>
            </a:r>
            <a:endParaRPr kumimoji="1" lang="en-US" altLang="ko-KR" sz="195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9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    </a:t>
            </a:r>
            <a:r>
              <a:rPr kumimoji="1" lang="en-US" altLang="ko-KR" sz="195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evap_month</a:t>
            </a:r>
            <a:r>
              <a:rPr kumimoji="1" lang="en-US" altLang="ko-KR" sz="19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= </a:t>
            </a:r>
            <a:r>
              <a:rPr kumimoji="1" lang="en-US" altLang="ko-KR" sz="195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data.variables</a:t>
            </a:r>
            <a:r>
              <a:rPr kumimoji="1" lang="en-US" altLang="ko-KR" sz="19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[</a:t>
            </a:r>
            <a:r>
              <a:rPr kumimoji="1" lang="en-US" altLang="ko-KR" sz="195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'e'</a:t>
            </a:r>
            <a:r>
              <a:rPr kumimoji="1" lang="en-US" altLang="ko-KR" sz="19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][:,:]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9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    </a:t>
            </a:r>
            <a:r>
              <a:rPr kumimoji="1" lang="en-US" altLang="ko-KR" sz="195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evap_year</a:t>
            </a: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[ </a:t>
            </a:r>
            <a:r>
              <a:rPr kumimoji="1" lang="en-US" altLang="ko-KR" sz="195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i-styear</a:t>
            </a: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, :, : ] += </a:t>
            </a:r>
            <a:r>
              <a:rPr kumimoji="1" lang="en-US" altLang="ko-KR" sz="195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evap_month</a:t>
            </a: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[</a:t>
            </a: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0</a:t>
            </a: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,:,:]*</a:t>
            </a:r>
            <a:r>
              <a:rPr kumimoji="1" lang="en-US" altLang="ko-KR" sz="195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nday</a:t>
            </a: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[j-1]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018986" y="2073499"/>
            <a:ext cx="4056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숙제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 </a:t>
            </a: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리스트 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(list)</a:t>
            </a: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이용해서 코딩을 다시 해보세요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~!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50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2"/>
          <p:cNvSpPr>
            <a:spLocks noChangeArrowheads="1"/>
          </p:cNvSpPr>
          <p:nvPr/>
        </p:nvSpPr>
        <p:spPr bwMode="auto">
          <a:xfrm>
            <a:off x="1398122" y="-461"/>
            <a:ext cx="7470962" cy="687880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9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kumimoji="1" lang="en-US" altLang="ko-KR" sz="19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evap_year</a:t>
            </a:r>
            <a:r>
              <a:rPr kumimoji="1" lang="en-US" altLang="ko-KR" sz="19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19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kumimoji="1" lang="en-US" altLang="ko-KR" sz="1900" b="1" i="0" u="none" strike="noStrike" kern="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np.zeros</a:t>
            </a:r>
            <a:r>
              <a:rPr kumimoji="1" lang="en-US" altLang="ko-KR" sz="19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 [ (edyear-styear+1), </a:t>
            </a:r>
            <a:r>
              <a:rPr kumimoji="1" lang="en-US" altLang="ko-KR" sz="1900" b="1" i="0" u="none" strike="noStrike" kern="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kumimoji="1" lang="en-US" altLang="ko-KR" sz="19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1" lang="en-US" altLang="ko-KR" sz="1900" b="1" i="0" u="none" strike="noStrike" kern="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lat</a:t>
            </a:r>
            <a:r>
              <a:rPr kumimoji="1" lang="en-US" altLang="ko-KR" sz="19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kumimoji="1" lang="en-US" altLang="ko-KR" sz="1900" b="1" i="0" u="none" strike="noStrike" kern="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kumimoji="1" lang="en-US" altLang="ko-KR" sz="19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1" lang="en-US" altLang="ko-KR" sz="1900" b="1" i="0" u="none" strike="noStrike" kern="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lon</a:t>
            </a:r>
            <a:r>
              <a:rPr kumimoji="1" lang="en-US" altLang="ko-KR" sz="19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)] </a:t>
            </a:r>
            <a:r>
              <a:rPr kumimoji="1" lang="en-US" altLang="ko-KR" sz="1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0" latinLnBrk="0">
              <a:lnSpc>
                <a:spcPct val="150000"/>
              </a:lnSpc>
              <a:defRPr/>
            </a:pPr>
            <a:r>
              <a:rPr lang="en-US" altLang="ko-KR" sz="1900" b="1" kern="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evap_list_year</a:t>
            </a:r>
            <a:r>
              <a:rPr lang="en-US" altLang="ko-KR" sz="1900" b="1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sz="1900" b="1" kern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 ]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700" b="1" i="0" u="none" strike="noStrike" kern="0" cap="none" spc="0" normalizeH="0" baseline="0" noProof="0" dirty="0" smtClean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kumimoji="1" lang="en-US" altLang="ko-KR" sz="1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17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1" lang="en-US" altLang="ko-KR" sz="17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1700" b="1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kumimoji="1" lang="en-US" altLang="ko-KR" sz="17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17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range</a:t>
            </a:r>
            <a:r>
              <a:rPr kumimoji="1" lang="en-US" altLang="ko-KR" sz="17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kumimoji="1" lang="en-US" altLang="ko-KR" sz="17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styear</a:t>
            </a:r>
            <a:r>
              <a:rPr kumimoji="1" lang="en-US" altLang="ko-KR" sz="17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, edyear+1 </a:t>
            </a:r>
            <a:r>
              <a:rPr kumimoji="1" lang="en-US" altLang="ko-KR" sz="1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pPr lvl="0" latinLnBrk="0">
              <a:lnSpc>
                <a:spcPct val="150000"/>
              </a:lnSpc>
              <a:defRPr/>
            </a:pPr>
            <a:r>
              <a:rPr lang="en-US" altLang="ko-KR" sz="1700" b="1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900" b="1" kern="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evap_list_month</a:t>
            </a:r>
            <a:r>
              <a:rPr lang="en-US" altLang="ko-KR" sz="1900" b="1" kern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900" b="1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[]</a:t>
            </a:r>
            <a:endParaRPr kumimoji="1" lang="en-US" altLang="ko-KR" sz="19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</a:t>
            </a:r>
            <a:r>
              <a:rPr kumimoji="1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if</a:t>
            </a:r>
            <a:r>
              <a:rPr kumimoji="1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i%4 != 0: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    </a:t>
            </a:r>
            <a:r>
              <a:rPr kumimoji="1" lang="en-US" altLang="ko-KR" sz="16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nday</a:t>
            </a:r>
            <a:r>
              <a:rPr kumimoji="1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= nday_list1[:]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</a:t>
            </a:r>
            <a:r>
              <a:rPr kumimoji="1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else</a:t>
            </a:r>
            <a:r>
              <a:rPr kumimoji="1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    </a:t>
            </a:r>
            <a:r>
              <a:rPr kumimoji="1" lang="en-US" altLang="ko-KR" sz="16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nday</a:t>
            </a:r>
            <a:r>
              <a:rPr kumimoji="1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= nday_list2</a:t>
            </a:r>
            <a:r>
              <a:rPr kumimoji="1" lang="en-US" altLang="ko-KR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[:]</a:t>
            </a:r>
            <a:endParaRPr kumimoji="1" lang="en-US" altLang="ko-KR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7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</a:t>
            </a:r>
            <a:r>
              <a:rPr kumimoji="1" lang="en-US" altLang="ko-KR" sz="1700" b="1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for</a:t>
            </a:r>
            <a:r>
              <a:rPr kumimoji="1" lang="en-US" altLang="ko-KR" sz="17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j </a:t>
            </a:r>
            <a:r>
              <a:rPr kumimoji="1" lang="en-US" altLang="ko-KR" sz="1700" b="1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in</a:t>
            </a:r>
            <a:r>
              <a:rPr kumimoji="1" lang="en-US" altLang="ko-KR" sz="17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</a:t>
            </a:r>
            <a:r>
              <a:rPr kumimoji="1" lang="en-US" altLang="ko-KR" sz="17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range</a:t>
            </a:r>
            <a:r>
              <a:rPr kumimoji="1" lang="en-US" altLang="ko-KR" sz="17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(1,13): 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7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    year = </a:t>
            </a:r>
            <a:r>
              <a:rPr kumimoji="1" lang="en-US" altLang="ko-KR" sz="17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str</a:t>
            </a:r>
            <a:r>
              <a:rPr kumimoji="1" lang="en-US" altLang="ko-KR" sz="17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(</a:t>
            </a:r>
            <a:r>
              <a:rPr kumimoji="1" lang="en-US" altLang="ko-KR" sz="17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i</a:t>
            </a:r>
            <a:r>
              <a:rPr kumimoji="1" lang="en-US" altLang="ko-KR" sz="17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7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    month = </a:t>
            </a:r>
            <a:r>
              <a:rPr kumimoji="1" lang="en-US" altLang="ko-KR" sz="17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str</a:t>
            </a:r>
            <a:r>
              <a:rPr kumimoji="1" lang="en-US" altLang="ko-KR" sz="17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(j).</a:t>
            </a:r>
            <a:r>
              <a:rPr kumimoji="1" lang="en-US" altLang="ko-KR" sz="17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zfill</a:t>
            </a:r>
            <a:r>
              <a:rPr kumimoji="1" lang="en-US" altLang="ko-KR" sz="17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(2)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7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    filename = </a:t>
            </a:r>
            <a:r>
              <a:rPr kumimoji="1" lang="en-US" altLang="ko-KR" sz="17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EVAPdir</a:t>
            </a:r>
            <a:r>
              <a:rPr kumimoji="1" lang="en-US" altLang="ko-KR" sz="17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+</a:t>
            </a:r>
            <a:r>
              <a:rPr kumimoji="1" lang="en-US" altLang="ko-KR" sz="17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'EVAP.'</a:t>
            </a:r>
            <a:r>
              <a:rPr kumimoji="1" lang="en-US" altLang="ko-KR" sz="17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+</a:t>
            </a:r>
            <a:r>
              <a:rPr kumimoji="1" lang="en-US" altLang="ko-KR" sz="17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year+month</a:t>
            </a:r>
            <a:r>
              <a:rPr kumimoji="1" lang="en-US" altLang="ko-KR" sz="17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+</a:t>
            </a:r>
            <a:r>
              <a:rPr kumimoji="1" lang="en-US" altLang="ko-KR" sz="17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'.</a:t>
            </a:r>
            <a:r>
              <a:rPr kumimoji="1" lang="en-US" altLang="ko-KR" sz="1700" b="1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nc</a:t>
            </a:r>
            <a:r>
              <a:rPr kumimoji="1" lang="en-US" altLang="ko-KR" sz="17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'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7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    data = </a:t>
            </a:r>
            <a:r>
              <a:rPr kumimoji="1" lang="en-US" altLang="ko-KR" sz="17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nc.Dataset</a:t>
            </a:r>
            <a:r>
              <a:rPr kumimoji="1" lang="en-US" altLang="ko-KR" sz="17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(filename) </a:t>
            </a:r>
            <a:endParaRPr kumimoji="1" lang="en-US" altLang="ko-KR" sz="17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    </a:t>
            </a:r>
            <a:r>
              <a:rPr kumimoji="1" lang="en-US" altLang="ko-KR" sz="17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evap_month</a:t>
            </a:r>
            <a:r>
              <a:rPr kumimoji="1" lang="en-US" altLang="ko-KR" sz="1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= </a:t>
            </a:r>
            <a:r>
              <a:rPr kumimoji="1" lang="en-US" altLang="ko-KR" sz="17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data.variables</a:t>
            </a:r>
            <a:r>
              <a:rPr kumimoji="1" lang="en-US" altLang="ko-KR" sz="1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[</a:t>
            </a:r>
            <a:r>
              <a:rPr kumimoji="1" lang="en-US" altLang="ko-KR" sz="17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'e'</a:t>
            </a:r>
            <a:r>
              <a:rPr kumimoji="1" lang="en-US" altLang="ko-KR" sz="1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][:,:]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    </a:t>
            </a:r>
            <a:r>
              <a:rPr kumimoji="1" lang="en-US" altLang="ko-KR" sz="17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# </a:t>
            </a:r>
            <a:r>
              <a:rPr kumimoji="1" lang="en-US" altLang="ko-KR" sz="17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evap_year</a:t>
            </a:r>
            <a:r>
              <a:rPr kumimoji="1" lang="en-US" altLang="ko-KR" sz="17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[ </a:t>
            </a:r>
            <a:r>
              <a:rPr kumimoji="1" lang="en-US" altLang="ko-KR" sz="1700" b="1" i="0" u="none" strike="noStrike" kern="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i-styear</a:t>
            </a:r>
            <a:r>
              <a:rPr kumimoji="1" lang="en-US" altLang="ko-KR" sz="17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, :, : ] += </a:t>
            </a:r>
            <a:r>
              <a:rPr kumimoji="1" lang="en-US" altLang="ko-KR" sz="1700" b="1" i="0" u="none" strike="noStrike" kern="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evap_month</a:t>
            </a:r>
            <a:r>
              <a:rPr kumimoji="1" lang="en-US" altLang="ko-KR" sz="17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[0,:,:]*</a:t>
            </a:r>
            <a:r>
              <a:rPr kumimoji="1" lang="en-US" altLang="ko-KR" sz="1700" b="1" i="0" u="none" strike="noStrike" kern="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nday</a:t>
            </a:r>
            <a:r>
              <a:rPr kumimoji="1" lang="en-US" altLang="ko-KR" sz="17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[j-1</a:t>
            </a:r>
            <a:r>
              <a:rPr kumimoji="1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]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800" b="1" kern="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800" b="1" kern="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evap_list_month.append</a:t>
            </a:r>
            <a:r>
              <a:rPr lang="en-US" altLang="ko-KR" sz="1800" b="1" kern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altLang="ko-KR" sz="1800" b="1" kern="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evap_month</a:t>
            </a:r>
            <a:r>
              <a:rPr lang="en-US" altLang="ko-KR" sz="1800" b="1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ko-KR" sz="1800" b="1" kern="0" dirty="0" smtClean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ko-KR" sz="1800" b="1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,:,:]*</a:t>
            </a:r>
            <a:r>
              <a:rPr lang="en-US" altLang="ko-KR" sz="1800" b="1" kern="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nday</a:t>
            </a:r>
            <a:r>
              <a:rPr lang="en-US" altLang="ko-KR" sz="1800" b="1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[j-1</a:t>
            </a:r>
            <a:r>
              <a:rPr lang="en-US" altLang="ko-KR" sz="1800" b="1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en-US" altLang="ko-KR" sz="1800" b="1" kern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0" latinLnBrk="0">
              <a:lnSpc>
                <a:spcPct val="150000"/>
              </a:lnSpc>
              <a:defRPr/>
            </a:pPr>
            <a:r>
              <a:rPr lang="en-US" altLang="ko-KR" sz="1800" b="1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ko-KR" sz="1800" b="1" kern="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evap_list_year.append</a:t>
            </a:r>
            <a:r>
              <a:rPr lang="en-US" altLang="ko-KR" sz="1800" b="1" kern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altLang="ko-KR" sz="1800" b="1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np.sum</a:t>
            </a:r>
            <a:r>
              <a:rPr lang="en-US" altLang="ko-KR" sz="1800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800" b="1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evap_list_month</a:t>
            </a:r>
            <a:r>
              <a:rPr lang="en-US" altLang="ko-KR" sz="1800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800" b="1" kern="0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ko-KR" sz="1800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altLang="ko-KR" sz="1800" b="1" kern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kumimoji="1" lang="en-US" altLang="ko-KR" sz="1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78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3825" y="195125"/>
            <a:ext cx="10641496" cy="815608"/>
          </a:xfrm>
        </p:spPr>
        <p:txBody>
          <a:bodyPr>
            <a:normAutofit/>
          </a:bodyPr>
          <a:lstStyle/>
          <a:p>
            <a:r>
              <a:rPr lang="ko-KR" altLang="en-US" sz="2600" dirty="0" smtClean="0"/>
              <a:t>지난 시간</a:t>
            </a:r>
            <a:r>
              <a:rPr lang="en-US" altLang="ko-KR" sz="2600" dirty="0" smtClean="0"/>
              <a:t>:   </a:t>
            </a:r>
            <a:r>
              <a:rPr lang="ko-KR" altLang="en-US" sz="3000" dirty="0" smtClean="0"/>
              <a:t>회귀분석</a:t>
            </a:r>
            <a:r>
              <a:rPr lang="en-US" altLang="ko-KR" sz="3000" dirty="0" smtClean="0"/>
              <a:t> </a:t>
            </a:r>
            <a:r>
              <a:rPr lang="ko-KR" altLang="en-US" sz="3000" dirty="0" smtClean="0"/>
              <a:t>통계적 유의성</a:t>
            </a:r>
            <a:r>
              <a:rPr lang="en-US" altLang="ko-KR" sz="3200" dirty="0" smtClean="0"/>
              <a:t>: </a:t>
            </a:r>
            <a:r>
              <a:rPr lang="en-US" altLang="ko-KR" sz="3300" b="1" dirty="0" err="1" smtClean="0"/>
              <a:t>pvalue</a:t>
            </a:r>
            <a:endParaRPr lang="ko-KR" altLang="en-US" sz="33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DE9639E-77B4-4854-B673-85B0050D9A29}"/>
                  </a:ext>
                </a:extLst>
              </p:cNvPr>
              <p:cNvSpPr txBox="1"/>
              <p:nvPr/>
            </p:nvSpPr>
            <p:spPr>
              <a:xfrm>
                <a:off x="636103" y="1262524"/>
                <a:ext cx="6750384" cy="49305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dirty="0" smtClean="0"/>
                  <a:t>r </a:t>
                </a:r>
                <a:r>
                  <a:rPr lang="en-US" altLang="ko-KR" dirty="0"/>
                  <a:t>= </a:t>
                </a:r>
                <a:r>
                  <a:rPr lang="en-US" altLang="ko-KR" dirty="0" err="1"/>
                  <a:t>stats.linregress</a:t>
                </a:r>
                <a:r>
                  <a:rPr lang="en-US" altLang="ko-KR" dirty="0"/>
                  <a:t>(</a:t>
                </a:r>
                <a:r>
                  <a:rPr lang="en-US" altLang="ko-KR" dirty="0" err="1"/>
                  <a:t>avg_evap_year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avg_prec_year</a:t>
                </a:r>
                <a:r>
                  <a:rPr lang="en-US" altLang="ko-KR" dirty="0"/>
                  <a:t>)</a:t>
                </a:r>
              </a:p>
              <a:p>
                <a:pPr>
                  <a:lnSpc>
                    <a:spcPct val="120000"/>
                  </a:lnSpc>
                </a:pPr>
                <a:endParaRPr lang="en-US" altLang="ko-KR" dirty="0"/>
              </a:p>
              <a:p>
                <a:pPr>
                  <a:lnSpc>
                    <a:spcPct val="120000"/>
                  </a:lnSpc>
                </a:pPr>
                <a:r>
                  <a:rPr lang="en-US" altLang="ko-KR" dirty="0"/>
                  <a:t>xx = </a:t>
                </a:r>
                <a:r>
                  <a:rPr lang="en-US" altLang="ko-KR" dirty="0" err="1"/>
                  <a:t>np.arange</a:t>
                </a:r>
                <a:r>
                  <a:rPr lang="en-US" altLang="ko-KR" dirty="0"/>
                  <a:t>(1,1.095,0.01)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ko-KR" dirty="0" err="1"/>
                  <a:t>yy</a:t>
                </a:r>
                <a:r>
                  <a:rPr lang="en-US" altLang="ko-KR" dirty="0"/>
                  <a:t> = </a:t>
                </a:r>
                <a:r>
                  <a:rPr lang="en-US" altLang="ko-KR" dirty="0" err="1"/>
                  <a:t>r.slope</a:t>
                </a:r>
                <a:r>
                  <a:rPr lang="en-US" altLang="ko-KR" dirty="0"/>
                  <a:t>*xx + </a:t>
                </a:r>
                <a:r>
                  <a:rPr lang="en-US" altLang="ko-KR" dirty="0" err="1"/>
                  <a:t>r.intercept</a:t>
                </a:r>
                <a:endParaRPr lang="en-US" altLang="ko-KR" dirty="0"/>
              </a:p>
              <a:p>
                <a:pPr>
                  <a:lnSpc>
                    <a:spcPct val="120000"/>
                  </a:lnSpc>
                </a:pPr>
                <a:endParaRPr lang="en-US" altLang="ko-KR" dirty="0"/>
              </a:p>
              <a:p>
                <a:pPr>
                  <a:lnSpc>
                    <a:spcPct val="120000"/>
                  </a:lnSpc>
                </a:pPr>
                <a:r>
                  <a:rPr lang="en-US" altLang="ko-KR" dirty="0" smtClean="0"/>
                  <a:t>beta </a:t>
                </a:r>
                <a:r>
                  <a:rPr lang="en-US" altLang="ko-KR" dirty="0"/>
                  <a:t>= </a:t>
                </a:r>
                <a:r>
                  <a:rPr lang="en-US" altLang="ko-KR" sz="1900" b="1" dirty="0" err="1"/>
                  <a:t>r.slope</a:t>
                </a:r>
                <a:endParaRPr lang="en-US" altLang="ko-KR" sz="1900" b="1" dirty="0"/>
              </a:p>
              <a:p>
                <a:pPr>
                  <a:lnSpc>
                    <a:spcPct val="120000"/>
                  </a:lnSpc>
                </a:pPr>
                <a:r>
                  <a:rPr lang="en-US" altLang="ko-KR" dirty="0"/>
                  <a:t>alpha = </a:t>
                </a:r>
                <a:r>
                  <a:rPr lang="en-US" altLang="ko-KR" sz="1900" b="1" dirty="0" err="1" smtClean="0"/>
                  <a:t>r.intercept</a:t>
                </a:r>
                <a:endParaRPr lang="en-US" altLang="ko-KR" sz="1900" b="1" dirty="0"/>
              </a:p>
              <a:p>
                <a:pPr>
                  <a:lnSpc>
                    <a:spcPct val="120000"/>
                  </a:lnSpc>
                </a:pPr>
                <a:r>
                  <a:rPr lang="en-US" altLang="ko-KR" dirty="0"/>
                  <a:t>y = beta*x + alpha</a:t>
                </a:r>
              </a:p>
              <a:p>
                <a:pPr>
                  <a:lnSpc>
                    <a:spcPct val="120000"/>
                  </a:lnSpc>
                </a:pPr>
                <a:endParaRPr lang="en-US" altLang="ko-KR" dirty="0" smtClean="0"/>
              </a:p>
              <a:p>
                <a:pPr>
                  <a:lnSpc>
                    <a:spcPct val="120000"/>
                  </a:lnSpc>
                </a:pPr>
                <a:r>
                  <a:rPr lang="en-US" altLang="ko-KR" dirty="0" err="1" smtClean="0"/>
                  <a:t>plt.plot</a:t>
                </a:r>
                <a:r>
                  <a:rPr lang="en-US" altLang="ko-KR" dirty="0" smtClean="0"/>
                  <a:t>(</a:t>
                </a:r>
                <a:r>
                  <a:rPr lang="en-US" altLang="ko-KR" dirty="0" err="1" smtClean="0"/>
                  <a:t>avg_evap_year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avg_prec_year,</a:t>
                </a:r>
                <a:r>
                  <a:rPr lang="en-US" altLang="ko-KR" dirty="0" err="1">
                    <a:solidFill>
                      <a:srgbClr val="00B050"/>
                    </a:solidFill>
                  </a:rPr>
                  <a:t>'go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'</a:t>
                </a:r>
                <a:r>
                  <a:rPr lang="en-US" altLang="ko-KR" dirty="0"/>
                  <a:t>, xx, </a:t>
                </a:r>
                <a:r>
                  <a:rPr lang="en-US" altLang="ko-KR" dirty="0" err="1"/>
                  <a:t>yy</a:t>
                </a:r>
                <a:r>
                  <a:rPr lang="en-US" altLang="ko-KR" dirty="0"/>
                  <a:t>,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'r</a:t>
                </a:r>
                <a:r>
                  <a:rPr lang="en-US" altLang="ko-KR" dirty="0" smtClean="0">
                    <a:solidFill>
                      <a:srgbClr val="00B050"/>
                    </a:solidFill>
                  </a:rPr>
                  <a:t>'</a:t>
                </a:r>
                <a:r>
                  <a:rPr lang="en-US" altLang="ko-KR" dirty="0" smtClean="0"/>
                  <a:t>)</a:t>
                </a:r>
              </a:p>
              <a:p>
                <a:pPr>
                  <a:lnSpc>
                    <a:spcPct val="120000"/>
                  </a:lnSpc>
                </a:pPr>
                <a:endParaRPr lang="en-US" altLang="ko-KR" sz="2000" dirty="0"/>
              </a:p>
              <a:p>
                <a:pPr>
                  <a:lnSpc>
                    <a:spcPct val="120000"/>
                  </a:lnSpc>
                </a:pPr>
                <a:r>
                  <a:rPr lang="en-US" altLang="ko-KR" sz="2000" b="1" dirty="0" err="1" smtClean="0">
                    <a:solidFill>
                      <a:srgbClr val="FF0000"/>
                    </a:solidFill>
                  </a:rPr>
                  <a:t>r.pvalue</a:t>
                </a:r>
                <a:endParaRPr lang="en-US" altLang="ko-KR" sz="2000" b="1" dirty="0" smtClean="0">
                  <a:solidFill>
                    <a:srgbClr val="FF0000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ko-KR" sz="2200" b="1" dirty="0" smtClean="0">
                    <a:sym typeface="Wingdings" panose="05000000000000000000" pitchFamily="2" charset="2"/>
                  </a:rPr>
                  <a:t></a:t>
                </a:r>
                <a:r>
                  <a:rPr lang="en-US" altLang="ko-KR" sz="2200" b="1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sz="2200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dirty="0" smtClean="0"/>
                  <a:t>값이 얼마나 유의한 지 검정</a:t>
                </a:r>
                <a:r>
                  <a:rPr lang="en-US" altLang="ko-KR" dirty="0" smtClean="0"/>
                  <a:t>. 0.05 </a:t>
                </a:r>
                <a:r>
                  <a:rPr lang="ko-KR" altLang="en-US" dirty="0" smtClean="0"/>
                  <a:t>보다 작으면 </a:t>
                </a:r>
                <a:r>
                  <a:rPr lang="en-US" altLang="ko-KR" dirty="0" smtClean="0"/>
                  <a:t>95% </a:t>
                </a:r>
                <a:r>
                  <a:rPr lang="ko-KR" altLang="en-US" dirty="0" smtClean="0"/>
                  <a:t>신뢰귀간에서 통계적으로 유의 </a:t>
                </a:r>
                <a:r>
                  <a:rPr lang="en-US" altLang="ko-KR" dirty="0" smtClean="0"/>
                  <a:t> </a:t>
                </a:r>
                <a:endParaRPr lang="en-US" altLang="ko-KR" sz="2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DE9639E-77B4-4854-B673-85B0050D9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103" y="1262524"/>
                <a:ext cx="6750384" cy="4930581"/>
              </a:xfrm>
              <a:prstGeom prst="rect">
                <a:avLst/>
              </a:prstGeom>
              <a:blipFill>
                <a:blip r:embed="rId2"/>
                <a:stretch>
                  <a:fillRect l="-1173" t="-124" b="-3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6487" y="1909582"/>
            <a:ext cx="4354940" cy="377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471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2"/>
          <p:cNvSpPr>
            <a:spLocks noChangeArrowheads="1"/>
          </p:cNvSpPr>
          <p:nvPr/>
        </p:nvSpPr>
        <p:spPr bwMode="auto">
          <a:xfrm>
            <a:off x="496973" y="66260"/>
            <a:ext cx="5532765" cy="670978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vl="0" latinLnBrk="0">
              <a:lnSpc>
                <a:spcPct val="120000"/>
              </a:lnSpc>
              <a:defRPr/>
            </a:pPr>
            <a:r>
              <a:rPr lang="en-US" altLang="ko-KR" sz="1800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 = </a:t>
            </a:r>
            <a:r>
              <a:rPr lang="en-US" altLang="ko-KR" sz="1800" kern="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 lvl="0" latinLnBrk="0">
              <a:lnSpc>
                <a:spcPct val="120000"/>
              </a:lnSpc>
              <a:defRPr/>
            </a:pPr>
            <a:r>
              <a:rPr lang="en-US" altLang="ko-KR" sz="1800" kern="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kern="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dx</a:t>
            </a:r>
            <a:r>
              <a:rPr lang="en-US" altLang="ko-KR" sz="1800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sz="1800" kern="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 lvl="0" latinLnBrk="0">
              <a:lnSpc>
                <a:spcPct val="120000"/>
              </a:lnSpc>
              <a:defRPr/>
            </a:pPr>
            <a:r>
              <a:rPr lang="en-US" altLang="ko-KR" sz="1800" kern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en-US" altLang="ko-KR" sz="1800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800" kern="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en-US" altLang="ko-KR" sz="1800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 </a:t>
            </a:r>
            <a:r>
              <a:rPr lang="en-US" altLang="ko-KR" sz="1800" kern="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ko-KR" sz="1800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0" latinLnBrk="0">
              <a:lnSpc>
                <a:spcPct val="120000"/>
              </a:lnSpc>
              <a:defRPr/>
            </a:pPr>
            <a:r>
              <a:rPr lang="en-US" altLang="ko-KR" sz="1800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rlist1 = []</a:t>
            </a:r>
          </a:p>
          <a:p>
            <a:pPr lvl="0" latinLnBrk="0">
              <a:lnSpc>
                <a:spcPct val="120000"/>
              </a:lnSpc>
              <a:defRPr/>
            </a:pPr>
            <a:r>
              <a:rPr lang="en-US" altLang="ko-KR" sz="1800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rlist2 = []</a:t>
            </a:r>
          </a:p>
          <a:p>
            <a:pPr lvl="0" latinLnBrk="0">
              <a:lnSpc>
                <a:spcPct val="120000"/>
              </a:lnSpc>
              <a:defRPr/>
            </a:pPr>
            <a:r>
              <a:rPr lang="en-US" altLang="ko-KR" sz="1800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800" kern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altLang="ko-KR" sz="1800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800" kern="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800" kern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altLang="ko-KR" sz="1800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800" kern="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range</a:t>
            </a:r>
            <a:r>
              <a:rPr lang="en-US" altLang="ko-KR" sz="1800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800" kern="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0, 42</a:t>
            </a:r>
            <a:r>
              <a:rPr lang="en-US" altLang="ko-KR" sz="1800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</a:p>
          <a:p>
            <a:pPr lvl="0" latinLnBrk="0">
              <a:lnSpc>
                <a:spcPct val="120000"/>
              </a:lnSpc>
              <a:defRPr/>
            </a:pPr>
            <a:r>
              <a:rPr lang="en-US" altLang="ko-KR" sz="1800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800" b="1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n1 = </a:t>
            </a:r>
            <a:r>
              <a:rPr lang="en-US" altLang="ko-KR" sz="1800" b="1" kern="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np.random.uniform</a:t>
            </a:r>
            <a:r>
              <a:rPr lang="en-US" altLang="ko-KR" sz="1800" b="1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800" b="1" kern="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1.0, 1.1</a:t>
            </a:r>
            <a:r>
              <a:rPr lang="en-US" altLang="ko-KR" sz="1800" b="1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0" latinLnBrk="0">
              <a:lnSpc>
                <a:spcPct val="120000"/>
              </a:lnSpc>
              <a:defRPr/>
            </a:pPr>
            <a:r>
              <a:rPr lang="en-US" altLang="ko-KR" sz="1800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rlist1.append(n1)</a:t>
            </a:r>
          </a:p>
          <a:p>
            <a:pPr lvl="0" latinLnBrk="0">
              <a:lnSpc>
                <a:spcPct val="120000"/>
              </a:lnSpc>
              <a:defRPr/>
            </a:pPr>
            <a:r>
              <a:rPr lang="en-US" altLang="ko-KR" sz="1800" kern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for </a:t>
            </a:r>
            <a:r>
              <a:rPr lang="en-US" altLang="ko-KR" sz="1800" kern="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800" kern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altLang="ko-KR" sz="1800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800" kern="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range</a:t>
            </a:r>
            <a:r>
              <a:rPr lang="en-US" altLang="ko-KR" sz="1800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800" kern="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0, 42</a:t>
            </a:r>
            <a:r>
              <a:rPr lang="en-US" altLang="ko-KR" sz="1800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</a:p>
          <a:p>
            <a:pPr lvl="0" latinLnBrk="0">
              <a:lnSpc>
                <a:spcPct val="120000"/>
              </a:lnSpc>
              <a:defRPr/>
            </a:pPr>
            <a:r>
              <a:rPr lang="en-US" altLang="ko-KR" sz="1800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800" b="1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n2 = </a:t>
            </a:r>
            <a:r>
              <a:rPr lang="en-US" altLang="ko-KR" sz="1800" b="1" kern="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np.random.uniform</a:t>
            </a:r>
            <a:r>
              <a:rPr lang="en-US" altLang="ko-KR" sz="1800" b="1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800" b="1" kern="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1.0, 1.1</a:t>
            </a:r>
            <a:r>
              <a:rPr lang="en-US" altLang="ko-KR" sz="1800" b="1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0" latinLnBrk="0">
              <a:lnSpc>
                <a:spcPct val="120000"/>
              </a:lnSpc>
              <a:defRPr/>
            </a:pPr>
            <a:r>
              <a:rPr lang="en-US" altLang="ko-KR" sz="1800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rlist2.append(n2)</a:t>
            </a:r>
          </a:p>
          <a:p>
            <a:pPr lvl="0" latinLnBrk="0">
              <a:lnSpc>
                <a:spcPct val="120000"/>
              </a:lnSpc>
              <a:defRPr/>
            </a:pPr>
            <a:r>
              <a:rPr lang="en-US" altLang="ko-KR" sz="1800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</a:p>
          <a:p>
            <a:pPr lvl="0" latinLnBrk="0">
              <a:lnSpc>
                <a:spcPct val="120000"/>
              </a:lnSpc>
              <a:defRPr/>
            </a:pPr>
            <a:r>
              <a:rPr lang="en-US" altLang="ko-KR" sz="1800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r = </a:t>
            </a:r>
            <a:r>
              <a:rPr lang="en-US" altLang="ko-KR" sz="1800" kern="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stats.linregress</a:t>
            </a:r>
            <a:r>
              <a:rPr lang="en-US" altLang="ko-KR" sz="1800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(rlist1, rlist2)</a:t>
            </a:r>
          </a:p>
          <a:p>
            <a:pPr lvl="0" latinLnBrk="0">
              <a:lnSpc>
                <a:spcPct val="120000"/>
              </a:lnSpc>
              <a:defRPr/>
            </a:pPr>
            <a:r>
              <a:rPr lang="en-US" altLang="ko-KR" sz="1800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800" kern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altLang="ko-KR" sz="1800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800" kern="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r.pvalue</a:t>
            </a:r>
            <a:r>
              <a:rPr lang="en-US" altLang="ko-KR" sz="1800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 </a:t>
            </a:r>
            <a:r>
              <a:rPr lang="en-US" altLang="ko-KR" sz="1800" kern="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0.01</a:t>
            </a:r>
            <a:r>
              <a:rPr lang="en-US" altLang="ko-KR" sz="1800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0" latinLnBrk="0">
              <a:lnSpc>
                <a:spcPct val="120000"/>
              </a:lnSpc>
              <a:defRPr/>
            </a:pPr>
            <a:r>
              <a:rPr lang="en-US" altLang="ko-KR" sz="1800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800" kern="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en-US" altLang="ko-KR" sz="1800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sz="1800" kern="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lvl="0" latinLnBrk="0">
              <a:lnSpc>
                <a:spcPct val="120000"/>
              </a:lnSpc>
              <a:defRPr/>
            </a:pPr>
            <a:r>
              <a:rPr lang="en-US" altLang="ko-KR" sz="1800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k += </a:t>
            </a:r>
            <a:r>
              <a:rPr lang="en-US" altLang="ko-KR" sz="1800" kern="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lvl="0" latinLnBrk="0">
              <a:lnSpc>
                <a:spcPct val="120000"/>
              </a:lnSpc>
              <a:defRPr/>
            </a:pPr>
            <a:endParaRPr lang="en-US" altLang="ko-KR" sz="1800" kern="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latinLnBrk="0">
              <a:lnSpc>
                <a:spcPct val="120000"/>
              </a:lnSpc>
              <a:defRPr/>
            </a:pPr>
            <a:r>
              <a:rPr lang="en-US" altLang="ko-KR" sz="1800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US" altLang="ko-KR" sz="18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ko-KR" sz="1800" kern="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np.sort</a:t>
            </a:r>
            <a:r>
              <a:rPr lang="en-US" altLang="ko-KR" sz="18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(rlist1)</a:t>
            </a:r>
          </a:p>
          <a:p>
            <a:pPr lvl="0" latinLnBrk="0">
              <a:lnSpc>
                <a:spcPct val="120000"/>
              </a:lnSpc>
              <a:defRPr/>
            </a:pPr>
            <a:r>
              <a:rPr lang="en-US" altLang="ko-KR" sz="18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= </a:t>
            </a:r>
            <a:r>
              <a:rPr lang="en-US" altLang="ko-KR" sz="1800" kern="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r.slope</a:t>
            </a:r>
            <a:r>
              <a:rPr lang="en-US" altLang="ko-KR" sz="18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*x + </a:t>
            </a:r>
            <a:r>
              <a:rPr lang="en-US" altLang="ko-KR" sz="1800" kern="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r.intercept</a:t>
            </a:r>
            <a:r>
              <a:rPr lang="en-US" altLang="ko-KR" sz="18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endParaRPr lang="en-US" altLang="ko-KR" sz="1800" kern="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latinLnBrk="0">
              <a:lnSpc>
                <a:spcPct val="120000"/>
              </a:lnSpc>
              <a:defRPr/>
            </a:pPr>
            <a:r>
              <a:rPr lang="en-US" altLang="ko-KR" sz="18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plt.plot</a:t>
            </a:r>
            <a:r>
              <a:rPr lang="en-US" altLang="ko-KR" sz="18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( rlist1, rlist2, </a:t>
            </a:r>
            <a:r>
              <a:rPr lang="en-US" altLang="ko-KR" sz="1800" kern="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'go'</a:t>
            </a:r>
            <a:r>
              <a:rPr lang="en-US" altLang="ko-KR" sz="18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,  x,  y, </a:t>
            </a:r>
            <a:r>
              <a:rPr lang="en-US" altLang="ko-KR" sz="1800" kern="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‘r' </a:t>
            </a:r>
            <a:r>
              <a:rPr lang="en-US" altLang="ko-KR" sz="1800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kumimoji="1" lang="en-US" altLang="ko-KR" sz="18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902597" y="869256"/>
            <a:ext cx="40046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0">
              <a:lnSpc>
                <a:spcPct val="120000"/>
              </a:lnSpc>
              <a:defRPr/>
            </a:pPr>
            <a:r>
              <a:rPr lang="en-US" altLang="ko-KR" sz="2000" b="1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altLang="ko-KR" sz="2000" b="1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ko-KR" sz="2000" b="1" kern="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np.random.</a:t>
            </a:r>
            <a:r>
              <a:rPr lang="en-US" altLang="ko-KR" sz="2000" b="1" kern="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uniform</a:t>
            </a:r>
            <a:r>
              <a:rPr lang="en-US" altLang="ko-KR" sz="2000" b="1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2000" b="1" kern="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r>
              <a:rPr lang="en-US" altLang="ko-KR" sz="2000" b="1" kern="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1.1</a:t>
            </a:r>
            <a:r>
              <a:rPr lang="en-US" altLang="ko-KR" sz="2000" b="1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902597" y="1505294"/>
                <a:ext cx="1012264" cy="3539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3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3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sz="23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3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sz="23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23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2597" y="1505294"/>
                <a:ext cx="1012264" cy="353943"/>
              </a:xfrm>
              <a:prstGeom prst="rect">
                <a:avLst/>
              </a:prstGeom>
              <a:blipFill>
                <a:blip r:embed="rId2"/>
                <a:stretch>
                  <a:fillRect l="-1807" b="-172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6902598" y="2101065"/>
            <a:ext cx="45728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1.0~1.1 </a:t>
            </a:r>
            <a:r>
              <a:rPr lang="ko-KR" altLang="en-US" sz="1600" dirty="0" smtClean="0"/>
              <a:t>사이의 값을 랜덤으로 추출</a:t>
            </a:r>
            <a:endParaRPr lang="ko-KR" altLang="en-US" sz="16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00" b="15566"/>
          <a:stretch/>
        </p:blipFill>
        <p:spPr>
          <a:xfrm>
            <a:off x="6771535" y="2960452"/>
            <a:ext cx="3289913" cy="204363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018423" y="2621898"/>
            <a:ext cx="2796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</a:rPr>
              <a:t>Uniform</a:t>
            </a:r>
            <a:r>
              <a:rPr lang="en-US" altLang="ko-KR" sz="1600" b="1" dirty="0" smtClean="0"/>
              <a:t> distribution</a:t>
            </a:r>
            <a:endParaRPr lang="ko-KR" altLang="en-US" sz="1600" b="1" dirty="0"/>
          </a:p>
        </p:txBody>
      </p:sp>
      <p:sp>
        <p:nvSpPr>
          <p:cNvPr id="16" name="직사각형 15"/>
          <p:cNvSpPr/>
          <p:nvPr/>
        </p:nvSpPr>
        <p:spPr>
          <a:xfrm>
            <a:off x="7307002" y="5018814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-1.0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8702986" y="5018814"/>
            <a:ext cx="6783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+</a:t>
            </a:r>
            <a:r>
              <a:rPr lang="en-US" altLang="ko-KR" b="1" dirty="0" smtClean="0"/>
              <a:t>1.0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276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2"/>
          <p:cNvSpPr>
            <a:spLocks noChangeArrowheads="1"/>
          </p:cNvSpPr>
          <p:nvPr/>
        </p:nvSpPr>
        <p:spPr bwMode="auto">
          <a:xfrm>
            <a:off x="496973" y="66260"/>
            <a:ext cx="5532765" cy="670978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vl="0" latinLnBrk="0">
              <a:lnSpc>
                <a:spcPct val="120000"/>
              </a:lnSpc>
              <a:defRPr/>
            </a:pPr>
            <a:r>
              <a:rPr lang="en-US" altLang="ko-KR" sz="1800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 = </a:t>
            </a:r>
            <a:r>
              <a:rPr lang="en-US" altLang="ko-KR" sz="1800" kern="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 lvl="0" latinLnBrk="0">
              <a:lnSpc>
                <a:spcPct val="120000"/>
              </a:lnSpc>
              <a:defRPr/>
            </a:pPr>
            <a:r>
              <a:rPr lang="en-US" altLang="ko-KR" sz="1800" kern="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kern="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dx</a:t>
            </a:r>
            <a:r>
              <a:rPr lang="en-US" altLang="ko-KR" sz="1800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sz="1800" kern="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 lvl="0" latinLnBrk="0">
              <a:lnSpc>
                <a:spcPct val="120000"/>
              </a:lnSpc>
              <a:defRPr/>
            </a:pPr>
            <a:r>
              <a:rPr lang="en-US" altLang="ko-KR" sz="1800" kern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en-US" altLang="ko-KR" sz="1800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800" kern="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en-US" altLang="ko-KR" sz="1800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 </a:t>
            </a:r>
            <a:r>
              <a:rPr lang="en-US" altLang="ko-KR" sz="1800" kern="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ko-KR" sz="1800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0" latinLnBrk="0">
              <a:lnSpc>
                <a:spcPct val="120000"/>
              </a:lnSpc>
              <a:defRPr/>
            </a:pPr>
            <a:r>
              <a:rPr lang="en-US" altLang="ko-KR" sz="1800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rlist1 = []</a:t>
            </a:r>
          </a:p>
          <a:p>
            <a:pPr lvl="0" latinLnBrk="0">
              <a:lnSpc>
                <a:spcPct val="120000"/>
              </a:lnSpc>
              <a:defRPr/>
            </a:pPr>
            <a:r>
              <a:rPr lang="en-US" altLang="ko-KR" sz="1800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rlist2 = []</a:t>
            </a:r>
          </a:p>
          <a:p>
            <a:pPr lvl="0" latinLnBrk="0">
              <a:lnSpc>
                <a:spcPct val="120000"/>
              </a:lnSpc>
              <a:defRPr/>
            </a:pPr>
            <a:r>
              <a:rPr lang="en-US" altLang="ko-KR" sz="1800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800" kern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altLang="ko-KR" sz="1800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800" kern="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800" kern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altLang="ko-KR" sz="1800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800" kern="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range</a:t>
            </a:r>
            <a:r>
              <a:rPr lang="en-US" altLang="ko-KR" sz="1800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800" kern="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0, 42</a:t>
            </a:r>
            <a:r>
              <a:rPr lang="en-US" altLang="ko-KR" sz="1800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</a:p>
          <a:p>
            <a:pPr lvl="0" latinLnBrk="0">
              <a:lnSpc>
                <a:spcPct val="120000"/>
              </a:lnSpc>
              <a:defRPr/>
            </a:pPr>
            <a:r>
              <a:rPr lang="en-US" altLang="ko-KR" sz="1800" b="1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n1 = </a:t>
            </a:r>
            <a:r>
              <a:rPr lang="en-US" altLang="ko-KR" sz="1800" b="1" kern="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np.random.normal</a:t>
            </a:r>
            <a:r>
              <a:rPr lang="en-US" altLang="ko-KR" sz="1800" b="1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800" b="1" kern="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1.05, 0.025</a:t>
            </a:r>
            <a:r>
              <a:rPr lang="en-US" altLang="ko-KR" sz="1800" b="1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0" latinLnBrk="0">
              <a:lnSpc>
                <a:spcPct val="120000"/>
              </a:lnSpc>
              <a:defRPr/>
            </a:pPr>
            <a:r>
              <a:rPr lang="en-US" altLang="ko-KR" sz="1800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rlist1.append(n1)</a:t>
            </a:r>
          </a:p>
          <a:p>
            <a:pPr lvl="0" latinLnBrk="0">
              <a:lnSpc>
                <a:spcPct val="120000"/>
              </a:lnSpc>
              <a:defRPr/>
            </a:pPr>
            <a:r>
              <a:rPr lang="en-US" altLang="ko-KR" sz="1800" kern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for </a:t>
            </a:r>
            <a:r>
              <a:rPr lang="en-US" altLang="ko-KR" sz="1800" kern="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800" kern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altLang="ko-KR" sz="1800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800" kern="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range</a:t>
            </a:r>
            <a:r>
              <a:rPr lang="en-US" altLang="ko-KR" sz="1800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800" kern="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0, 42</a:t>
            </a:r>
            <a:r>
              <a:rPr lang="en-US" altLang="ko-KR" sz="1800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</a:p>
          <a:p>
            <a:pPr lvl="0" latinLnBrk="0">
              <a:lnSpc>
                <a:spcPct val="120000"/>
              </a:lnSpc>
              <a:defRPr/>
            </a:pPr>
            <a:r>
              <a:rPr lang="en-US" altLang="ko-KR" sz="1800" b="1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n2 = </a:t>
            </a:r>
            <a:r>
              <a:rPr lang="en-US" altLang="ko-KR" sz="1800" b="1" kern="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np.random.normal</a:t>
            </a:r>
            <a:r>
              <a:rPr lang="en-US" altLang="ko-KR" sz="1800" b="1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800" b="1" kern="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1.05, 0.025</a:t>
            </a:r>
            <a:r>
              <a:rPr lang="en-US" altLang="ko-KR" sz="1800" b="1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0" latinLnBrk="0">
              <a:lnSpc>
                <a:spcPct val="120000"/>
              </a:lnSpc>
              <a:defRPr/>
            </a:pPr>
            <a:r>
              <a:rPr lang="en-US" altLang="ko-KR" sz="1800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rlist2.append(n2)</a:t>
            </a:r>
          </a:p>
          <a:p>
            <a:pPr lvl="0" latinLnBrk="0">
              <a:lnSpc>
                <a:spcPct val="120000"/>
              </a:lnSpc>
              <a:defRPr/>
            </a:pPr>
            <a:r>
              <a:rPr lang="en-US" altLang="ko-KR" sz="1800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</a:p>
          <a:p>
            <a:pPr lvl="0" latinLnBrk="0">
              <a:lnSpc>
                <a:spcPct val="120000"/>
              </a:lnSpc>
              <a:defRPr/>
            </a:pPr>
            <a:r>
              <a:rPr lang="en-US" altLang="ko-KR" sz="1800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r = </a:t>
            </a:r>
            <a:r>
              <a:rPr lang="en-US" altLang="ko-KR" sz="1800" kern="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stats.linregress</a:t>
            </a:r>
            <a:r>
              <a:rPr lang="en-US" altLang="ko-KR" sz="1800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(rlist1, rlist2)</a:t>
            </a:r>
          </a:p>
          <a:p>
            <a:pPr lvl="0" latinLnBrk="0">
              <a:lnSpc>
                <a:spcPct val="120000"/>
              </a:lnSpc>
              <a:defRPr/>
            </a:pPr>
            <a:r>
              <a:rPr lang="en-US" altLang="ko-KR" sz="1800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800" kern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altLang="ko-KR" sz="1800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800" kern="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r.pvalue</a:t>
            </a:r>
            <a:r>
              <a:rPr lang="en-US" altLang="ko-KR" sz="1800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 </a:t>
            </a:r>
            <a:r>
              <a:rPr lang="en-US" altLang="ko-KR" sz="1800" kern="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0.01</a:t>
            </a:r>
            <a:r>
              <a:rPr lang="en-US" altLang="ko-KR" sz="1800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0" latinLnBrk="0">
              <a:lnSpc>
                <a:spcPct val="120000"/>
              </a:lnSpc>
              <a:defRPr/>
            </a:pPr>
            <a:r>
              <a:rPr lang="en-US" altLang="ko-KR" sz="1800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800" kern="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en-US" altLang="ko-KR" sz="1800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sz="1800" kern="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lvl="0" latinLnBrk="0">
              <a:lnSpc>
                <a:spcPct val="120000"/>
              </a:lnSpc>
              <a:defRPr/>
            </a:pPr>
            <a:r>
              <a:rPr lang="en-US" altLang="ko-KR" sz="1800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k += </a:t>
            </a:r>
            <a:r>
              <a:rPr lang="en-US" altLang="ko-KR" sz="1800" kern="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lvl="0" latinLnBrk="0">
              <a:lnSpc>
                <a:spcPct val="120000"/>
              </a:lnSpc>
              <a:defRPr/>
            </a:pPr>
            <a:endParaRPr lang="en-US" altLang="ko-KR" sz="1800" kern="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latinLnBrk="0">
              <a:lnSpc>
                <a:spcPct val="120000"/>
              </a:lnSpc>
              <a:defRPr/>
            </a:pPr>
            <a:r>
              <a:rPr lang="en-US" altLang="ko-KR" sz="1800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US" altLang="ko-KR" sz="18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ko-KR" sz="1800" kern="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np.sort</a:t>
            </a:r>
            <a:r>
              <a:rPr lang="en-US" altLang="ko-KR" sz="18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(rlist1)</a:t>
            </a:r>
          </a:p>
          <a:p>
            <a:pPr lvl="0" latinLnBrk="0">
              <a:lnSpc>
                <a:spcPct val="120000"/>
              </a:lnSpc>
              <a:defRPr/>
            </a:pPr>
            <a:r>
              <a:rPr lang="en-US" altLang="ko-KR" sz="18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= </a:t>
            </a:r>
            <a:r>
              <a:rPr lang="en-US" altLang="ko-KR" sz="1800" kern="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r.slope</a:t>
            </a:r>
            <a:r>
              <a:rPr lang="en-US" altLang="ko-KR" sz="18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*x + </a:t>
            </a:r>
            <a:r>
              <a:rPr lang="en-US" altLang="ko-KR" sz="1800" kern="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r.intercept</a:t>
            </a:r>
            <a:r>
              <a:rPr lang="en-US" altLang="ko-KR" sz="18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endParaRPr lang="en-US" altLang="ko-KR" sz="1800" kern="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latinLnBrk="0">
              <a:lnSpc>
                <a:spcPct val="120000"/>
              </a:lnSpc>
              <a:defRPr/>
            </a:pPr>
            <a:r>
              <a:rPr lang="en-US" altLang="ko-KR" sz="18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plt.plot</a:t>
            </a:r>
            <a:r>
              <a:rPr lang="en-US" altLang="ko-KR" sz="18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( rlist1, rlist2, </a:t>
            </a:r>
            <a:r>
              <a:rPr lang="en-US" altLang="ko-KR" sz="1800" kern="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'go'</a:t>
            </a:r>
            <a:r>
              <a:rPr lang="en-US" altLang="ko-KR" sz="18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,  x,  y, </a:t>
            </a:r>
            <a:r>
              <a:rPr lang="en-US" altLang="ko-KR" sz="1800" kern="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‘r' </a:t>
            </a:r>
            <a:r>
              <a:rPr lang="en-US" altLang="ko-KR" sz="18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kumimoji="1" lang="en-US" altLang="ko-KR" sz="18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780677" y="497206"/>
            <a:ext cx="43332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0">
              <a:lnSpc>
                <a:spcPct val="120000"/>
              </a:lnSpc>
              <a:defRPr/>
            </a:pPr>
            <a:r>
              <a:rPr lang="en-US" altLang="ko-KR" sz="2000" b="1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altLang="ko-KR" sz="2000" b="1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ko-KR" sz="2000" b="1" kern="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np.random.</a:t>
            </a:r>
            <a:r>
              <a:rPr lang="en-US" altLang="ko-KR" sz="2000" b="1" kern="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</a:t>
            </a:r>
            <a:r>
              <a:rPr lang="en-US" altLang="ko-KR" sz="2000" b="1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2000" b="1" kern="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1.05, 0.025</a:t>
            </a:r>
            <a:r>
              <a:rPr lang="en-US" altLang="ko-KR" sz="2000" b="1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864224" y="1366190"/>
                <a:ext cx="1012264" cy="3539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3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3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sz="23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3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sz="23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23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4224" y="1366190"/>
                <a:ext cx="1012264" cy="353943"/>
              </a:xfrm>
              <a:prstGeom prst="rect">
                <a:avLst/>
              </a:prstGeom>
              <a:blipFill>
                <a:blip r:embed="rId2"/>
                <a:stretch>
                  <a:fillRect l="-1807" b="-172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6663026" y="2106338"/>
            <a:ext cx="5236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평균이 </a:t>
            </a:r>
            <a:r>
              <a:rPr lang="en-US" altLang="ko-KR" sz="1600" dirty="0" smtClean="0"/>
              <a:t>1.05, </a:t>
            </a:r>
            <a:r>
              <a:rPr lang="ko-KR" altLang="en-US" sz="1600" dirty="0" smtClean="0"/>
              <a:t>표준편차가 </a:t>
            </a:r>
            <a:r>
              <a:rPr lang="en-US" altLang="ko-KR" sz="1600" dirty="0" smtClean="0"/>
              <a:t>0.025</a:t>
            </a:r>
            <a:r>
              <a:rPr lang="ko-KR" altLang="en-US" sz="1600" dirty="0" smtClean="0"/>
              <a:t>인 정규분포에서 추출</a:t>
            </a:r>
            <a:endParaRPr lang="en-US" altLang="ko-KR" sz="16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7030623" y="3426142"/>
            <a:ext cx="2796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</a:rPr>
              <a:t>Normal</a:t>
            </a:r>
            <a:r>
              <a:rPr lang="en-US" altLang="ko-KR" sz="1600" b="1" dirty="0" smtClean="0"/>
              <a:t> distribution</a:t>
            </a:r>
            <a:endParaRPr lang="ko-KR" altLang="en-US" sz="1600" b="1" dirty="0"/>
          </a:p>
        </p:txBody>
      </p:sp>
      <p:sp>
        <p:nvSpPr>
          <p:cNvPr id="16" name="직사각형 15"/>
          <p:cNvSpPr/>
          <p:nvPr/>
        </p:nvSpPr>
        <p:spPr>
          <a:xfrm>
            <a:off x="7172179" y="5984246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-1.0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8736930" y="5984246"/>
            <a:ext cx="6783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+</a:t>
            </a:r>
            <a:r>
              <a:rPr lang="en-US" altLang="ko-KR" b="1" dirty="0" smtClean="0"/>
              <a:t>1.0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6760287" y="2707684"/>
                <a:ext cx="1668405" cy="4462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3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3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sz="23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3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altLang="ko-KR" sz="2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altLang="ko-KR" sz="2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ko-KR" altLang="en-US" sz="2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altLang="ko-KR" sz="2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ko-KR" altLang="en-US" sz="2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altLang="ko-KR" sz="2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300" dirty="0"/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0287" y="2707684"/>
                <a:ext cx="1668405" cy="446276"/>
              </a:xfrm>
              <a:prstGeom prst="rect">
                <a:avLst/>
              </a:prstGeom>
              <a:blipFill>
                <a:blip r:embed="rId3"/>
                <a:stretch>
                  <a:fillRect b="-21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66" b="16014"/>
          <a:stretch/>
        </p:blipFill>
        <p:spPr>
          <a:xfrm>
            <a:off x="6663026" y="3860206"/>
            <a:ext cx="3317590" cy="207729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046110" y="5984246"/>
            <a:ext cx="644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1.05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959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424712" y="456523"/>
            <a:ext cx="3409908" cy="3942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0">
              <a:lnSpc>
                <a:spcPct val="120000"/>
              </a:lnSpc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altLang="ko-KR" b="1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ko-KR" b="1" kern="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random.uniform</a:t>
            </a:r>
            <a:r>
              <a:rPr lang="en-US" altLang="ko-KR" b="1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b="1" kern="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1.0, 1.1</a:t>
            </a:r>
            <a:r>
              <a:rPr lang="en-US" altLang="ko-KR" b="1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306213" y="4772423"/>
                <a:ext cx="2200026" cy="3539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3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3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sz="23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3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altLang="ko-KR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3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sz="23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3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sz="23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3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sz="23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23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213" y="4772423"/>
                <a:ext cx="2200026" cy="353943"/>
              </a:xfrm>
              <a:prstGeom prst="rect">
                <a:avLst/>
              </a:prstGeom>
              <a:blipFill>
                <a:blip r:embed="rId2"/>
                <a:stretch>
                  <a:fillRect l="-554" b="-275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631644" y="1708445"/>
                <a:ext cx="1012264" cy="3539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3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3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sz="23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3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sz="23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23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644" y="1708445"/>
                <a:ext cx="1012264" cy="353943"/>
              </a:xfrm>
              <a:prstGeom prst="rect">
                <a:avLst/>
              </a:prstGeom>
              <a:blipFill>
                <a:blip r:embed="rId3"/>
                <a:stretch>
                  <a:fillRect l="-1807" b="-172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424712" y="2891783"/>
            <a:ext cx="94383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r</a:t>
            </a:r>
            <a:r>
              <a:rPr lang="en-US" altLang="ko-KR" sz="1600" dirty="0" err="1" smtClean="0"/>
              <a:t>andom.uniform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이던 </a:t>
            </a:r>
            <a:r>
              <a:rPr lang="en-US" altLang="ko-KR" sz="1600" dirty="0" err="1" smtClean="0"/>
              <a:t>random.normal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을 쓰던 </a:t>
            </a:r>
            <a:r>
              <a:rPr lang="en-US" altLang="ko-KR" sz="1600" dirty="0" smtClean="0"/>
              <a:t>n1 </a:t>
            </a:r>
            <a:r>
              <a:rPr lang="ko-KR" altLang="en-US" sz="1600" dirty="0" smtClean="0"/>
              <a:t>과 </a:t>
            </a:r>
            <a:r>
              <a:rPr lang="en-US" altLang="ko-KR" sz="1600" dirty="0" smtClean="0"/>
              <a:t>n2 </a:t>
            </a:r>
            <a:r>
              <a:rPr lang="ko-KR" altLang="en-US" sz="1600" dirty="0" smtClean="0"/>
              <a:t>와 우연히 상관관계가 높아지기는 쉽지 않음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확률이 매우 낮다</a:t>
            </a:r>
            <a:r>
              <a:rPr lang="en-US" altLang="ko-KR" sz="1600" dirty="0" smtClean="0"/>
              <a:t>).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하지만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실제 해양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대기 데이터의 경우 자기 상관성이 큼</a:t>
            </a:r>
            <a:r>
              <a:rPr lang="en-US" altLang="ko-KR" sz="1600" dirty="0" smtClean="0"/>
              <a:t>. </a:t>
            </a:r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예를 들어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지구온난화에 의해서 바다 표면 온도가 올라가면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그 해수 온도가 쉽게 떨어지지 않음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  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1424712" y="932086"/>
            <a:ext cx="3922869" cy="3942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0">
              <a:lnSpc>
                <a:spcPct val="120000"/>
              </a:lnSpc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altLang="ko-KR" b="1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ko-KR" b="1" kern="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np.random.normal</a:t>
            </a:r>
            <a:r>
              <a:rPr lang="en-US" altLang="ko-KR" b="1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b="1" kern="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1.05, 0.025</a:t>
            </a:r>
            <a:r>
              <a:rPr lang="en-US" altLang="ko-KR" b="1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1424712" y="5559267"/>
                <a:ext cx="8415163" cy="3539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1700" dirty="0" smtClean="0"/>
                  <a:t>즉</a:t>
                </a:r>
                <a:r>
                  <a:rPr lang="en-US" altLang="ko-KR" sz="1700" dirty="0" smtClean="0"/>
                  <a:t>, </a:t>
                </a:r>
                <a:r>
                  <a:rPr lang="ko-KR" altLang="en-US" sz="1700" dirty="0" smtClean="0"/>
                  <a:t>특정 시간 </a:t>
                </a:r>
                <a:r>
                  <a:rPr lang="en-US" altLang="ko-KR" sz="1700" dirty="0" smtClean="0"/>
                  <a:t>t </a:t>
                </a:r>
                <a:r>
                  <a:rPr lang="ko-KR" altLang="en-US" sz="1700" dirty="0" smtClean="0"/>
                  <a:t>에서의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7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7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1700" dirty="0" smtClean="0"/>
                  <a:t> 는 이전 시간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7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7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7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ko-KR" altLang="en-US" sz="1700" dirty="0" smtClean="0"/>
                  <a:t> 의</a:t>
                </a:r>
                <a:r>
                  <a:rPr lang="en-US" altLang="ko-KR" sz="1700" dirty="0" smtClean="0"/>
                  <a:t> </a:t>
                </a:r>
                <a:r>
                  <a:rPr lang="ko-KR" altLang="en-US" sz="1700" dirty="0" smtClean="0"/>
                  <a:t>메모리를 가지고 있음</a:t>
                </a:r>
                <a:r>
                  <a:rPr lang="en-US" altLang="ko-KR" sz="1700" dirty="0" smtClean="0"/>
                  <a:t>.</a:t>
                </a:r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712" y="5559267"/>
                <a:ext cx="8415163" cy="353943"/>
              </a:xfrm>
              <a:prstGeom prst="rect">
                <a:avLst/>
              </a:prstGeom>
              <a:blipFill>
                <a:blip r:embed="rId4"/>
                <a:stretch>
                  <a:fillRect l="-507" t="-6897" b="-224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293" y="335020"/>
            <a:ext cx="5765561" cy="214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69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0379" y="268277"/>
            <a:ext cx="11057365" cy="815608"/>
          </a:xfrm>
        </p:spPr>
        <p:txBody>
          <a:bodyPr>
            <a:normAutofit/>
          </a:bodyPr>
          <a:lstStyle/>
          <a:p>
            <a:r>
              <a:rPr lang="ko-KR" altLang="en-US" sz="2600" dirty="0" smtClean="0"/>
              <a:t>이번 시간 실습</a:t>
            </a:r>
            <a:r>
              <a:rPr lang="en-US" altLang="ko-KR" sz="2600" dirty="0" smtClean="0"/>
              <a:t>:  </a:t>
            </a:r>
            <a:r>
              <a:rPr lang="ko-KR" altLang="en-US" sz="2600" dirty="0" smtClean="0"/>
              <a:t>통계적으로 유의한 경향성을 보이는 값들만 골라서 </a:t>
            </a:r>
            <a:r>
              <a:rPr lang="en-US" altLang="ko-KR" sz="2600" dirty="0" smtClean="0"/>
              <a:t>plot</a:t>
            </a:r>
            <a:endParaRPr lang="ko-KR" altLang="en-US" sz="26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9061" y="1569794"/>
            <a:ext cx="5053070" cy="331027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51" y="1499616"/>
            <a:ext cx="4998056" cy="327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022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0379" y="268277"/>
            <a:ext cx="11057365" cy="815608"/>
          </a:xfrm>
        </p:spPr>
        <p:txBody>
          <a:bodyPr>
            <a:normAutofit/>
          </a:bodyPr>
          <a:lstStyle/>
          <a:p>
            <a:r>
              <a:rPr lang="ko-KR" altLang="en-US" sz="2600" dirty="0" smtClean="0"/>
              <a:t>이번 시간 실습</a:t>
            </a:r>
            <a:r>
              <a:rPr lang="en-US" altLang="ko-KR" sz="2600" dirty="0" smtClean="0"/>
              <a:t>:  </a:t>
            </a:r>
            <a:r>
              <a:rPr lang="ko-KR" altLang="en-US" sz="2600" dirty="0" smtClean="0"/>
              <a:t>통계적으로 유의한 경향성을 보이는 값들만 골라서 </a:t>
            </a:r>
            <a:r>
              <a:rPr lang="en-US" altLang="ko-KR" sz="2600" dirty="0" smtClean="0"/>
              <a:t>plot</a:t>
            </a:r>
            <a:endParaRPr lang="ko-KR" altLang="en-US" sz="26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683" y="3616847"/>
            <a:ext cx="4231036" cy="277176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b="17543"/>
          <a:stretch/>
        </p:blipFill>
        <p:spPr>
          <a:xfrm>
            <a:off x="756683" y="1083885"/>
            <a:ext cx="4245474" cy="229329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EF9E358-AA89-4538-AE80-3E2F32D336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5601" y="1346072"/>
            <a:ext cx="2916011" cy="21277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852992" y="2472140"/>
                <a:ext cx="2422138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ko-KR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</m:sSub>
                      <m:r>
                        <a:rPr kumimoji="0" lang="en-US" altLang="ko-KR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kumimoji="0" lang="en-US" altLang="ko-KR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ko-KR" alt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𝛼</m:t>
                          </m:r>
                          <m:r>
                            <a:rPr kumimoji="0" lang="en-US" altLang="ko-KR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r>
                            <a:rPr kumimoji="0" lang="ko-KR" alt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𝛽</m:t>
                          </m:r>
                          <m:sSub>
                            <m:sSubPr>
                              <m:ctrlPr>
                                <a:rPr kumimoji="0" lang="en-US" altLang="ko-KR" sz="2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altLang="ko-KR" sz="2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0" lang="en-US" altLang="ko-KR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altLang="ko-KR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ko-KR" altLang="en-US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𝜀</m:t>
                          </m:r>
                        </m:e>
                        <m:sub>
                          <m:r>
                            <a:rPr kumimoji="0" lang="en-US" altLang="ko-KR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0" lang="ko-KR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2992" y="2472140"/>
                <a:ext cx="2422138" cy="338554"/>
              </a:xfrm>
              <a:prstGeom prst="rect">
                <a:avLst/>
              </a:prstGeom>
              <a:blipFill>
                <a:blip r:embed="rId5"/>
                <a:stretch>
                  <a:fillRect l="-1508" b="-381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8521612" y="3885583"/>
                <a:ext cx="2506584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ko-KR" sz="2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2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41 </m:t>
                      </m:r>
                      <m:r>
                        <a:rPr lang="en-US" altLang="ko-KR" sz="2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𝑦𝑒𝑎𝑟𝑠</m:t>
                      </m:r>
                      <m:r>
                        <a:rPr lang="en-US" altLang="ko-KR" sz="2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 </m:t>
                      </m:r>
                      <m:r>
                        <a:rPr lang="en-US" altLang="ko-KR" sz="2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𝑐𝑚</m:t>
                      </m:r>
                    </m:oMath>
                  </m:oMathPara>
                </a14:m>
                <a:endParaRPr lang="ko-KR" altLang="en-US" sz="2200" dirty="0"/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1612" y="3885583"/>
                <a:ext cx="2506584" cy="430887"/>
              </a:xfrm>
              <a:prstGeom prst="rect">
                <a:avLst/>
              </a:prstGeom>
              <a:blipFill>
                <a:blip r:embed="rId6"/>
                <a:stretch>
                  <a:fillRect b="-183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6811281" y="3736023"/>
                <a:ext cx="1397562" cy="7300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ko-KR" sz="2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:  </m:t>
                      </m:r>
                      <m:f>
                        <m:fPr>
                          <m:ctrlPr>
                            <a:rPr lang="en-US" altLang="ko-KR" sz="2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𝑐𝑚</m:t>
                          </m:r>
                        </m:num>
                        <m:den>
                          <m:r>
                            <a:rPr lang="en-US" altLang="ko-KR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𝑦𝑒𝑎𝑟</m:t>
                          </m:r>
                          <m:r>
                            <m:rPr>
                              <m:nor/>
                            </m:rPr>
                            <a:rPr lang="ko-KR" altLang="en-US" sz="2200" dirty="0"/>
                            <m:t> </m:t>
                          </m:r>
                        </m:den>
                      </m:f>
                    </m:oMath>
                  </m:oMathPara>
                </a14:m>
                <a:endParaRPr lang="ko-KR" altLang="en-US" sz="2200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1281" y="3736023"/>
                <a:ext cx="1397562" cy="73000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956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6918</TotalTime>
  <Words>736</Words>
  <Application>Microsoft Office PowerPoint</Application>
  <PresentationFormat>와이드스크린</PresentationFormat>
  <Paragraphs>132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돋움</vt:lpstr>
      <vt:lpstr>맑은 고딕</vt:lpstr>
      <vt:lpstr>Arial</vt:lpstr>
      <vt:lpstr>Cambria Math</vt:lpstr>
      <vt:lpstr>Wingdings</vt:lpstr>
      <vt:lpstr>Office 테마</vt:lpstr>
      <vt:lpstr>3_Office 테마</vt:lpstr>
      <vt:lpstr>회귀분석: 통계적 유의성 (p-value)  11월 2일 (월요일) ~ 11월 4일 (수요일 실습)</vt:lpstr>
      <vt:lpstr>PowerPoint 프레젠테이션</vt:lpstr>
      <vt:lpstr>PowerPoint 프레젠테이션</vt:lpstr>
      <vt:lpstr>지난 시간:   회귀분석 통계적 유의성: pvalue</vt:lpstr>
      <vt:lpstr>PowerPoint 프레젠테이션</vt:lpstr>
      <vt:lpstr>PowerPoint 프레젠테이션</vt:lpstr>
      <vt:lpstr>PowerPoint 프레젠테이션</vt:lpstr>
      <vt:lpstr>이번 시간 실습:  통계적으로 유의한 경향성을 보이는 값들만 골라서 plot</vt:lpstr>
      <vt:lpstr>이번 시간 실습:  통계적으로 유의한 경향성을 보이는 값들만 골라서 plot</vt:lpstr>
      <vt:lpstr>이번 시간 실습:  통계적으로 유의한 경향성을 보이는 값들만 골라서 plot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기초해양통계 및 실습  (2020년 1학기)</dc:title>
  <dc:creator>HyoSeok Park</dc:creator>
  <cp:lastModifiedBy>HyoSeok Park</cp:lastModifiedBy>
  <cp:revision>825</cp:revision>
  <dcterms:created xsi:type="dcterms:W3CDTF">2020-03-02T03:00:47Z</dcterms:created>
  <dcterms:modified xsi:type="dcterms:W3CDTF">2020-11-03T13:54:30Z</dcterms:modified>
</cp:coreProperties>
</file>