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537" r:id="rId3"/>
    <p:sldId id="533" r:id="rId4"/>
    <p:sldId id="534" r:id="rId5"/>
    <p:sldId id="567" r:id="rId6"/>
    <p:sldId id="568" r:id="rId7"/>
    <p:sldId id="511" r:id="rId8"/>
    <p:sldId id="574" r:id="rId9"/>
    <p:sldId id="569" r:id="rId10"/>
    <p:sldId id="570" r:id="rId11"/>
    <p:sldId id="571" r:id="rId12"/>
    <p:sldId id="561" r:id="rId13"/>
    <p:sldId id="562" r:id="rId14"/>
    <p:sldId id="572" r:id="rId15"/>
    <p:sldId id="5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3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2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4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10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9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37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복습 </a:t>
            </a:r>
            <a:r>
              <a:rPr lang="en-US" altLang="ko-KR" sz="3200" dirty="0"/>
              <a:t>&amp; </a:t>
            </a:r>
            <a:r>
              <a:rPr lang="ko-KR" altLang="en-US" sz="3200" dirty="0"/>
              <a:t>주성분 분석 소개</a:t>
            </a:r>
            <a:r>
              <a:rPr lang="ko-KR" altLang="en-US" sz="2800" dirty="0"/>
              <a:t> </a:t>
            </a:r>
            <a:br>
              <a:rPr lang="en-US" altLang="ko-KR" sz="3200" dirty="0"/>
            </a:b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9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11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다음주 수요일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회귀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r>
              <a:rPr lang="en-US" altLang="ko-KR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200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복습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년 동안 온난화 패턴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파이썬 회귀분석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유의성 검정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 </a:t>
            </a:r>
            <a:r>
              <a:rPr lang="ko-KR" altLang="en-US" sz="2200" u="sng" dirty="0"/>
              <a:t>주성분 분석 소개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2.1. </a:t>
            </a:r>
            <a:r>
              <a:rPr lang="ko-KR" altLang="en-US" sz="2000" dirty="0"/>
              <a:t>선형대수학 </a:t>
            </a:r>
            <a:r>
              <a:rPr lang="en-US" altLang="ko-KR" sz="2000" dirty="0"/>
              <a:t>(Eigenvalue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Eigenvector)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ko-KR" altLang="en-US" sz="2000" dirty="0"/>
              <a:t>파이썬 주성분 분석 실습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9546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3076" y="179557"/>
            <a:ext cx="9727324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회귀분석 복습 </a:t>
            </a:r>
            <a:r>
              <a:rPr lang="en-US" altLang="ko-KR" sz="3200" dirty="0"/>
              <a:t>&amp; </a:t>
            </a:r>
            <a:r>
              <a:rPr lang="ko-KR" altLang="en-US" sz="3200" b="1" dirty="0"/>
              <a:t>주성분 분석 </a:t>
            </a:r>
            <a:r>
              <a:rPr lang="ko-KR" altLang="en-US" sz="3200" dirty="0"/>
              <a:t>소개</a:t>
            </a:r>
            <a:r>
              <a:rPr lang="ko-KR" altLang="en-US" sz="2800" dirty="0"/>
              <a:t> </a:t>
            </a:r>
            <a:br>
              <a:rPr lang="en-US" altLang="ko-KR" sz="3200" dirty="0"/>
            </a:br>
            <a:r>
              <a:rPr lang="en-US" altLang="ko-KR" sz="2400" dirty="0"/>
              <a:t>11</a:t>
            </a:r>
            <a:r>
              <a:rPr lang="ko-KR" altLang="en-US" sz="2400" dirty="0"/>
              <a:t>월 </a:t>
            </a:r>
            <a:r>
              <a:rPr lang="en-US" altLang="ko-KR" sz="2400" dirty="0"/>
              <a:t>9</a:t>
            </a:r>
            <a:r>
              <a:rPr lang="ko-KR" altLang="en-US" sz="2400" dirty="0"/>
              <a:t>일 </a:t>
            </a:r>
            <a:r>
              <a:rPr lang="en-US" altLang="ko-KR" sz="2400" dirty="0"/>
              <a:t>(</a:t>
            </a:r>
            <a:r>
              <a:rPr lang="ko-KR" altLang="en-US" sz="2400" dirty="0"/>
              <a:t>월요일</a:t>
            </a:r>
            <a:r>
              <a:rPr lang="en-US" altLang="ko-KR" sz="2400" dirty="0"/>
              <a:t>) ~ </a:t>
            </a:r>
            <a:r>
              <a:rPr lang="en-US" altLang="ko-KR" sz="2400" b="1" dirty="0"/>
              <a:t>11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18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다음주 수요일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회귀</a:t>
            </a:r>
            <a:r>
              <a:rPr lang="en-US" altLang="ko-KR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200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복습</a:t>
            </a:r>
            <a:endParaRPr kumimoji="0" lang="en-US" altLang="ko-KR" sz="22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년 동안 온난화 패턴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1.2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파이썬 회귀분석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유의성 검정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200" b="1" u="sng" dirty="0"/>
              <a:t>주성분 분석 소개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2.1. Eigenvalue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Eigenvector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파이썬 주성분 분석 실습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0842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173" y="314903"/>
            <a:ext cx="10972800" cy="8976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회귀분석도 </a:t>
            </a:r>
            <a:r>
              <a:rPr lang="en-US" altLang="ko-KR" sz="3200" dirty="0"/>
              <a:t>‘</a:t>
            </a:r>
            <a:r>
              <a:rPr lang="ko-KR" altLang="en-US" sz="3200" dirty="0"/>
              <a:t>주성분 분석</a:t>
            </a:r>
            <a:r>
              <a:rPr lang="en-US" altLang="ko-KR" sz="3200" dirty="0"/>
              <a:t>’ </a:t>
            </a:r>
            <a:r>
              <a:rPr lang="ko-KR" altLang="en-US" sz="3200" dirty="0"/>
              <a:t>의 특징을 가지고 있음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87616" y="1455220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 지구 평균 온도 변화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(1979~2018)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A27F1C-5B3E-4FCC-AE16-53C0CE2CB666}"/>
              </a:ext>
            </a:extLst>
          </p:cNvPr>
          <p:cNvGrpSpPr/>
          <p:nvPr/>
        </p:nvGrpSpPr>
        <p:grpSpPr>
          <a:xfrm>
            <a:off x="1612320" y="2067260"/>
            <a:ext cx="8715109" cy="3963342"/>
            <a:chOff x="3130050" y="2220685"/>
            <a:chExt cx="8715109" cy="3963342"/>
          </a:xfrm>
        </p:grpSpPr>
        <p:sp>
          <p:nvSpPr>
            <p:cNvPr id="6" name="TextBox 5"/>
            <p:cNvSpPr txBox="1"/>
            <p:nvPr/>
          </p:nvSpPr>
          <p:spPr>
            <a:xfrm>
              <a:off x="8391759" y="2642914"/>
              <a:ext cx="3453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2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     주성분</a:t>
              </a:r>
              <a:r>
                <a:rPr lang="en-US" altLang="ko-KR" sz="22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(Principal </a:t>
              </a:r>
              <a:r>
                <a:rPr lang="en-US" altLang="ko-KR" sz="20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</a:t>
              </a:r>
              <a:r>
                <a:rPr kumimoji="0" lang="en-US" altLang="ko-K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omponent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8CAA22D-4274-40C2-A6AC-542C25DBF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050" y="2220685"/>
              <a:ext cx="5025978" cy="3963342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45943B9-4A49-4E29-B009-61E28C0B3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221" y="2990942"/>
              <a:ext cx="4523951" cy="2473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40E968-50E8-4CFF-9A12-883F70E61180}"/>
              </a:ext>
            </a:extLst>
          </p:cNvPr>
          <p:cNvSpPr txBox="1"/>
          <p:nvPr/>
        </p:nvSpPr>
        <p:spPr>
          <a:xfrm>
            <a:off x="7074513" y="3599071"/>
            <a:ext cx="4352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개의 데이터 분산을 제일 잘 설명하는 선형식을 </a:t>
            </a:r>
            <a:r>
              <a:rPr lang="en-US" altLang="ko-KR" dirty="0"/>
              <a:t>“</a:t>
            </a:r>
            <a:r>
              <a:rPr lang="ko-KR" altLang="en-US" dirty="0" err="1"/>
              <a:t>최소제곱법</a:t>
            </a:r>
            <a:r>
              <a:rPr lang="en-US" altLang="ko-KR" dirty="0"/>
              <a:t>” </a:t>
            </a:r>
            <a:r>
              <a:rPr lang="ko-KR" altLang="en-US" dirty="0"/>
              <a:t>이란 방법을 써서 찾아냄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 지구 평균 온도 변화를 제일 잘 설명하는 </a:t>
            </a:r>
            <a:r>
              <a:rPr lang="en-US" altLang="ko-KR" dirty="0"/>
              <a:t>“</a:t>
            </a:r>
            <a:r>
              <a:rPr lang="ko-KR" altLang="en-US" dirty="0"/>
              <a:t>주성분</a:t>
            </a:r>
            <a:r>
              <a:rPr lang="en-US" altLang="ko-KR" dirty="0"/>
              <a:t>＂</a:t>
            </a:r>
            <a:r>
              <a:rPr lang="ko-KR" altLang="en-US" dirty="0"/>
              <a:t>이 바로 선형 </a:t>
            </a:r>
            <a:r>
              <a:rPr lang="ko-KR" altLang="en-US" dirty="0" err="1"/>
              <a:t>회귀식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전 지구 평균온도 변화에 대한 주성분이며</a:t>
            </a:r>
            <a:r>
              <a:rPr lang="en-US" altLang="ko-KR" dirty="0"/>
              <a:t> (</a:t>
            </a:r>
            <a:r>
              <a:rPr lang="ko-KR" altLang="en-US" dirty="0"/>
              <a:t>공간에 대한 평균</a:t>
            </a:r>
            <a:r>
              <a:rPr lang="en-US" altLang="ko-KR" dirty="0"/>
              <a:t>), 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공간의 공분산에 대한 주성분은 아니다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86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25959" cy="8920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Eigenvalue   &amp;    Eigenvector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0445" y="2199680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445" y="2199680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5678" y="4088484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78" y="4088484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5000" r="-33491"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" y="3869642"/>
                <a:ext cx="2900855" cy="99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오른쪽 식을 만족시키는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ko-KR" sz="2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2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를 찾아내는 것이 핵심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69642"/>
                <a:ext cx="2900855" cy="992131"/>
              </a:xfrm>
              <a:prstGeom prst="rect">
                <a:avLst/>
              </a:prstGeom>
              <a:blipFill>
                <a:blip r:embed="rId4"/>
                <a:stretch>
                  <a:fillRect l="-1681" t="-3681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918842" y="3996375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842" y="3996375"/>
                <a:ext cx="2007473" cy="553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BE6525-FE65-4369-930D-6EDEB9339C46}"/>
              </a:ext>
            </a:extLst>
          </p:cNvPr>
          <p:cNvCxnSpPr>
            <a:cxnSpLocks/>
          </p:cNvCxnSpPr>
          <p:nvPr/>
        </p:nvCxnSpPr>
        <p:spPr>
          <a:xfrm>
            <a:off x="6616258" y="1858429"/>
            <a:ext cx="0" cy="1350936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84838B-8C25-44D6-8B05-8474A130105B}"/>
              </a:ext>
            </a:extLst>
          </p:cNvPr>
          <p:cNvCxnSpPr>
            <a:cxnSpLocks/>
          </p:cNvCxnSpPr>
          <p:nvPr/>
        </p:nvCxnSpPr>
        <p:spPr>
          <a:xfrm>
            <a:off x="6616262" y="1858429"/>
            <a:ext cx="1849820" cy="0"/>
          </a:xfrm>
          <a:prstGeom prst="straightConnector1">
            <a:avLst/>
          </a:prstGeom>
          <a:ln w="28575">
            <a:solidFill>
              <a:srgbClr val="0A64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2E578-E4D1-4956-BCDD-D371F71D1D92}"/>
                  </a:ext>
                </a:extLst>
              </p:cNvPr>
              <p:cNvSpPr txBox="1"/>
              <p:nvPr/>
            </p:nvSpPr>
            <p:spPr>
              <a:xfrm>
                <a:off x="6880286" y="2175409"/>
                <a:ext cx="1321772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22E578-E4D1-4956-BCDD-D371F71D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86" y="2175409"/>
                <a:ext cx="1321772" cy="569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D432062-524F-4C87-87EC-5996A381BF37}"/>
              </a:ext>
            </a:extLst>
          </p:cNvPr>
          <p:cNvSpPr txBox="1"/>
          <p:nvPr/>
        </p:nvSpPr>
        <p:spPr>
          <a:xfrm>
            <a:off x="5786580" y="2312276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0B52B-DB8B-4B31-8D7B-56A8D8D8CCED}"/>
              </a:ext>
            </a:extLst>
          </p:cNvPr>
          <p:cNvSpPr txBox="1"/>
          <p:nvPr/>
        </p:nvSpPr>
        <p:spPr>
          <a:xfrm>
            <a:off x="7105628" y="1422880"/>
            <a:ext cx="6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303532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81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Eigenvalue   &amp;    Eigenvector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7823" y="1378131"/>
                <a:ext cx="1821011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23" y="1378131"/>
                <a:ext cx="1821011" cy="56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73055" y="2547614"/>
                <a:ext cx="1290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r>
                        <a:rPr kumimoji="0" lang="ko-KR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55" y="2547614"/>
                <a:ext cx="1290546" cy="369332"/>
              </a:xfrm>
              <a:prstGeom prst="rect">
                <a:avLst/>
              </a:prstGeom>
              <a:blipFill>
                <a:blip r:embed="rId3"/>
                <a:stretch>
                  <a:fillRect l="-3302" t="-34426" r="-3349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2425948"/>
                <a:ext cx="2900855" cy="99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오른쪽 식을 만족시키는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2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ko-KR" sz="23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2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를 찾아내는 것이 핵심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25948"/>
                <a:ext cx="2900855" cy="992131"/>
              </a:xfrm>
              <a:prstGeom prst="rect">
                <a:avLst/>
              </a:prstGeom>
              <a:blipFill>
                <a:blip r:embed="rId4"/>
                <a:stretch>
                  <a:fillRect l="-1681" t="-3681" b="-8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3719984" y="3502804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84" y="3502804"/>
                <a:ext cx="3664190" cy="662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926201" y="2452688"/>
                <a:ext cx="2007473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01" y="2452688"/>
                <a:ext cx="2007473" cy="553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719984" y="4572127"/>
                <a:ext cx="3664190" cy="66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84" y="4572127"/>
                <a:ext cx="3664190" cy="662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7971525" y="3557113"/>
                <a:ext cx="1716175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25" y="3557113"/>
                <a:ext cx="1716175" cy="5535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971525" y="4562547"/>
                <a:ext cx="1721497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0" lang="ko-KR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/>
                              <a:ea typeface="맑은 고딕" panose="020B0503020000020004" pitchFamily="50" charset="-127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𝑃𝐶</m:t>
                      </m:r>
                      <m:r>
                        <a:rPr kumimoji="0" lang="en-US" altLang="ko-KR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25" y="4562547"/>
                <a:ext cx="1721497" cy="5535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2954009" y="5719810"/>
                <a:ext cx="6171818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𝑎𝑛𝑑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𝑎𝑟𝑒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𝑜𝑟𝑡h𝑜𝑔𝑜𝑛𝑎𝑙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𝑒𝑎𝑐h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𝑜𝑡h𝑒𝑟</m:t>
                    </m:r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   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en-US" altLang="ko-KR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kumimoji="0" lang="ko-KR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/>
                            <a:ea typeface="맑은 고딕" panose="020B0503020000020004" pitchFamily="50" charset="-127"/>
                            <a:cs typeface="+mn-cs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=0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9" y="5719810"/>
                <a:ext cx="6171818" cy="553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8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582" y="268277"/>
            <a:ext cx="11249452" cy="866303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11</a:t>
            </a:r>
            <a:r>
              <a:rPr lang="ko-KR" altLang="en-US" sz="2800" b="1" dirty="0"/>
              <a:t>일 수요일 실습</a:t>
            </a:r>
            <a:r>
              <a:rPr lang="en-US" altLang="ko-KR" sz="2800" dirty="0"/>
              <a:t>: </a:t>
            </a:r>
            <a:r>
              <a:rPr lang="ko-KR" altLang="en-US" sz="2800" dirty="0"/>
              <a:t> 지역별 온도변화 회귀분석 </a:t>
            </a:r>
            <a:r>
              <a:rPr lang="en-US" altLang="ko-KR" sz="2800" dirty="0"/>
              <a:t>&amp; </a:t>
            </a:r>
            <a:r>
              <a:rPr lang="ko-KR" altLang="en-US" sz="2800" dirty="0"/>
              <a:t>전 지구 평균온도 변화 계산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80DA3-CDA1-43D5-8048-9188806A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9" y="1603818"/>
            <a:ext cx="5372659" cy="351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A3F2D-AD53-4101-9397-F0F9B0B36010}"/>
              </a:ext>
            </a:extLst>
          </p:cNvPr>
          <p:cNvSpPr txBox="1"/>
          <p:nvPr/>
        </p:nvSpPr>
        <p:spPr>
          <a:xfrm>
            <a:off x="1080874" y="5389394"/>
            <a:ext cx="5013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r.pvalue</a:t>
            </a:r>
            <a:r>
              <a:rPr lang="en-US" altLang="ko-KR" b="1" dirty="0"/>
              <a:t> &lt; 0.05 </a:t>
            </a:r>
            <a:r>
              <a:rPr lang="ko-KR" altLang="en-US" dirty="0"/>
              <a:t>인 지역만 출력</a:t>
            </a:r>
          </a:p>
          <a:p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온난화 경향성이 </a:t>
            </a:r>
            <a:r>
              <a:rPr lang="en-US" altLang="ko-KR" dirty="0"/>
              <a:t>95% </a:t>
            </a:r>
            <a:r>
              <a:rPr lang="ko-KR" altLang="en-US" dirty="0"/>
              <a:t>신뢰구간을 넘어서는 유의미한 지역들이다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F2D01-6C33-4EC6-8CC7-E8363C91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50" y="1607597"/>
            <a:ext cx="4205501" cy="3316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1DD8C-75C2-4445-847C-A66BB882365C}"/>
              </a:ext>
            </a:extLst>
          </p:cNvPr>
          <p:cNvSpPr txBox="1"/>
          <p:nvPr/>
        </p:nvSpPr>
        <p:spPr>
          <a:xfrm>
            <a:off x="6593550" y="5389393"/>
            <a:ext cx="5013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전 지구 평균 온도 변화 </a:t>
            </a:r>
            <a:r>
              <a:rPr lang="en-US" altLang="ko-KR" b="1" dirty="0"/>
              <a:t>(1979~2018)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위도에 따라 </a:t>
            </a:r>
            <a:r>
              <a:rPr lang="en-US" altLang="ko-KR" dirty="0"/>
              <a:t>cosine weighting (area weighting) </a:t>
            </a:r>
            <a:r>
              <a:rPr lang="ko-KR" altLang="en-US" dirty="0"/>
              <a:t>을 해서 전 지구 평균값을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379" y="268277"/>
            <a:ext cx="11057365" cy="81560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저번 시간 실습</a:t>
            </a:r>
            <a:r>
              <a:rPr lang="en-US" altLang="ko-KR" sz="2600" dirty="0"/>
              <a:t>:  </a:t>
            </a:r>
            <a:r>
              <a:rPr lang="ko-KR" altLang="en-US" sz="2600" dirty="0"/>
              <a:t>통계적으로 유의한 경향성을 보이는 값들만 골라서 </a:t>
            </a:r>
            <a:r>
              <a:rPr lang="en-US" altLang="ko-KR" sz="2600" dirty="0"/>
              <a:t>plot</a:t>
            </a:r>
            <a:endParaRPr lang="ko-KR" altLang="en-US" sz="2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3" y="3616847"/>
            <a:ext cx="4231036" cy="277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7543"/>
          <a:stretch/>
        </p:blipFill>
        <p:spPr>
          <a:xfrm>
            <a:off x="756683" y="1083885"/>
            <a:ext cx="4245474" cy="2293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728" y="1192239"/>
            <a:ext cx="3142870" cy="2293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52992" y="2472140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92" y="2472140"/>
                <a:ext cx="2422138" cy="338554"/>
              </a:xfrm>
              <a:prstGeom prst="rect">
                <a:avLst/>
              </a:prstGeom>
              <a:blipFill>
                <a:blip r:embed="rId5"/>
                <a:stretch>
                  <a:fillRect l="-1508" b="-3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8521612" y="3885583"/>
                <a:ext cx="237674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12" y="3885583"/>
                <a:ext cx="2376740" cy="430887"/>
              </a:xfrm>
              <a:prstGeom prst="rect">
                <a:avLst/>
              </a:prstGeom>
              <a:blipFill>
                <a:blip r:embed="rId6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6811281" y="3736023"/>
                <a:ext cx="1397562" cy="730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2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281" y="3736023"/>
                <a:ext cx="1397562" cy="7300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379" y="268277"/>
            <a:ext cx="11057365" cy="81560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저번 시간 실습</a:t>
            </a:r>
            <a:r>
              <a:rPr lang="en-US" altLang="ko-KR" sz="2600" dirty="0"/>
              <a:t>:  </a:t>
            </a:r>
            <a:r>
              <a:rPr lang="ko-KR" altLang="en-US" sz="2600" dirty="0"/>
              <a:t>통계적으로 유의한 경향성을 보이는 값들만 골라서 </a:t>
            </a:r>
            <a:r>
              <a:rPr lang="en-US" altLang="ko-KR" sz="2600" dirty="0"/>
              <a:t>plot</a:t>
            </a:r>
            <a:endParaRPr lang="ko-KR" altLang="en-US" sz="2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3" y="3616847"/>
            <a:ext cx="4231036" cy="277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7543"/>
          <a:stretch/>
        </p:blipFill>
        <p:spPr>
          <a:xfrm>
            <a:off x="756683" y="1083885"/>
            <a:ext cx="4245474" cy="2293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F9E358-AA89-4538-AE80-3E2F32D3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01" y="1293083"/>
            <a:ext cx="2916011" cy="2127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01760" y="1574462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60" y="1574462"/>
                <a:ext cx="2422138" cy="338554"/>
              </a:xfrm>
              <a:prstGeom prst="rect">
                <a:avLst/>
              </a:prstGeom>
              <a:blipFill>
                <a:blip r:embed="rId5"/>
                <a:stretch>
                  <a:fillRect l="-1508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901760" y="3216737"/>
                <a:ext cx="2295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760" y="3216737"/>
                <a:ext cx="2295244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9125056" y="2258034"/>
                <a:ext cx="1285159" cy="672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056" y="2258034"/>
                <a:ext cx="1285159" cy="672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605601" y="4233798"/>
            <a:ext cx="5312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r = </a:t>
            </a: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( year,  </a:t>
            </a:r>
            <a:r>
              <a:rPr lang="en-US" altLang="ko-KR" sz="2000" b="1" dirty="0" err="1"/>
              <a:t>avg_evap_year</a:t>
            </a:r>
            <a:r>
              <a:rPr lang="en-US" altLang="ko-KR" sz="2000" b="1" dirty="0"/>
              <a:t>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05601" y="5002727"/>
            <a:ext cx="6318175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900" b="1" dirty="0" err="1"/>
              <a:t>r.pvalue</a:t>
            </a:r>
            <a:r>
              <a:rPr lang="en-US" altLang="ko-KR" sz="1900" dirty="0"/>
              <a:t> </a:t>
            </a:r>
            <a:r>
              <a:rPr lang="ko-KR" altLang="en-US" sz="1900" dirty="0"/>
              <a:t>값이 </a:t>
            </a:r>
            <a:r>
              <a:rPr lang="en-US" altLang="ko-KR" sz="1900" dirty="0"/>
              <a:t>0.05</a:t>
            </a:r>
            <a:r>
              <a:rPr lang="ko-KR" altLang="en-US" sz="1900" dirty="0"/>
              <a:t>보다 작은 값을 보이는 지역</a:t>
            </a:r>
            <a:r>
              <a:rPr lang="en-US" altLang="ko-KR" sz="1900" dirty="0"/>
              <a:t>(grid)</a:t>
            </a:r>
            <a:r>
              <a:rPr lang="ko-KR" altLang="en-US" sz="1900" dirty="0"/>
              <a:t>만 </a:t>
            </a:r>
            <a:endParaRPr lang="en-US" altLang="ko-KR" sz="1900" dirty="0"/>
          </a:p>
          <a:p>
            <a:pPr>
              <a:lnSpc>
                <a:spcPct val="130000"/>
              </a:lnSpc>
            </a:pPr>
            <a:r>
              <a:rPr lang="ko-KR" altLang="en-US" sz="1900" dirty="0"/>
              <a:t>색깔을 줘서 그린 그림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8094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68277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3619" y="1855273"/>
                <a:ext cx="242213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19" y="1855273"/>
                <a:ext cx="2422138" cy="338554"/>
              </a:xfrm>
              <a:prstGeom prst="rect">
                <a:avLst/>
              </a:prstGeom>
              <a:blipFill>
                <a:blip r:embed="rId2"/>
                <a:stretch>
                  <a:fillRect l="-15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7680513" y="3445692"/>
                <a:ext cx="21447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13" y="3445692"/>
                <a:ext cx="2144754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122108" y="2502887"/>
                <a:ext cx="1285159" cy="721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ko-KR" alt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8" y="2502887"/>
                <a:ext cx="1285159" cy="72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300760" y="4854668"/>
            <a:ext cx="4213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r = </a:t>
            </a:r>
            <a:r>
              <a:rPr lang="en-US" altLang="ko-KR" sz="2000" b="1" dirty="0" err="1"/>
              <a:t>stats.linregress</a:t>
            </a:r>
            <a:r>
              <a:rPr lang="en-US" altLang="ko-KR" sz="2000" b="1" dirty="0"/>
              <a:t>( year,  T2m 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0A5435-8700-42ED-8FF9-41C995968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986" y="1335028"/>
            <a:ext cx="5372659" cy="351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D66C2-771B-4D81-986D-64A6C8ADA1FD}"/>
              </a:ext>
            </a:extLst>
          </p:cNvPr>
          <p:cNvSpPr txBox="1"/>
          <p:nvPr/>
        </p:nvSpPr>
        <p:spPr>
          <a:xfrm>
            <a:off x="1079064" y="5052506"/>
            <a:ext cx="5696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1979~2018</a:t>
            </a:r>
            <a:r>
              <a:rPr lang="ko-KR" altLang="en-US" sz="2000" u="sng" dirty="0"/>
              <a:t>년 기간 재해석 자료</a:t>
            </a:r>
            <a:endParaRPr lang="en-US" altLang="ko-KR" sz="2000" u="sng" dirty="0"/>
          </a:p>
          <a:p>
            <a:endParaRPr lang="en-US" altLang="ko-KR" dirty="0"/>
          </a:p>
          <a:p>
            <a:r>
              <a:rPr lang="ko-KR" altLang="en-US" dirty="0"/>
              <a:t>북반구 고위도와 육지를 중심으로 온난화가 빠르게 진행되었으며 상대적으로 바다온도의 상승은 더디게 일어나고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9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68277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0A5435-8700-42ED-8FF9-41C99596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9" y="1322931"/>
            <a:ext cx="5372659" cy="351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D66C2-771B-4D81-986D-64A6C8ADA1FD}"/>
              </a:ext>
            </a:extLst>
          </p:cNvPr>
          <p:cNvSpPr txBox="1"/>
          <p:nvPr/>
        </p:nvSpPr>
        <p:spPr>
          <a:xfrm>
            <a:off x="1026512" y="5081618"/>
            <a:ext cx="56966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1979~2018</a:t>
            </a:r>
            <a:r>
              <a:rPr lang="ko-KR" altLang="en-US" sz="2000" u="sng" dirty="0"/>
              <a:t>년 기간 재해석 자료</a:t>
            </a:r>
            <a:endParaRPr lang="en-US" altLang="ko-KR" sz="2000" u="sng" dirty="0"/>
          </a:p>
          <a:p>
            <a:endParaRPr lang="en-US" altLang="ko-KR" dirty="0"/>
          </a:p>
          <a:p>
            <a:r>
              <a:rPr lang="ko-KR" altLang="en-US" dirty="0"/>
              <a:t>북반구 고위도와 육지를 중심으로 온난화가 빠르게 진행되었으며 상대적으로 바다온도의 상승은 더디게 일어나고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80DA3-CDA1-43D5-8048-9188806AC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249" y="1322931"/>
            <a:ext cx="5372659" cy="351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A3F2D-AD53-4101-9397-F0F9B0B36010}"/>
              </a:ext>
            </a:extLst>
          </p:cNvPr>
          <p:cNvSpPr txBox="1"/>
          <p:nvPr/>
        </p:nvSpPr>
        <p:spPr>
          <a:xfrm>
            <a:off x="6884276" y="5235505"/>
            <a:ext cx="5034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r.pvalue</a:t>
            </a:r>
            <a:r>
              <a:rPr lang="en-US" altLang="ko-KR" b="1" dirty="0"/>
              <a:t> &lt; 0.05 </a:t>
            </a:r>
            <a:r>
              <a:rPr lang="ko-KR" altLang="en-US" dirty="0"/>
              <a:t>인 지역만 출력</a:t>
            </a:r>
          </a:p>
          <a:p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온난화 경향성이 </a:t>
            </a:r>
            <a:r>
              <a:rPr lang="en-US" altLang="ko-KR" dirty="0"/>
              <a:t>95% </a:t>
            </a:r>
            <a:r>
              <a:rPr lang="ko-KR" altLang="en-US" dirty="0"/>
              <a:t>신뢰구간을 넘어서는 유의미한 지역들이다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55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953" y="1230570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39020-9D57-4434-B870-EADFF95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2016692"/>
            <a:ext cx="4927431" cy="322797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1" y="1738832"/>
            <a:ext cx="4643165" cy="3661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6568966" y="5678158"/>
            <a:ext cx="409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지구온난화 경향이 뚜렷하게 보임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70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953" y="1230570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739020-9D57-4434-B870-EADFF95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2016692"/>
            <a:ext cx="4927431" cy="322797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51" y="1738832"/>
            <a:ext cx="4643165" cy="3661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6096000" y="5724324"/>
            <a:ext cx="567558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지구온난화 경향을 뚜렷하게 보이는 한편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자연변동성 </a:t>
            </a:r>
            <a:r>
              <a:rPr lang="en-US" altLang="ko-KR" dirty="0"/>
              <a:t>(e.g. </a:t>
            </a:r>
            <a:r>
              <a:rPr lang="ko-KR" altLang="en-US" dirty="0"/>
              <a:t>엘니뇨</a:t>
            </a:r>
            <a:r>
              <a:rPr lang="en-US" altLang="ko-KR" dirty="0"/>
              <a:t>/</a:t>
            </a:r>
            <a:r>
              <a:rPr lang="ko-KR" altLang="en-US" dirty="0"/>
              <a:t>라니냐</a:t>
            </a:r>
            <a:r>
              <a:rPr lang="en-US" altLang="ko-KR" dirty="0"/>
              <a:t>)</a:t>
            </a:r>
            <a:r>
              <a:rPr lang="ko-KR" altLang="en-US" dirty="0"/>
              <a:t>의 영향이 섞여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13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73131" y="129960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766"/>
            <a:ext cx="4643165" cy="36614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732047" y="5435233"/>
            <a:ext cx="49862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90</a:t>
            </a:r>
            <a:r>
              <a:rPr lang="ko-KR" altLang="en-US" dirty="0"/>
              <a:t>년대 후반부터 </a:t>
            </a:r>
            <a:r>
              <a:rPr lang="en-US" altLang="ko-KR" dirty="0"/>
              <a:t>2012</a:t>
            </a:r>
            <a:r>
              <a:rPr lang="ko-KR" altLang="en-US" dirty="0"/>
              <a:t>년까지 라니냐가 자주 일어나면서 온난화를</a:t>
            </a:r>
            <a:r>
              <a:rPr lang="en-US" altLang="ko-KR" dirty="0"/>
              <a:t> </a:t>
            </a:r>
            <a:r>
              <a:rPr lang="ko-KR" altLang="en-US" dirty="0"/>
              <a:t>지연 시켰던 것으로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EF4B3E-E4F7-49B4-8A79-1EFFEB050947}"/>
              </a:ext>
            </a:extLst>
          </p:cNvPr>
          <p:cNvCxnSpPr>
            <a:cxnSpLocks/>
          </p:cNvCxnSpPr>
          <p:nvPr/>
        </p:nvCxnSpPr>
        <p:spPr>
          <a:xfrm flipV="1">
            <a:off x="8744607" y="3300248"/>
            <a:ext cx="1229710" cy="388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91617-A2BE-412E-99DA-1F9813C8FF4B}"/>
              </a:ext>
            </a:extLst>
          </p:cNvPr>
          <p:cNvSpPr txBox="1"/>
          <p:nvPr/>
        </p:nvSpPr>
        <p:spPr>
          <a:xfrm>
            <a:off x="6392723" y="5735929"/>
            <a:ext cx="5294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2000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~2012</a:t>
            </a: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년 온도 상승이 더디게 일어 났으며 이를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“global warming hiatus” </a:t>
            </a: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라고 부르기도 함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EC2204-AC61-4053-AC87-9A8A0D0E68FC}"/>
              </a:ext>
            </a:extLst>
          </p:cNvPr>
          <p:cNvCxnSpPr>
            <a:cxnSpLocks/>
          </p:cNvCxnSpPr>
          <p:nvPr/>
        </p:nvCxnSpPr>
        <p:spPr>
          <a:xfrm flipV="1">
            <a:off x="6815958" y="2701159"/>
            <a:ext cx="3725916" cy="20232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06D9C8-86C8-4E62-BD08-A0B09244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" y="1773766"/>
            <a:ext cx="5105727" cy="33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73131" y="1299605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전 지구 평균 온도 변화 </a:t>
            </a:r>
            <a:r>
              <a:rPr lang="en-US" altLang="ko-KR" b="1" dirty="0">
                <a:solidFill>
                  <a:srgbClr val="1313AD"/>
                </a:solidFill>
                <a:latin typeface="맑은 고딕"/>
                <a:ea typeface="맑은 고딕" panose="020B0503020000020004" pitchFamily="50" charset="-127"/>
              </a:rPr>
              <a:t>(1979~2018)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1EDABAC-9F25-49FA-830C-2D1AEF00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87" y="276033"/>
            <a:ext cx="10448544" cy="81560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지구 온난화 패턴</a:t>
            </a:r>
            <a:r>
              <a:rPr lang="en-US" altLang="ko-KR" sz="2800" dirty="0"/>
              <a:t>: </a:t>
            </a:r>
            <a:r>
              <a:rPr lang="ko-KR" altLang="en-US" sz="2800" dirty="0"/>
              <a:t>  </a:t>
            </a:r>
            <a:r>
              <a:rPr lang="ko-KR" altLang="en-US" sz="2800" b="1" dirty="0"/>
              <a:t>회귀분석 </a:t>
            </a:r>
            <a:r>
              <a:rPr lang="ko-KR" altLang="en-US" sz="2800" dirty="0"/>
              <a:t>  </a:t>
            </a:r>
            <a:r>
              <a:rPr lang="en-US" altLang="ko-KR" sz="2800" dirty="0"/>
              <a:t>and    </a:t>
            </a:r>
            <a:r>
              <a:rPr lang="ko-KR" altLang="en-US" sz="2800" dirty="0"/>
              <a:t>주성분분석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72DC56E-40B1-4AFB-8B8F-DE40B33B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56" y="1876901"/>
            <a:ext cx="4319752" cy="3406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93742D-CF04-423C-A893-94AC6486E345}"/>
              </a:ext>
            </a:extLst>
          </p:cNvPr>
          <p:cNvSpPr txBox="1"/>
          <p:nvPr/>
        </p:nvSpPr>
        <p:spPr>
          <a:xfrm>
            <a:off x="732047" y="5512470"/>
            <a:ext cx="49862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1999</a:t>
            </a:r>
            <a:r>
              <a:rPr lang="ko-KR" altLang="en-US" dirty="0"/>
              <a:t>년부터 </a:t>
            </a:r>
            <a:r>
              <a:rPr lang="en-US" altLang="ko-KR" dirty="0"/>
              <a:t>2012</a:t>
            </a:r>
            <a:r>
              <a:rPr lang="ko-KR" altLang="en-US" dirty="0"/>
              <a:t>년까지 라니냐가 자주 일어나면서 온난화를</a:t>
            </a:r>
            <a:r>
              <a:rPr lang="en-US" altLang="ko-KR" dirty="0"/>
              <a:t> </a:t>
            </a:r>
            <a:r>
              <a:rPr lang="ko-KR" altLang="en-US" dirty="0"/>
              <a:t>지연 시켰던 것으로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591617-A2BE-412E-99DA-1F9813C8FF4B}"/>
              </a:ext>
            </a:extLst>
          </p:cNvPr>
          <p:cNvSpPr txBox="1"/>
          <p:nvPr/>
        </p:nvSpPr>
        <p:spPr>
          <a:xfrm>
            <a:off x="5849601" y="5558395"/>
            <a:ext cx="6048109" cy="10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엘리뇨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라니냐 와 같은 자연 변동성에 의한 온도 변화와 이산화탄소 증가에 의한 온도 상승을 떼어 낼 수 있는 방법은 없을까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313AD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?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313AD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06C6CA-8DA9-4F3A-871C-2CB3EBA2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" y="1773766"/>
            <a:ext cx="5105727" cy="33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7362</TotalTime>
  <Words>679</Words>
  <Application>Microsoft Office PowerPoint</Application>
  <PresentationFormat>와이드스크린</PresentationFormat>
  <Paragraphs>92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3_Office 테마</vt:lpstr>
      <vt:lpstr>회귀분석 복습 &amp; 주성분 분석 소개  11월 9일 (월요일) ~ 11월 18일 (다음주 수요일)</vt:lpstr>
      <vt:lpstr>저번 시간 실습:  통계적으로 유의한 경향성을 보이는 값들만 골라서 plot</vt:lpstr>
      <vt:lpstr>저번 시간 실습:  통계적으로 유의한 경향성을 보이는 값들만 골라서 plot</vt:lpstr>
      <vt:lpstr>지구 온난화 패턴:   회귀분석   and    주성분분석 </vt:lpstr>
      <vt:lpstr>지구 온난화 패턴:   회귀분석   and    주성분분석 </vt:lpstr>
      <vt:lpstr>지구 온난화 패턴:   회귀분석   and    주성분분석 </vt:lpstr>
      <vt:lpstr>지구 온난화 패턴:   회귀분석   and    주성분분석 </vt:lpstr>
      <vt:lpstr>지구 온난화 패턴:   회귀분석   and    주성분분석 </vt:lpstr>
      <vt:lpstr>지구 온난화 패턴:   회귀분석   and    주성분분석 </vt:lpstr>
      <vt:lpstr>회귀분석 복습 &amp; 주성분 분석 소개  11월 9일 (월요일) ~ 11월 18일 (다음주 수요일)</vt:lpstr>
      <vt:lpstr>회귀분석도 ‘주성분 분석’ 의 특징을 가지고 있음. </vt:lpstr>
      <vt:lpstr>Eigenvalue   &amp;    Eigenvector</vt:lpstr>
      <vt:lpstr>Eigenvalue   &amp;    Eigenvector</vt:lpstr>
      <vt:lpstr>11일 수요일 실습:  지역별 온도변화 회귀분석 &amp; 전 지구 평균온도 변화 계산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876</cp:revision>
  <dcterms:created xsi:type="dcterms:W3CDTF">2020-03-02T03:00:47Z</dcterms:created>
  <dcterms:modified xsi:type="dcterms:W3CDTF">2020-11-08T06:42:59Z</dcterms:modified>
</cp:coreProperties>
</file>